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notesMasterIdLst>
    <p:notesMasterId r:id="rId63"/>
  </p:notesMasterIdLst>
  <p:handoutMasterIdLst>
    <p:handoutMasterId r:id="rId64"/>
  </p:handoutMasterIdLst>
  <p:sldIdLst>
    <p:sldId id="276" r:id="rId3"/>
    <p:sldId id="308" r:id="rId4"/>
    <p:sldId id="309" r:id="rId5"/>
    <p:sldId id="277" r:id="rId6"/>
    <p:sldId id="278" r:id="rId7"/>
    <p:sldId id="288" r:id="rId8"/>
    <p:sldId id="279" r:id="rId9"/>
    <p:sldId id="280" r:id="rId10"/>
    <p:sldId id="260" r:id="rId11"/>
    <p:sldId id="259" r:id="rId12"/>
    <p:sldId id="310" r:id="rId13"/>
    <p:sldId id="281" r:id="rId14"/>
    <p:sldId id="261" r:id="rId15"/>
    <p:sldId id="262" r:id="rId16"/>
    <p:sldId id="263" r:id="rId17"/>
    <p:sldId id="282" r:id="rId18"/>
    <p:sldId id="283" r:id="rId19"/>
    <p:sldId id="284" r:id="rId20"/>
    <p:sldId id="287" r:id="rId21"/>
    <p:sldId id="286" r:id="rId22"/>
    <p:sldId id="264" r:id="rId23"/>
    <p:sldId id="265" r:id="rId24"/>
    <p:sldId id="266" r:id="rId25"/>
    <p:sldId id="285" r:id="rId26"/>
    <p:sldId id="298" r:id="rId27"/>
    <p:sldId id="267" r:id="rId28"/>
    <p:sldId id="268" r:id="rId29"/>
    <p:sldId id="269" r:id="rId30"/>
    <p:sldId id="271" r:id="rId31"/>
    <p:sldId id="272" r:id="rId32"/>
    <p:sldId id="290" r:id="rId33"/>
    <p:sldId id="317" r:id="rId34"/>
    <p:sldId id="273" r:id="rId35"/>
    <p:sldId id="274" r:id="rId36"/>
    <p:sldId id="275" r:id="rId37"/>
    <p:sldId id="289" r:id="rId38"/>
    <p:sldId id="291" r:id="rId39"/>
    <p:sldId id="292" r:id="rId40"/>
    <p:sldId id="293" r:id="rId41"/>
    <p:sldId id="294" r:id="rId42"/>
    <p:sldId id="295" r:id="rId43"/>
    <p:sldId id="296" r:id="rId44"/>
    <p:sldId id="297" r:id="rId45"/>
    <p:sldId id="318" r:id="rId46"/>
    <p:sldId id="299" r:id="rId47"/>
    <p:sldId id="302" r:id="rId48"/>
    <p:sldId id="303" r:id="rId49"/>
    <p:sldId id="301" r:id="rId50"/>
    <p:sldId id="300" r:id="rId51"/>
    <p:sldId id="304" r:id="rId52"/>
    <p:sldId id="305" r:id="rId53"/>
    <p:sldId id="306" r:id="rId54"/>
    <p:sldId id="319" r:id="rId55"/>
    <p:sldId id="307" r:id="rId56"/>
    <p:sldId id="311" r:id="rId57"/>
    <p:sldId id="312" r:id="rId58"/>
    <p:sldId id="313" r:id="rId59"/>
    <p:sldId id="314" r:id="rId60"/>
    <p:sldId id="315" r:id="rId61"/>
    <p:sldId id="316" r:id="rId62"/>
  </p:sldIdLst>
  <p:sldSz cx="9144000" cy="6858000" type="screen4x3"/>
  <p:notesSz cx="6858000" cy="9144000"/>
  <p:embeddedFontLst>
    <p:embeddedFont>
      <p:font typeface="Calibri" pitchFamily="34" charset="0"/>
      <p:regular r:id="rId65"/>
      <p:bold r:id="rId66"/>
      <p:italic r:id="rId67"/>
      <p:boldItalic r:id="rId68"/>
    </p:embeddedFont>
    <p:embeddedFont>
      <p:font typeface="Segoe UI" pitchFamily="34" charset="0"/>
      <p:regular r:id="rId69"/>
    </p:embeddedFont>
    <p:embeddedFont>
      <p:font typeface="Perpetua" pitchFamily="18"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50" autoAdjust="0"/>
  </p:normalViewPr>
  <p:slideViewPr>
    <p:cSldViewPr>
      <p:cViewPr varScale="1">
        <p:scale>
          <a:sx n="71" d="100"/>
          <a:sy n="71" d="100"/>
        </p:scale>
        <p:origin x="-888" y="-90"/>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5" d="100"/>
          <a:sy n="105" d="100"/>
        </p:scale>
        <p:origin x="-247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7.fntdata"/><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2.fntdata"/><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1.fntdata"/><Relationship Id="rId73"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11/27/2012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1360330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11/27/2012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343412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hade val="85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000" y="-152400"/>
            <a:ext cx="10398265" cy="7155306"/>
          </a:xfrm>
          <a:prstGeom prst="rect">
            <a:avLst/>
          </a:prstGeom>
        </p:spPr>
      </p:pic>
      <p:sp>
        <p:nvSpPr>
          <p:cNvPr id="2" name="Title 1"/>
          <p:cNvSpPr>
            <a:spLocks noGrp="1"/>
          </p:cNvSpPr>
          <p:nvPr>
            <p:ph type="ctrTitle"/>
          </p:nvPr>
        </p:nvSpPr>
        <p:spPr>
          <a:xfrm>
            <a:off x="819600" y="957601"/>
            <a:ext cx="7772400" cy="860425"/>
          </a:xfrm>
        </p:spPr>
        <p:txBody>
          <a:bodyPr anchor="b" anchorCtr="0"/>
          <a:lstStyle>
            <a:lvl1pPr algn="l">
              <a:buFontTx/>
              <a:buNone/>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38200" y="1676400"/>
            <a:ext cx="7753800" cy="1752600"/>
          </a:xfr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228600" y="76200"/>
            <a:ext cx="8229600" cy="639763"/>
          </a:xfrm>
        </p:spPr>
        <p:txBody>
          <a:body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bg1">
                    <a:lumMod val="95000"/>
                  </a:schemeClr>
                </a:solidFill>
              </a:defRPr>
            </a:lvl1pPr>
            <a:lvl2pPr>
              <a:defRPr sz="2800">
                <a:solidFill>
                  <a:schemeClr val="bg1">
                    <a:lumMod val="95000"/>
                  </a:schemeClr>
                </a:solidFill>
              </a:defRPr>
            </a:lvl2pPr>
            <a:lvl3pPr>
              <a:defRPr sz="2400">
                <a:solidFill>
                  <a:schemeClr val="bg1">
                    <a:lumMod val="95000"/>
                  </a:schemeClr>
                </a:solidFill>
              </a:defRPr>
            </a:lvl3pPr>
            <a:lvl4pPr>
              <a:defRPr sz="2000">
                <a:solidFill>
                  <a:schemeClr val="bg1">
                    <a:lumMod val="95000"/>
                  </a:schemeClr>
                </a:solidFill>
              </a:defRPr>
            </a:lvl4pPr>
            <a:lvl5pPr>
              <a:defRPr sz="2000">
                <a:solidFill>
                  <a:schemeClr val="bg1">
                    <a:lumMod val="95000"/>
                  </a:schemeClr>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endParaRPr lang="en-US" dirty="0"/>
          </a:p>
        </p:txBody>
      </p:sp>
      <p:sp>
        <p:nvSpPr>
          <p:cNvPr id="14" name="Title 13"/>
          <p:cNvSpPr>
            <a:spLocks noGrp="1"/>
          </p:cNvSpPr>
          <p:nvPr>
            <p:ph type="title"/>
          </p:nvPr>
        </p:nvSpPr>
        <p:spPr>
          <a:xfrm>
            <a:off x="0" y="457200"/>
            <a:ext cx="6858000" cy="639763"/>
          </a:xfrm>
        </p:spPr>
        <p:txBody>
          <a:bodyPr/>
          <a:lstStyle>
            <a:lvl1pPr>
              <a:defRPr sz="2800">
                <a:solidFill>
                  <a:schemeClr val="bg1">
                    <a:lumMod val="95000"/>
                  </a:schemeClr>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210600" y="974400"/>
            <a:ext cx="6876000" cy="457200"/>
          </a:xfrm>
        </p:spPr>
        <p:txBody>
          <a:bodyPr>
            <a:normAutofit/>
          </a:bodyPr>
          <a:lstStyle>
            <a:lvl1pPr>
              <a:buFontTx/>
              <a:buNone/>
              <a:defRPr sz="2000">
                <a:solidFill>
                  <a:schemeClr val="bg1">
                    <a:lumMod val="95000"/>
                  </a:schemeClr>
                </a:solidFill>
              </a:defRPr>
            </a:lvl1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57199"/>
            <a:ext cx="3962400" cy="338139"/>
          </a:xfrm>
        </p:spPr>
        <p:txBody>
          <a:bodyPr anchor="b"/>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143000" y="304800"/>
            <a:ext cx="69342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33400" y="762000"/>
            <a:ext cx="3962400" cy="804863"/>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81582BD6-FC20-4557-852B-8433F8572D3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399"/>
            <a:ext cx="8305800" cy="4525965"/>
          </a:xfrm>
        </p:spPr>
        <p:txBody>
          <a:bodyPr/>
          <a:lstStyle>
            <a:lvl1pPr marL="173038" indent="-173038">
              <a:lnSpc>
                <a:spcPts val="2600"/>
              </a:lnSpc>
              <a:buClr>
                <a:schemeClr val="accent3">
                  <a:lumMod val="50000"/>
                </a:schemeClr>
              </a:buClr>
              <a:buFont typeface="Arial" pitchFamily="34" charset="0"/>
              <a:buChar char="•"/>
              <a:defRPr sz="2400" b="0"/>
            </a:lvl1pPr>
            <a:lvl2pPr marL="684213" indent="-227013">
              <a:lnSpc>
                <a:spcPts val="2600"/>
              </a:lnSpc>
              <a:buClr>
                <a:schemeClr val="accent3">
                  <a:lumMod val="50000"/>
                </a:schemeClr>
              </a:buClr>
              <a:defRPr sz="2000"/>
            </a:lvl2pPr>
            <a:lvl3pPr marL="1087438" indent="-173038">
              <a:lnSpc>
                <a:spcPts val="2600"/>
              </a:lnSpc>
              <a:buClr>
                <a:schemeClr val="accent3">
                  <a:lumMod val="50000"/>
                </a:schemeClr>
              </a:buClr>
              <a:defRPr sz="1800"/>
            </a:lvl3pPr>
            <a:lvl4pPr marL="1541463" indent="-169863">
              <a:lnSpc>
                <a:spcPts val="2600"/>
              </a:lnSpc>
              <a:buClr>
                <a:schemeClr val="accent3">
                  <a:lumMod val="50000"/>
                </a:schemeClr>
              </a:buClr>
              <a:defRPr sz="1600"/>
            </a:lvl4pPr>
            <a:lvl5pPr marL="2001838" indent="-173038">
              <a:lnSpc>
                <a:spcPts val="2600"/>
              </a:lnSpc>
              <a:buClr>
                <a:schemeClr val="accent3">
                  <a:lumMod val="50000"/>
                </a:schemeClr>
              </a:buCl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10"/>
          <p:cNvSpPr>
            <a:spLocks noGrp="1"/>
          </p:cNvSpPr>
          <p:nvPr>
            <p:ph type="body" sz="quarter" idx="13"/>
          </p:nvPr>
        </p:nvSpPr>
        <p:spPr>
          <a:xfrm>
            <a:off x="381000" y="669600"/>
            <a:ext cx="8251200" cy="457200"/>
          </a:xfrm>
        </p:spPr>
        <p:txBody>
          <a:bodyPr>
            <a:normAutofit/>
          </a:bodyPr>
          <a:lstStyle>
            <a:lvl1pPr>
              <a:buFontTx/>
              <a:buNone/>
              <a:defRPr sz="2400"/>
            </a:lvl1pPr>
          </a:lstStyle>
          <a:p>
            <a:pPr lvl="0"/>
            <a:r>
              <a:rPr lang="en-US" dirty="0" smtClean="0"/>
              <a:t>Click to edit Master text styles</a:t>
            </a:r>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2"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152400" y="152400"/>
            <a:ext cx="8229600" cy="639763"/>
          </a:xfrm>
        </p:spPr>
        <p:txBody>
          <a:bodyPr/>
          <a:lstStyle>
            <a:lvl1pPr>
              <a:buClr>
                <a:schemeClr val="accent3">
                  <a:lumMod val="50000"/>
                </a:schemeClr>
              </a:buClr>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1000" y="3130200"/>
            <a:ext cx="66294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7" name="Title 6"/>
          <p:cNvSpPr>
            <a:spLocks noGrp="1"/>
          </p:cNvSpPr>
          <p:nvPr>
            <p:ph type="title"/>
          </p:nvPr>
        </p:nvSpPr>
        <p:spPr>
          <a:xfrm>
            <a:off x="152400" y="152400"/>
            <a:ext cx="8229600" cy="639763"/>
          </a:xfrm>
        </p:spPr>
        <p:txBody>
          <a:body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smtClean="0"/>
              <a:t>Click to edit Master text styles</a:t>
            </a:r>
          </a:p>
        </p:txBody>
      </p:sp>
      <p:sp>
        <p:nvSpPr>
          <p:cNvPr id="12" name="Text Placeholder 8"/>
          <p:cNvSpPr>
            <a:spLocks noGrp="1"/>
          </p:cNvSpPr>
          <p:nvPr>
            <p:ph type="body" sz="quarter" idx="16"/>
          </p:nvPr>
        </p:nvSpPr>
        <p:spPr>
          <a:xfrm>
            <a:off x="381000" y="1711800"/>
            <a:ext cx="66294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381000" y="2421000"/>
            <a:ext cx="66294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381000" y="3769200"/>
            <a:ext cx="66294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6" name="Text Placeholder 8"/>
          <p:cNvSpPr>
            <a:spLocks noGrp="1"/>
          </p:cNvSpPr>
          <p:nvPr>
            <p:ph type="body" sz="quarter" idx="19"/>
          </p:nvPr>
        </p:nvSpPr>
        <p:spPr>
          <a:xfrm>
            <a:off x="381000" y="4478400"/>
            <a:ext cx="66294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7" name="Text Placeholder 8"/>
          <p:cNvSpPr>
            <a:spLocks noGrp="1"/>
          </p:cNvSpPr>
          <p:nvPr>
            <p:ph type="body" sz="quarter" idx="20"/>
          </p:nvPr>
        </p:nvSpPr>
        <p:spPr>
          <a:xfrm>
            <a:off x="381000" y="5257800"/>
            <a:ext cx="6629400" cy="838200"/>
          </a:xfrm>
        </p:spPr>
        <p:txBody>
          <a:bodyPr>
            <a:normAutofit/>
          </a:bodyPr>
          <a:lstStyle>
            <a:lvl1pPr marL="57150" indent="0">
              <a:buFontTx/>
              <a:buNone/>
              <a:defRPr sz="1800" baseline="0"/>
            </a:lvl1pPr>
          </a:lstStyle>
          <a:p>
            <a:pPr lvl="0"/>
            <a:r>
              <a:rPr lang="en-US" dirty="0"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5800" y="1295401"/>
            <a:ext cx="4038600" cy="4525964"/>
          </a:xfrm>
        </p:spPr>
        <p:txBody>
          <a:bodyPr/>
          <a:lstStyle>
            <a:lvl1pPr>
              <a:buClr>
                <a:schemeClr val="bg1">
                  <a:lumMod val="95000"/>
                </a:schemeClr>
              </a:buClr>
              <a:defRPr sz="2400"/>
            </a:lvl1pPr>
            <a:lvl2pPr>
              <a:buClr>
                <a:schemeClr val="bg1">
                  <a:lumMod val="95000"/>
                </a:schemeClr>
              </a:buClr>
              <a:defRPr sz="2000"/>
            </a:lvl2pPr>
            <a:lvl3pPr>
              <a:buClr>
                <a:schemeClr val="bg1">
                  <a:lumMod val="95000"/>
                </a:schemeClr>
              </a:buClr>
              <a:defRPr sz="2000"/>
            </a:lvl3pPr>
            <a:lvl4pPr>
              <a:buClr>
                <a:schemeClr val="bg1">
                  <a:lumMod val="95000"/>
                </a:schemeClr>
              </a:buClr>
              <a:defRPr sz="1800"/>
            </a:lvl4pPr>
            <a:lvl5pPr>
              <a:buClr>
                <a:schemeClr val="bg1">
                  <a:lumMod val="95000"/>
                </a:schemeClr>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4"/>
          </p:nvPr>
        </p:nvSpPr>
        <p:spPr>
          <a:xfrm>
            <a:off x="457200" y="6638075"/>
            <a:ext cx="21336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2" name="Title 11"/>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3"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4478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2971800" y="1447801"/>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457200" y="3048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2971800" y="3048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1" name="Title 10"/>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2"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9" name="Title 18"/>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4478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6200" y="1752601"/>
            <a:ext cx="4040188" cy="4068763"/>
          </a:xfrm>
        </p:spPr>
        <p:txBody>
          <a:bodyPr/>
          <a:lstStyle>
            <a:lvl1pPr>
              <a:lnSpc>
                <a:spcPct val="100000"/>
              </a:lnSpc>
              <a:buClr>
                <a:schemeClr val="bg1">
                  <a:lumMod val="95000"/>
                </a:schemeClr>
              </a:buClr>
              <a:defRPr sz="2000"/>
            </a:lvl1pPr>
            <a:lvl2pPr>
              <a:lnSpc>
                <a:spcPct val="100000"/>
              </a:lnSpc>
              <a:buClr>
                <a:schemeClr val="bg1">
                  <a:lumMod val="95000"/>
                </a:schemeClr>
              </a:buClr>
              <a:defRPr sz="2000"/>
            </a:lvl2pPr>
            <a:lvl3pPr>
              <a:lnSpc>
                <a:spcPct val="100000"/>
              </a:lnSpc>
              <a:buClr>
                <a:schemeClr val="bg1">
                  <a:lumMod val="95000"/>
                </a:schemeClr>
              </a:buClr>
              <a:defRPr sz="1800"/>
            </a:lvl3pPr>
            <a:lvl4pPr>
              <a:lnSpc>
                <a:spcPct val="100000"/>
              </a:lnSpc>
              <a:buClr>
                <a:schemeClr val="bg1">
                  <a:lumMod val="95000"/>
                </a:schemeClr>
              </a:buClr>
              <a:defRPr sz="1600"/>
            </a:lvl4pPr>
            <a:lvl5pPr>
              <a:lnSpc>
                <a:spcPct val="100000"/>
              </a:lnSpc>
              <a:buClr>
                <a:schemeClr val="bg1">
                  <a:lumMod val="95000"/>
                </a:schemeClr>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491039" y="1752601"/>
            <a:ext cx="4041775" cy="4068763"/>
          </a:xfrm>
        </p:spPr>
        <p:txBody>
          <a:bodyPr/>
          <a:lstStyle>
            <a:lvl1pPr>
              <a:buClr>
                <a:schemeClr val="bg1">
                  <a:lumMod val="95000"/>
                </a:schemeClr>
              </a:buClr>
              <a:defRPr sz="2000"/>
            </a:lvl1pPr>
            <a:lvl2pPr>
              <a:buClr>
                <a:schemeClr val="bg1">
                  <a:lumMod val="95000"/>
                </a:schemeClr>
              </a:buClr>
              <a:defRPr sz="2000"/>
            </a:lvl2pPr>
            <a:lvl3pPr>
              <a:buClr>
                <a:schemeClr val="bg1">
                  <a:lumMod val="95000"/>
                </a:schemeClr>
              </a:buClr>
              <a:defRPr sz="1800"/>
            </a:lvl3pPr>
            <a:lvl4pPr>
              <a:buClr>
                <a:schemeClr val="bg1">
                  <a:lumMod val="95000"/>
                </a:schemeClr>
              </a:buClr>
              <a:defRPr sz="1600"/>
            </a:lvl4pPr>
            <a:lvl5pPr>
              <a:buClr>
                <a:schemeClr val="bg1">
                  <a:lumMod val="95000"/>
                </a:schemeClr>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12"/>
          </p:nvPr>
        </p:nvSpPr>
        <p:spPr>
          <a:xfrm>
            <a:off x="4494212" y="1447802"/>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endParaRPr lang="en-US" dirty="0"/>
          </a:p>
        </p:txBody>
      </p:sp>
      <p:sp>
        <p:nvSpPr>
          <p:cNvPr id="17" name="Title 16"/>
          <p:cNvSpPr>
            <a:spLocks noGrp="1"/>
          </p:cNvSpPr>
          <p:nvPr>
            <p:ph type="title"/>
          </p:nvPr>
        </p:nvSpPr>
        <p:spPr>
          <a:xfrm>
            <a:off x="152400" y="152400"/>
            <a:ext cx="8229600" cy="639763"/>
          </a:xfrm>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359400" y="669600"/>
            <a:ext cx="8251200" cy="4572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endParaRPr lang="en-US" dirty="0"/>
          </a:p>
        </p:txBody>
      </p:sp>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dirty="0"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152400"/>
            <a:ext cx="82296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5200" y="808364"/>
            <a:ext cx="8229600" cy="505936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Footer Placeholder 4"/>
          <p:cNvSpPr>
            <a:spLocks noGrp="1"/>
          </p:cNvSpPr>
          <p:nvPr>
            <p:ph type="ftr" sz="quarter" idx="3"/>
          </p:nvPr>
        </p:nvSpPr>
        <p:spPr>
          <a:xfrm>
            <a:off x="6248400" y="6653837"/>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638075"/>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64" r:id="rId12"/>
    <p:sldLayoutId id="2147483657" r:id="rId13"/>
    <p:sldLayoutId id="2147483658" r:id="rId14"/>
    <p:sldLayoutId id="2147483659" r:id="rId15"/>
  </p:sldLayoutIdLst>
  <p:hf sldNum="0" hdr="0" ftr="0" dt="0"/>
  <p:txStyles>
    <p:title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Applying Market Design to </a:t>
            </a:r>
            <a:br>
              <a:rPr lang="en-US" dirty="0" smtClean="0"/>
            </a:br>
            <a:r>
              <a:rPr lang="en-US" dirty="0" smtClean="0"/>
              <a:t>School Choice in Boston</a:t>
            </a:r>
            <a:endParaRPr lang="en-US" dirty="0"/>
          </a:p>
        </p:txBody>
      </p:sp>
      <p:sp>
        <p:nvSpPr>
          <p:cNvPr id="3" name="Subtitle 2"/>
          <p:cNvSpPr>
            <a:spLocks noGrp="1"/>
          </p:cNvSpPr>
          <p:nvPr>
            <p:ph type="subTitle" idx="1"/>
          </p:nvPr>
        </p:nvSpPr>
        <p:spPr>
          <a:xfrm>
            <a:off x="838200" y="1828800"/>
            <a:ext cx="7753800" cy="1752600"/>
          </a:xfrm>
        </p:spPr>
        <p:txBody>
          <a:bodyPr/>
          <a:lstStyle/>
          <a:p>
            <a:r>
              <a:rPr lang="en-US" dirty="0" smtClean="0"/>
              <a:t>Tony </a:t>
            </a:r>
            <a:r>
              <a:rPr lang="en-US" dirty="0" err="1" smtClean="0"/>
              <a:t>Bakshi</a:t>
            </a:r>
            <a:r>
              <a:rPr lang="en-US" dirty="0" smtClean="0"/>
              <a:t>, Grey Joyner and Danielle Marshak</a:t>
            </a:r>
          </a:p>
          <a:p>
            <a:r>
              <a:rPr lang="en-US" sz="2000" dirty="0" smtClean="0"/>
              <a:t>November 28, 2012</a:t>
            </a:r>
            <a:endParaRPr lang="en-US" sz="2000" dirty="0"/>
          </a:p>
        </p:txBody>
      </p:sp>
    </p:spTree>
    <p:extLst>
      <p:ext uri="{BB962C8B-B14F-4D97-AF65-F5344CB8AC3E}">
        <p14:creationId xmlns:p14="http://schemas.microsoft.com/office/powerpoint/2010/main" val="901125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The Boston Mechanism in action</a:t>
            </a:r>
            <a:endParaRPr lang="en-US" dirty="0"/>
          </a:p>
        </p:txBody>
      </p:sp>
      <p:grpSp>
        <p:nvGrpSpPr>
          <p:cNvPr id="7" name="Group 37"/>
          <p:cNvGrpSpPr/>
          <p:nvPr/>
        </p:nvGrpSpPr>
        <p:grpSpPr>
          <a:xfrm>
            <a:off x="685800" y="1676400"/>
            <a:ext cx="821499" cy="1447800"/>
            <a:chOff x="4267200" y="4038600"/>
            <a:chExt cx="821499" cy="1447800"/>
          </a:xfrm>
        </p:grpSpPr>
        <p:pic>
          <p:nvPicPr>
            <p:cNvPr id="8" name="Picture 7"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9" name="TextBox 8"/>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0" name="Group 40"/>
          <p:cNvGrpSpPr/>
          <p:nvPr/>
        </p:nvGrpSpPr>
        <p:grpSpPr>
          <a:xfrm>
            <a:off x="3810000" y="1600200"/>
            <a:ext cx="782300" cy="1524000"/>
            <a:chOff x="7086600" y="3886200"/>
            <a:chExt cx="782300" cy="1524000"/>
          </a:xfrm>
        </p:grpSpPr>
        <p:pic>
          <p:nvPicPr>
            <p:cNvPr id="11" name="Picture 10"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2" name="TextBox 11"/>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3" name="Group 43"/>
          <p:cNvGrpSpPr/>
          <p:nvPr/>
        </p:nvGrpSpPr>
        <p:grpSpPr>
          <a:xfrm>
            <a:off x="2286000" y="1600200"/>
            <a:ext cx="685800" cy="1524000"/>
            <a:chOff x="5715000" y="3581400"/>
            <a:chExt cx="685800" cy="1524000"/>
          </a:xfrm>
        </p:grpSpPr>
        <p:pic>
          <p:nvPicPr>
            <p:cNvPr id="14" name="Picture 13"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5" name="TextBox 14"/>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6" name="Group 30"/>
          <p:cNvGrpSpPr/>
          <p:nvPr/>
        </p:nvGrpSpPr>
        <p:grpSpPr>
          <a:xfrm>
            <a:off x="533400" y="3962400"/>
            <a:ext cx="1143001" cy="1447800"/>
            <a:chOff x="533399" y="2743200"/>
            <a:chExt cx="1143001" cy="1447800"/>
          </a:xfrm>
        </p:grpSpPr>
        <p:pic>
          <p:nvPicPr>
            <p:cNvPr id="17" name="Picture 16"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8" name="TextBox 17"/>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19" name="Group 23"/>
          <p:cNvGrpSpPr/>
          <p:nvPr/>
        </p:nvGrpSpPr>
        <p:grpSpPr>
          <a:xfrm>
            <a:off x="2057400" y="3886200"/>
            <a:ext cx="1143000" cy="1447800"/>
            <a:chOff x="2133600" y="3276600"/>
            <a:chExt cx="1143000" cy="1447800"/>
          </a:xfrm>
        </p:grpSpPr>
        <p:pic>
          <p:nvPicPr>
            <p:cNvPr id="20" name="Picture 19"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22" name="Group 22"/>
          <p:cNvGrpSpPr/>
          <p:nvPr/>
        </p:nvGrpSpPr>
        <p:grpSpPr>
          <a:xfrm>
            <a:off x="3733800" y="3886200"/>
            <a:ext cx="1143000" cy="1447800"/>
            <a:chOff x="533400" y="4267200"/>
            <a:chExt cx="1143000" cy="1447800"/>
          </a:xfrm>
        </p:grpSpPr>
        <p:pic>
          <p:nvPicPr>
            <p:cNvPr id="23" name="Picture 22"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4" name="TextBox 23"/>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sp>
        <p:nvSpPr>
          <p:cNvPr id="25" name="Text Placeholder 36"/>
          <p:cNvSpPr>
            <a:spLocks noGrp="1"/>
          </p:cNvSpPr>
          <p:nvPr>
            <p:ph type="body" sz="quarter" idx="13"/>
          </p:nvPr>
        </p:nvSpPr>
        <p:spPr>
          <a:xfrm>
            <a:off x="1295400" y="914400"/>
            <a:ext cx="2514600" cy="457200"/>
          </a:xfrm>
        </p:spPr>
        <p:txBody>
          <a:bodyPr>
            <a:normAutofit/>
          </a:bodyPr>
          <a:lstStyle/>
          <a:p>
            <a:pPr algn="ctr"/>
            <a:r>
              <a:rPr lang="en-US" dirty="0" smtClean="0"/>
              <a:t>Not Yet Matched</a:t>
            </a:r>
            <a:endParaRPr lang="en-US" dirty="0"/>
          </a:p>
        </p:txBody>
      </p:sp>
      <p:cxnSp>
        <p:nvCxnSpPr>
          <p:cNvPr id="26" name="Straight Connector 25"/>
          <p:cNvCxnSpPr/>
          <p:nvPr/>
        </p:nvCxnSpPr>
        <p:spPr>
          <a:xfrm rot="5400000">
            <a:off x="3048794" y="3733006"/>
            <a:ext cx="502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 Placeholder 36"/>
          <p:cNvSpPr txBox="1">
            <a:spLocks/>
          </p:cNvSpPr>
          <p:nvPr/>
        </p:nvSpPr>
        <p:spPr>
          <a:xfrm>
            <a:off x="6172200" y="914400"/>
            <a:ext cx="25146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Final Matching</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cxnSp>
        <p:nvCxnSpPr>
          <p:cNvPr id="29" name="Straight Connector 28"/>
          <p:cNvCxnSpPr/>
          <p:nvPr/>
        </p:nvCxnSpPr>
        <p:spPr>
          <a:xfrm>
            <a:off x="5638800" y="2743200"/>
            <a:ext cx="3048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38800" y="4267200"/>
            <a:ext cx="3048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21 0.12778 L 0.14688 0.23889 " pathEditMode="relative" ptsTypes="AA">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417 0.12223 L -0.14583 0.26667 " pathEditMode="relative" ptsTypes="AA">
                                      <p:cBhvr>
                                        <p:cTn id="10" dur="2000" fill="hold"/>
                                        <p:tgtEl>
                                          <p:spTgt spid="13"/>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00938 0.12223 L -0.31771 0.26667 " pathEditMode="relative" ptsTypes="AA">
                                      <p:cBhvr>
                                        <p:cTn id="12" dur="2000" fill="hold"/>
                                        <p:tgtEl>
                                          <p:spTgt spid="10"/>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14688 0.33889 L 0.55521 -0.06111 " pathEditMode="relative" rAng="0" ptsTypes="AA">
                                      <p:cBhvr>
                                        <p:cTn id="16" dur="2000" fill="hold"/>
                                        <p:tgtEl>
                                          <p:spTgt spid="7"/>
                                        </p:tgtEl>
                                        <p:attrNameLst>
                                          <p:attrName>ppt_x</p:attrName>
                                          <p:attrName>ppt_y</p:attrName>
                                        </p:attrNameLst>
                                      </p:cBhvr>
                                      <p:rCtr x="20400" y="-20000"/>
                                    </p:animMotion>
                                  </p:childTnLst>
                                </p:cTn>
                              </p:par>
                              <p:par>
                                <p:cTn id="17" presetID="0" presetClass="path" presetSubtype="0" accel="50000" decel="50000" fill="hold" nodeType="withEffect">
                                  <p:stCondLst>
                                    <p:cond delay="0"/>
                                  </p:stCondLst>
                                  <p:childTnLst>
                                    <p:animMotion origin="layout" path="M 0 -2.22222E-6 L 0.5875 -0.38333 " pathEditMode="relative" rAng="0" ptsTypes="AA">
                                      <p:cBhvr>
                                        <p:cTn id="18" dur="2000" fill="hold"/>
                                        <p:tgtEl>
                                          <p:spTgt spid="19"/>
                                        </p:tgtEl>
                                        <p:attrNameLst>
                                          <p:attrName>ppt_x</p:attrName>
                                          <p:attrName>ppt_y</p:attrName>
                                        </p:attrNameLst>
                                      </p:cBhvr>
                                      <p:rCtr x="29400" y="-1920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1771 0.26667 L 0.19896 0.15556 " pathEditMode="relative" ptsTypes="AA">
                                      <p:cBhvr>
                                        <p:cTn id="22" dur="2000" fill="hold"/>
                                        <p:tgtEl>
                                          <p:spTgt spid="10"/>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3.33333E-6 -3.33333E-6 L 0.7625 -0.18333 " pathEditMode="relative" rAng="0" ptsTypes="AA">
                                      <p:cBhvr>
                                        <p:cTn id="24" dur="2000" fill="hold"/>
                                        <p:tgtEl>
                                          <p:spTgt spid="16"/>
                                        </p:tgtEl>
                                        <p:attrNameLst>
                                          <p:attrName>ppt_x</p:attrName>
                                          <p:attrName>ppt_y</p:attrName>
                                        </p:attrNameLst>
                                      </p:cBhvr>
                                      <p:rCtr x="38100" y="-9200"/>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14583 0.26667 L 0.15417 0.28889 " pathEditMode="relative" ptsTypes="AA">
                                      <p:cBhvr>
                                        <p:cTn id="28" dur="2000" fill="hold"/>
                                        <p:tgtEl>
                                          <p:spTgt spid="1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15417 0.28889 L 0.37917 0.38889 " pathEditMode="relative" rAng="0" ptsTypes="AA">
                                      <p:cBhvr>
                                        <p:cTn id="32" dur="2000" fill="hold"/>
                                        <p:tgtEl>
                                          <p:spTgt spid="13"/>
                                        </p:tgtEl>
                                        <p:attrNameLst>
                                          <p:attrName>ppt_x</p:attrName>
                                          <p:attrName>ppt_y</p:attrName>
                                        </p:attrNameLst>
                                      </p:cBhvr>
                                      <p:rCtr x="11200" y="5000"/>
                                    </p:animMotion>
                                  </p:childTnLst>
                                </p:cTn>
                              </p:par>
                              <p:par>
                                <p:cTn id="33" presetID="0" presetClass="path" presetSubtype="0" accel="50000" decel="50000" fill="hold" nodeType="withEffect">
                                  <p:stCondLst>
                                    <p:cond delay="0"/>
                                  </p:stCondLst>
                                  <p:childTnLst>
                                    <p:animMotion origin="layout" path="M 3.33333E-6 -3.33333E-6 L 0.41666 0.07778 " pathEditMode="relative" rAng="0" ptsTypes="AA">
                                      <p:cBhvr>
                                        <p:cTn id="34" dur="2000" fill="hold"/>
                                        <p:tgtEl>
                                          <p:spTgt spid="22"/>
                                        </p:tgtEl>
                                        <p:attrNameLst>
                                          <p:attrName>ppt_x</p:attrName>
                                          <p:attrName>ppt_y</p:attrName>
                                        </p:attrNameLst>
                                      </p:cBhvr>
                                      <p:rCtr x="20800" y="3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819400"/>
            <a:ext cx="8686800" cy="639763"/>
          </a:xfrm>
        </p:spPr>
        <p:txBody>
          <a:bodyPr/>
          <a:lstStyle/>
          <a:p>
            <a:pPr algn="ctr">
              <a:buNone/>
            </a:pPr>
            <a:r>
              <a:rPr lang="en-US" dirty="0" smtClean="0"/>
              <a:t>Why was the Boston Mechanism replaced?</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Take for example a student who has ranked two overdemanded schools 1 and 2</a:t>
            </a:r>
          </a:p>
          <a:p>
            <a:pPr lvl="1">
              <a:buClrTx/>
            </a:pPr>
            <a:r>
              <a:rPr lang="en-US" dirty="0" smtClean="0"/>
              <a:t>Overdemanded means that more students have ranked this school 1</a:t>
            </a:r>
            <a:r>
              <a:rPr lang="en-US" baseline="30000" dirty="0" smtClean="0"/>
              <a:t>st</a:t>
            </a:r>
            <a:r>
              <a:rPr lang="en-US" dirty="0" smtClean="0"/>
              <a:t> than there are spots at that school</a:t>
            </a:r>
          </a:p>
          <a:p>
            <a:pPr>
              <a:buClrTx/>
            </a:pPr>
            <a:r>
              <a:rPr lang="en-US" dirty="0" smtClean="0"/>
              <a:t>If this student doesn’t get his 1</a:t>
            </a:r>
            <a:r>
              <a:rPr lang="en-US" baseline="30000" dirty="0" smtClean="0"/>
              <a:t>st</a:t>
            </a:r>
            <a:r>
              <a:rPr lang="en-US" dirty="0" smtClean="0"/>
              <a:t> choice, there is no chance of him getting his 2nd choice</a:t>
            </a:r>
          </a:p>
          <a:p>
            <a:pPr>
              <a:buClrTx/>
            </a:pPr>
            <a:r>
              <a:rPr lang="en-US" dirty="0" smtClean="0"/>
              <a:t>The student would have had a better shot with his/her 3</a:t>
            </a:r>
            <a:r>
              <a:rPr lang="en-US" baseline="30000" dirty="0" smtClean="0"/>
              <a:t>rd</a:t>
            </a:r>
            <a:r>
              <a:rPr lang="en-US" dirty="0" smtClean="0"/>
              <a:t> choice had he/she ranked it 2nd</a:t>
            </a:r>
          </a:p>
          <a:p>
            <a:pPr>
              <a:buClrTx/>
            </a:pPr>
            <a:r>
              <a:rPr lang="en-US" dirty="0" smtClean="0"/>
              <a:t>This means that it is a dominant strategy NOT to rank a school second if it is overdemanded, meaning that students do not reveal true preferences</a:t>
            </a:r>
            <a:endParaRPr lang="en-US" dirty="0"/>
          </a:p>
        </p:txBody>
      </p:sp>
      <p:sp>
        <p:nvSpPr>
          <p:cNvPr id="3" name="Text Placeholder 2"/>
          <p:cNvSpPr>
            <a:spLocks noGrp="1"/>
          </p:cNvSpPr>
          <p:nvPr>
            <p:ph type="body" sz="quarter" idx="13"/>
          </p:nvPr>
        </p:nvSpPr>
        <p:spPr/>
        <p:txBody>
          <a:bodyPr/>
          <a:lstStyle/>
          <a:p>
            <a:r>
              <a:rPr lang="en-US" dirty="0" smtClean="0"/>
              <a:t>It’s not strategy-proof!</a:t>
            </a:r>
            <a:endParaRPr lang="en-US" dirty="0"/>
          </a:p>
        </p:txBody>
      </p:sp>
      <p:sp>
        <p:nvSpPr>
          <p:cNvPr id="4" name="Title 3"/>
          <p:cNvSpPr>
            <a:spLocks noGrp="1"/>
          </p:cNvSpPr>
          <p:nvPr>
            <p:ph type="title"/>
          </p:nvPr>
        </p:nvSpPr>
        <p:spPr/>
        <p:txBody>
          <a:bodyPr/>
          <a:lstStyle/>
          <a:p>
            <a:pPr>
              <a:buNone/>
            </a:pPr>
            <a:r>
              <a:rPr lang="en-US" sz="2800" dirty="0" smtClean="0"/>
              <a:t>What was the Problem with the Boston Mechanism?</a:t>
            </a:r>
            <a:endParaRPr lang="en-US" sz="2800" dirty="0"/>
          </a:p>
        </p:txBody>
      </p:sp>
    </p:spTree>
    <p:extLst>
      <p:ext uri="{BB962C8B-B14F-4D97-AF65-F5344CB8AC3E}">
        <p14:creationId xmlns:p14="http://schemas.microsoft.com/office/powerpoint/2010/main" val="652638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Boston Mechanism is not strategy proof</a:t>
            </a:r>
            <a:endParaRPr lang="en-US" dirty="0"/>
          </a:p>
        </p:txBody>
      </p:sp>
      <p:sp>
        <p:nvSpPr>
          <p:cNvPr id="14" name="Text Placeholder 36"/>
          <p:cNvSpPr>
            <a:spLocks noGrp="1"/>
          </p:cNvSpPr>
          <p:nvPr>
            <p:ph type="body" sz="quarter" idx="13"/>
          </p:nvPr>
        </p:nvSpPr>
        <p:spPr>
          <a:xfrm>
            <a:off x="381000" y="669600"/>
            <a:ext cx="8251200" cy="457200"/>
          </a:xfrm>
        </p:spPr>
        <p:txBody>
          <a:bodyPr>
            <a:normAutofit/>
          </a:bodyPr>
          <a:lstStyle/>
          <a:p>
            <a:r>
              <a:rPr lang="en-US" dirty="0" smtClean="0"/>
              <a:t>Student 2 can benefit by manipulating his preferences</a:t>
            </a:r>
            <a:endParaRPr lang="en-US" dirty="0"/>
          </a:p>
        </p:txBody>
      </p:sp>
      <p:sp>
        <p:nvSpPr>
          <p:cNvPr id="15" name="Text Placeholder 36"/>
          <p:cNvSpPr txBox="1">
            <a:spLocks/>
          </p:cNvSpPr>
          <p:nvPr/>
        </p:nvSpPr>
        <p:spPr>
          <a:xfrm>
            <a:off x="914400" y="1143000"/>
            <a:ext cx="28194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Segoe UI" pitchFamily="34" charset="0"/>
              </a:rPr>
              <a:t>Student Preferences</a:t>
            </a:r>
            <a:endParaRPr kumimoji="0" lang="en-US" sz="2400" b="1" i="0" u="none" strike="noStrike" kern="1200" cap="none" spc="0" normalizeH="0" baseline="0" noProof="0" dirty="0">
              <a:ln>
                <a:noFill/>
              </a:ln>
              <a:solidFill>
                <a:schemeClr val="bg1"/>
              </a:solidFill>
              <a:effectLst/>
              <a:uLnTx/>
              <a:uFillTx/>
              <a:latin typeface="+mn-lt"/>
              <a:ea typeface="+mn-ea"/>
              <a:cs typeface="Segoe UI" pitchFamily="34" charset="0"/>
            </a:endParaRPr>
          </a:p>
        </p:txBody>
      </p:sp>
      <p:sp>
        <p:nvSpPr>
          <p:cNvPr id="16" name="Text Placeholder 36"/>
          <p:cNvSpPr txBox="1">
            <a:spLocks/>
          </p:cNvSpPr>
          <p:nvPr/>
        </p:nvSpPr>
        <p:spPr>
          <a:xfrm>
            <a:off x="5638800" y="1143000"/>
            <a:ext cx="28194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Segoe UI" pitchFamily="34" charset="0"/>
              </a:rPr>
              <a:t>School Priorities</a:t>
            </a:r>
            <a:endParaRPr kumimoji="0" lang="en-US" sz="2400" b="1" i="0" u="none" strike="noStrike" kern="1200" cap="none" spc="0" normalizeH="0" baseline="0" noProof="0" dirty="0">
              <a:ln>
                <a:noFill/>
              </a:ln>
              <a:solidFill>
                <a:schemeClr val="bg1"/>
              </a:solidFill>
              <a:effectLst/>
              <a:uLnTx/>
              <a:uFillTx/>
              <a:latin typeface="+mn-lt"/>
              <a:ea typeface="+mn-ea"/>
              <a:cs typeface="Segoe UI" pitchFamily="34" charset="0"/>
            </a:endParaRPr>
          </a:p>
        </p:txBody>
      </p:sp>
      <p:grpSp>
        <p:nvGrpSpPr>
          <p:cNvPr id="2" name="Group 30"/>
          <p:cNvGrpSpPr/>
          <p:nvPr/>
        </p:nvGrpSpPr>
        <p:grpSpPr>
          <a:xfrm>
            <a:off x="2324100" y="1752600"/>
            <a:ext cx="1143001" cy="1447800"/>
            <a:chOff x="533399" y="2743200"/>
            <a:chExt cx="1143001" cy="1447800"/>
          </a:xfrm>
        </p:grpSpPr>
        <p:pic>
          <p:nvPicPr>
            <p:cNvPr id="13" name="Picture 1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7" name="TextBox 16"/>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 name="Group 23"/>
          <p:cNvGrpSpPr/>
          <p:nvPr/>
        </p:nvGrpSpPr>
        <p:grpSpPr>
          <a:xfrm>
            <a:off x="1219200" y="1752600"/>
            <a:ext cx="1143000" cy="1447800"/>
            <a:chOff x="2133600" y="3276600"/>
            <a:chExt cx="1143000" cy="1447800"/>
          </a:xfrm>
        </p:grpSpPr>
        <p:pic>
          <p:nvPicPr>
            <p:cNvPr id="11" name="Picture 10"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4" name="Group 22"/>
          <p:cNvGrpSpPr/>
          <p:nvPr/>
        </p:nvGrpSpPr>
        <p:grpSpPr>
          <a:xfrm>
            <a:off x="3429000" y="1752600"/>
            <a:ext cx="1143000" cy="1447800"/>
            <a:chOff x="533400" y="4267200"/>
            <a:chExt cx="1143000" cy="1447800"/>
          </a:xfrm>
        </p:grpSpPr>
        <p:pic>
          <p:nvPicPr>
            <p:cNvPr id="12" name="Picture 11"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22" name="TextBox 21"/>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5" name="Group 27"/>
          <p:cNvGrpSpPr/>
          <p:nvPr/>
        </p:nvGrpSpPr>
        <p:grpSpPr>
          <a:xfrm>
            <a:off x="228600" y="1752600"/>
            <a:ext cx="821499" cy="1447800"/>
            <a:chOff x="4267200" y="4038600"/>
            <a:chExt cx="821499" cy="1447800"/>
          </a:xfrm>
        </p:grpSpPr>
        <p:pic>
          <p:nvPicPr>
            <p:cNvPr id="7" name="Picture 6"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25" name="TextBox 24"/>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6" name="Group 28"/>
          <p:cNvGrpSpPr/>
          <p:nvPr/>
        </p:nvGrpSpPr>
        <p:grpSpPr>
          <a:xfrm>
            <a:off x="304800" y="3162300"/>
            <a:ext cx="685800" cy="1524000"/>
            <a:chOff x="5715000" y="3581400"/>
            <a:chExt cx="685800" cy="1524000"/>
          </a:xfrm>
        </p:grpSpPr>
        <p:pic>
          <p:nvPicPr>
            <p:cNvPr id="8" name="Picture 7"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26" name="TextBox 25"/>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0" name="Group 29"/>
          <p:cNvGrpSpPr/>
          <p:nvPr/>
        </p:nvGrpSpPr>
        <p:grpSpPr>
          <a:xfrm>
            <a:off x="228600" y="4648200"/>
            <a:ext cx="782300" cy="1524000"/>
            <a:chOff x="7086600" y="3886200"/>
            <a:chExt cx="782300" cy="1524000"/>
          </a:xfrm>
        </p:grpSpPr>
        <p:pic>
          <p:nvPicPr>
            <p:cNvPr id="9" name="Picture 8"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27" name="TextBox 26"/>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8" name="Group 31"/>
          <p:cNvGrpSpPr/>
          <p:nvPr/>
        </p:nvGrpSpPr>
        <p:grpSpPr>
          <a:xfrm>
            <a:off x="4953000" y="1752600"/>
            <a:ext cx="1143001" cy="1447800"/>
            <a:chOff x="533399" y="2743200"/>
            <a:chExt cx="1143001" cy="1447800"/>
          </a:xfrm>
        </p:grpSpPr>
        <p:pic>
          <p:nvPicPr>
            <p:cNvPr id="33" name="Picture 3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34" name="TextBox 33"/>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19" name="Group 37"/>
          <p:cNvGrpSpPr/>
          <p:nvPr/>
        </p:nvGrpSpPr>
        <p:grpSpPr>
          <a:xfrm>
            <a:off x="6400800" y="1828800"/>
            <a:ext cx="821499" cy="1447800"/>
            <a:chOff x="4267200" y="4038600"/>
            <a:chExt cx="821499" cy="1447800"/>
          </a:xfrm>
        </p:grpSpPr>
        <p:pic>
          <p:nvPicPr>
            <p:cNvPr id="39" name="Picture 38"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40" name="TextBox 39"/>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0" name="Group 40"/>
          <p:cNvGrpSpPr/>
          <p:nvPr/>
        </p:nvGrpSpPr>
        <p:grpSpPr>
          <a:xfrm>
            <a:off x="7315200" y="1752600"/>
            <a:ext cx="782300" cy="1524000"/>
            <a:chOff x="7086600" y="3886200"/>
            <a:chExt cx="782300" cy="1524000"/>
          </a:xfrm>
        </p:grpSpPr>
        <p:pic>
          <p:nvPicPr>
            <p:cNvPr id="42" name="Picture 41"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43" name="TextBox 42"/>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3" name="Group 43"/>
          <p:cNvGrpSpPr/>
          <p:nvPr/>
        </p:nvGrpSpPr>
        <p:grpSpPr>
          <a:xfrm>
            <a:off x="8305800" y="1752600"/>
            <a:ext cx="685800" cy="1524000"/>
            <a:chOff x="5715000" y="3581400"/>
            <a:chExt cx="685800" cy="1524000"/>
          </a:xfrm>
        </p:grpSpPr>
        <p:pic>
          <p:nvPicPr>
            <p:cNvPr id="45" name="Picture 44"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46" name="TextBox 45"/>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cxnSp>
        <p:nvCxnSpPr>
          <p:cNvPr id="49" name="Straight Connector 48"/>
          <p:cNvCxnSpPr/>
          <p:nvPr/>
        </p:nvCxnSpPr>
        <p:spPr>
          <a:xfrm rot="5400000">
            <a:off x="4038600" y="3962400"/>
            <a:ext cx="4419600"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1028700" y="3924300"/>
            <a:ext cx="4343400"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2210594" y="3733800"/>
            <a:ext cx="502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28600" y="1676400"/>
            <a:ext cx="876300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24" name="Group 30"/>
          <p:cNvGrpSpPr/>
          <p:nvPr/>
        </p:nvGrpSpPr>
        <p:grpSpPr>
          <a:xfrm>
            <a:off x="1219200" y="3276600"/>
            <a:ext cx="1143001" cy="1447800"/>
            <a:chOff x="533399" y="2743200"/>
            <a:chExt cx="1143001" cy="1447800"/>
          </a:xfrm>
        </p:grpSpPr>
        <p:pic>
          <p:nvPicPr>
            <p:cNvPr id="54" name="Picture 53"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55" name="TextBox 54"/>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28" name="Group 23"/>
          <p:cNvGrpSpPr/>
          <p:nvPr/>
        </p:nvGrpSpPr>
        <p:grpSpPr>
          <a:xfrm>
            <a:off x="2324101" y="3276600"/>
            <a:ext cx="1143000" cy="1447800"/>
            <a:chOff x="2133600" y="3276600"/>
            <a:chExt cx="1143000" cy="1447800"/>
          </a:xfrm>
        </p:grpSpPr>
        <p:pic>
          <p:nvPicPr>
            <p:cNvPr id="57" name="Picture 56"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58" name="TextBox 57"/>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29" name="Group 22"/>
          <p:cNvGrpSpPr/>
          <p:nvPr/>
        </p:nvGrpSpPr>
        <p:grpSpPr>
          <a:xfrm>
            <a:off x="3429000" y="3276600"/>
            <a:ext cx="1143000" cy="1447800"/>
            <a:chOff x="533400" y="4267200"/>
            <a:chExt cx="1143000" cy="1447800"/>
          </a:xfrm>
        </p:grpSpPr>
        <p:pic>
          <p:nvPicPr>
            <p:cNvPr id="60" name="Picture 59"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61" name="TextBox 60"/>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0" name="Group 30"/>
          <p:cNvGrpSpPr/>
          <p:nvPr/>
        </p:nvGrpSpPr>
        <p:grpSpPr>
          <a:xfrm>
            <a:off x="1295400" y="4724400"/>
            <a:ext cx="1143001" cy="1447800"/>
            <a:chOff x="533399" y="2743200"/>
            <a:chExt cx="1143001" cy="1447800"/>
          </a:xfrm>
        </p:grpSpPr>
        <p:pic>
          <p:nvPicPr>
            <p:cNvPr id="63" name="Picture 6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64" name="TextBox 63"/>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1" name="Group 23"/>
          <p:cNvGrpSpPr/>
          <p:nvPr/>
        </p:nvGrpSpPr>
        <p:grpSpPr>
          <a:xfrm>
            <a:off x="2400301" y="4724400"/>
            <a:ext cx="1143000" cy="1447800"/>
            <a:chOff x="2133600" y="3276600"/>
            <a:chExt cx="1143000" cy="1447800"/>
          </a:xfrm>
        </p:grpSpPr>
        <p:pic>
          <p:nvPicPr>
            <p:cNvPr id="66" name="Picture 65"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67" name="TextBox 66"/>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2" name="Group 22"/>
          <p:cNvGrpSpPr/>
          <p:nvPr/>
        </p:nvGrpSpPr>
        <p:grpSpPr>
          <a:xfrm>
            <a:off x="3505200" y="4724400"/>
            <a:ext cx="1143000" cy="1447800"/>
            <a:chOff x="533400" y="4267200"/>
            <a:chExt cx="1143000" cy="1447800"/>
          </a:xfrm>
        </p:grpSpPr>
        <p:pic>
          <p:nvPicPr>
            <p:cNvPr id="69" name="Picture 68"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70" name="TextBox 69"/>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6" name="Group 23"/>
          <p:cNvGrpSpPr/>
          <p:nvPr/>
        </p:nvGrpSpPr>
        <p:grpSpPr>
          <a:xfrm>
            <a:off x="4953000" y="3276600"/>
            <a:ext cx="1143000" cy="1447800"/>
            <a:chOff x="2133600" y="3276600"/>
            <a:chExt cx="1143000" cy="1447800"/>
          </a:xfrm>
        </p:grpSpPr>
        <p:pic>
          <p:nvPicPr>
            <p:cNvPr id="72" name="Picture 71"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73" name="TextBox 72"/>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7" name="Group 22"/>
          <p:cNvGrpSpPr/>
          <p:nvPr/>
        </p:nvGrpSpPr>
        <p:grpSpPr>
          <a:xfrm>
            <a:off x="4953000" y="4724400"/>
            <a:ext cx="1143000" cy="1447800"/>
            <a:chOff x="533400" y="4267200"/>
            <a:chExt cx="1143000" cy="1447800"/>
          </a:xfrm>
        </p:grpSpPr>
        <p:pic>
          <p:nvPicPr>
            <p:cNvPr id="75" name="Picture 74"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76" name="TextBox 75"/>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8" name="Group 43"/>
          <p:cNvGrpSpPr/>
          <p:nvPr/>
        </p:nvGrpSpPr>
        <p:grpSpPr>
          <a:xfrm>
            <a:off x="6400800" y="3276600"/>
            <a:ext cx="685800" cy="1524000"/>
            <a:chOff x="5715000" y="3581400"/>
            <a:chExt cx="685800" cy="1524000"/>
          </a:xfrm>
        </p:grpSpPr>
        <p:pic>
          <p:nvPicPr>
            <p:cNvPr id="78" name="Picture 77"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79" name="TextBox 78"/>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1" name="Group 37"/>
          <p:cNvGrpSpPr/>
          <p:nvPr/>
        </p:nvGrpSpPr>
        <p:grpSpPr>
          <a:xfrm>
            <a:off x="7315200" y="3352800"/>
            <a:ext cx="821499" cy="1447800"/>
            <a:chOff x="4267200" y="4038600"/>
            <a:chExt cx="821499" cy="1447800"/>
          </a:xfrm>
        </p:grpSpPr>
        <p:pic>
          <p:nvPicPr>
            <p:cNvPr id="81" name="Picture 80"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82" name="TextBox 81"/>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4" name="Group 40"/>
          <p:cNvGrpSpPr/>
          <p:nvPr/>
        </p:nvGrpSpPr>
        <p:grpSpPr>
          <a:xfrm>
            <a:off x="8229600" y="3276600"/>
            <a:ext cx="782300" cy="1524000"/>
            <a:chOff x="7086600" y="3886200"/>
            <a:chExt cx="782300" cy="1524000"/>
          </a:xfrm>
        </p:grpSpPr>
        <p:pic>
          <p:nvPicPr>
            <p:cNvPr id="84" name="Picture 83"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85" name="TextBox 84"/>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8" name="Group 43"/>
          <p:cNvGrpSpPr/>
          <p:nvPr/>
        </p:nvGrpSpPr>
        <p:grpSpPr>
          <a:xfrm>
            <a:off x="6400800" y="4724400"/>
            <a:ext cx="685800" cy="1524000"/>
            <a:chOff x="5715000" y="3581400"/>
            <a:chExt cx="685800" cy="1524000"/>
          </a:xfrm>
        </p:grpSpPr>
        <p:pic>
          <p:nvPicPr>
            <p:cNvPr id="87" name="Picture 86"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88" name="TextBox 87"/>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1" name="Group 37"/>
          <p:cNvGrpSpPr/>
          <p:nvPr/>
        </p:nvGrpSpPr>
        <p:grpSpPr>
          <a:xfrm>
            <a:off x="7315200" y="4800600"/>
            <a:ext cx="821499" cy="1447800"/>
            <a:chOff x="4267200" y="4038600"/>
            <a:chExt cx="821499" cy="1447800"/>
          </a:xfrm>
        </p:grpSpPr>
        <p:pic>
          <p:nvPicPr>
            <p:cNvPr id="90" name="Picture 89"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91" name="TextBox 90"/>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3" name="Group 40"/>
          <p:cNvGrpSpPr/>
          <p:nvPr/>
        </p:nvGrpSpPr>
        <p:grpSpPr>
          <a:xfrm>
            <a:off x="8229600" y="4724400"/>
            <a:ext cx="782300" cy="1524000"/>
            <a:chOff x="7086600" y="3886200"/>
            <a:chExt cx="782300" cy="1524000"/>
          </a:xfrm>
        </p:grpSpPr>
        <p:pic>
          <p:nvPicPr>
            <p:cNvPr id="93" name="Picture 92"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94" name="TextBox 93"/>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5.55556E-6 L -0.125 5.55556E-6 " pathEditMode="relative" ptsTypes="AA">
                                      <p:cBhvr>
                                        <p:cTn id="10" dur="2000" fill="hold"/>
                                        <p:tgtEl>
                                          <p:spTgt spid="28"/>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44444E-6 L -0.11666 4.44444E-6 " pathEditMode="relative" ptsTypes="AA">
                                      <p:cBhvr>
                                        <p:cTn id="12"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Student 2 manipulates his preferences</a:t>
            </a:r>
            <a:endParaRPr lang="en-US" dirty="0"/>
          </a:p>
        </p:txBody>
      </p:sp>
      <p:grpSp>
        <p:nvGrpSpPr>
          <p:cNvPr id="2" name="Group 37"/>
          <p:cNvGrpSpPr/>
          <p:nvPr/>
        </p:nvGrpSpPr>
        <p:grpSpPr>
          <a:xfrm>
            <a:off x="685800" y="1676400"/>
            <a:ext cx="821499" cy="1447800"/>
            <a:chOff x="4267200" y="4038600"/>
            <a:chExt cx="821499" cy="1447800"/>
          </a:xfrm>
        </p:grpSpPr>
        <p:pic>
          <p:nvPicPr>
            <p:cNvPr id="8" name="Picture 7"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9" name="TextBox 8"/>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 name="Group 40"/>
          <p:cNvGrpSpPr/>
          <p:nvPr/>
        </p:nvGrpSpPr>
        <p:grpSpPr>
          <a:xfrm>
            <a:off x="3810000" y="1600200"/>
            <a:ext cx="782300" cy="1524000"/>
            <a:chOff x="7086600" y="3886200"/>
            <a:chExt cx="782300" cy="1524000"/>
          </a:xfrm>
        </p:grpSpPr>
        <p:pic>
          <p:nvPicPr>
            <p:cNvPr id="11" name="Picture 10"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2" name="TextBox 11"/>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 name="Group 43"/>
          <p:cNvGrpSpPr/>
          <p:nvPr/>
        </p:nvGrpSpPr>
        <p:grpSpPr>
          <a:xfrm>
            <a:off x="2286000" y="1600200"/>
            <a:ext cx="685800" cy="1524000"/>
            <a:chOff x="5715000" y="3581400"/>
            <a:chExt cx="685800" cy="1524000"/>
          </a:xfrm>
        </p:grpSpPr>
        <p:pic>
          <p:nvPicPr>
            <p:cNvPr id="14" name="Picture 13"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5" name="TextBox 14"/>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 name="Group 30"/>
          <p:cNvGrpSpPr/>
          <p:nvPr/>
        </p:nvGrpSpPr>
        <p:grpSpPr>
          <a:xfrm>
            <a:off x="533400" y="3962400"/>
            <a:ext cx="1143001" cy="1447800"/>
            <a:chOff x="533399" y="2743200"/>
            <a:chExt cx="1143001" cy="1447800"/>
          </a:xfrm>
        </p:grpSpPr>
        <p:pic>
          <p:nvPicPr>
            <p:cNvPr id="17" name="Picture 16"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8" name="TextBox 17"/>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6" name="Group 23"/>
          <p:cNvGrpSpPr/>
          <p:nvPr/>
        </p:nvGrpSpPr>
        <p:grpSpPr>
          <a:xfrm>
            <a:off x="2057400" y="3886200"/>
            <a:ext cx="1143000" cy="1447800"/>
            <a:chOff x="2133600" y="3276600"/>
            <a:chExt cx="1143000" cy="1447800"/>
          </a:xfrm>
        </p:grpSpPr>
        <p:pic>
          <p:nvPicPr>
            <p:cNvPr id="20" name="Picture 19"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 name="Group 22"/>
          <p:cNvGrpSpPr/>
          <p:nvPr/>
        </p:nvGrpSpPr>
        <p:grpSpPr>
          <a:xfrm>
            <a:off x="3733800" y="3886200"/>
            <a:ext cx="1143000" cy="1447800"/>
            <a:chOff x="533400" y="4267200"/>
            <a:chExt cx="1143000" cy="1447800"/>
          </a:xfrm>
        </p:grpSpPr>
        <p:pic>
          <p:nvPicPr>
            <p:cNvPr id="23" name="Picture 22"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4" name="TextBox 23"/>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sp>
        <p:nvSpPr>
          <p:cNvPr id="25" name="Text Placeholder 36"/>
          <p:cNvSpPr>
            <a:spLocks noGrp="1"/>
          </p:cNvSpPr>
          <p:nvPr>
            <p:ph type="body" sz="quarter" idx="13"/>
          </p:nvPr>
        </p:nvSpPr>
        <p:spPr>
          <a:xfrm>
            <a:off x="1295400" y="914400"/>
            <a:ext cx="2514600" cy="457200"/>
          </a:xfrm>
        </p:spPr>
        <p:txBody>
          <a:bodyPr>
            <a:normAutofit/>
          </a:bodyPr>
          <a:lstStyle/>
          <a:p>
            <a:pPr algn="ctr"/>
            <a:r>
              <a:rPr lang="en-US" dirty="0" smtClean="0"/>
              <a:t>Not Yet Matched</a:t>
            </a:r>
            <a:endParaRPr lang="en-US" dirty="0"/>
          </a:p>
        </p:txBody>
      </p:sp>
      <p:cxnSp>
        <p:nvCxnSpPr>
          <p:cNvPr id="26" name="Straight Connector 25"/>
          <p:cNvCxnSpPr/>
          <p:nvPr/>
        </p:nvCxnSpPr>
        <p:spPr>
          <a:xfrm rot="5400000">
            <a:off x="3048794" y="3733006"/>
            <a:ext cx="502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 Placeholder 36"/>
          <p:cNvSpPr txBox="1">
            <a:spLocks/>
          </p:cNvSpPr>
          <p:nvPr/>
        </p:nvSpPr>
        <p:spPr>
          <a:xfrm>
            <a:off x="6172200" y="914400"/>
            <a:ext cx="25146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Final Matching</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cxnSp>
        <p:nvCxnSpPr>
          <p:cNvPr id="29" name="Straight Connector 28"/>
          <p:cNvCxnSpPr/>
          <p:nvPr/>
        </p:nvCxnSpPr>
        <p:spPr>
          <a:xfrm>
            <a:off x="5638800" y="2743200"/>
            <a:ext cx="3048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38800" y="4267200"/>
            <a:ext cx="3048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521 0.12778 L 0.14688 0.23889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417 0.12223 L -0.00417 0.24445 " pathEditMode="relative" rAng="0" ptsTypes="AA">
                                      <p:cBhvr>
                                        <p:cTn id="8" dur="2000" fill="hold"/>
                                        <p:tgtEl>
                                          <p:spTgt spid="4"/>
                                        </p:tgtEl>
                                        <p:attrNameLst>
                                          <p:attrName>ppt_x</p:attrName>
                                          <p:attrName>ppt_y</p:attrName>
                                        </p:attrNameLst>
                                      </p:cBhvr>
                                      <p:rCtr x="0" y="61"/>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938 0.12223 L -0.31771 0.26667 " pathEditMode="relative" ptsTypes="AA">
                                      <p:cBhvr>
                                        <p:cTn id="12" dur="2000" fill="hold"/>
                                        <p:tgtEl>
                                          <p:spTgt spid="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6.66667E-6 4.44444E-6 L 0.77501 -0.4 " pathEditMode="relative" ptsTypes="AA">
                                      <p:cBhvr>
                                        <p:cTn id="16" dur="2000" fill="hold"/>
                                        <p:tgtEl>
                                          <p:spTgt spid="5"/>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31772 0.26667 L 0.22396 -0.05555 " pathEditMode="relative" ptsTypes="AA">
                                      <p:cBhvr>
                                        <p:cTn id="18" dur="2000" fill="hold"/>
                                        <p:tgtEl>
                                          <p:spTgt spid="3"/>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2083 0.24445 L 0.37917 0.15556 " pathEditMode="relative" rAng="0" ptsTypes="AA">
                                      <p:cBhvr>
                                        <p:cTn id="22" dur="2000" fill="hold"/>
                                        <p:tgtEl>
                                          <p:spTgt spid="4"/>
                                        </p:tgtEl>
                                        <p:attrNameLst>
                                          <p:attrName>ppt_x</p:attrName>
                                          <p:attrName>ppt_y</p:attrName>
                                        </p:attrNameLst>
                                      </p:cBhvr>
                                      <p:rCtr x="200" y="-44"/>
                                    </p:animMotion>
                                  </p:childTnLst>
                                </p:cTn>
                              </p:par>
                              <p:par>
                                <p:cTn id="23" presetID="0" presetClass="path" presetSubtype="0" accel="50000" decel="50000" fill="hold" nodeType="withEffect">
                                  <p:stCondLst>
                                    <p:cond delay="0"/>
                                  </p:stCondLst>
                                  <p:childTnLst>
                                    <p:animMotion origin="layout" path="M -3.33333E-6 4.44444E-6 L 0.60834 -0.16667 " pathEditMode="relative" ptsTypes="AA">
                                      <p:cBhvr>
                                        <p:cTn id="24" dur="2000" fill="hold"/>
                                        <p:tgtEl>
                                          <p:spTgt spid="6"/>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nodeType="clickEffect">
                                  <p:stCondLst>
                                    <p:cond delay="0"/>
                                  </p:stCondLst>
                                  <p:childTnLst>
                                    <p:animMotion origin="layout" path="M 0.14688 0.23889 L 0.32188 0.26111 " pathEditMode="relative" ptsTypes="AA">
                                      <p:cBhvr>
                                        <p:cTn id="28" dur="2000" fill="hold"/>
                                        <p:tgtEl>
                                          <p:spTgt spid="2"/>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32187 0.26111 L 0.55521 0.42778 " pathEditMode="relative" ptsTypes="AA">
                                      <p:cBhvr>
                                        <p:cTn id="32" dur="2000" fill="hold"/>
                                        <p:tgtEl>
                                          <p:spTgt spid="2"/>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6.66667E-6 5.55556E-6 L 0.42501 0.11112 " pathEditMode="relative" ptsTypes="AA">
                                      <p:cBhvr>
                                        <p:cTn id="34"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1000" y="1295400"/>
            <a:ext cx="3886200" cy="1066800"/>
          </a:xfrm>
        </p:spPr>
        <p:txBody>
          <a:bodyPr>
            <a:normAutofit/>
          </a:bodyPr>
          <a:lstStyle/>
          <a:p>
            <a:pPr marL="0" indent="0"/>
            <a:r>
              <a:rPr lang="en-US" dirty="0" smtClean="0"/>
              <a:t>Receives 3</a:t>
            </a:r>
            <a:r>
              <a:rPr lang="en-US" baseline="30000" dirty="0" smtClean="0"/>
              <a:t>rd</a:t>
            </a:r>
            <a:r>
              <a:rPr lang="en-US" dirty="0" smtClean="0"/>
              <a:t> choice when revealing true preferences</a:t>
            </a:r>
            <a:endParaRPr lang="en-US" dirty="0"/>
          </a:p>
        </p:txBody>
      </p:sp>
      <p:sp>
        <p:nvSpPr>
          <p:cNvPr id="4" name="Title 3"/>
          <p:cNvSpPr>
            <a:spLocks noGrp="1"/>
          </p:cNvSpPr>
          <p:nvPr>
            <p:ph type="title"/>
          </p:nvPr>
        </p:nvSpPr>
        <p:spPr>
          <a:xfrm>
            <a:off x="152400" y="228600"/>
            <a:ext cx="8305800" cy="639763"/>
          </a:xfrm>
        </p:spPr>
        <p:txBody>
          <a:bodyPr/>
          <a:lstStyle/>
          <a:p>
            <a:pPr>
              <a:buNone/>
            </a:pPr>
            <a:r>
              <a:rPr lang="en-US" dirty="0" smtClean="0"/>
              <a:t>Manipulation improves student 2’s outcome in Boston Mechanism</a:t>
            </a:r>
            <a:endParaRPr lang="en-US" dirty="0"/>
          </a:p>
        </p:txBody>
      </p:sp>
      <p:sp>
        <p:nvSpPr>
          <p:cNvPr id="5" name="Text Placeholder 2"/>
          <p:cNvSpPr txBox="1">
            <a:spLocks/>
          </p:cNvSpPr>
          <p:nvPr/>
        </p:nvSpPr>
        <p:spPr>
          <a:xfrm>
            <a:off x="4800600" y="1295400"/>
            <a:ext cx="3886200" cy="1066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Receives 2</a:t>
            </a:r>
            <a:r>
              <a:rPr kumimoji="0" lang="en-US" sz="2400" b="0" i="0" u="none" strike="noStrike" kern="1200" cap="none" spc="0" normalizeH="0" baseline="30000" noProof="0" dirty="0" smtClean="0">
                <a:ln>
                  <a:noFill/>
                </a:ln>
                <a:solidFill>
                  <a:schemeClr val="bg1"/>
                </a:solidFill>
                <a:effectLst/>
                <a:uLnTx/>
                <a:uFillTx/>
                <a:latin typeface="+mn-lt"/>
                <a:ea typeface="+mn-ea"/>
                <a:cs typeface="Segoe UI" pitchFamily="34" charset="0"/>
              </a:rPr>
              <a:t>nd</a:t>
            </a: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 choice </a:t>
            </a:r>
            <a:r>
              <a:rPr lang="en-US" sz="2400" noProof="0" dirty="0" smtClean="0">
                <a:solidFill>
                  <a:schemeClr val="bg1"/>
                </a:solidFill>
                <a:cs typeface="Segoe UI" pitchFamily="34" charset="0"/>
              </a:rPr>
              <a:t>through manipulation</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grpSp>
        <p:nvGrpSpPr>
          <p:cNvPr id="6" name="Group 37"/>
          <p:cNvGrpSpPr/>
          <p:nvPr/>
        </p:nvGrpSpPr>
        <p:grpSpPr>
          <a:xfrm>
            <a:off x="457200" y="2438400"/>
            <a:ext cx="821499" cy="1447800"/>
            <a:chOff x="4267200" y="4038600"/>
            <a:chExt cx="821499" cy="1447800"/>
          </a:xfrm>
        </p:grpSpPr>
        <p:pic>
          <p:nvPicPr>
            <p:cNvPr id="7" name="Picture 6"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8" name="TextBox 7"/>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9" name="Group 40"/>
          <p:cNvGrpSpPr/>
          <p:nvPr/>
        </p:nvGrpSpPr>
        <p:grpSpPr>
          <a:xfrm>
            <a:off x="3276600" y="2362200"/>
            <a:ext cx="782300" cy="1524000"/>
            <a:chOff x="7086600" y="3886200"/>
            <a:chExt cx="782300" cy="1524000"/>
          </a:xfrm>
        </p:grpSpPr>
        <p:pic>
          <p:nvPicPr>
            <p:cNvPr id="10" name="Picture 9"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1" name="TextBox 10"/>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2" name="Group 43"/>
          <p:cNvGrpSpPr/>
          <p:nvPr/>
        </p:nvGrpSpPr>
        <p:grpSpPr>
          <a:xfrm>
            <a:off x="1981200" y="2362200"/>
            <a:ext cx="685800" cy="1524000"/>
            <a:chOff x="5715000" y="3581400"/>
            <a:chExt cx="685800" cy="1524000"/>
          </a:xfrm>
        </p:grpSpPr>
        <p:pic>
          <p:nvPicPr>
            <p:cNvPr id="13" name="Picture 12"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4" name="TextBox 13"/>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5" name="Group 30"/>
          <p:cNvGrpSpPr/>
          <p:nvPr/>
        </p:nvGrpSpPr>
        <p:grpSpPr>
          <a:xfrm>
            <a:off x="3200400" y="3962400"/>
            <a:ext cx="1143001" cy="1447800"/>
            <a:chOff x="533399" y="2743200"/>
            <a:chExt cx="1143001" cy="1447800"/>
          </a:xfrm>
        </p:grpSpPr>
        <p:pic>
          <p:nvPicPr>
            <p:cNvPr id="16" name="Picture 15"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7" name="TextBox 16"/>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18" name="Group 23"/>
          <p:cNvGrpSpPr/>
          <p:nvPr/>
        </p:nvGrpSpPr>
        <p:grpSpPr>
          <a:xfrm>
            <a:off x="381000" y="3962400"/>
            <a:ext cx="1143000" cy="1447800"/>
            <a:chOff x="2133600" y="3276600"/>
            <a:chExt cx="1143000" cy="1447800"/>
          </a:xfrm>
        </p:grpSpPr>
        <p:pic>
          <p:nvPicPr>
            <p:cNvPr id="19" name="Picture 18"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0" name="TextBox 19"/>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21" name="Group 22"/>
          <p:cNvGrpSpPr/>
          <p:nvPr/>
        </p:nvGrpSpPr>
        <p:grpSpPr>
          <a:xfrm>
            <a:off x="1828800" y="3962400"/>
            <a:ext cx="1143000" cy="1447800"/>
            <a:chOff x="533400" y="4267200"/>
            <a:chExt cx="1143000" cy="1447800"/>
          </a:xfrm>
        </p:grpSpPr>
        <p:pic>
          <p:nvPicPr>
            <p:cNvPr id="22" name="Picture 21"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3" name="TextBox 22"/>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24" name="Group 37"/>
          <p:cNvGrpSpPr/>
          <p:nvPr/>
        </p:nvGrpSpPr>
        <p:grpSpPr>
          <a:xfrm>
            <a:off x="4876800" y="2514600"/>
            <a:ext cx="821499" cy="1447800"/>
            <a:chOff x="4267200" y="4038600"/>
            <a:chExt cx="821499" cy="1447800"/>
          </a:xfrm>
        </p:grpSpPr>
        <p:pic>
          <p:nvPicPr>
            <p:cNvPr id="25" name="Picture 24"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26" name="TextBox 25"/>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7" name="Group 40"/>
          <p:cNvGrpSpPr/>
          <p:nvPr/>
        </p:nvGrpSpPr>
        <p:grpSpPr>
          <a:xfrm>
            <a:off x="7696200" y="2438400"/>
            <a:ext cx="782300" cy="1524000"/>
            <a:chOff x="7086600" y="3886200"/>
            <a:chExt cx="782300" cy="1524000"/>
          </a:xfrm>
        </p:grpSpPr>
        <p:pic>
          <p:nvPicPr>
            <p:cNvPr id="28" name="Picture 27"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29" name="TextBox 28"/>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0" name="Group 43"/>
          <p:cNvGrpSpPr/>
          <p:nvPr/>
        </p:nvGrpSpPr>
        <p:grpSpPr>
          <a:xfrm>
            <a:off x="6400800" y="2438400"/>
            <a:ext cx="685800" cy="1524000"/>
            <a:chOff x="5715000" y="3581400"/>
            <a:chExt cx="685800" cy="1524000"/>
          </a:xfrm>
        </p:grpSpPr>
        <p:pic>
          <p:nvPicPr>
            <p:cNvPr id="31" name="Picture 30"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32" name="TextBox 31"/>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3" name="Group 30"/>
          <p:cNvGrpSpPr/>
          <p:nvPr/>
        </p:nvGrpSpPr>
        <p:grpSpPr>
          <a:xfrm>
            <a:off x="7620000" y="4038600"/>
            <a:ext cx="1143001" cy="1447800"/>
            <a:chOff x="533399" y="2743200"/>
            <a:chExt cx="1143001" cy="1447800"/>
          </a:xfrm>
        </p:grpSpPr>
        <p:pic>
          <p:nvPicPr>
            <p:cNvPr id="34" name="Picture 33"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35" name="TextBox 34"/>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6" name="Group 23"/>
          <p:cNvGrpSpPr/>
          <p:nvPr/>
        </p:nvGrpSpPr>
        <p:grpSpPr>
          <a:xfrm>
            <a:off x="6248400" y="4038600"/>
            <a:ext cx="1143000" cy="1447800"/>
            <a:chOff x="2133600" y="3276600"/>
            <a:chExt cx="1143000" cy="1447800"/>
          </a:xfrm>
        </p:grpSpPr>
        <p:pic>
          <p:nvPicPr>
            <p:cNvPr id="37" name="Picture 36"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38" name="TextBox 37"/>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9" name="Group 22"/>
          <p:cNvGrpSpPr/>
          <p:nvPr/>
        </p:nvGrpSpPr>
        <p:grpSpPr>
          <a:xfrm>
            <a:off x="4800600" y="4038600"/>
            <a:ext cx="1143000" cy="1447800"/>
            <a:chOff x="533400" y="4267200"/>
            <a:chExt cx="1143000" cy="1447800"/>
          </a:xfrm>
        </p:grpSpPr>
        <p:pic>
          <p:nvPicPr>
            <p:cNvPr id="40" name="Picture 39"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41" name="TextBox 40"/>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cxnSp>
        <p:nvCxnSpPr>
          <p:cNvPr id="42" name="Straight Connector 41"/>
          <p:cNvCxnSpPr/>
          <p:nvPr/>
        </p:nvCxnSpPr>
        <p:spPr>
          <a:xfrm rot="5400000">
            <a:off x="2133600" y="3886200"/>
            <a:ext cx="48768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Roth, </a:t>
            </a:r>
            <a:r>
              <a:rPr lang="en-US" dirty="0" err="1" smtClean="0"/>
              <a:t>Abdulkadiroglu</a:t>
            </a:r>
            <a:r>
              <a:rPr lang="en-US" dirty="0" smtClean="0"/>
              <a:t>, </a:t>
            </a:r>
            <a:r>
              <a:rPr lang="en-US" dirty="0" err="1" smtClean="0"/>
              <a:t>Pathak</a:t>
            </a:r>
            <a:r>
              <a:rPr lang="en-US" dirty="0" smtClean="0"/>
              <a:t> and </a:t>
            </a:r>
            <a:r>
              <a:rPr lang="en-US" dirty="0" err="1" smtClean="0"/>
              <a:t>Sonmez</a:t>
            </a:r>
            <a:r>
              <a:rPr lang="en-US" dirty="0" smtClean="0"/>
              <a:t> (2006) found that 19% of all students over various years listed two overdemanded schools 1</a:t>
            </a:r>
            <a:r>
              <a:rPr lang="en-US" baseline="30000" dirty="0" smtClean="0"/>
              <a:t>st</a:t>
            </a:r>
            <a:r>
              <a:rPr lang="en-US" dirty="0" smtClean="0"/>
              <a:t> and 2</a:t>
            </a:r>
            <a:r>
              <a:rPr lang="en-US" baseline="30000" dirty="0" smtClean="0"/>
              <a:t>nd</a:t>
            </a:r>
          </a:p>
          <a:p>
            <a:pPr lvl="1">
              <a:buClrTx/>
            </a:pPr>
            <a:r>
              <a:rPr lang="en-US" dirty="0" smtClean="0"/>
              <a:t>These students/parents are called “naïve” decision makers</a:t>
            </a:r>
          </a:p>
          <a:p>
            <a:pPr>
              <a:buClrTx/>
            </a:pPr>
            <a:r>
              <a:rPr lang="en-US" dirty="0" smtClean="0"/>
              <a:t>Of these students, 27% (5% of the total) ended up unassigned</a:t>
            </a:r>
          </a:p>
          <a:p>
            <a:pPr>
              <a:buClrTx/>
            </a:pPr>
            <a:r>
              <a:rPr lang="en-US" dirty="0" smtClean="0"/>
              <a:t>Overall, if a student does not get his/her 1</a:t>
            </a:r>
            <a:r>
              <a:rPr lang="en-US" baseline="30000" dirty="0" smtClean="0"/>
              <a:t>st</a:t>
            </a:r>
            <a:r>
              <a:rPr lang="en-US" dirty="0" smtClean="0"/>
              <a:t> or 2</a:t>
            </a:r>
            <a:r>
              <a:rPr lang="en-US" baseline="30000" dirty="0" smtClean="0"/>
              <a:t>nd</a:t>
            </a:r>
            <a:r>
              <a:rPr lang="en-US" dirty="0" smtClean="0"/>
              <a:t> choice, there as a greater than 50% chance he/she will end up on the waitlist</a:t>
            </a:r>
          </a:p>
          <a:p>
            <a:pPr>
              <a:buClrTx/>
            </a:pPr>
            <a:r>
              <a:rPr lang="en-US" dirty="0" smtClean="0"/>
              <a:t>There is a lot of pressure on students and parents to strategize about their rankings</a:t>
            </a:r>
            <a:endParaRPr lang="en-US" dirty="0"/>
          </a:p>
        </p:txBody>
      </p:sp>
      <p:sp>
        <p:nvSpPr>
          <p:cNvPr id="3" name="Text Placeholder 2"/>
          <p:cNvSpPr>
            <a:spLocks noGrp="1"/>
          </p:cNvSpPr>
          <p:nvPr>
            <p:ph type="body" sz="quarter" idx="13"/>
          </p:nvPr>
        </p:nvSpPr>
        <p:spPr/>
        <p:txBody>
          <a:bodyPr/>
          <a:lstStyle/>
          <a:p>
            <a:r>
              <a:rPr lang="en-US" dirty="0" smtClean="0"/>
              <a:t>It’ll cost you if you don’t strategize!</a:t>
            </a:r>
            <a:endParaRPr lang="en-US" dirty="0"/>
          </a:p>
        </p:txBody>
      </p:sp>
      <p:sp>
        <p:nvSpPr>
          <p:cNvPr id="4" name="Title 3"/>
          <p:cNvSpPr>
            <a:spLocks noGrp="1"/>
          </p:cNvSpPr>
          <p:nvPr>
            <p:ph type="title"/>
          </p:nvPr>
        </p:nvSpPr>
        <p:spPr/>
        <p:txBody>
          <a:bodyPr/>
          <a:lstStyle/>
          <a:p>
            <a:pPr>
              <a:buNone/>
            </a:pPr>
            <a:r>
              <a:rPr lang="en-US" dirty="0" smtClean="0"/>
              <a:t>Empirical Evidence</a:t>
            </a:r>
            <a:endParaRPr lang="en-US" dirty="0"/>
          </a:p>
        </p:txBody>
      </p:sp>
    </p:spTree>
    <p:extLst>
      <p:ext uri="{BB962C8B-B14F-4D97-AF65-F5344CB8AC3E}">
        <p14:creationId xmlns:p14="http://schemas.microsoft.com/office/powerpoint/2010/main" val="1445797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ClrTx/>
            </a:pPr>
            <a:r>
              <a:rPr lang="en-US" sz="2200" dirty="0" smtClean="0"/>
              <a:t>“For </a:t>
            </a:r>
            <a:r>
              <a:rPr lang="en-US" sz="2200" dirty="0"/>
              <a:t>those of you considering putting the Haley as a first choice</a:t>
            </a:r>
            <a:r>
              <a:rPr lang="en-US" sz="2200" dirty="0" smtClean="0"/>
              <a:t>, .</a:t>
            </a:r>
            <a:r>
              <a:rPr lang="en-US" sz="2200" dirty="0"/>
              <a:t>.. </a:t>
            </a:r>
            <a:r>
              <a:rPr lang="en-US" sz="2200" b="1" dirty="0"/>
              <a:t>you may want to put a safer school second than you had </a:t>
            </a:r>
            <a:r>
              <a:rPr lang="en-US" sz="2200" b="1" dirty="0" smtClean="0"/>
              <a:t>been planning </a:t>
            </a:r>
            <a:r>
              <a:rPr lang="en-US" sz="2200" b="1" dirty="0"/>
              <a:t>to</a:t>
            </a:r>
            <a:r>
              <a:rPr lang="en-US" sz="2200" dirty="0"/>
              <a:t>, in case the momentum builds even more than </a:t>
            </a:r>
            <a:r>
              <a:rPr lang="en-US" sz="2200" dirty="0" smtClean="0"/>
              <a:t>you had </a:t>
            </a:r>
            <a:r>
              <a:rPr lang="en-US" sz="2200" dirty="0"/>
              <a:t>expected. You'll probably be fine and automatically get it </a:t>
            </a:r>
            <a:r>
              <a:rPr lang="en-US" sz="2200" dirty="0" smtClean="0"/>
              <a:t>as a </a:t>
            </a:r>
            <a:r>
              <a:rPr lang="en-US" sz="2200" dirty="0"/>
              <a:t>first choice, but you may want to still play it safe</a:t>
            </a:r>
            <a:r>
              <a:rPr lang="en-US" sz="2200" dirty="0" smtClean="0"/>
              <a:t>.”</a:t>
            </a:r>
          </a:p>
          <a:p>
            <a:pPr marL="0" indent="0">
              <a:buClrTx/>
              <a:buNone/>
            </a:pPr>
            <a:endParaRPr lang="en-US" sz="2200" dirty="0" smtClean="0"/>
          </a:p>
          <a:p>
            <a:pPr>
              <a:buClrTx/>
            </a:pPr>
            <a:r>
              <a:rPr lang="en-US" sz="2200" dirty="0"/>
              <a:t>“We're also having trouble with deciding on a secure 2nd </a:t>
            </a:r>
            <a:r>
              <a:rPr lang="en-US" sz="2200" dirty="0" smtClean="0"/>
              <a:t>choice. We </a:t>
            </a:r>
            <a:r>
              <a:rPr lang="en-US" sz="2200" dirty="0"/>
              <a:t>are struggling with deciding between the Manning and </a:t>
            </a:r>
            <a:r>
              <a:rPr lang="en-US" sz="2200" dirty="0" smtClean="0"/>
              <a:t>the Haley </a:t>
            </a:r>
            <a:r>
              <a:rPr lang="en-US" sz="2200" dirty="0"/>
              <a:t>for our 1st choice. They are both in our walk zone but </a:t>
            </a:r>
            <a:r>
              <a:rPr lang="en-US" sz="2200" dirty="0" smtClean="0"/>
              <a:t>for logistics </a:t>
            </a:r>
            <a:r>
              <a:rPr lang="en-US" sz="2200" dirty="0"/>
              <a:t>and time ... the Manning works best for our family. </a:t>
            </a:r>
            <a:r>
              <a:rPr lang="en-US" sz="2200" b="1" dirty="0" smtClean="0"/>
              <a:t>We really </a:t>
            </a:r>
            <a:r>
              <a:rPr lang="en-US" sz="2200" b="1" dirty="0"/>
              <a:t>loved the Haley but I'm afraid that it is not a safe </a:t>
            </a:r>
            <a:r>
              <a:rPr lang="en-US" sz="2200" b="1" dirty="0" smtClean="0"/>
              <a:t>2</a:t>
            </a:r>
            <a:r>
              <a:rPr lang="en-US" sz="2200" b="1" baseline="30000" dirty="0" smtClean="0"/>
              <a:t>nd</a:t>
            </a:r>
            <a:r>
              <a:rPr lang="en-US" sz="2200" b="1" dirty="0" smtClean="0"/>
              <a:t> choice </a:t>
            </a:r>
            <a:r>
              <a:rPr lang="en-US" sz="2200" b="1" dirty="0"/>
              <a:t>anymore.</a:t>
            </a:r>
          </a:p>
        </p:txBody>
      </p:sp>
      <p:sp>
        <p:nvSpPr>
          <p:cNvPr id="3" name="Text Placeholder 2"/>
          <p:cNvSpPr>
            <a:spLocks noGrp="1"/>
          </p:cNvSpPr>
          <p:nvPr>
            <p:ph type="body" sz="quarter" idx="13"/>
          </p:nvPr>
        </p:nvSpPr>
        <p:spPr/>
        <p:txBody>
          <a:bodyPr/>
          <a:lstStyle/>
          <a:p>
            <a:r>
              <a:rPr lang="en-US" dirty="0" smtClean="0"/>
              <a:t>Emails to Boston’s West Zone Parents Group (2005)</a:t>
            </a:r>
            <a:endParaRPr lang="en-US" dirty="0"/>
          </a:p>
        </p:txBody>
      </p:sp>
      <p:sp>
        <p:nvSpPr>
          <p:cNvPr id="4" name="Title 3"/>
          <p:cNvSpPr>
            <a:spLocks noGrp="1"/>
          </p:cNvSpPr>
          <p:nvPr>
            <p:ph type="title"/>
          </p:nvPr>
        </p:nvSpPr>
        <p:spPr/>
        <p:txBody>
          <a:bodyPr/>
          <a:lstStyle/>
          <a:p>
            <a:pPr>
              <a:buNone/>
            </a:pPr>
            <a:r>
              <a:rPr lang="en-US" dirty="0" smtClean="0"/>
              <a:t>Quotes from Actual Parents</a:t>
            </a:r>
            <a:endParaRPr lang="en-US" dirty="0"/>
          </a:p>
        </p:txBody>
      </p:sp>
      <p:sp>
        <p:nvSpPr>
          <p:cNvPr id="5" name="TextBox 4"/>
          <p:cNvSpPr txBox="1"/>
          <p:nvPr/>
        </p:nvSpPr>
        <p:spPr>
          <a:xfrm>
            <a:off x="4267200" y="5334000"/>
            <a:ext cx="3048000" cy="3810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FFFFFF"/>
                </a:solidFill>
                <a:effectLst/>
                <a:uLnTx/>
                <a:uFillTx/>
                <a:latin typeface="Perpetua" pitchFamily="18" charset="0"/>
                <a:ea typeface="+mj-ea"/>
                <a:cs typeface="+mj-cs"/>
              </a:rPr>
              <a:t>(</a:t>
            </a:r>
            <a:r>
              <a:rPr kumimoji="0" lang="en-US" b="0" i="0" u="none" strike="noStrike" kern="1200" cap="none" spc="0" normalizeH="0" baseline="0" noProof="0" dirty="0" err="1" smtClean="0">
                <a:ln>
                  <a:noFill/>
                </a:ln>
                <a:solidFill>
                  <a:srgbClr val="FFFFFF"/>
                </a:solidFill>
                <a:effectLst/>
                <a:uLnTx/>
                <a:uFillTx/>
                <a:latin typeface="Perpetua" pitchFamily="18" charset="0"/>
                <a:ea typeface="+mj-ea"/>
                <a:cs typeface="+mj-cs"/>
              </a:rPr>
              <a:t>Abdulkadiroglu</a:t>
            </a:r>
            <a:r>
              <a:rPr kumimoji="0" lang="en-US" b="0" i="0" u="none" strike="noStrike" kern="1200" cap="none" spc="0" normalizeH="0" baseline="0" noProof="0" dirty="0" smtClean="0">
                <a:ln>
                  <a:noFill/>
                </a:ln>
                <a:solidFill>
                  <a:srgbClr val="FFFFFF"/>
                </a:solidFill>
                <a:effectLst/>
                <a:uLnTx/>
                <a:uFillTx/>
                <a:latin typeface="Perpetua" pitchFamily="18" charset="0"/>
                <a:ea typeface="+mj-ea"/>
                <a:cs typeface="+mj-cs"/>
              </a:rPr>
              <a:t>,</a:t>
            </a:r>
            <a:r>
              <a:rPr kumimoji="0" lang="en-US" b="0" i="0" u="none" strike="noStrike" kern="1200" cap="none" spc="0" normalizeH="0" noProof="0" dirty="0" smtClean="0">
                <a:ln>
                  <a:noFill/>
                </a:ln>
                <a:solidFill>
                  <a:srgbClr val="FFFFFF"/>
                </a:solidFill>
                <a:effectLst/>
                <a:uLnTx/>
                <a:uFillTx/>
                <a:latin typeface="Perpetua" pitchFamily="18" charset="0"/>
                <a:ea typeface="+mj-ea"/>
                <a:cs typeface="+mj-cs"/>
              </a:rPr>
              <a:t> </a:t>
            </a:r>
            <a:r>
              <a:rPr kumimoji="0" lang="en-US" b="0" i="0" u="none" strike="noStrike" kern="1200" cap="none" spc="0" normalizeH="0" noProof="0" dirty="0" err="1" smtClean="0">
                <a:ln>
                  <a:noFill/>
                </a:ln>
                <a:solidFill>
                  <a:srgbClr val="FFFFFF"/>
                </a:solidFill>
                <a:effectLst/>
                <a:uLnTx/>
                <a:uFillTx/>
                <a:latin typeface="Perpetua" pitchFamily="18" charset="0"/>
                <a:ea typeface="+mj-ea"/>
                <a:cs typeface="+mj-cs"/>
              </a:rPr>
              <a:t>Pathak</a:t>
            </a:r>
            <a:r>
              <a:rPr kumimoji="0" lang="en-US" b="0" i="0" u="none" strike="noStrike" kern="1200" cap="none" spc="0" normalizeH="0" noProof="0" dirty="0" smtClean="0">
                <a:ln>
                  <a:noFill/>
                </a:ln>
                <a:solidFill>
                  <a:srgbClr val="FFFFFF"/>
                </a:solidFill>
                <a:effectLst/>
                <a:uLnTx/>
                <a:uFillTx/>
                <a:latin typeface="Perpetua" pitchFamily="18" charset="0"/>
                <a:ea typeface="+mj-ea"/>
                <a:cs typeface="+mj-cs"/>
              </a:rPr>
              <a:t>, Roth and </a:t>
            </a:r>
            <a:r>
              <a:rPr kumimoji="0" lang="en-US" b="0" i="0" u="none" strike="noStrike" kern="1200" cap="none" spc="0" normalizeH="0" noProof="0" dirty="0" err="1" smtClean="0">
                <a:ln>
                  <a:noFill/>
                </a:ln>
                <a:solidFill>
                  <a:srgbClr val="FFFFFF"/>
                </a:solidFill>
                <a:effectLst/>
                <a:uLnTx/>
                <a:uFillTx/>
                <a:latin typeface="Perpetua" pitchFamily="18" charset="0"/>
                <a:ea typeface="+mj-ea"/>
                <a:cs typeface="+mj-cs"/>
              </a:rPr>
              <a:t>Sonmez</a:t>
            </a:r>
            <a:r>
              <a:rPr kumimoji="0" lang="en-US" b="0" i="0" u="none" strike="noStrike" kern="1200" cap="none" spc="0" normalizeH="0" noProof="0" dirty="0" smtClean="0">
                <a:ln>
                  <a:noFill/>
                </a:ln>
                <a:solidFill>
                  <a:srgbClr val="FFFFFF"/>
                </a:solidFill>
                <a:effectLst/>
                <a:uLnTx/>
                <a:uFillTx/>
                <a:latin typeface="Perpetua" pitchFamily="18" charset="0"/>
                <a:ea typeface="+mj-ea"/>
                <a:cs typeface="+mj-cs"/>
              </a:rPr>
              <a:t>, 2006)</a:t>
            </a:r>
            <a:endParaRPr kumimoji="0" lang="en-US" b="0" i="0" u="none" strike="noStrike" kern="1200" cap="none" spc="0" normalizeH="0" baseline="0" noProof="0" dirty="0" smtClean="0">
              <a:ln>
                <a:noFill/>
              </a:ln>
              <a:solidFill>
                <a:srgbClr val="FFFFFF"/>
              </a:solidFill>
              <a:effectLst/>
              <a:uLnTx/>
              <a:uFillTx/>
              <a:latin typeface="Perpetua" pitchFamily="18" charset="0"/>
              <a:ea typeface="+mj-ea"/>
              <a:cs typeface="+mj-cs"/>
            </a:endParaRPr>
          </a:p>
        </p:txBody>
      </p:sp>
    </p:spTree>
    <p:extLst>
      <p:ext uri="{BB962C8B-B14F-4D97-AF65-F5344CB8AC3E}">
        <p14:creationId xmlns:p14="http://schemas.microsoft.com/office/powerpoint/2010/main" val="12711790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a:t>“It angers the parents who figure it out [how to strategize] because they are told not to make their first choice the first one. And it hurts those who don't figure it out because they choose a popular school and end up in the [waitlist].</a:t>
            </a:r>
            <a:r>
              <a:rPr lang="en-US" dirty="0" smtClean="0"/>
              <a:t>”</a:t>
            </a:r>
          </a:p>
          <a:p>
            <a:pPr marL="0" indent="0">
              <a:buClrTx/>
              <a:buNone/>
            </a:pPr>
            <a:endParaRPr lang="en-US" dirty="0" smtClean="0"/>
          </a:p>
          <a:p>
            <a:pPr>
              <a:buClrTx/>
            </a:pPr>
            <a:r>
              <a:rPr lang="en-US" dirty="0" smtClean="0"/>
              <a:t>“</a:t>
            </a:r>
            <a:r>
              <a:rPr lang="en-US" dirty="0"/>
              <a:t>It [changing assignment algorithms] is a long time coming. I'm </a:t>
            </a:r>
            <a:r>
              <a:rPr lang="en-US" dirty="0" smtClean="0"/>
              <a:t>extremely pleased </a:t>
            </a:r>
            <a:r>
              <a:rPr lang="en-US" dirty="0"/>
              <a:t>to see the adopting of an assignment method that does not </a:t>
            </a:r>
            <a:r>
              <a:rPr lang="en-US" dirty="0" smtClean="0"/>
              <a:t>penalize students </a:t>
            </a:r>
            <a:r>
              <a:rPr lang="en-US" dirty="0"/>
              <a:t>for ranking one school over another</a:t>
            </a:r>
            <a:r>
              <a:rPr lang="en-US" dirty="0" smtClean="0"/>
              <a:t>.”</a:t>
            </a:r>
          </a:p>
        </p:txBody>
      </p:sp>
      <p:sp>
        <p:nvSpPr>
          <p:cNvPr id="3" name="Text Placeholder 2"/>
          <p:cNvSpPr>
            <a:spLocks noGrp="1"/>
          </p:cNvSpPr>
          <p:nvPr>
            <p:ph type="body" sz="quarter" idx="13"/>
          </p:nvPr>
        </p:nvSpPr>
        <p:spPr/>
        <p:txBody>
          <a:bodyPr/>
          <a:lstStyle/>
          <a:p>
            <a:r>
              <a:rPr lang="en-US" i="1" dirty="0" smtClean="0"/>
              <a:t>Comments from parents at a 6/8/2005 Parent Hearing</a:t>
            </a:r>
            <a:endParaRPr lang="en-US" i="1" dirty="0"/>
          </a:p>
        </p:txBody>
      </p:sp>
      <p:sp>
        <p:nvSpPr>
          <p:cNvPr id="4" name="Title 3"/>
          <p:cNvSpPr>
            <a:spLocks noGrp="1"/>
          </p:cNvSpPr>
          <p:nvPr>
            <p:ph type="title"/>
          </p:nvPr>
        </p:nvSpPr>
        <p:spPr/>
        <p:txBody>
          <a:bodyPr/>
          <a:lstStyle/>
          <a:p>
            <a:pPr>
              <a:buNone/>
            </a:pPr>
            <a:r>
              <a:rPr lang="en-US" dirty="0" smtClean="0"/>
              <a:t>Why people wanted change</a:t>
            </a:r>
            <a:endParaRPr lang="en-US" dirty="0"/>
          </a:p>
        </p:txBody>
      </p:sp>
      <p:sp>
        <p:nvSpPr>
          <p:cNvPr id="5" name="TextBox 4"/>
          <p:cNvSpPr txBox="1"/>
          <p:nvPr/>
        </p:nvSpPr>
        <p:spPr>
          <a:xfrm>
            <a:off x="4876800" y="5257800"/>
            <a:ext cx="3352800" cy="4572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6" name="TextBox 5"/>
          <p:cNvSpPr txBox="1"/>
          <p:nvPr/>
        </p:nvSpPr>
        <p:spPr>
          <a:xfrm>
            <a:off x="4267200" y="5334000"/>
            <a:ext cx="3048000" cy="3810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rgbClr val="FFFFFF"/>
                </a:solidFill>
                <a:effectLst/>
                <a:uLnTx/>
                <a:uFillTx/>
                <a:latin typeface="Perpetua" pitchFamily="18" charset="0"/>
                <a:ea typeface="+mj-ea"/>
                <a:cs typeface="+mj-cs"/>
              </a:rPr>
              <a:t>(</a:t>
            </a:r>
            <a:r>
              <a:rPr kumimoji="0" lang="en-US" b="0" i="0" u="none" strike="noStrike" kern="1200" cap="none" spc="0" normalizeH="0" baseline="0" noProof="0" dirty="0" err="1" smtClean="0">
                <a:ln>
                  <a:noFill/>
                </a:ln>
                <a:solidFill>
                  <a:srgbClr val="FFFFFF"/>
                </a:solidFill>
                <a:effectLst/>
                <a:uLnTx/>
                <a:uFillTx/>
                <a:latin typeface="Perpetua" pitchFamily="18" charset="0"/>
                <a:ea typeface="+mj-ea"/>
                <a:cs typeface="+mj-cs"/>
              </a:rPr>
              <a:t>Abdulkadiroglu</a:t>
            </a:r>
            <a:r>
              <a:rPr kumimoji="0" lang="en-US" b="0" i="0" u="none" strike="noStrike" kern="1200" cap="none" spc="0" normalizeH="0" baseline="0" noProof="0" dirty="0" smtClean="0">
                <a:ln>
                  <a:noFill/>
                </a:ln>
                <a:solidFill>
                  <a:srgbClr val="FFFFFF"/>
                </a:solidFill>
                <a:effectLst/>
                <a:uLnTx/>
                <a:uFillTx/>
                <a:latin typeface="Perpetua" pitchFamily="18" charset="0"/>
                <a:ea typeface="+mj-ea"/>
                <a:cs typeface="+mj-cs"/>
              </a:rPr>
              <a:t>,</a:t>
            </a:r>
            <a:r>
              <a:rPr kumimoji="0" lang="en-US" b="0" i="0" u="none" strike="noStrike" kern="1200" cap="none" spc="0" normalizeH="0" noProof="0" dirty="0" smtClean="0">
                <a:ln>
                  <a:noFill/>
                </a:ln>
                <a:solidFill>
                  <a:srgbClr val="FFFFFF"/>
                </a:solidFill>
                <a:effectLst/>
                <a:uLnTx/>
                <a:uFillTx/>
                <a:latin typeface="Perpetua" pitchFamily="18" charset="0"/>
                <a:ea typeface="+mj-ea"/>
                <a:cs typeface="+mj-cs"/>
              </a:rPr>
              <a:t> </a:t>
            </a:r>
            <a:r>
              <a:rPr kumimoji="0" lang="en-US" b="0" i="0" u="none" strike="noStrike" kern="1200" cap="none" spc="0" normalizeH="0" noProof="0" dirty="0" err="1" smtClean="0">
                <a:ln>
                  <a:noFill/>
                </a:ln>
                <a:solidFill>
                  <a:srgbClr val="FFFFFF"/>
                </a:solidFill>
                <a:effectLst/>
                <a:uLnTx/>
                <a:uFillTx/>
                <a:latin typeface="Perpetua" pitchFamily="18" charset="0"/>
                <a:ea typeface="+mj-ea"/>
                <a:cs typeface="+mj-cs"/>
              </a:rPr>
              <a:t>Pathak</a:t>
            </a:r>
            <a:r>
              <a:rPr kumimoji="0" lang="en-US" b="0" i="0" u="none" strike="noStrike" kern="1200" cap="none" spc="0" normalizeH="0" noProof="0" dirty="0" smtClean="0">
                <a:ln>
                  <a:noFill/>
                </a:ln>
                <a:solidFill>
                  <a:srgbClr val="FFFFFF"/>
                </a:solidFill>
                <a:effectLst/>
                <a:uLnTx/>
                <a:uFillTx/>
                <a:latin typeface="Perpetua" pitchFamily="18" charset="0"/>
                <a:ea typeface="+mj-ea"/>
                <a:cs typeface="+mj-cs"/>
              </a:rPr>
              <a:t>, Roth and </a:t>
            </a:r>
            <a:r>
              <a:rPr kumimoji="0" lang="en-US" b="0" i="0" u="none" strike="noStrike" kern="1200" cap="none" spc="0" normalizeH="0" noProof="0" dirty="0" err="1" smtClean="0">
                <a:ln>
                  <a:noFill/>
                </a:ln>
                <a:solidFill>
                  <a:srgbClr val="FFFFFF"/>
                </a:solidFill>
                <a:effectLst/>
                <a:uLnTx/>
                <a:uFillTx/>
                <a:latin typeface="Perpetua" pitchFamily="18" charset="0"/>
                <a:ea typeface="+mj-ea"/>
                <a:cs typeface="+mj-cs"/>
              </a:rPr>
              <a:t>Sonmez</a:t>
            </a:r>
            <a:r>
              <a:rPr kumimoji="0" lang="en-US" b="0" i="0" u="none" strike="noStrike" kern="1200" cap="none" spc="0" normalizeH="0" noProof="0" dirty="0" smtClean="0">
                <a:ln>
                  <a:noFill/>
                </a:ln>
                <a:solidFill>
                  <a:srgbClr val="FFFFFF"/>
                </a:solidFill>
                <a:effectLst/>
                <a:uLnTx/>
                <a:uFillTx/>
                <a:latin typeface="Perpetua" pitchFamily="18" charset="0"/>
                <a:ea typeface="+mj-ea"/>
                <a:cs typeface="+mj-cs"/>
              </a:rPr>
              <a:t>, 2006)</a:t>
            </a:r>
            <a:endParaRPr kumimoji="0" lang="en-US" b="0" i="0" u="none" strike="noStrike" kern="1200" cap="none" spc="0" normalizeH="0" baseline="0" noProof="0" dirty="0" smtClean="0">
              <a:ln>
                <a:noFill/>
              </a:ln>
              <a:solidFill>
                <a:srgbClr val="FFFFFF"/>
              </a:solidFill>
              <a:effectLst/>
              <a:uLnTx/>
              <a:uFillTx/>
              <a:latin typeface="Perpetua" pitchFamily="18" charset="0"/>
              <a:ea typeface="+mj-ea"/>
              <a:cs typeface="+mj-cs"/>
            </a:endParaRPr>
          </a:p>
        </p:txBody>
      </p:sp>
    </p:spTree>
    <p:extLst>
      <p:ext uri="{BB962C8B-B14F-4D97-AF65-F5344CB8AC3E}">
        <p14:creationId xmlns:p14="http://schemas.microsoft.com/office/powerpoint/2010/main" val="4144573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2400" y="152400"/>
            <a:ext cx="8229600" cy="639763"/>
          </a:xfrm>
          <a:prstGeom prst="rect">
            <a:avLst/>
          </a:prstGeom>
        </p:spPr>
        <p:txBody>
          <a:bodyPr vert="horz" lIns="91440" tIns="45720" rIns="91440" bIns="45720" rtlCol="0" anchor="ctr">
            <a:noAutofit/>
          </a:bodyPr>
          <a:lstStyle>
            <a:lvl1pPr algn="l" defTabSz="914400" rtl="0" eaLnBrk="1" latinLnBrk="0" hangingPunct="1">
              <a:spcBef>
                <a:spcPct val="0"/>
              </a:spcBef>
              <a:buClr>
                <a:schemeClr val="bg1">
                  <a:lumMod val="95000"/>
                </a:schemeClr>
              </a:buClr>
              <a:buFont typeface="Arial" pitchFamily="34" charset="0"/>
              <a:buChar char="•"/>
              <a:defRPr sz="3600" b="1" kern="1200" baseline="0">
                <a:solidFill>
                  <a:schemeClr val="bg1"/>
                </a:solidFill>
                <a:latin typeface="+mj-lt"/>
                <a:ea typeface="+mj-ea"/>
                <a:cs typeface="Segoe UI" pitchFamily="34" charset="0"/>
              </a:defRPr>
            </a:lvl1pPr>
          </a:lstStyle>
          <a:p>
            <a:pPr>
              <a:buNone/>
            </a:pPr>
            <a:r>
              <a:rPr lang="en-US" dirty="0" smtClean="0"/>
              <a:t>Mechanism Comparison</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34672212"/>
              </p:ext>
            </p:extLst>
          </p:nvPr>
        </p:nvGraphicFramePr>
        <p:xfrm>
          <a:off x="914400" y="990600"/>
          <a:ext cx="7391400" cy="3108959"/>
        </p:xfrm>
        <a:graphic>
          <a:graphicData uri="http://schemas.openxmlformats.org/drawingml/2006/table">
            <a:tbl>
              <a:tblPr firstRow="1" bandRow="1">
                <a:tableStyleId>{5C22544A-7EE6-4342-B048-85BDC9FD1C3A}</a:tableStyleId>
              </a:tblPr>
              <a:tblGrid>
                <a:gridCol w="1847850"/>
                <a:gridCol w="1847850"/>
                <a:gridCol w="1847850"/>
                <a:gridCol w="1847850"/>
              </a:tblGrid>
              <a:tr h="586740">
                <a:tc>
                  <a:txBody>
                    <a:bodyPr/>
                    <a:lstStyle/>
                    <a:p>
                      <a:pPr algn="ctr"/>
                      <a:r>
                        <a:rPr lang="en-US" dirty="0" smtClean="0">
                          <a:solidFill>
                            <a:schemeClr val="tx1"/>
                          </a:solidFill>
                        </a:rPr>
                        <a:t>Property</a:t>
                      </a:r>
                      <a:endParaRPr lang="en-US" dirty="0">
                        <a:solidFill>
                          <a:schemeClr val="tx1"/>
                        </a:solidFill>
                      </a:endParaRPr>
                    </a:p>
                  </a:txBody>
                  <a:tcPr/>
                </a:tc>
                <a:tc>
                  <a:txBody>
                    <a:bodyPr/>
                    <a:lstStyle/>
                    <a:p>
                      <a:pPr algn="ctr"/>
                      <a:r>
                        <a:rPr lang="en-US" dirty="0" smtClean="0"/>
                        <a:t>Boston Mechanism</a:t>
                      </a:r>
                    </a:p>
                    <a:p>
                      <a:pPr algn="ctr"/>
                      <a:endParaRPr lang="en-US" dirty="0"/>
                    </a:p>
                  </a:txBody>
                  <a:tcPr/>
                </a:tc>
                <a:tc>
                  <a:txBody>
                    <a:bodyPr/>
                    <a:lstStyle/>
                    <a:p>
                      <a:pPr algn="ctr"/>
                      <a:r>
                        <a:rPr lang="en-US" dirty="0" smtClean="0"/>
                        <a:t>Deferred Acceptance</a:t>
                      </a:r>
                      <a:endParaRPr lang="en-US" dirty="0"/>
                    </a:p>
                  </a:txBody>
                  <a:tcPr/>
                </a:tc>
                <a:tc>
                  <a:txBody>
                    <a:bodyPr/>
                    <a:lstStyle/>
                    <a:p>
                      <a:pPr algn="ctr"/>
                      <a:r>
                        <a:rPr lang="en-US" dirty="0" smtClean="0"/>
                        <a:t>Top Trading Cycles</a:t>
                      </a:r>
                      <a:r>
                        <a:rPr lang="en-US" baseline="0" dirty="0" smtClean="0"/>
                        <a:t> (TTC)</a:t>
                      </a:r>
                      <a:endParaRPr lang="en-US" dirty="0"/>
                    </a:p>
                  </a:txBody>
                  <a:tcPr/>
                </a:tc>
              </a:tr>
              <a:tr h="502920">
                <a:tc>
                  <a:txBody>
                    <a:bodyPr/>
                    <a:lstStyle/>
                    <a:p>
                      <a:pPr algn="ctr"/>
                      <a:r>
                        <a:rPr lang="en-US" dirty="0" smtClean="0"/>
                        <a:t>Strategy-proof</a:t>
                      </a:r>
                      <a:endParaRPr lang="en-US" dirty="0"/>
                    </a:p>
                  </a:txBody>
                  <a:tcPr/>
                </a:tc>
                <a:tc>
                  <a:txBody>
                    <a:bodyPr/>
                    <a:lstStyle/>
                    <a:p>
                      <a:pPr algn="ctr"/>
                      <a:r>
                        <a:rPr lang="en-US" sz="3000" dirty="0" smtClean="0">
                          <a:solidFill>
                            <a:srgbClr val="FF0000"/>
                          </a:solidFill>
                          <a:latin typeface="Zapf Dingbats"/>
                          <a:ea typeface="Zapf Dingbats"/>
                          <a:cs typeface="Zapf Dingbats"/>
                          <a:sym typeface="Zapf Dingbats"/>
                        </a:rPr>
                        <a:t>✕</a:t>
                      </a:r>
                      <a:endParaRPr lang="en-US" sz="3000" dirty="0">
                        <a:solidFill>
                          <a:srgbClr val="FF0000"/>
                        </a:solidFill>
                      </a:endParaRPr>
                    </a:p>
                  </a:txBody>
                  <a:tcPr/>
                </a:tc>
                <a:tc>
                  <a:txBody>
                    <a:bodyPr/>
                    <a:lstStyle/>
                    <a:p>
                      <a:pPr algn="ctr"/>
                      <a:r>
                        <a:rPr lang="en-US" sz="3000" dirty="0" smtClean="0">
                          <a:solidFill>
                            <a:srgbClr val="008000"/>
                          </a:solidFill>
                          <a:latin typeface="Zapf Dingbats"/>
                          <a:ea typeface="Zapf Dingbats"/>
                          <a:cs typeface="Zapf Dingbats"/>
                          <a:sym typeface="Zapf Dingbats"/>
                        </a:rPr>
                        <a:t>✓</a:t>
                      </a:r>
                      <a:endParaRPr lang="en-US" sz="3000" dirty="0">
                        <a:solidFill>
                          <a:srgbClr val="008000"/>
                        </a:solidFill>
                      </a:endParaRPr>
                    </a:p>
                  </a:txBody>
                  <a:tcPr/>
                </a:tc>
                <a:tc>
                  <a:txBody>
                    <a:bodyPr/>
                    <a:lstStyle/>
                    <a:p>
                      <a:pPr algn="ctr"/>
                      <a:r>
                        <a:rPr lang="en-US" sz="3000" dirty="0" smtClean="0">
                          <a:solidFill>
                            <a:srgbClr val="008000"/>
                          </a:solidFill>
                          <a:latin typeface="Zapf Dingbats"/>
                          <a:ea typeface="Zapf Dingbats"/>
                          <a:cs typeface="Zapf Dingbats"/>
                          <a:sym typeface="Zapf Dingbats"/>
                        </a:rPr>
                        <a:t>✓</a:t>
                      </a:r>
                      <a:endParaRPr lang="en-US" sz="3000" dirty="0">
                        <a:solidFill>
                          <a:srgbClr val="008000"/>
                        </a:solidFill>
                      </a:endParaRPr>
                    </a:p>
                  </a:txBody>
                  <a:tcPr/>
                </a:tc>
              </a:tr>
              <a:tr h="502920">
                <a:tc>
                  <a:txBody>
                    <a:bodyPr/>
                    <a:lstStyle/>
                    <a:p>
                      <a:pPr algn="ctr"/>
                      <a:r>
                        <a:rPr lang="en-US" dirty="0" smtClean="0"/>
                        <a:t>Always</a:t>
                      </a:r>
                      <a:r>
                        <a:rPr lang="en-US" baseline="0" dirty="0" smtClean="0"/>
                        <a:t> P</a:t>
                      </a:r>
                      <a:r>
                        <a:rPr lang="en-US" dirty="0" smtClean="0"/>
                        <a:t>areto</a:t>
                      </a:r>
                      <a:r>
                        <a:rPr lang="en-US" baseline="0" dirty="0" smtClean="0"/>
                        <a:t> </a:t>
                      </a:r>
                      <a:r>
                        <a:rPr lang="en-US" dirty="0" smtClean="0"/>
                        <a:t>efficient</a:t>
                      </a:r>
                      <a:endParaRPr lang="en-US" dirty="0"/>
                    </a:p>
                  </a:txBody>
                  <a:tcPr/>
                </a:tc>
                <a:tc>
                  <a:txBody>
                    <a:bodyPr/>
                    <a:lstStyle/>
                    <a:p>
                      <a:pPr algn="ctr"/>
                      <a:r>
                        <a:rPr lang="en-US" sz="3000" dirty="0" smtClean="0">
                          <a:solidFill>
                            <a:srgbClr val="FF0000"/>
                          </a:solidFill>
                          <a:latin typeface="Zapf Dingbats"/>
                          <a:ea typeface="Zapf Dingbats"/>
                          <a:cs typeface="Zapf Dingbats"/>
                          <a:sym typeface="Zapf Dingbats"/>
                        </a:rPr>
                        <a:t>✕</a:t>
                      </a:r>
                      <a:endParaRPr lang="en-US" sz="3000" dirty="0">
                        <a:solidFill>
                          <a:srgbClr val="FF0000"/>
                        </a:solidFill>
                      </a:endParaRPr>
                    </a:p>
                  </a:txBody>
                  <a:tcPr/>
                </a:tc>
                <a:tc>
                  <a:txBody>
                    <a:bodyPr/>
                    <a:lstStyle/>
                    <a:p>
                      <a:pPr algn="ctr"/>
                      <a:r>
                        <a:rPr lang="en-US" sz="3000" dirty="0" smtClean="0">
                          <a:solidFill>
                            <a:srgbClr val="FF0000"/>
                          </a:solidFill>
                          <a:latin typeface="Zapf Dingbats"/>
                          <a:ea typeface="Zapf Dingbats"/>
                          <a:cs typeface="Zapf Dingbats"/>
                          <a:sym typeface="Zapf Dingbats"/>
                        </a:rPr>
                        <a:t>✕</a:t>
                      </a:r>
                      <a:endParaRPr lang="en-US" sz="3000" dirty="0">
                        <a:solidFill>
                          <a:srgbClr val="FF0000"/>
                        </a:solidFill>
                      </a:endParaRPr>
                    </a:p>
                  </a:txBody>
                  <a:tcPr/>
                </a:tc>
                <a:tc>
                  <a:txBody>
                    <a:bodyPr/>
                    <a:lstStyle/>
                    <a:p>
                      <a:pPr algn="ctr"/>
                      <a:r>
                        <a:rPr lang="en-US" sz="3000" dirty="0" smtClean="0">
                          <a:solidFill>
                            <a:srgbClr val="008000"/>
                          </a:solidFill>
                          <a:latin typeface="Zapf Dingbats"/>
                          <a:ea typeface="Zapf Dingbats"/>
                          <a:cs typeface="Zapf Dingbats"/>
                          <a:sym typeface="Zapf Dingbats"/>
                        </a:rPr>
                        <a:t>✓</a:t>
                      </a:r>
                      <a:endParaRPr lang="en-US" sz="3000" dirty="0">
                        <a:solidFill>
                          <a:srgbClr val="008000"/>
                        </a:solidFill>
                      </a:endParaRPr>
                    </a:p>
                  </a:txBody>
                  <a:tcPr/>
                </a:tc>
              </a:tr>
              <a:tr h="9220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Eliminates</a:t>
                      </a:r>
                      <a:r>
                        <a:rPr lang="en-US" baseline="0" dirty="0" smtClean="0"/>
                        <a:t> justified envy</a:t>
                      </a:r>
                      <a:endParaRPr lang="en-US" dirty="0" smtClean="0"/>
                    </a:p>
                    <a:p>
                      <a:pPr algn="ctr"/>
                      <a:endParaRPr lang="en-US" dirty="0"/>
                    </a:p>
                  </a:txBody>
                  <a:tcPr/>
                </a:tc>
                <a:tc>
                  <a:txBody>
                    <a:bodyPr/>
                    <a:lstStyle/>
                    <a:p>
                      <a:pPr algn="ctr"/>
                      <a:r>
                        <a:rPr lang="en-US" sz="3000" dirty="0" smtClean="0">
                          <a:solidFill>
                            <a:srgbClr val="FF0000"/>
                          </a:solidFill>
                          <a:latin typeface="Zapf Dingbats"/>
                          <a:ea typeface="Zapf Dingbats"/>
                          <a:cs typeface="Zapf Dingbats"/>
                          <a:sym typeface="Zapf Dingbats"/>
                        </a:rPr>
                        <a:t>✕</a:t>
                      </a:r>
                      <a:endParaRPr lang="en-US" sz="3000" dirty="0">
                        <a:solidFill>
                          <a:srgbClr val="FF0000"/>
                        </a:solidFill>
                      </a:endParaRPr>
                    </a:p>
                  </a:txBody>
                  <a:tcPr/>
                </a:tc>
                <a:tc>
                  <a:txBody>
                    <a:bodyPr/>
                    <a:lstStyle/>
                    <a:p>
                      <a:pPr algn="ctr"/>
                      <a:r>
                        <a:rPr lang="en-US" sz="3000" dirty="0" smtClean="0">
                          <a:solidFill>
                            <a:srgbClr val="008000"/>
                          </a:solidFill>
                          <a:latin typeface="Zapf Dingbats"/>
                          <a:ea typeface="Zapf Dingbats"/>
                          <a:cs typeface="Zapf Dingbats"/>
                          <a:sym typeface="Zapf Dingbats"/>
                        </a:rPr>
                        <a:t>✓</a:t>
                      </a:r>
                      <a:endParaRPr lang="en-US" sz="3000" dirty="0">
                        <a:solidFill>
                          <a:srgbClr val="008000"/>
                        </a:solidFill>
                      </a:endParaRPr>
                    </a:p>
                  </a:txBody>
                  <a:tcPr/>
                </a:tc>
                <a:tc>
                  <a:txBody>
                    <a:bodyPr/>
                    <a:lstStyle/>
                    <a:p>
                      <a:pPr algn="ctr"/>
                      <a:r>
                        <a:rPr lang="en-US" sz="3000" dirty="0" smtClean="0">
                          <a:solidFill>
                            <a:srgbClr val="FF0000"/>
                          </a:solidFill>
                          <a:latin typeface="Zapf Dingbats"/>
                          <a:ea typeface="Zapf Dingbats"/>
                          <a:cs typeface="Zapf Dingbats"/>
                          <a:sym typeface="Zapf Dingbats"/>
                        </a:rPr>
                        <a:t>✕</a:t>
                      </a:r>
                      <a:endParaRPr lang="en-US" sz="3000" dirty="0" smtClean="0">
                        <a:solidFill>
                          <a:srgbClr val="FF0000"/>
                        </a:solidFill>
                      </a:endParaRPr>
                    </a:p>
                    <a:p>
                      <a:pPr algn="ctr"/>
                      <a:endParaRPr lang="en-US" sz="3000" dirty="0"/>
                    </a:p>
                  </a:txBody>
                  <a:tcPr/>
                </a:tc>
              </a:tr>
            </a:tbl>
          </a:graphicData>
        </a:graphic>
      </p:graphicFrame>
      <p:sp>
        <p:nvSpPr>
          <p:cNvPr id="6" name="Content Placeholder 1"/>
          <p:cNvSpPr txBox="1">
            <a:spLocks/>
          </p:cNvSpPr>
          <p:nvPr/>
        </p:nvSpPr>
        <p:spPr>
          <a:xfrm>
            <a:off x="304800" y="4191000"/>
            <a:ext cx="8305800" cy="1828801"/>
          </a:xfrm>
          <a:prstGeom prst="rect">
            <a:avLst/>
          </a:prstGeom>
        </p:spPr>
        <p:txBody>
          <a:bodyPr/>
          <a:lstStyle>
            <a:lvl1pPr marL="173038" indent="-173038" algn="l" defTabSz="914400" rtl="0" eaLnBrk="1" latinLnBrk="0" hangingPunct="1">
              <a:lnSpc>
                <a:spcPct val="100000"/>
              </a:lnSpc>
              <a:spcBef>
                <a:spcPct val="20000"/>
              </a:spcBef>
              <a:buClr>
                <a:schemeClr val="bg1">
                  <a:lumMod val="95000"/>
                </a:schemeClr>
              </a:buClr>
              <a:buSzPct val="70000"/>
              <a:buFont typeface="Arial" pitchFamily="34" charset="0"/>
              <a:buChar char="•"/>
              <a:defRPr sz="3200" kern="1200">
                <a:solidFill>
                  <a:schemeClr val="bg1"/>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bg1">
                  <a:lumMod val="95000"/>
                </a:schemeClr>
              </a:buClr>
              <a:buSzPct val="70000"/>
              <a:buFont typeface="Arial" pitchFamily="34" charset="0"/>
              <a:buChar char="•"/>
              <a:defRPr sz="2800" kern="1200">
                <a:solidFill>
                  <a:schemeClr val="bg1"/>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400" kern="1200">
                <a:solidFill>
                  <a:schemeClr val="bg1"/>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bg1">
                  <a:lumMod val="95000"/>
                </a:schemeClr>
              </a:buClr>
              <a:buSzPct val="70000"/>
              <a:buFont typeface="Arial" pitchFamily="34" charset="0"/>
              <a:buChar char="•"/>
              <a:defRPr sz="2000" kern="1200">
                <a:solidFill>
                  <a:schemeClr val="bg1"/>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smtClean="0"/>
              <a:t>Unavoidable tradeoff between elimination of justified envy, Pareto efficiency and strategy-</a:t>
            </a:r>
            <a:r>
              <a:rPr lang="en-US" sz="2200" dirty="0" err="1" smtClean="0"/>
              <a:t>proofness</a:t>
            </a:r>
            <a:endParaRPr lang="en-US" sz="2200" dirty="0" smtClean="0"/>
          </a:p>
          <a:p>
            <a:r>
              <a:rPr lang="en-US" sz="2200" dirty="0" smtClean="0"/>
              <a:t>If students submitted true preferences in BM, Pareto efficient result</a:t>
            </a:r>
          </a:p>
        </p:txBody>
      </p:sp>
      <p:sp>
        <p:nvSpPr>
          <p:cNvPr id="8" name="Rectangle 7"/>
          <p:cNvSpPr/>
          <p:nvPr/>
        </p:nvSpPr>
        <p:spPr>
          <a:xfrm>
            <a:off x="4419600" y="5410200"/>
            <a:ext cx="4631696" cy="307777"/>
          </a:xfrm>
          <a:prstGeom prst="rect">
            <a:avLst/>
          </a:prstGeom>
        </p:spPr>
        <p:txBody>
          <a:bodyPr wrap="none">
            <a:spAutoFit/>
          </a:bodyPr>
          <a:lstStyle/>
          <a:p>
            <a:r>
              <a:rPr lang="en-US" sz="1400" dirty="0" err="1">
                <a:solidFill>
                  <a:schemeClr val="bg1"/>
                </a:solidFill>
              </a:rPr>
              <a:t>Abdulkadiroglu</a:t>
            </a:r>
            <a:r>
              <a:rPr lang="en-US" sz="1400" dirty="0">
                <a:solidFill>
                  <a:schemeClr val="bg1"/>
                </a:solidFill>
              </a:rPr>
              <a:t> and </a:t>
            </a:r>
            <a:r>
              <a:rPr lang="en-US" sz="1400" dirty="0" err="1">
                <a:solidFill>
                  <a:schemeClr val="bg1"/>
                </a:solidFill>
              </a:rPr>
              <a:t>Sonmez</a:t>
            </a:r>
            <a:r>
              <a:rPr lang="en-US" sz="1400" dirty="0">
                <a:solidFill>
                  <a:schemeClr val="bg1"/>
                </a:solidFill>
              </a:rPr>
              <a:t> (2003</a:t>
            </a:r>
            <a:r>
              <a:rPr lang="en-US" sz="1400" dirty="0" smtClean="0">
                <a:solidFill>
                  <a:schemeClr val="bg1"/>
                </a:solidFill>
              </a:rPr>
              <a:t>), Chen and </a:t>
            </a:r>
            <a:r>
              <a:rPr lang="en-US" sz="1400" dirty="0" err="1" smtClean="0">
                <a:solidFill>
                  <a:schemeClr val="bg1"/>
                </a:solidFill>
              </a:rPr>
              <a:t>Sonmez</a:t>
            </a:r>
            <a:r>
              <a:rPr lang="en-US" sz="1400" dirty="0" smtClean="0">
                <a:solidFill>
                  <a:schemeClr val="bg1"/>
                </a:solidFill>
              </a:rPr>
              <a:t> (2006)</a:t>
            </a:r>
            <a:endParaRPr lang="en-US" sz="1400" dirty="0">
              <a:solidFill>
                <a:schemeClr val="bg1"/>
              </a:solidFill>
            </a:endParaRPr>
          </a:p>
        </p:txBody>
      </p:sp>
    </p:spTree>
    <p:extLst>
      <p:ext uri="{BB962C8B-B14F-4D97-AF65-F5344CB8AC3E}">
        <p14:creationId xmlns:p14="http://schemas.microsoft.com/office/powerpoint/2010/main" val="2903431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What is school choice?</a:t>
            </a:r>
          </a:p>
          <a:p>
            <a:pPr>
              <a:buClrTx/>
            </a:pPr>
            <a:r>
              <a:rPr lang="en-US" dirty="0" smtClean="0"/>
              <a:t>What is the Boston Mechanism?</a:t>
            </a:r>
          </a:p>
          <a:p>
            <a:pPr>
              <a:buClrTx/>
            </a:pPr>
            <a:r>
              <a:rPr lang="en-US" dirty="0" smtClean="0"/>
              <a:t>Why was the Boston Mechanism replaced?</a:t>
            </a:r>
          </a:p>
          <a:p>
            <a:pPr>
              <a:buClrTx/>
            </a:pPr>
            <a:r>
              <a:rPr lang="en-US" dirty="0" smtClean="0"/>
              <a:t>The Boston Mechanism rises again</a:t>
            </a:r>
          </a:p>
          <a:p>
            <a:pPr>
              <a:buClrTx/>
            </a:pPr>
            <a:r>
              <a:rPr lang="en-US" dirty="0" smtClean="0"/>
              <a:t>Alternative mechanisms</a:t>
            </a:r>
          </a:p>
          <a:p>
            <a:pPr>
              <a:buClrTx/>
            </a:pPr>
            <a:r>
              <a:rPr lang="en-US" dirty="0" smtClean="0"/>
              <a:t>What’s happening in Boston now?</a:t>
            </a:r>
          </a:p>
          <a:p>
            <a:endParaRPr lang="en-US" dirty="0"/>
          </a:p>
        </p:txBody>
      </p:sp>
      <p:sp>
        <p:nvSpPr>
          <p:cNvPr id="4" name="Title 3"/>
          <p:cNvSpPr>
            <a:spLocks noGrp="1"/>
          </p:cNvSpPr>
          <p:nvPr>
            <p:ph type="title"/>
          </p:nvPr>
        </p:nvSpPr>
        <p:spPr/>
        <p:txBody>
          <a:bodyPr/>
          <a:lstStyle/>
          <a:p>
            <a:pPr>
              <a:buNone/>
            </a:pPr>
            <a:r>
              <a:rPr lang="en-US" dirty="0" smtClean="0"/>
              <a:t>What we’ll cover today: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73038" lvl="2">
              <a:buClrTx/>
            </a:pPr>
            <a:r>
              <a:rPr lang="en-US" sz="2400" dirty="0"/>
              <a:t>“The </a:t>
            </a:r>
            <a:r>
              <a:rPr lang="en-US" sz="2400" b="1" dirty="0"/>
              <a:t>most compelling argument </a:t>
            </a:r>
            <a:r>
              <a:rPr lang="en-US" sz="2400" dirty="0"/>
              <a:t>for moving to a new algorithm is to enable to list their true choices of schools…” </a:t>
            </a:r>
            <a:endParaRPr lang="en-US" sz="2400" dirty="0" smtClean="0"/>
          </a:p>
          <a:p>
            <a:pPr marL="0" lvl="2" indent="0">
              <a:buClrTx/>
              <a:buNone/>
            </a:pPr>
            <a:endParaRPr lang="en-US" sz="2400" dirty="0" smtClean="0"/>
          </a:p>
          <a:p>
            <a:pPr marL="173038" lvl="2">
              <a:buClrTx/>
            </a:pPr>
            <a:r>
              <a:rPr lang="en-US" sz="2400" dirty="0" smtClean="0"/>
              <a:t>But that is true of both DA and TTC! </a:t>
            </a:r>
          </a:p>
          <a:p>
            <a:pPr marL="173038" lvl="2">
              <a:buClrTx/>
            </a:pPr>
            <a:endParaRPr lang="en-US" sz="2400" dirty="0"/>
          </a:p>
          <a:p>
            <a:pPr marL="173038" lvl="2">
              <a:buClrTx/>
            </a:pPr>
            <a:r>
              <a:rPr lang="en-US" sz="2400" dirty="0" smtClean="0"/>
              <a:t>“There </a:t>
            </a:r>
            <a:r>
              <a:rPr lang="en-US" sz="2400" dirty="0"/>
              <a:t>may be advantages to </a:t>
            </a:r>
            <a:r>
              <a:rPr lang="en-US" sz="2400" dirty="0" smtClean="0"/>
              <a:t>(TTC), </a:t>
            </a:r>
            <a:r>
              <a:rPr lang="en-US" sz="2400" dirty="0"/>
              <a:t>particularly if two lesser choices can be ‘traded’ for two higher choices</a:t>
            </a:r>
            <a:r>
              <a:rPr lang="en-US" sz="2400" dirty="0" smtClean="0"/>
              <a:t>. …  </a:t>
            </a:r>
            <a:r>
              <a:rPr lang="en-US" sz="2400" dirty="0"/>
              <a:t>TTC is less transparent — </a:t>
            </a:r>
            <a:r>
              <a:rPr lang="en-US" sz="2400" b="1" dirty="0"/>
              <a:t>and therefore more difficult to explain to parents </a:t>
            </a:r>
            <a:r>
              <a:rPr lang="en-US" sz="2400" dirty="0"/>
              <a:t>— because of the trading feature executed by the algorithm, which may perpetuate the need or perceived need to ‘game the system.’” </a:t>
            </a:r>
          </a:p>
          <a:p>
            <a:endParaRPr lang="en-US" dirty="0"/>
          </a:p>
        </p:txBody>
      </p:sp>
      <p:sp>
        <p:nvSpPr>
          <p:cNvPr id="3" name="Text Placeholder 2"/>
          <p:cNvSpPr>
            <a:spLocks noGrp="1"/>
          </p:cNvSpPr>
          <p:nvPr>
            <p:ph type="body" sz="quarter" idx="13"/>
          </p:nvPr>
        </p:nvSpPr>
        <p:spPr/>
        <p:txBody>
          <a:bodyPr/>
          <a:lstStyle/>
          <a:p>
            <a:r>
              <a:rPr lang="en-US" i="1" dirty="0" smtClean="0"/>
              <a:t>Superintendent Thomas Payzant (May, 2005)</a:t>
            </a:r>
            <a:endParaRPr lang="en-US" i="1" dirty="0"/>
          </a:p>
          <a:p>
            <a:endParaRPr lang="en-US" dirty="0"/>
          </a:p>
        </p:txBody>
      </p:sp>
      <p:sp>
        <p:nvSpPr>
          <p:cNvPr id="4" name="Title 3"/>
          <p:cNvSpPr>
            <a:spLocks noGrp="1"/>
          </p:cNvSpPr>
          <p:nvPr>
            <p:ph type="title"/>
          </p:nvPr>
        </p:nvSpPr>
        <p:spPr/>
        <p:txBody>
          <a:bodyPr/>
          <a:lstStyle/>
          <a:p>
            <a:pPr>
              <a:buNone/>
            </a:pPr>
            <a:r>
              <a:rPr lang="en-US" dirty="0" smtClean="0"/>
              <a:t>The Decision </a:t>
            </a:r>
            <a:endParaRPr lang="en-US" dirty="0"/>
          </a:p>
        </p:txBody>
      </p:sp>
    </p:spTree>
    <p:extLst>
      <p:ext uri="{BB962C8B-B14F-4D97-AF65-F5344CB8AC3E}">
        <p14:creationId xmlns:p14="http://schemas.microsoft.com/office/powerpoint/2010/main" val="41723331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DA outcome using our original example</a:t>
            </a:r>
            <a:endParaRPr lang="en-US" dirty="0"/>
          </a:p>
        </p:txBody>
      </p:sp>
      <p:grpSp>
        <p:nvGrpSpPr>
          <p:cNvPr id="2" name="Group 37"/>
          <p:cNvGrpSpPr/>
          <p:nvPr/>
        </p:nvGrpSpPr>
        <p:grpSpPr>
          <a:xfrm>
            <a:off x="685800" y="1676400"/>
            <a:ext cx="821499" cy="1447800"/>
            <a:chOff x="4267200" y="4038600"/>
            <a:chExt cx="821499" cy="1447800"/>
          </a:xfrm>
        </p:grpSpPr>
        <p:pic>
          <p:nvPicPr>
            <p:cNvPr id="8" name="Picture 7"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9" name="TextBox 8"/>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 name="Group 40"/>
          <p:cNvGrpSpPr/>
          <p:nvPr/>
        </p:nvGrpSpPr>
        <p:grpSpPr>
          <a:xfrm>
            <a:off x="3810000" y="1600200"/>
            <a:ext cx="782300" cy="1524000"/>
            <a:chOff x="7086600" y="3886200"/>
            <a:chExt cx="782300" cy="1524000"/>
          </a:xfrm>
        </p:grpSpPr>
        <p:pic>
          <p:nvPicPr>
            <p:cNvPr id="11" name="Picture 10"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2" name="TextBox 11"/>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 name="Group 43"/>
          <p:cNvGrpSpPr/>
          <p:nvPr/>
        </p:nvGrpSpPr>
        <p:grpSpPr>
          <a:xfrm>
            <a:off x="2286000" y="1600200"/>
            <a:ext cx="685800" cy="1524000"/>
            <a:chOff x="5715000" y="3581400"/>
            <a:chExt cx="685800" cy="1524000"/>
          </a:xfrm>
        </p:grpSpPr>
        <p:pic>
          <p:nvPicPr>
            <p:cNvPr id="14" name="Picture 13"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5" name="TextBox 14"/>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 name="Group 30"/>
          <p:cNvGrpSpPr/>
          <p:nvPr/>
        </p:nvGrpSpPr>
        <p:grpSpPr>
          <a:xfrm>
            <a:off x="533400" y="3962400"/>
            <a:ext cx="1143001" cy="1447800"/>
            <a:chOff x="533399" y="2743200"/>
            <a:chExt cx="1143001" cy="1447800"/>
          </a:xfrm>
        </p:grpSpPr>
        <p:pic>
          <p:nvPicPr>
            <p:cNvPr id="17" name="Picture 16"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8" name="TextBox 17"/>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6" name="Group 23"/>
          <p:cNvGrpSpPr/>
          <p:nvPr/>
        </p:nvGrpSpPr>
        <p:grpSpPr>
          <a:xfrm>
            <a:off x="2057400" y="3886200"/>
            <a:ext cx="1143000" cy="1447800"/>
            <a:chOff x="2133600" y="3276600"/>
            <a:chExt cx="1143000" cy="1447800"/>
          </a:xfrm>
        </p:grpSpPr>
        <p:pic>
          <p:nvPicPr>
            <p:cNvPr id="20" name="Picture 19"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 name="Group 22"/>
          <p:cNvGrpSpPr/>
          <p:nvPr/>
        </p:nvGrpSpPr>
        <p:grpSpPr>
          <a:xfrm>
            <a:off x="3733800" y="3886200"/>
            <a:ext cx="1143000" cy="1447800"/>
            <a:chOff x="533400" y="4267200"/>
            <a:chExt cx="1143000" cy="1447800"/>
          </a:xfrm>
        </p:grpSpPr>
        <p:pic>
          <p:nvPicPr>
            <p:cNvPr id="23" name="Picture 22"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4" name="TextBox 23"/>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sp>
        <p:nvSpPr>
          <p:cNvPr id="25" name="Text Placeholder 36"/>
          <p:cNvSpPr>
            <a:spLocks noGrp="1"/>
          </p:cNvSpPr>
          <p:nvPr>
            <p:ph type="body" sz="quarter" idx="13"/>
          </p:nvPr>
        </p:nvSpPr>
        <p:spPr>
          <a:xfrm>
            <a:off x="1295400" y="838200"/>
            <a:ext cx="2514600" cy="457200"/>
          </a:xfrm>
        </p:spPr>
        <p:txBody>
          <a:bodyPr>
            <a:normAutofit/>
          </a:bodyPr>
          <a:lstStyle/>
          <a:p>
            <a:pPr algn="ctr"/>
            <a:r>
              <a:rPr lang="en-US" dirty="0" smtClean="0"/>
              <a:t>Not Yet Matched</a:t>
            </a:r>
            <a:endParaRPr lang="en-US" dirty="0"/>
          </a:p>
        </p:txBody>
      </p:sp>
      <p:cxnSp>
        <p:nvCxnSpPr>
          <p:cNvPr id="26" name="Straight Connector 25"/>
          <p:cNvCxnSpPr/>
          <p:nvPr/>
        </p:nvCxnSpPr>
        <p:spPr>
          <a:xfrm rot="5400000">
            <a:off x="3048794" y="3733006"/>
            <a:ext cx="502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 Placeholder 36"/>
          <p:cNvSpPr txBox="1">
            <a:spLocks/>
          </p:cNvSpPr>
          <p:nvPr/>
        </p:nvSpPr>
        <p:spPr>
          <a:xfrm>
            <a:off x="6172200" y="838200"/>
            <a:ext cx="25146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Final Matching</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cxnSp>
        <p:nvCxnSpPr>
          <p:cNvPr id="29" name="Straight Connector 28"/>
          <p:cNvCxnSpPr/>
          <p:nvPr/>
        </p:nvCxnSpPr>
        <p:spPr>
          <a:xfrm>
            <a:off x="5638800" y="2743200"/>
            <a:ext cx="3048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38800" y="4267200"/>
            <a:ext cx="3048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0 L 0.13854 0.27222 " pathEditMode="relative" rAng="0" ptsTypes="AA">
                                      <p:cBhvr>
                                        <p:cTn id="6" dur="2000" fill="hold"/>
                                        <p:tgtEl>
                                          <p:spTgt spid="2"/>
                                        </p:tgtEl>
                                        <p:attrNameLst>
                                          <p:attrName>ppt_x</p:attrName>
                                          <p:attrName>ppt_y</p:attrName>
                                        </p:attrNameLst>
                                      </p:cBhvr>
                                      <p:rCtr x="6900" y="13600"/>
                                    </p:animMotion>
                                  </p:childTnLst>
                                </p:cTn>
                              </p:par>
                              <p:par>
                                <p:cTn id="7" presetID="0" presetClass="path" presetSubtype="0" accel="50000" decel="50000" fill="hold" nodeType="withEffect">
                                  <p:stCondLst>
                                    <p:cond delay="0"/>
                                  </p:stCondLst>
                                  <p:childTnLst>
                                    <p:animMotion origin="layout" path="M 3.33333E-6 -4.44444E-6 L -0.15 0.24445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8.33333E-6 -4.44444E-6 L -0.30001 0.26667 " pathEditMode="relative" ptsTypes="AA">
                                      <p:cBhvr>
                                        <p:cTn id="10" dur="2000" fill="hold"/>
                                        <p:tgtEl>
                                          <p:spTgt spid="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 0.24445 L -0.01667 0.24445 " pathEditMode="relative" ptsTypes="AA">
                                      <p:cBhvr>
                                        <p:cTn id="14" dur="2000" fill="hold"/>
                                        <p:tgtEl>
                                          <p:spTgt spid="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3854 0.27222 L 0.02187 0.28333 " pathEditMode="relative" ptsTypes="AA">
                                      <p:cBhvr>
                                        <p:cTn id="18" dur="2000" fill="hold"/>
                                        <p:tgtEl>
                                          <p:spTgt spid="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2188 0.24445 L -0.18022 0.24445 " pathEditMode="relative" ptsTypes="AA">
                                      <p:cBhvr>
                                        <p:cTn id="22" dur="2000" fill="hold"/>
                                        <p:tgtEl>
                                          <p:spTgt spid="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20104 0.27778 L -0.01771 0.27778 " pathEditMode="relative" ptsTypes="AA">
                                      <p:cBhvr>
                                        <p:cTn id="26" dur="2000" fill="hold"/>
                                        <p:tgtEl>
                                          <p:spTgt spid="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1771 0.23889 L 0.54688 -0.07222 " pathEditMode="relative" rAng="0" ptsTypes="AA">
                                      <p:cBhvr>
                                        <p:cTn id="30" dur="2000" fill="hold"/>
                                        <p:tgtEl>
                                          <p:spTgt spid="2"/>
                                        </p:tgtEl>
                                        <p:attrNameLst>
                                          <p:attrName>ppt_x</p:attrName>
                                          <p:attrName>ppt_y</p:attrName>
                                        </p:attrNameLst>
                                      </p:cBhvr>
                                      <p:rCtr x="26500" y="-15600"/>
                                    </p:animMotion>
                                  </p:childTnLst>
                                </p:cTn>
                              </p:par>
                              <p:par>
                                <p:cTn id="31" presetID="0" presetClass="path" presetSubtype="0" accel="50000" decel="50000" fill="hold" nodeType="withEffect">
                                  <p:stCondLst>
                                    <p:cond delay="0"/>
                                  </p:stCondLst>
                                  <p:childTnLst>
                                    <p:animMotion origin="layout" path="M 6.66667E-6 4.44444E-6 L 0.75834 -0.41111 " pathEditMode="relative" ptsTypes="AA">
                                      <p:cBhvr>
                                        <p:cTn id="32" dur="2000" fill="hold"/>
                                        <p:tgtEl>
                                          <p:spTgt spid="5"/>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2917 0.27778 L 0.37083 0.15556 " pathEditMode="relative" rAng="0" ptsTypes="AA">
                                      <p:cBhvr>
                                        <p:cTn id="34" dur="2000" fill="hold"/>
                                        <p:tgtEl>
                                          <p:spTgt spid="4"/>
                                        </p:tgtEl>
                                        <p:attrNameLst>
                                          <p:attrName>ppt_x</p:attrName>
                                          <p:attrName>ppt_y</p:attrName>
                                        </p:attrNameLst>
                                      </p:cBhvr>
                                      <p:rCtr x="20000" y="-6100"/>
                                    </p:animMotion>
                                  </p:childTnLst>
                                </p:cTn>
                              </p:par>
                              <p:par>
                                <p:cTn id="35" presetID="0" presetClass="path" presetSubtype="0" accel="50000" decel="50000" fill="hold" nodeType="withEffect">
                                  <p:stCondLst>
                                    <p:cond delay="0"/>
                                  </p:stCondLst>
                                  <p:childTnLst>
                                    <p:animMotion origin="layout" path="M -1.73472E-18 4.44444E-6 L 0.60833 -0.17778 " pathEditMode="relative" ptsTypes="AA">
                                      <p:cBhvr>
                                        <p:cTn id="36" dur="2000" fill="hold"/>
                                        <p:tgtEl>
                                          <p:spTgt spid="6"/>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1771 0.27778 L 0.19063 0.44445 " pathEditMode="relative" ptsTypes="AA">
                                      <p:cBhvr>
                                        <p:cTn id="38" dur="2000" fill="hold"/>
                                        <p:tgtEl>
                                          <p:spTgt spid="3"/>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6.66667E-6 4.44444E-6 L 0.42501 0.1 " pathEditMode="relative" ptsTypes="AA">
                                      <p:cBhvr>
                                        <p:cTn id="40"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Can student 3 benefit from manipulation?</a:t>
            </a:r>
            <a:endParaRPr lang="en-US" dirty="0"/>
          </a:p>
        </p:txBody>
      </p:sp>
      <p:sp>
        <p:nvSpPr>
          <p:cNvPr id="15" name="Text Placeholder 36"/>
          <p:cNvSpPr txBox="1">
            <a:spLocks/>
          </p:cNvSpPr>
          <p:nvPr/>
        </p:nvSpPr>
        <p:spPr>
          <a:xfrm>
            <a:off x="914400" y="1143000"/>
            <a:ext cx="28194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Segoe UI" pitchFamily="34" charset="0"/>
              </a:rPr>
              <a:t>Student Preferences</a:t>
            </a:r>
            <a:endParaRPr kumimoji="0" lang="en-US" sz="2400" b="1" i="0" u="none" strike="noStrike" kern="1200" cap="none" spc="0" normalizeH="0" baseline="0" noProof="0" dirty="0">
              <a:ln>
                <a:noFill/>
              </a:ln>
              <a:solidFill>
                <a:schemeClr val="bg1"/>
              </a:solidFill>
              <a:effectLst/>
              <a:uLnTx/>
              <a:uFillTx/>
              <a:latin typeface="+mn-lt"/>
              <a:ea typeface="+mn-ea"/>
              <a:cs typeface="Segoe UI" pitchFamily="34" charset="0"/>
            </a:endParaRPr>
          </a:p>
        </p:txBody>
      </p:sp>
      <p:sp>
        <p:nvSpPr>
          <p:cNvPr id="16" name="Text Placeholder 36"/>
          <p:cNvSpPr txBox="1">
            <a:spLocks/>
          </p:cNvSpPr>
          <p:nvPr/>
        </p:nvSpPr>
        <p:spPr>
          <a:xfrm>
            <a:off x="5638800" y="1143000"/>
            <a:ext cx="28194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Segoe UI" pitchFamily="34" charset="0"/>
              </a:rPr>
              <a:t>School Priorities</a:t>
            </a:r>
            <a:endParaRPr kumimoji="0" lang="en-US" sz="2400" b="1" i="0" u="none" strike="noStrike" kern="1200" cap="none" spc="0" normalizeH="0" baseline="0" noProof="0" dirty="0">
              <a:ln>
                <a:noFill/>
              </a:ln>
              <a:solidFill>
                <a:schemeClr val="bg1"/>
              </a:solidFill>
              <a:effectLst/>
              <a:uLnTx/>
              <a:uFillTx/>
              <a:latin typeface="+mn-lt"/>
              <a:ea typeface="+mn-ea"/>
              <a:cs typeface="Segoe UI" pitchFamily="34" charset="0"/>
            </a:endParaRPr>
          </a:p>
        </p:txBody>
      </p:sp>
      <p:grpSp>
        <p:nvGrpSpPr>
          <p:cNvPr id="2" name="Group 30"/>
          <p:cNvGrpSpPr/>
          <p:nvPr/>
        </p:nvGrpSpPr>
        <p:grpSpPr>
          <a:xfrm>
            <a:off x="2324100" y="1752600"/>
            <a:ext cx="1143001" cy="1447800"/>
            <a:chOff x="533399" y="2743200"/>
            <a:chExt cx="1143001" cy="1447800"/>
          </a:xfrm>
        </p:grpSpPr>
        <p:pic>
          <p:nvPicPr>
            <p:cNvPr id="13" name="Picture 1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7" name="TextBox 16"/>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 name="Group 23"/>
          <p:cNvGrpSpPr/>
          <p:nvPr/>
        </p:nvGrpSpPr>
        <p:grpSpPr>
          <a:xfrm>
            <a:off x="1219200" y="1752600"/>
            <a:ext cx="1143000" cy="1447800"/>
            <a:chOff x="2133600" y="3276600"/>
            <a:chExt cx="1143000" cy="1447800"/>
          </a:xfrm>
        </p:grpSpPr>
        <p:pic>
          <p:nvPicPr>
            <p:cNvPr id="11" name="Picture 10"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4" name="Group 22"/>
          <p:cNvGrpSpPr/>
          <p:nvPr/>
        </p:nvGrpSpPr>
        <p:grpSpPr>
          <a:xfrm>
            <a:off x="3429000" y="1752600"/>
            <a:ext cx="1143000" cy="1447800"/>
            <a:chOff x="533400" y="4267200"/>
            <a:chExt cx="1143000" cy="1447800"/>
          </a:xfrm>
        </p:grpSpPr>
        <p:pic>
          <p:nvPicPr>
            <p:cNvPr id="12" name="Picture 11"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22" name="TextBox 21"/>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5" name="Group 27"/>
          <p:cNvGrpSpPr/>
          <p:nvPr/>
        </p:nvGrpSpPr>
        <p:grpSpPr>
          <a:xfrm>
            <a:off x="228600" y="1752600"/>
            <a:ext cx="821499" cy="1447800"/>
            <a:chOff x="4267200" y="4038600"/>
            <a:chExt cx="821499" cy="1447800"/>
          </a:xfrm>
        </p:grpSpPr>
        <p:pic>
          <p:nvPicPr>
            <p:cNvPr id="7" name="Picture 6"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25" name="TextBox 24"/>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6" name="Group 28"/>
          <p:cNvGrpSpPr/>
          <p:nvPr/>
        </p:nvGrpSpPr>
        <p:grpSpPr>
          <a:xfrm>
            <a:off x="304800" y="3162300"/>
            <a:ext cx="685800" cy="1524000"/>
            <a:chOff x="5715000" y="3581400"/>
            <a:chExt cx="685800" cy="1524000"/>
          </a:xfrm>
        </p:grpSpPr>
        <p:pic>
          <p:nvPicPr>
            <p:cNvPr id="8" name="Picture 7"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26" name="TextBox 25"/>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0" name="Group 29"/>
          <p:cNvGrpSpPr/>
          <p:nvPr/>
        </p:nvGrpSpPr>
        <p:grpSpPr>
          <a:xfrm>
            <a:off x="228600" y="4648200"/>
            <a:ext cx="782300" cy="1524000"/>
            <a:chOff x="7086600" y="3886200"/>
            <a:chExt cx="782300" cy="1524000"/>
          </a:xfrm>
        </p:grpSpPr>
        <p:pic>
          <p:nvPicPr>
            <p:cNvPr id="9" name="Picture 8"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27" name="TextBox 26"/>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8" name="Group 31"/>
          <p:cNvGrpSpPr/>
          <p:nvPr/>
        </p:nvGrpSpPr>
        <p:grpSpPr>
          <a:xfrm>
            <a:off x="4953000" y="1752600"/>
            <a:ext cx="1143001" cy="1447800"/>
            <a:chOff x="533399" y="2743200"/>
            <a:chExt cx="1143001" cy="1447800"/>
          </a:xfrm>
        </p:grpSpPr>
        <p:pic>
          <p:nvPicPr>
            <p:cNvPr id="33" name="Picture 3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34" name="TextBox 33"/>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19" name="Group 37"/>
          <p:cNvGrpSpPr/>
          <p:nvPr/>
        </p:nvGrpSpPr>
        <p:grpSpPr>
          <a:xfrm>
            <a:off x="6400800" y="1828800"/>
            <a:ext cx="821499" cy="1447800"/>
            <a:chOff x="4267200" y="4038600"/>
            <a:chExt cx="821499" cy="1447800"/>
          </a:xfrm>
        </p:grpSpPr>
        <p:pic>
          <p:nvPicPr>
            <p:cNvPr id="39" name="Picture 38"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40" name="TextBox 39"/>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0" name="Group 40"/>
          <p:cNvGrpSpPr/>
          <p:nvPr/>
        </p:nvGrpSpPr>
        <p:grpSpPr>
          <a:xfrm>
            <a:off x="7315200" y="1752600"/>
            <a:ext cx="782300" cy="1524000"/>
            <a:chOff x="7086600" y="3886200"/>
            <a:chExt cx="782300" cy="1524000"/>
          </a:xfrm>
        </p:grpSpPr>
        <p:pic>
          <p:nvPicPr>
            <p:cNvPr id="42" name="Picture 41"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43" name="TextBox 42"/>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3" name="Group 43"/>
          <p:cNvGrpSpPr/>
          <p:nvPr/>
        </p:nvGrpSpPr>
        <p:grpSpPr>
          <a:xfrm>
            <a:off x="8305800" y="1752600"/>
            <a:ext cx="685800" cy="1524000"/>
            <a:chOff x="5715000" y="3581400"/>
            <a:chExt cx="685800" cy="1524000"/>
          </a:xfrm>
        </p:grpSpPr>
        <p:pic>
          <p:nvPicPr>
            <p:cNvPr id="45" name="Picture 44"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46" name="TextBox 45"/>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cxnSp>
        <p:nvCxnSpPr>
          <p:cNvPr id="49" name="Straight Connector 48"/>
          <p:cNvCxnSpPr/>
          <p:nvPr/>
        </p:nvCxnSpPr>
        <p:spPr>
          <a:xfrm rot="5400000">
            <a:off x="4038600" y="3962400"/>
            <a:ext cx="4419600"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1028700" y="3924300"/>
            <a:ext cx="4343400"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2210594" y="3733800"/>
            <a:ext cx="502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28600" y="1676400"/>
            <a:ext cx="876300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24" name="Group 30"/>
          <p:cNvGrpSpPr/>
          <p:nvPr/>
        </p:nvGrpSpPr>
        <p:grpSpPr>
          <a:xfrm>
            <a:off x="1219200" y="3276600"/>
            <a:ext cx="1143001" cy="1447800"/>
            <a:chOff x="533399" y="2743200"/>
            <a:chExt cx="1143001" cy="1447800"/>
          </a:xfrm>
        </p:grpSpPr>
        <p:pic>
          <p:nvPicPr>
            <p:cNvPr id="54" name="Picture 53"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55" name="TextBox 54"/>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28" name="Group 23"/>
          <p:cNvGrpSpPr/>
          <p:nvPr/>
        </p:nvGrpSpPr>
        <p:grpSpPr>
          <a:xfrm>
            <a:off x="2324101" y="3276600"/>
            <a:ext cx="1143000" cy="1447800"/>
            <a:chOff x="2133600" y="3276600"/>
            <a:chExt cx="1143000" cy="1447800"/>
          </a:xfrm>
        </p:grpSpPr>
        <p:pic>
          <p:nvPicPr>
            <p:cNvPr id="57" name="Picture 56"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58" name="TextBox 57"/>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29" name="Group 22"/>
          <p:cNvGrpSpPr/>
          <p:nvPr/>
        </p:nvGrpSpPr>
        <p:grpSpPr>
          <a:xfrm>
            <a:off x="3429000" y="3276600"/>
            <a:ext cx="1143000" cy="1447800"/>
            <a:chOff x="533400" y="4267200"/>
            <a:chExt cx="1143000" cy="1447800"/>
          </a:xfrm>
        </p:grpSpPr>
        <p:pic>
          <p:nvPicPr>
            <p:cNvPr id="60" name="Picture 59"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61" name="TextBox 60"/>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0" name="Group 30"/>
          <p:cNvGrpSpPr/>
          <p:nvPr/>
        </p:nvGrpSpPr>
        <p:grpSpPr>
          <a:xfrm>
            <a:off x="1295400" y="4724400"/>
            <a:ext cx="1143001" cy="1447800"/>
            <a:chOff x="533399" y="2743200"/>
            <a:chExt cx="1143001" cy="1447800"/>
          </a:xfrm>
        </p:grpSpPr>
        <p:pic>
          <p:nvPicPr>
            <p:cNvPr id="63" name="Picture 6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64" name="TextBox 63"/>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1" name="Group 23"/>
          <p:cNvGrpSpPr/>
          <p:nvPr/>
        </p:nvGrpSpPr>
        <p:grpSpPr>
          <a:xfrm>
            <a:off x="2400301" y="4724400"/>
            <a:ext cx="1143000" cy="1447800"/>
            <a:chOff x="2133600" y="3276600"/>
            <a:chExt cx="1143000" cy="1447800"/>
          </a:xfrm>
        </p:grpSpPr>
        <p:pic>
          <p:nvPicPr>
            <p:cNvPr id="66" name="Picture 65"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67" name="TextBox 66"/>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2" name="Group 22"/>
          <p:cNvGrpSpPr/>
          <p:nvPr/>
        </p:nvGrpSpPr>
        <p:grpSpPr>
          <a:xfrm>
            <a:off x="3505200" y="4724400"/>
            <a:ext cx="1143000" cy="1447800"/>
            <a:chOff x="533400" y="4267200"/>
            <a:chExt cx="1143000" cy="1447800"/>
          </a:xfrm>
        </p:grpSpPr>
        <p:pic>
          <p:nvPicPr>
            <p:cNvPr id="69" name="Picture 68"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70" name="TextBox 69"/>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6" name="Group 23"/>
          <p:cNvGrpSpPr/>
          <p:nvPr/>
        </p:nvGrpSpPr>
        <p:grpSpPr>
          <a:xfrm>
            <a:off x="4953000" y="3276600"/>
            <a:ext cx="1143000" cy="1447800"/>
            <a:chOff x="2133600" y="3276600"/>
            <a:chExt cx="1143000" cy="1447800"/>
          </a:xfrm>
        </p:grpSpPr>
        <p:pic>
          <p:nvPicPr>
            <p:cNvPr id="72" name="Picture 71"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73" name="TextBox 72"/>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7" name="Group 22"/>
          <p:cNvGrpSpPr/>
          <p:nvPr/>
        </p:nvGrpSpPr>
        <p:grpSpPr>
          <a:xfrm>
            <a:off x="4953000" y="4724400"/>
            <a:ext cx="1143000" cy="1447800"/>
            <a:chOff x="533400" y="4267200"/>
            <a:chExt cx="1143000" cy="1447800"/>
          </a:xfrm>
        </p:grpSpPr>
        <p:pic>
          <p:nvPicPr>
            <p:cNvPr id="75" name="Picture 74"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76" name="TextBox 75"/>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8" name="Group 43"/>
          <p:cNvGrpSpPr/>
          <p:nvPr/>
        </p:nvGrpSpPr>
        <p:grpSpPr>
          <a:xfrm>
            <a:off x="6400800" y="3276600"/>
            <a:ext cx="685800" cy="1524000"/>
            <a:chOff x="5715000" y="3581400"/>
            <a:chExt cx="685800" cy="1524000"/>
          </a:xfrm>
        </p:grpSpPr>
        <p:pic>
          <p:nvPicPr>
            <p:cNvPr id="78" name="Picture 77"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79" name="TextBox 78"/>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1" name="Group 37"/>
          <p:cNvGrpSpPr/>
          <p:nvPr/>
        </p:nvGrpSpPr>
        <p:grpSpPr>
          <a:xfrm>
            <a:off x="7315200" y="3352800"/>
            <a:ext cx="821499" cy="1447800"/>
            <a:chOff x="4267200" y="4038600"/>
            <a:chExt cx="821499" cy="1447800"/>
          </a:xfrm>
        </p:grpSpPr>
        <p:pic>
          <p:nvPicPr>
            <p:cNvPr id="81" name="Picture 80"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82" name="TextBox 81"/>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4" name="Group 40"/>
          <p:cNvGrpSpPr/>
          <p:nvPr/>
        </p:nvGrpSpPr>
        <p:grpSpPr>
          <a:xfrm>
            <a:off x="8229600" y="3276600"/>
            <a:ext cx="782300" cy="1524000"/>
            <a:chOff x="7086600" y="3886200"/>
            <a:chExt cx="782300" cy="1524000"/>
          </a:xfrm>
        </p:grpSpPr>
        <p:pic>
          <p:nvPicPr>
            <p:cNvPr id="84" name="Picture 83"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85" name="TextBox 84"/>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8" name="Group 43"/>
          <p:cNvGrpSpPr/>
          <p:nvPr/>
        </p:nvGrpSpPr>
        <p:grpSpPr>
          <a:xfrm>
            <a:off x="6400800" y="4724400"/>
            <a:ext cx="685800" cy="1524000"/>
            <a:chOff x="5715000" y="3581400"/>
            <a:chExt cx="685800" cy="1524000"/>
          </a:xfrm>
        </p:grpSpPr>
        <p:pic>
          <p:nvPicPr>
            <p:cNvPr id="87" name="Picture 86"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88" name="TextBox 87"/>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1" name="Group 37"/>
          <p:cNvGrpSpPr/>
          <p:nvPr/>
        </p:nvGrpSpPr>
        <p:grpSpPr>
          <a:xfrm>
            <a:off x="7315200" y="4800600"/>
            <a:ext cx="821499" cy="1447800"/>
            <a:chOff x="4267200" y="4038600"/>
            <a:chExt cx="821499" cy="1447800"/>
          </a:xfrm>
        </p:grpSpPr>
        <p:pic>
          <p:nvPicPr>
            <p:cNvPr id="90" name="Picture 89"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91" name="TextBox 90"/>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3" name="Group 40"/>
          <p:cNvGrpSpPr/>
          <p:nvPr/>
        </p:nvGrpSpPr>
        <p:grpSpPr>
          <a:xfrm>
            <a:off x="8229600" y="4724400"/>
            <a:ext cx="782300" cy="1524000"/>
            <a:chOff x="7086600" y="3886200"/>
            <a:chExt cx="782300" cy="1524000"/>
          </a:xfrm>
        </p:grpSpPr>
        <p:pic>
          <p:nvPicPr>
            <p:cNvPr id="93" name="Picture 92"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94" name="TextBox 93"/>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sp>
        <p:nvSpPr>
          <p:cNvPr id="83" name="Text Placeholder 82"/>
          <p:cNvSpPr>
            <a:spLocks noGrp="1"/>
          </p:cNvSpPr>
          <p:nvPr>
            <p:ph type="body" sz="quarter" idx="13"/>
          </p:nvPr>
        </p:nvSpPr>
        <p:spPr/>
        <p:txBody>
          <a:bodyPr/>
          <a:lstStyle/>
          <a:p>
            <a:r>
              <a:rPr lang="en-US" dirty="0" smtClean="0"/>
              <a:t>i.e. Can he end up with his second choice instead of his third?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3.33333E-6 5.55556E-6 L -0.125 5.55556E-6 " pathEditMode="relative" ptsTypes="AA">
                                      <p:cBhvr>
                                        <p:cTn id="10" dur="2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6.66667E-6 4.44444E-6 L -0.12499 4.44444E-6 " pathEditMode="relative" ptsTypes="AA">
                                      <p:cBhvr>
                                        <p:cTn id="12" dur="2000" fill="hold"/>
                                        <p:tgtEl>
                                          <p:spTgt spid="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Student 3 still ends up with his 3</a:t>
            </a:r>
            <a:r>
              <a:rPr lang="en-US" baseline="30000" dirty="0" smtClean="0"/>
              <a:t>rd</a:t>
            </a:r>
            <a:r>
              <a:rPr lang="en-US" dirty="0" smtClean="0"/>
              <a:t> choice</a:t>
            </a:r>
            <a:endParaRPr lang="en-US" dirty="0"/>
          </a:p>
        </p:txBody>
      </p:sp>
      <p:grpSp>
        <p:nvGrpSpPr>
          <p:cNvPr id="2" name="Group 37"/>
          <p:cNvGrpSpPr/>
          <p:nvPr/>
        </p:nvGrpSpPr>
        <p:grpSpPr>
          <a:xfrm>
            <a:off x="685800" y="1676400"/>
            <a:ext cx="821499" cy="1447800"/>
            <a:chOff x="4267200" y="4038600"/>
            <a:chExt cx="821499" cy="1447800"/>
          </a:xfrm>
        </p:grpSpPr>
        <p:pic>
          <p:nvPicPr>
            <p:cNvPr id="8" name="Picture 7"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9" name="TextBox 8"/>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 name="Group 40"/>
          <p:cNvGrpSpPr/>
          <p:nvPr/>
        </p:nvGrpSpPr>
        <p:grpSpPr>
          <a:xfrm>
            <a:off x="3810000" y="1600200"/>
            <a:ext cx="782300" cy="1524000"/>
            <a:chOff x="7086600" y="3886200"/>
            <a:chExt cx="782300" cy="1524000"/>
          </a:xfrm>
        </p:grpSpPr>
        <p:pic>
          <p:nvPicPr>
            <p:cNvPr id="11" name="Picture 10"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2" name="TextBox 11"/>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 name="Group 43"/>
          <p:cNvGrpSpPr/>
          <p:nvPr/>
        </p:nvGrpSpPr>
        <p:grpSpPr>
          <a:xfrm>
            <a:off x="2286000" y="1600200"/>
            <a:ext cx="685800" cy="1524000"/>
            <a:chOff x="5715000" y="3581400"/>
            <a:chExt cx="685800" cy="1524000"/>
          </a:xfrm>
        </p:grpSpPr>
        <p:pic>
          <p:nvPicPr>
            <p:cNvPr id="14" name="Picture 13"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5" name="TextBox 14"/>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 name="Group 30"/>
          <p:cNvGrpSpPr/>
          <p:nvPr/>
        </p:nvGrpSpPr>
        <p:grpSpPr>
          <a:xfrm>
            <a:off x="533400" y="3962400"/>
            <a:ext cx="1143001" cy="1447800"/>
            <a:chOff x="533399" y="2743200"/>
            <a:chExt cx="1143001" cy="1447800"/>
          </a:xfrm>
        </p:grpSpPr>
        <p:pic>
          <p:nvPicPr>
            <p:cNvPr id="17" name="Picture 16"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8" name="TextBox 17"/>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6" name="Group 23"/>
          <p:cNvGrpSpPr/>
          <p:nvPr/>
        </p:nvGrpSpPr>
        <p:grpSpPr>
          <a:xfrm>
            <a:off x="2057400" y="3886200"/>
            <a:ext cx="1143000" cy="1447800"/>
            <a:chOff x="2133600" y="3276600"/>
            <a:chExt cx="1143000" cy="1447800"/>
          </a:xfrm>
        </p:grpSpPr>
        <p:pic>
          <p:nvPicPr>
            <p:cNvPr id="20" name="Picture 19"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 name="Group 22"/>
          <p:cNvGrpSpPr/>
          <p:nvPr/>
        </p:nvGrpSpPr>
        <p:grpSpPr>
          <a:xfrm>
            <a:off x="3733800" y="3886200"/>
            <a:ext cx="1143000" cy="1447800"/>
            <a:chOff x="533400" y="4267200"/>
            <a:chExt cx="1143000" cy="1447800"/>
          </a:xfrm>
        </p:grpSpPr>
        <p:pic>
          <p:nvPicPr>
            <p:cNvPr id="23" name="Picture 22"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4" name="TextBox 23"/>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sp>
        <p:nvSpPr>
          <p:cNvPr id="25" name="Text Placeholder 36"/>
          <p:cNvSpPr>
            <a:spLocks noGrp="1"/>
          </p:cNvSpPr>
          <p:nvPr>
            <p:ph type="body" sz="quarter" idx="13"/>
          </p:nvPr>
        </p:nvSpPr>
        <p:spPr>
          <a:xfrm>
            <a:off x="1295400" y="838200"/>
            <a:ext cx="2514600" cy="457200"/>
          </a:xfrm>
        </p:spPr>
        <p:txBody>
          <a:bodyPr>
            <a:normAutofit/>
          </a:bodyPr>
          <a:lstStyle/>
          <a:p>
            <a:pPr algn="ctr"/>
            <a:r>
              <a:rPr lang="en-US" dirty="0" smtClean="0"/>
              <a:t>Not Yet Matched</a:t>
            </a:r>
            <a:endParaRPr lang="en-US" dirty="0"/>
          </a:p>
        </p:txBody>
      </p:sp>
      <p:cxnSp>
        <p:nvCxnSpPr>
          <p:cNvPr id="26" name="Straight Connector 25"/>
          <p:cNvCxnSpPr/>
          <p:nvPr/>
        </p:nvCxnSpPr>
        <p:spPr>
          <a:xfrm rot="5400000">
            <a:off x="3048794" y="3733006"/>
            <a:ext cx="502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 Placeholder 36"/>
          <p:cNvSpPr txBox="1">
            <a:spLocks/>
          </p:cNvSpPr>
          <p:nvPr/>
        </p:nvSpPr>
        <p:spPr>
          <a:xfrm>
            <a:off x="6172200" y="838200"/>
            <a:ext cx="25146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Final Matching</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cxnSp>
        <p:nvCxnSpPr>
          <p:cNvPr id="29" name="Straight Connector 28"/>
          <p:cNvCxnSpPr/>
          <p:nvPr/>
        </p:nvCxnSpPr>
        <p:spPr>
          <a:xfrm>
            <a:off x="5638800" y="2743200"/>
            <a:ext cx="3048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38800" y="4267200"/>
            <a:ext cx="3048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0 L 0.13854 0.27222 " pathEditMode="relative" rAng="0" ptsTypes="AA">
                                      <p:cBhvr>
                                        <p:cTn id="6" dur="2000" fill="hold"/>
                                        <p:tgtEl>
                                          <p:spTgt spid="2"/>
                                        </p:tgtEl>
                                        <p:attrNameLst>
                                          <p:attrName>ppt_x</p:attrName>
                                          <p:attrName>ppt_y</p:attrName>
                                        </p:attrNameLst>
                                      </p:cBhvr>
                                      <p:rCtr x="6900" y="13600"/>
                                    </p:animMotion>
                                  </p:childTnLst>
                                </p:cTn>
                              </p:par>
                              <p:par>
                                <p:cTn id="7" presetID="0" presetClass="path" presetSubtype="0" accel="50000" decel="50000" fill="hold" nodeType="withEffect">
                                  <p:stCondLst>
                                    <p:cond delay="0"/>
                                  </p:stCondLst>
                                  <p:childTnLst>
                                    <p:animMotion origin="layout" path="M 3.33333E-6 -4.44444E-6 L -0.15 0.24445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833 0.01111 L -0.20104 0.27778 " pathEditMode="relative" rAng="0" ptsTypes="AA">
                                      <p:cBhvr>
                                        <p:cTn id="10" dur="2000" fill="hold"/>
                                        <p:tgtEl>
                                          <p:spTgt spid="3"/>
                                        </p:tgtEl>
                                        <p:attrNameLst>
                                          <p:attrName>ppt_x</p:attrName>
                                          <p:attrName>ppt_y</p:attrName>
                                        </p:attrNameLst>
                                      </p:cBhvr>
                                      <p:rCtr x="-9600" y="133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0104 0.27778 L -0.01771 0.27778 " pathEditMode="relative" ptsTypes="AA">
                                      <p:cBhvr>
                                        <p:cTn id="14" dur="2000" fill="hold"/>
                                        <p:tgtEl>
                                          <p:spTgt spid="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771 0.27778 L 0.21563 0.43334 " pathEditMode="relative" rAng="0" ptsTypes="AA">
                                      <p:cBhvr>
                                        <p:cTn id="18" dur="2000" fill="hold"/>
                                        <p:tgtEl>
                                          <p:spTgt spid="3"/>
                                        </p:tgtEl>
                                        <p:attrNameLst>
                                          <p:attrName>ppt_x</p:attrName>
                                          <p:attrName>ppt_y</p:attrName>
                                        </p:attrNameLst>
                                      </p:cBhvr>
                                      <p:rCtr x="11700" y="7800"/>
                                    </p:animMotion>
                                  </p:childTnLst>
                                </p:cTn>
                              </p:par>
                              <p:par>
                                <p:cTn id="19" presetID="0" presetClass="path" presetSubtype="0" accel="50000" decel="50000" fill="hold" nodeType="withEffect">
                                  <p:stCondLst>
                                    <p:cond delay="0"/>
                                  </p:stCondLst>
                                  <p:childTnLst>
                                    <p:animMotion origin="layout" path="M -3.33333E-6 -2.22222E-6 L 0.40417 0.09445 " pathEditMode="relative" rAng="0" ptsTypes="AA">
                                      <p:cBhvr>
                                        <p:cTn id="20" dur="2000" fill="hold"/>
                                        <p:tgtEl>
                                          <p:spTgt spid="7"/>
                                        </p:tgtEl>
                                        <p:attrNameLst>
                                          <p:attrName>ppt_x</p:attrName>
                                          <p:attrName>ppt_y</p:attrName>
                                        </p:attrNameLst>
                                      </p:cBhvr>
                                      <p:rCtr x="20200" y="4700"/>
                                    </p:animMotion>
                                  </p:childTnLst>
                                </p:cTn>
                              </p:par>
                              <p:par>
                                <p:cTn id="21" presetID="0" presetClass="path" presetSubtype="0" accel="50000" decel="50000" fill="hold" nodeType="withEffect">
                                  <p:stCondLst>
                                    <p:cond delay="0"/>
                                  </p:stCondLst>
                                  <p:childTnLst>
                                    <p:animMotion origin="layout" path="M 0.13854 0.27222 L 0.55521 -0.06111 " pathEditMode="relative" rAng="0" ptsTypes="AA">
                                      <p:cBhvr>
                                        <p:cTn id="22" dur="2000" fill="hold"/>
                                        <p:tgtEl>
                                          <p:spTgt spid="2"/>
                                        </p:tgtEl>
                                        <p:attrNameLst>
                                          <p:attrName>ppt_x</p:attrName>
                                          <p:attrName>ppt_y</p:attrName>
                                        </p:attrNameLst>
                                      </p:cBhvr>
                                      <p:rCtr x="20800" y="-16700"/>
                                    </p:animMotion>
                                  </p:childTnLst>
                                </p:cTn>
                              </p:par>
                              <p:par>
                                <p:cTn id="23" presetID="0" presetClass="path" presetSubtype="0" accel="50000" decel="50000" fill="hold" nodeType="withEffect">
                                  <p:stCondLst>
                                    <p:cond delay="0"/>
                                  </p:stCondLst>
                                  <p:childTnLst>
                                    <p:animMotion origin="layout" path="M -3.33333E-6 3.33333E-6 L 0.58334 -0.38889 " pathEditMode="relative" ptsTypes="AA">
                                      <p:cBhvr>
                                        <p:cTn id="24" dur="2000" fill="hold"/>
                                        <p:tgtEl>
                                          <p:spTgt spid="6"/>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15 0.24445 L 0.38333 0.15556 " pathEditMode="relative" ptsTypes="AA">
                                      <p:cBhvr>
                                        <p:cTn id="26" dur="2000" fill="hold"/>
                                        <p:tgtEl>
                                          <p:spTgt spid="4"/>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1.73472E-18 5.55556E-6 L 0.76667 -0.17777 " pathEditMode="relative" ptsTypes="AA">
                                      <p:cBhvr>
                                        <p:cTn id="2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buNone/>
            </a:pPr>
            <a:r>
              <a:rPr lang="en-US" dirty="0" smtClean="0"/>
              <a:t>Current Zoning</a:t>
            </a:r>
            <a:endParaRPr lang="en-US" dirty="0"/>
          </a:p>
        </p:txBody>
      </p:sp>
      <p:pic>
        <p:nvPicPr>
          <p:cNvPr id="5" name="Picture 4" descr="BPS with KG programs (80 schools, 3 zo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143000"/>
            <a:ext cx="5419521" cy="4572000"/>
          </a:xfrm>
          <a:prstGeom prst="rect">
            <a:avLst/>
          </a:prstGeom>
        </p:spPr>
      </p:pic>
      <p:sp>
        <p:nvSpPr>
          <p:cNvPr id="6" name="Rectangle 5"/>
          <p:cNvSpPr/>
          <p:nvPr/>
        </p:nvSpPr>
        <p:spPr>
          <a:xfrm>
            <a:off x="4114800" y="304800"/>
            <a:ext cx="4800600" cy="646331"/>
          </a:xfrm>
          <a:prstGeom prst="rect">
            <a:avLst/>
          </a:prstGeom>
        </p:spPr>
        <p:txBody>
          <a:bodyPr wrap="square">
            <a:spAutoFit/>
          </a:bodyPr>
          <a:lstStyle/>
          <a:p>
            <a:pPr algn="ctr"/>
            <a:r>
              <a:rPr lang="en-US" b="1" dirty="0">
                <a:solidFill>
                  <a:srgbClr val="FFFFFF"/>
                </a:solidFill>
              </a:rPr>
              <a:t>School Year 2011-2012: </a:t>
            </a:r>
            <a:endParaRPr lang="en-US" b="1" dirty="0" smtClean="0">
              <a:solidFill>
                <a:srgbClr val="FFFFFF"/>
              </a:solidFill>
            </a:endParaRPr>
          </a:p>
          <a:p>
            <a:pPr algn="ctr"/>
            <a:r>
              <a:rPr lang="en-US" dirty="0" smtClean="0">
                <a:solidFill>
                  <a:srgbClr val="FFFFFF"/>
                </a:solidFill>
              </a:rPr>
              <a:t>57,000 </a:t>
            </a:r>
            <a:r>
              <a:rPr lang="en-US" dirty="0">
                <a:solidFill>
                  <a:srgbClr val="FFFFFF"/>
                </a:solidFill>
              </a:rPr>
              <a:t>students across 125 </a:t>
            </a:r>
            <a:r>
              <a:rPr lang="en-US" dirty="0" smtClean="0">
                <a:solidFill>
                  <a:srgbClr val="FFFFFF"/>
                </a:solidFill>
              </a:rPr>
              <a:t>schools and 3 zones</a:t>
            </a:r>
            <a:endParaRPr lang="en-US" dirty="0">
              <a:solidFill>
                <a:srgbClr val="FFFFFF"/>
              </a:solidFill>
            </a:endParaRPr>
          </a:p>
        </p:txBody>
      </p:sp>
    </p:spTree>
    <p:extLst>
      <p:ext uri="{BB962C8B-B14F-4D97-AF65-F5344CB8AC3E}">
        <p14:creationId xmlns:p14="http://schemas.microsoft.com/office/powerpoint/2010/main" val="1030234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cap="none" dirty="0" smtClean="0"/>
              <a:t>The Boston Mechanism rises again</a:t>
            </a:r>
            <a:endParaRPr lang="en-US" cap="none" dirty="0"/>
          </a:p>
        </p:txBody>
      </p:sp>
    </p:spTree>
    <p:extLst>
      <p:ext uri="{BB962C8B-B14F-4D97-AF65-F5344CB8AC3E}">
        <p14:creationId xmlns:p14="http://schemas.microsoft.com/office/powerpoint/2010/main" val="26448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Correlated ordinal preferences</a:t>
            </a:r>
          </a:p>
          <a:p>
            <a:pPr lvl="1">
              <a:buClrTx/>
            </a:pPr>
            <a:r>
              <a:rPr lang="en-US" dirty="0" smtClean="0"/>
              <a:t>Students rank school similarly</a:t>
            </a:r>
          </a:p>
          <a:p>
            <a:pPr>
              <a:buClrTx/>
            </a:pPr>
            <a:r>
              <a:rPr lang="en-US" dirty="0" smtClean="0"/>
              <a:t>Coarse priorities</a:t>
            </a:r>
          </a:p>
          <a:p>
            <a:pPr lvl="1">
              <a:buClrTx/>
            </a:pPr>
            <a:r>
              <a:rPr lang="en-US" dirty="0" smtClean="0"/>
              <a:t>Schools are indifferent between most students, except for those in different priority groups</a:t>
            </a:r>
          </a:p>
          <a:p>
            <a:pPr>
              <a:buClrTx/>
            </a:pPr>
            <a:r>
              <a:rPr lang="en-US" dirty="0" smtClean="0"/>
              <a:t>Consider welfare using </a:t>
            </a:r>
            <a:r>
              <a:rPr lang="en-US" i="1" dirty="0" smtClean="0"/>
              <a:t>cardinal</a:t>
            </a:r>
            <a:r>
              <a:rPr lang="en-US" dirty="0" smtClean="0"/>
              <a:t> preferences</a:t>
            </a:r>
          </a:p>
          <a:p>
            <a:pPr lvl="1">
              <a:buClrTx/>
            </a:pPr>
            <a:r>
              <a:rPr lang="en-US" dirty="0" smtClean="0"/>
              <a:t>This allows us to rank preferences over probabilistic outcomes</a:t>
            </a:r>
          </a:p>
          <a:p>
            <a:pPr>
              <a:buClrTx/>
            </a:pPr>
            <a:r>
              <a:rPr lang="en-US" dirty="0" smtClean="0"/>
              <a:t>Measure </a:t>
            </a:r>
            <a:r>
              <a:rPr lang="en-US" i="1" dirty="0" smtClean="0"/>
              <a:t>ex-ante</a:t>
            </a:r>
            <a:r>
              <a:rPr lang="en-US" dirty="0" smtClean="0"/>
              <a:t> welfare</a:t>
            </a:r>
          </a:p>
          <a:p>
            <a:pPr lvl="1">
              <a:buClrTx/>
            </a:pPr>
            <a:r>
              <a:rPr lang="en-US" dirty="0" smtClean="0"/>
              <a:t>Welfare is a probabilistic function of unknown lottery numbers and preferences of other students</a:t>
            </a:r>
          </a:p>
        </p:txBody>
      </p:sp>
      <p:sp>
        <p:nvSpPr>
          <p:cNvPr id="4" name="Title 3"/>
          <p:cNvSpPr>
            <a:spLocks noGrp="1"/>
          </p:cNvSpPr>
          <p:nvPr>
            <p:ph type="title"/>
          </p:nvPr>
        </p:nvSpPr>
        <p:spPr>
          <a:xfrm>
            <a:off x="152400" y="274637"/>
            <a:ext cx="8229600" cy="639763"/>
          </a:xfrm>
        </p:spPr>
        <p:txBody>
          <a:bodyPr/>
          <a:lstStyle/>
          <a:p>
            <a:pPr>
              <a:buNone/>
            </a:pPr>
            <a:r>
              <a:rPr lang="en-US" dirty="0" smtClean="0"/>
              <a:t>Although DA is strategy-proof, BM can improve welfare under some conditions</a:t>
            </a:r>
            <a:endParaRPr lang="en-US" dirty="0"/>
          </a:p>
        </p:txBody>
      </p:sp>
      <p:sp>
        <p:nvSpPr>
          <p:cNvPr id="6" name="Rectangle 5"/>
          <p:cNvSpPr/>
          <p:nvPr/>
        </p:nvSpPr>
        <p:spPr>
          <a:xfrm>
            <a:off x="5105400" y="5638800"/>
            <a:ext cx="3027880" cy="307777"/>
          </a:xfrm>
          <a:prstGeom prst="rect">
            <a:avLst/>
          </a:prstGeom>
        </p:spPr>
        <p:txBody>
          <a:bodyPr wrap="none">
            <a:spAutoFit/>
          </a:bodyPr>
          <a:lstStyle/>
          <a:p>
            <a:r>
              <a:rPr lang="en-US" sz="1400" dirty="0" err="1" smtClean="0">
                <a:solidFill>
                  <a:schemeClr val="bg1"/>
                </a:solidFill>
              </a:rPr>
              <a:t>Abdulkadiroglu</a:t>
            </a:r>
            <a:r>
              <a:rPr lang="en-US" sz="1400" dirty="0" smtClean="0">
                <a:solidFill>
                  <a:schemeClr val="bg1"/>
                </a:solidFill>
              </a:rPr>
              <a:t>, </a:t>
            </a:r>
            <a:r>
              <a:rPr lang="en-US" sz="1400" dirty="0" err="1" smtClean="0">
                <a:solidFill>
                  <a:schemeClr val="bg1"/>
                </a:solidFill>
              </a:rPr>
              <a:t>Che</a:t>
            </a:r>
            <a:r>
              <a:rPr lang="en-US" sz="1400" dirty="0" smtClean="0">
                <a:solidFill>
                  <a:schemeClr val="bg1"/>
                </a:solidFill>
              </a:rPr>
              <a:t> and Yasuda (2011)</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buClrTx/>
            </a:pPr>
            <a:r>
              <a:rPr lang="en-US" dirty="0" smtClean="0"/>
              <a:t>Correlated ordinal preferences</a:t>
            </a:r>
          </a:p>
          <a:p>
            <a:pPr lvl="1">
              <a:buClrTx/>
            </a:pPr>
            <a:r>
              <a:rPr lang="en-US" dirty="0" smtClean="0"/>
              <a:t>Supported by anecdotal evidence found by the Boston Globe</a:t>
            </a:r>
          </a:p>
          <a:p>
            <a:pPr>
              <a:buClrTx/>
            </a:pPr>
            <a:r>
              <a:rPr lang="en-US" dirty="0" smtClean="0"/>
              <a:t>Coarse priorities</a:t>
            </a:r>
          </a:p>
          <a:p>
            <a:pPr lvl="1">
              <a:buClrTx/>
            </a:pPr>
            <a:r>
              <a:rPr lang="en-US" dirty="0" smtClean="0"/>
              <a:t>True in Boston, not necessarily true in other cities</a:t>
            </a:r>
          </a:p>
          <a:p>
            <a:pPr>
              <a:buClrTx/>
            </a:pPr>
            <a:r>
              <a:rPr lang="en-US" dirty="0" smtClean="0"/>
              <a:t>Cardinal preferences</a:t>
            </a:r>
          </a:p>
          <a:p>
            <a:pPr lvl="1">
              <a:buClrTx/>
            </a:pPr>
            <a:r>
              <a:rPr lang="en-US" dirty="0" smtClean="0"/>
              <a:t>Two students may rank a school as their first choice, but one may have a </a:t>
            </a:r>
            <a:r>
              <a:rPr lang="en-US" i="1" dirty="0" smtClean="0"/>
              <a:t>stronger</a:t>
            </a:r>
            <a:r>
              <a:rPr lang="en-US" dirty="0" smtClean="0"/>
              <a:t> preference for that school over their second choice</a:t>
            </a:r>
          </a:p>
          <a:p>
            <a:pPr lvl="1">
              <a:buClrTx/>
            </a:pPr>
            <a:r>
              <a:rPr lang="en-US" dirty="0" smtClean="0"/>
              <a:t>Manipulation in BM allows students to express preference intensities</a:t>
            </a:r>
          </a:p>
          <a:p>
            <a:pPr>
              <a:buClrTx/>
            </a:pPr>
            <a:r>
              <a:rPr lang="en-US" dirty="0" smtClean="0"/>
              <a:t>Ex-ante welfare</a:t>
            </a:r>
          </a:p>
          <a:p>
            <a:pPr lvl="1">
              <a:buClrTx/>
            </a:pPr>
            <a:r>
              <a:rPr lang="en-US" dirty="0" smtClean="0"/>
              <a:t>Students know own preferences and priority ranking within schools</a:t>
            </a:r>
          </a:p>
          <a:p>
            <a:pPr lvl="1"/>
            <a:r>
              <a:rPr lang="en-US" dirty="0" smtClean="0"/>
              <a:t>Know </a:t>
            </a:r>
            <a:r>
              <a:rPr lang="en-US" i="1" dirty="0" smtClean="0"/>
              <a:t>distribution</a:t>
            </a:r>
            <a:r>
              <a:rPr lang="en-US" dirty="0" smtClean="0"/>
              <a:t> of other students’ preferences; lottery number unknown</a:t>
            </a:r>
          </a:p>
          <a:p>
            <a:pPr lvl="1"/>
            <a:endParaRPr lang="en-US" dirty="0"/>
          </a:p>
        </p:txBody>
      </p:sp>
      <p:sp>
        <p:nvSpPr>
          <p:cNvPr id="4" name="Title 3"/>
          <p:cNvSpPr>
            <a:spLocks noGrp="1"/>
          </p:cNvSpPr>
          <p:nvPr>
            <p:ph type="title"/>
          </p:nvPr>
        </p:nvSpPr>
        <p:spPr>
          <a:xfrm>
            <a:off x="152400" y="274637"/>
            <a:ext cx="8229600" cy="639763"/>
          </a:xfrm>
        </p:spPr>
        <p:txBody>
          <a:bodyPr/>
          <a:lstStyle/>
          <a:p>
            <a:pPr>
              <a:buNone/>
            </a:pPr>
            <a:r>
              <a:rPr lang="en-US" dirty="0" smtClean="0"/>
              <a:t>Assumptions are reasonable in the Boston school choice context</a:t>
            </a:r>
            <a:endParaRPr lang="en-US" dirty="0"/>
          </a:p>
        </p:txBody>
      </p:sp>
      <p:sp>
        <p:nvSpPr>
          <p:cNvPr id="5" name="Rectangle 4"/>
          <p:cNvSpPr/>
          <p:nvPr/>
        </p:nvSpPr>
        <p:spPr>
          <a:xfrm>
            <a:off x="4953000" y="5712023"/>
            <a:ext cx="3027880" cy="307777"/>
          </a:xfrm>
          <a:prstGeom prst="rect">
            <a:avLst/>
          </a:prstGeom>
        </p:spPr>
        <p:txBody>
          <a:bodyPr wrap="none">
            <a:spAutoFit/>
          </a:bodyPr>
          <a:lstStyle/>
          <a:p>
            <a:r>
              <a:rPr lang="en-US" sz="1400" dirty="0" err="1" smtClean="0">
                <a:solidFill>
                  <a:schemeClr val="bg1"/>
                </a:solidFill>
              </a:rPr>
              <a:t>Abdulkadiroglu</a:t>
            </a:r>
            <a:r>
              <a:rPr lang="en-US" sz="1400" dirty="0" smtClean="0">
                <a:solidFill>
                  <a:schemeClr val="bg1"/>
                </a:solidFill>
              </a:rPr>
              <a:t>, </a:t>
            </a:r>
            <a:r>
              <a:rPr lang="en-US" sz="1400" dirty="0" err="1" smtClean="0">
                <a:solidFill>
                  <a:schemeClr val="bg1"/>
                </a:solidFill>
              </a:rPr>
              <a:t>Che</a:t>
            </a:r>
            <a:r>
              <a:rPr lang="en-US" sz="1400" dirty="0" smtClean="0">
                <a:solidFill>
                  <a:schemeClr val="bg1"/>
                </a:solidFill>
              </a:rPr>
              <a:t> and Yasuda (2011)</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In a symmetric equilibrium of BM, students are weakly better off than in dominant strategy equilibrium of DA</a:t>
            </a:r>
          </a:p>
          <a:p>
            <a:pPr>
              <a:buClrTx/>
            </a:pPr>
            <a:r>
              <a:rPr lang="en-US" dirty="0" smtClean="0"/>
              <a:t>Naïve players can benefit from the presence of sophisticated players</a:t>
            </a:r>
          </a:p>
          <a:p>
            <a:pPr lvl="1">
              <a:buClrTx/>
            </a:pPr>
            <a:r>
              <a:rPr lang="en-US" dirty="0" smtClean="0"/>
              <a:t>Sophisticated players may avoid ranking popular schools as their first choice, increasing chance that a naïve player gains a place there</a:t>
            </a:r>
          </a:p>
          <a:p>
            <a:pPr lvl="1">
              <a:buClrTx/>
            </a:pPr>
            <a:r>
              <a:rPr lang="en-US" dirty="0" smtClean="0"/>
              <a:t>Researchers disagree on this point—see </a:t>
            </a:r>
            <a:r>
              <a:rPr lang="en-US" dirty="0" err="1" smtClean="0"/>
              <a:t>Miralles</a:t>
            </a:r>
            <a:r>
              <a:rPr lang="en-US" dirty="0" smtClean="0"/>
              <a:t> (2008)</a:t>
            </a:r>
          </a:p>
          <a:p>
            <a:pPr>
              <a:buClrTx/>
            </a:pPr>
            <a:r>
              <a:rPr lang="en-US" dirty="0" smtClean="0"/>
              <a:t>Truth-telling is an equilibrium, though not a dominant strategy</a:t>
            </a:r>
          </a:p>
          <a:p>
            <a:pPr lvl="1">
              <a:buClrTx/>
            </a:pPr>
            <a:r>
              <a:rPr lang="en-US" dirty="0" smtClean="0"/>
              <a:t>When participants tell the truth, BM is Pareto efficient</a:t>
            </a:r>
            <a:endParaRPr lang="en-US" dirty="0"/>
          </a:p>
        </p:txBody>
      </p:sp>
      <p:sp>
        <p:nvSpPr>
          <p:cNvPr id="4" name="Title 3"/>
          <p:cNvSpPr>
            <a:spLocks noGrp="1"/>
          </p:cNvSpPr>
          <p:nvPr>
            <p:ph type="title"/>
          </p:nvPr>
        </p:nvSpPr>
        <p:spPr>
          <a:xfrm>
            <a:off x="152400" y="274637"/>
            <a:ext cx="8229600" cy="639763"/>
          </a:xfrm>
        </p:spPr>
        <p:txBody>
          <a:bodyPr/>
          <a:lstStyle/>
          <a:p>
            <a:pPr>
              <a:buNone/>
            </a:pPr>
            <a:r>
              <a:rPr lang="en-US" dirty="0" smtClean="0"/>
              <a:t>Given these assumptions, BM improves welfare compared to DA</a:t>
            </a:r>
            <a:endParaRPr lang="en-US" dirty="0"/>
          </a:p>
        </p:txBody>
      </p:sp>
      <p:sp>
        <p:nvSpPr>
          <p:cNvPr id="5" name="Rectangle 4"/>
          <p:cNvSpPr/>
          <p:nvPr/>
        </p:nvSpPr>
        <p:spPr>
          <a:xfrm>
            <a:off x="4953000" y="5712023"/>
            <a:ext cx="3027880" cy="307777"/>
          </a:xfrm>
          <a:prstGeom prst="rect">
            <a:avLst/>
          </a:prstGeom>
        </p:spPr>
        <p:txBody>
          <a:bodyPr wrap="none">
            <a:spAutoFit/>
          </a:bodyPr>
          <a:lstStyle/>
          <a:p>
            <a:r>
              <a:rPr lang="en-US" sz="1400" dirty="0" err="1" smtClean="0">
                <a:solidFill>
                  <a:schemeClr val="bg1"/>
                </a:solidFill>
              </a:rPr>
              <a:t>Abdulkadiroglu</a:t>
            </a:r>
            <a:r>
              <a:rPr lang="en-US" sz="1400" dirty="0" smtClean="0">
                <a:solidFill>
                  <a:schemeClr val="bg1"/>
                </a:solidFill>
              </a:rPr>
              <a:t>, </a:t>
            </a:r>
            <a:r>
              <a:rPr lang="en-US" sz="1400" dirty="0" err="1" smtClean="0">
                <a:solidFill>
                  <a:schemeClr val="bg1"/>
                </a:solidFill>
              </a:rPr>
              <a:t>Che</a:t>
            </a:r>
            <a:r>
              <a:rPr lang="en-US" sz="1400" dirty="0" smtClean="0">
                <a:solidFill>
                  <a:schemeClr val="bg1"/>
                </a:solidFill>
              </a:rPr>
              <a:t> and Yasuda (2011)</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Graph from </a:t>
            </a:r>
            <a:r>
              <a:rPr lang="en-US" dirty="0" err="1" smtClean="0"/>
              <a:t>Miralles</a:t>
            </a:r>
            <a:r>
              <a:rPr lang="en-US" dirty="0" smtClean="0"/>
              <a:t> (2008)</a:t>
            </a:r>
          </a:p>
          <a:p>
            <a:pPr>
              <a:buClrTx/>
            </a:pPr>
            <a:r>
              <a:rPr lang="en-US" dirty="0" smtClean="0"/>
              <a:t>As students’ preferences become more correlated and more schools are considered, BM shows more improvement over DA</a:t>
            </a:r>
            <a:endParaRPr lang="en-US" dirty="0"/>
          </a:p>
        </p:txBody>
      </p:sp>
      <p:sp>
        <p:nvSpPr>
          <p:cNvPr id="4" name="Title 3"/>
          <p:cNvSpPr>
            <a:spLocks noGrp="1"/>
          </p:cNvSpPr>
          <p:nvPr>
            <p:ph type="title"/>
          </p:nvPr>
        </p:nvSpPr>
        <p:spPr>
          <a:xfrm>
            <a:off x="152400" y="274637"/>
            <a:ext cx="8229600" cy="639763"/>
          </a:xfrm>
        </p:spPr>
        <p:txBody>
          <a:bodyPr/>
          <a:lstStyle/>
          <a:p>
            <a:pPr>
              <a:buNone/>
            </a:pPr>
            <a:r>
              <a:rPr lang="en-US" dirty="0" smtClean="0"/>
              <a:t>Empirical results confirm that BM can improve on DA</a:t>
            </a:r>
            <a:endParaRPr lang="en-US" dirty="0"/>
          </a:p>
        </p:txBody>
      </p:sp>
      <p:pic>
        <p:nvPicPr>
          <p:cNvPr id="6" name="Picture 5" descr="Miralles Graph.tiff"/>
          <p:cNvPicPr>
            <a:picLocks noChangeAspect="1"/>
          </p:cNvPicPr>
          <p:nvPr/>
        </p:nvPicPr>
        <p:blipFill>
          <a:blip r:embed="rId2"/>
          <a:stretch>
            <a:fillRect/>
          </a:stretch>
        </p:blipFill>
        <p:spPr>
          <a:xfrm>
            <a:off x="2654300" y="2590800"/>
            <a:ext cx="3835400" cy="302955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743200"/>
            <a:ext cx="8229600" cy="639763"/>
          </a:xfrm>
        </p:spPr>
        <p:txBody>
          <a:bodyPr/>
          <a:lstStyle/>
          <a:p>
            <a:pPr algn="ctr">
              <a:buNone/>
            </a:pPr>
            <a:r>
              <a:rPr lang="en-US" dirty="0" smtClean="0"/>
              <a:t>What is school choice?</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1000" y="1295400"/>
            <a:ext cx="3886200" cy="1066800"/>
          </a:xfrm>
        </p:spPr>
        <p:txBody>
          <a:bodyPr>
            <a:normAutofit/>
          </a:bodyPr>
          <a:lstStyle/>
          <a:p>
            <a:pPr marL="0" indent="0"/>
            <a:r>
              <a:rPr lang="en-US" dirty="0" smtClean="0"/>
              <a:t>Boston Mechanism Results</a:t>
            </a:r>
          </a:p>
          <a:p>
            <a:pPr marL="0" indent="0"/>
            <a:r>
              <a:rPr lang="en-US" sz="1800" dirty="0" smtClean="0"/>
              <a:t>Two students receive 1</a:t>
            </a:r>
            <a:r>
              <a:rPr lang="en-US" sz="1800" baseline="30000" dirty="0" smtClean="0"/>
              <a:t>st</a:t>
            </a:r>
            <a:r>
              <a:rPr lang="en-US" sz="1800" dirty="0" smtClean="0"/>
              <a:t> choice, one receives 3</a:t>
            </a:r>
            <a:r>
              <a:rPr lang="en-US" sz="1800" baseline="30000" dirty="0" smtClean="0"/>
              <a:t>rd</a:t>
            </a:r>
            <a:r>
              <a:rPr lang="en-US" sz="1800" dirty="0" smtClean="0"/>
              <a:t> choice</a:t>
            </a:r>
            <a:endParaRPr lang="en-US" sz="1800" dirty="0"/>
          </a:p>
        </p:txBody>
      </p:sp>
      <p:sp>
        <p:nvSpPr>
          <p:cNvPr id="4" name="Title 3"/>
          <p:cNvSpPr>
            <a:spLocks noGrp="1"/>
          </p:cNvSpPr>
          <p:nvPr>
            <p:ph type="title"/>
          </p:nvPr>
        </p:nvSpPr>
        <p:spPr>
          <a:xfrm>
            <a:off x="152400" y="228600"/>
            <a:ext cx="8305800" cy="639763"/>
          </a:xfrm>
        </p:spPr>
        <p:txBody>
          <a:bodyPr/>
          <a:lstStyle/>
          <a:p>
            <a:pPr>
              <a:buNone/>
            </a:pPr>
            <a:r>
              <a:rPr lang="en-US" dirty="0" smtClean="0"/>
              <a:t>Returning to our example, overall welfare is greater when using BM over DA</a:t>
            </a:r>
            <a:endParaRPr lang="en-US" dirty="0"/>
          </a:p>
        </p:txBody>
      </p:sp>
      <p:sp>
        <p:nvSpPr>
          <p:cNvPr id="5" name="Text Placeholder 2"/>
          <p:cNvSpPr txBox="1">
            <a:spLocks/>
          </p:cNvSpPr>
          <p:nvPr/>
        </p:nvSpPr>
        <p:spPr>
          <a:xfrm>
            <a:off x="4800600" y="1295400"/>
            <a:ext cx="3886200" cy="10668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Deferred Acceptance Results</a:t>
            </a:r>
          </a:p>
          <a:p>
            <a:pPr marL="0" marR="0" lvl="0" indent="0" algn="l"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lang="en-US" dirty="0" smtClean="0">
                <a:solidFill>
                  <a:schemeClr val="bg1"/>
                </a:solidFill>
                <a:cs typeface="Segoe UI" pitchFamily="34" charset="0"/>
              </a:rPr>
              <a:t>Two students receive 2</a:t>
            </a:r>
            <a:r>
              <a:rPr lang="en-US" baseline="30000" dirty="0" smtClean="0">
                <a:solidFill>
                  <a:schemeClr val="bg1"/>
                </a:solidFill>
                <a:cs typeface="Segoe UI" pitchFamily="34" charset="0"/>
              </a:rPr>
              <a:t>nd</a:t>
            </a:r>
            <a:r>
              <a:rPr lang="en-US" dirty="0" smtClean="0">
                <a:solidFill>
                  <a:schemeClr val="bg1"/>
                </a:solidFill>
                <a:cs typeface="Segoe UI" pitchFamily="34" charset="0"/>
              </a:rPr>
              <a:t> choice, one receives 3</a:t>
            </a:r>
            <a:r>
              <a:rPr lang="en-US" baseline="30000" dirty="0" smtClean="0">
                <a:solidFill>
                  <a:schemeClr val="bg1"/>
                </a:solidFill>
                <a:cs typeface="Segoe UI" pitchFamily="34" charset="0"/>
              </a:rPr>
              <a:t>rd</a:t>
            </a:r>
            <a:r>
              <a:rPr lang="en-US" dirty="0" smtClean="0">
                <a:solidFill>
                  <a:schemeClr val="bg1"/>
                </a:solidFill>
                <a:cs typeface="Segoe UI" pitchFamily="34" charset="0"/>
              </a:rPr>
              <a:t> choice</a:t>
            </a:r>
            <a:endParaRPr kumimoji="0" lang="en-US"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grpSp>
        <p:nvGrpSpPr>
          <p:cNvPr id="2" name="Group 37"/>
          <p:cNvGrpSpPr/>
          <p:nvPr/>
        </p:nvGrpSpPr>
        <p:grpSpPr>
          <a:xfrm>
            <a:off x="457200" y="2438400"/>
            <a:ext cx="821499" cy="1447800"/>
            <a:chOff x="4267200" y="4038600"/>
            <a:chExt cx="821499" cy="1447800"/>
          </a:xfrm>
        </p:grpSpPr>
        <p:pic>
          <p:nvPicPr>
            <p:cNvPr id="7" name="Picture 6"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8" name="TextBox 7"/>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6" name="Group 40"/>
          <p:cNvGrpSpPr/>
          <p:nvPr/>
        </p:nvGrpSpPr>
        <p:grpSpPr>
          <a:xfrm>
            <a:off x="3276600" y="2362200"/>
            <a:ext cx="782300" cy="1524000"/>
            <a:chOff x="7086600" y="3886200"/>
            <a:chExt cx="782300" cy="1524000"/>
          </a:xfrm>
        </p:grpSpPr>
        <p:pic>
          <p:nvPicPr>
            <p:cNvPr id="10" name="Picture 9"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1" name="TextBox 10"/>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9" name="Group 43"/>
          <p:cNvGrpSpPr/>
          <p:nvPr/>
        </p:nvGrpSpPr>
        <p:grpSpPr>
          <a:xfrm>
            <a:off x="1981200" y="2362200"/>
            <a:ext cx="685800" cy="1524000"/>
            <a:chOff x="5715000" y="3581400"/>
            <a:chExt cx="685800" cy="1524000"/>
          </a:xfrm>
        </p:grpSpPr>
        <p:pic>
          <p:nvPicPr>
            <p:cNvPr id="13" name="Picture 12"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4" name="TextBox 13"/>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2" name="Group 30"/>
          <p:cNvGrpSpPr/>
          <p:nvPr/>
        </p:nvGrpSpPr>
        <p:grpSpPr>
          <a:xfrm>
            <a:off x="3200400" y="3962400"/>
            <a:ext cx="1143001" cy="1447800"/>
            <a:chOff x="533399" y="2743200"/>
            <a:chExt cx="1143001" cy="1447800"/>
          </a:xfrm>
        </p:grpSpPr>
        <p:pic>
          <p:nvPicPr>
            <p:cNvPr id="16" name="Picture 15"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7" name="TextBox 16"/>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15" name="Group 23"/>
          <p:cNvGrpSpPr/>
          <p:nvPr/>
        </p:nvGrpSpPr>
        <p:grpSpPr>
          <a:xfrm>
            <a:off x="381000" y="3962400"/>
            <a:ext cx="1143000" cy="1447800"/>
            <a:chOff x="2133600" y="3276600"/>
            <a:chExt cx="1143000" cy="1447800"/>
          </a:xfrm>
        </p:grpSpPr>
        <p:pic>
          <p:nvPicPr>
            <p:cNvPr id="19" name="Picture 18"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0" name="TextBox 19"/>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18" name="Group 22"/>
          <p:cNvGrpSpPr/>
          <p:nvPr/>
        </p:nvGrpSpPr>
        <p:grpSpPr>
          <a:xfrm>
            <a:off x="1828800" y="3962400"/>
            <a:ext cx="1143000" cy="1447800"/>
            <a:chOff x="533400" y="4267200"/>
            <a:chExt cx="1143000" cy="1447800"/>
          </a:xfrm>
        </p:grpSpPr>
        <p:pic>
          <p:nvPicPr>
            <p:cNvPr id="22" name="Picture 21"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3" name="TextBox 22"/>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21" name="Group 37"/>
          <p:cNvGrpSpPr/>
          <p:nvPr/>
        </p:nvGrpSpPr>
        <p:grpSpPr>
          <a:xfrm>
            <a:off x="4876800" y="2514600"/>
            <a:ext cx="821499" cy="1447800"/>
            <a:chOff x="4267200" y="4038600"/>
            <a:chExt cx="821499" cy="1447800"/>
          </a:xfrm>
        </p:grpSpPr>
        <p:pic>
          <p:nvPicPr>
            <p:cNvPr id="25" name="Picture 24"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26" name="TextBox 25"/>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4" name="Group 40"/>
          <p:cNvGrpSpPr/>
          <p:nvPr/>
        </p:nvGrpSpPr>
        <p:grpSpPr>
          <a:xfrm>
            <a:off x="7696200" y="2438400"/>
            <a:ext cx="782300" cy="1524000"/>
            <a:chOff x="7086600" y="3886200"/>
            <a:chExt cx="782300" cy="1524000"/>
          </a:xfrm>
        </p:grpSpPr>
        <p:pic>
          <p:nvPicPr>
            <p:cNvPr id="28" name="Picture 27"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29" name="TextBox 28"/>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7" name="Group 43"/>
          <p:cNvGrpSpPr/>
          <p:nvPr/>
        </p:nvGrpSpPr>
        <p:grpSpPr>
          <a:xfrm>
            <a:off x="6400800" y="2438400"/>
            <a:ext cx="685800" cy="1524000"/>
            <a:chOff x="5715000" y="3581400"/>
            <a:chExt cx="685800" cy="1524000"/>
          </a:xfrm>
        </p:grpSpPr>
        <p:pic>
          <p:nvPicPr>
            <p:cNvPr id="31" name="Picture 30"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32" name="TextBox 31"/>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0" name="Group 30"/>
          <p:cNvGrpSpPr/>
          <p:nvPr/>
        </p:nvGrpSpPr>
        <p:grpSpPr>
          <a:xfrm>
            <a:off x="4876800" y="4038600"/>
            <a:ext cx="1143001" cy="1447800"/>
            <a:chOff x="533399" y="2743200"/>
            <a:chExt cx="1143001" cy="1447800"/>
          </a:xfrm>
        </p:grpSpPr>
        <p:pic>
          <p:nvPicPr>
            <p:cNvPr id="34" name="Picture 33"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35" name="TextBox 34"/>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3" name="Group 23"/>
          <p:cNvGrpSpPr/>
          <p:nvPr/>
        </p:nvGrpSpPr>
        <p:grpSpPr>
          <a:xfrm>
            <a:off x="6248400" y="4038600"/>
            <a:ext cx="1143000" cy="1447800"/>
            <a:chOff x="2133600" y="3276600"/>
            <a:chExt cx="1143000" cy="1447800"/>
          </a:xfrm>
        </p:grpSpPr>
        <p:pic>
          <p:nvPicPr>
            <p:cNvPr id="37" name="Picture 36"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38" name="TextBox 37"/>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36" name="Group 22"/>
          <p:cNvGrpSpPr/>
          <p:nvPr/>
        </p:nvGrpSpPr>
        <p:grpSpPr>
          <a:xfrm>
            <a:off x="7696200" y="4038600"/>
            <a:ext cx="1143000" cy="1447800"/>
            <a:chOff x="533400" y="4267200"/>
            <a:chExt cx="1143000" cy="1447800"/>
          </a:xfrm>
        </p:grpSpPr>
        <p:pic>
          <p:nvPicPr>
            <p:cNvPr id="40" name="Picture 39"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41" name="TextBox 40"/>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cxnSp>
        <p:nvCxnSpPr>
          <p:cNvPr id="42" name="Straight Connector 41"/>
          <p:cNvCxnSpPr/>
          <p:nvPr/>
        </p:nvCxnSpPr>
        <p:spPr>
          <a:xfrm rot="5400000">
            <a:off x="2133600" y="3886200"/>
            <a:ext cx="48768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cap="none" dirty="0" smtClean="0"/>
              <a:t>Alternative mechanisms</a:t>
            </a:r>
            <a:endParaRPr lang="en-US" cap="none" dirty="0"/>
          </a:p>
        </p:txBody>
      </p:sp>
    </p:spTree>
    <p:extLst>
      <p:ext uri="{BB962C8B-B14F-4D97-AF65-F5344CB8AC3E}">
        <p14:creationId xmlns:p14="http://schemas.microsoft.com/office/powerpoint/2010/main" val="35049620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399"/>
            <a:ext cx="8458200" cy="4495801"/>
          </a:xfrm>
        </p:spPr>
        <p:txBody>
          <a:bodyPr/>
          <a:lstStyle/>
          <a:p>
            <a:pPr>
              <a:buClrTx/>
            </a:pPr>
            <a:r>
              <a:rPr lang="en-US" dirty="0"/>
              <a:t>“Efficiency-Adjusted Deferred Acceptance Mechanism</a:t>
            </a:r>
            <a:r>
              <a:rPr lang="en-US" dirty="0" smtClean="0"/>
              <a:t>” </a:t>
            </a:r>
            <a:r>
              <a:rPr lang="en-US" b="1" dirty="0" smtClean="0"/>
              <a:t>(EADAM)</a:t>
            </a:r>
          </a:p>
          <a:p>
            <a:pPr lvl="1">
              <a:buClrTx/>
            </a:pPr>
            <a:r>
              <a:rPr lang="en-US" sz="2200" dirty="0" smtClean="0"/>
              <a:t>Identify interrupters who propose to school but are eventually not matched to it and remove school from their preference rankings</a:t>
            </a:r>
            <a:endParaRPr lang="en-US" sz="2200" dirty="0"/>
          </a:p>
          <a:p>
            <a:pPr>
              <a:buClrTx/>
            </a:pPr>
            <a:endParaRPr lang="en-US" dirty="0"/>
          </a:p>
          <a:p>
            <a:pPr>
              <a:buClrTx/>
            </a:pPr>
            <a:r>
              <a:rPr lang="en-US" sz="2200" dirty="0" smtClean="0"/>
              <a:t>Choice-Augmented Deferred Acceptance </a:t>
            </a:r>
            <a:r>
              <a:rPr lang="en-US" sz="2200" b="1" dirty="0" smtClean="0"/>
              <a:t>(CADA)</a:t>
            </a:r>
          </a:p>
          <a:p>
            <a:pPr lvl="1">
              <a:buClrTx/>
            </a:pPr>
            <a:r>
              <a:rPr lang="en-US" sz="2200" dirty="0" smtClean="0"/>
              <a:t>Introduces a signaling device (“target” school) that allows students to express preference intensity</a:t>
            </a:r>
          </a:p>
          <a:p>
            <a:pPr marL="457200" lvl="1" indent="0">
              <a:buClrTx/>
              <a:buNone/>
            </a:pPr>
            <a:endParaRPr lang="en-US" sz="2200" dirty="0" smtClean="0"/>
          </a:p>
          <a:p>
            <a:pPr>
              <a:buClrTx/>
            </a:pPr>
            <a:r>
              <a:rPr lang="en-US" dirty="0" smtClean="0"/>
              <a:t>BM Corrective Device</a:t>
            </a:r>
          </a:p>
          <a:p>
            <a:pPr lvl="1">
              <a:buClrTx/>
            </a:pPr>
            <a:r>
              <a:rPr lang="en-US" sz="2200" dirty="0" smtClean="0"/>
              <a:t>Protects naïve players by removing overdemanded schools with no available spots from preference lists before each round</a:t>
            </a:r>
            <a:endParaRPr lang="en-US" sz="2200" dirty="0"/>
          </a:p>
        </p:txBody>
      </p:sp>
      <p:sp>
        <p:nvSpPr>
          <p:cNvPr id="3" name="Text Placeholder 2"/>
          <p:cNvSpPr>
            <a:spLocks noGrp="1"/>
          </p:cNvSpPr>
          <p:nvPr>
            <p:ph type="body" sz="quarter" idx="13"/>
          </p:nvPr>
        </p:nvSpPr>
        <p:spPr/>
        <p:txBody>
          <a:bodyPr/>
          <a:lstStyle/>
          <a:p>
            <a:r>
              <a:rPr lang="en-US" dirty="0" smtClean="0"/>
              <a:t>Summary</a:t>
            </a:r>
            <a:endParaRPr lang="en-US" dirty="0"/>
          </a:p>
        </p:txBody>
      </p:sp>
      <p:sp>
        <p:nvSpPr>
          <p:cNvPr id="4" name="Title 3"/>
          <p:cNvSpPr>
            <a:spLocks noGrp="1"/>
          </p:cNvSpPr>
          <p:nvPr>
            <p:ph type="title"/>
          </p:nvPr>
        </p:nvSpPr>
        <p:spPr/>
        <p:txBody>
          <a:bodyPr/>
          <a:lstStyle/>
          <a:p>
            <a:pPr>
              <a:buNone/>
            </a:pPr>
            <a:r>
              <a:rPr lang="en-US" dirty="0" smtClean="0"/>
              <a:t>Alternative Mechanisms</a:t>
            </a:r>
            <a:endParaRPr lang="en-US" dirty="0"/>
          </a:p>
        </p:txBody>
      </p:sp>
    </p:spTree>
    <p:extLst>
      <p:ext uri="{BB962C8B-B14F-4D97-AF65-F5344CB8AC3E}">
        <p14:creationId xmlns:p14="http://schemas.microsoft.com/office/powerpoint/2010/main" val="2016244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err="1" smtClean="0"/>
              <a:t>Kesten</a:t>
            </a:r>
            <a:r>
              <a:rPr lang="en-US" dirty="0"/>
              <a:t> </a:t>
            </a:r>
            <a:r>
              <a:rPr lang="en-US" dirty="0" smtClean="0"/>
              <a:t>(2010) proposes “Efficiency-Adjusted Deferred Acceptance Mechanism”</a:t>
            </a:r>
          </a:p>
          <a:p>
            <a:pPr>
              <a:buClrTx/>
            </a:pPr>
            <a:r>
              <a:rPr lang="en-US" dirty="0" smtClean="0"/>
              <a:t>Mechanism overview</a:t>
            </a:r>
          </a:p>
          <a:p>
            <a:pPr lvl="1">
              <a:buClrTx/>
            </a:pPr>
            <a:r>
              <a:rPr lang="en-US" dirty="0" smtClean="0"/>
              <a:t>Identify “interrupters” who propose to a school in DA, replacing another student, but do not eventually match with that school</a:t>
            </a:r>
          </a:p>
          <a:p>
            <a:pPr lvl="1">
              <a:buClrTx/>
            </a:pPr>
            <a:r>
              <a:rPr lang="en-US" dirty="0" smtClean="0"/>
              <a:t>Remove this school from the interrupter’s preferences and re-run DA, if student consents to have priority waived</a:t>
            </a:r>
          </a:p>
          <a:p>
            <a:pPr>
              <a:buClrTx/>
            </a:pPr>
            <a:r>
              <a:rPr lang="en-US" dirty="0" smtClean="0"/>
              <a:t>Efficiency and incentive properties</a:t>
            </a:r>
          </a:p>
          <a:p>
            <a:pPr lvl="1">
              <a:buClrTx/>
            </a:pPr>
            <a:r>
              <a:rPr lang="en-US" dirty="0" smtClean="0"/>
              <a:t>Pareto-dominates DA</a:t>
            </a:r>
          </a:p>
          <a:p>
            <a:pPr lvl="1">
              <a:buClrTx/>
            </a:pPr>
            <a:r>
              <a:rPr lang="en-US" dirty="0" smtClean="0"/>
              <a:t>Not strategy-proof, but truth-telling is an equilibrium and manipulation is difficult</a:t>
            </a:r>
          </a:p>
          <a:p>
            <a:pPr lvl="1">
              <a:buClrTx/>
            </a:pPr>
            <a:r>
              <a:rPr lang="en-US" dirty="0" smtClean="0"/>
              <a:t>Students have no incentive against consenting to waive priority</a:t>
            </a:r>
            <a:endParaRPr lang="en-US" dirty="0"/>
          </a:p>
        </p:txBody>
      </p:sp>
      <p:sp>
        <p:nvSpPr>
          <p:cNvPr id="4" name="Title 3"/>
          <p:cNvSpPr>
            <a:spLocks noGrp="1"/>
          </p:cNvSpPr>
          <p:nvPr>
            <p:ph type="title"/>
          </p:nvPr>
        </p:nvSpPr>
        <p:spPr>
          <a:xfrm>
            <a:off x="152400" y="274637"/>
            <a:ext cx="8229600" cy="639763"/>
          </a:xfrm>
        </p:spPr>
        <p:txBody>
          <a:bodyPr/>
          <a:lstStyle/>
          <a:p>
            <a:pPr>
              <a:buNone/>
            </a:pPr>
            <a:r>
              <a:rPr lang="en-US" dirty="0" smtClean="0"/>
              <a:t>EADAM mechanism may balance tradeoffs between BM and DA</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Student 3 is an interrupter…</a:t>
            </a:r>
            <a:endParaRPr lang="en-US" dirty="0"/>
          </a:p>
        </p:txBody>
      </p:sp>
      <p:grpSp>
        <p:nvGrpSpPr>
          <p:cNvPr id="2" name="Group 37"/>
          <p:cNvGrpSpPr/>
          <p:nvPr/>
        </p:nvGrpSpPr>
        <p:grpSpPr>
          <a:xfrm>
            <a:off x="685800" y="1676400"/>
            <a:ext cx="821499" cy="1447800"/>
            <a:chOff x="4267200" y="4038600"/>
            <a:chExt cx="821499" cy="1447800"/>
          </a:xfrm>
        </p:grpSpPr>
        <p:pic>
          <p:nvPicPr>
            <p:cNvPr id="8" name="Picture 7"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9" name="TextBox 8"/>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 name="Group 40"/>
          <p:cNvGrpSpPr/>
          <p:nvPr/>
        </p:nvGrpSpPr>
        <p:grpSpPr>
          <a:xfrm>
            <a:off x="3810000" y="1600200"/>
            <a:ext cx="782300" cy="1524000"/>
            <a:chOff x="7086600" y="3886200"/>
            <a:chExt cx="782300" cy="1524000"/>
          </a:xfrm>
        </p:grpSpPr>
        <p:pic>
          <p:nvPicPr>
            <p:cNvPr id="11" name="Picture 10"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2" name="TextBox 11"/>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 name="Group 43"/>
          <p:cNvGrpSpPr/>
          <p:nvPr/>
        </p:nvGrpSpPr>
        <p:grpSpPr>
          <a:xfrm>
            <a:off x="2286000" y="1600200"/>
            <a:ext cx="685800" cy="1524000"/>
            <a:chOff x="5715000" y="3581400"/>
            <a:chExt cx="685800" cy="1524000"/>
          </a:xfrm>
        </p:grpSpPr>
        <p:pic>
          <p:nvPicPr>
            <p:cNvPr id="14" name="Picture 13"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5" name="TextBox 14"/>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 name="Group 30"/>
          <p:cNvGrpSpPr/>
          <p:nvPr/>
        </p:nvGrpSpPr>
        <p:grpSpPr>
          <a:xfrm>
            <a:off x="533400" y="3962400"/>
            <a:ext cx="1143001" cy="1447800"/>
            <a:chOff x="533399" y="2743200"/>
            <a:chExt cx="1143001" cy="1447800"/>
          </a:xfrm>
        </p:grpSpPr>
        <p:pic>
          <p:nvPicPr>
            <p:cNvPr id="17" name="Picture 16"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8" name="TextBox 17"/>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6" name="Group 23"/>
          <p:cNvGrpSpPr/>
          <p:nvPr/>
        </p:nvGrpSpPr>
        <p:grpSpPr>
          <a:xfrm>
            <a:off x="2057400" y="3886200"/>
            <a:ext cx="1143000" cy="1447800"/>
            <a:chOff x="2133600" y="3276600"/>
            <a:chExt cx="1143000" cy="1447800"/>
          </a:xfrm>
        </p:grpSpPr>
        <p:pic>
          <p:nvPicPr>
            <p:cNvPr id="20" name="Picture 19"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 name="Group 22"/>
          <p:cNvGrpSpPr/>
          <p:nvPr/>
        </p:nvGrpSpPr>
        <p:grpSpPr>
          <a:xfrm>
            <a:off x="3733800" y="3886200"/>
            <a:ext cx="1143000" cy="1447800"/>
            <a:chOff x="533400" y="4267200"/>
            <a:chExt cx="1143000" cy="1447800"/>
          </a:xfrm>
        </p:grpSpPr>
        <p:pic>
          <p:nvPicPr>
            <p:cNvPr id="23" name="Picture 22"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4" name="TextBox 23"/>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sp>
        <p:nvSpPr>
          <p:cNvPr id="25" name="Text Placeholder 36"/>
          <p:cNvSpPr>
            <a:spLocks noGrp="1"/>
          </p:cNvSpPr>
          <p:nvPr>
            <p:ph type="body" sz="quarter" idx="13"/>
          </p:nvPr>
        </p:nvSpPr>
        <p:spPr>
          <a:xfrm>
            <a:off x="1295400" y="838200"/>
            <a:ext cx="2514600" cy="457200"/>
          </a:xfrm>
        </p:spPr>
        <p:txBody>
          <a:bodyPr>
            <a:normAutofit/>
          </a:bodyPr>
          <a:lstStyle/>
          <a:p>
            <a:pPr algn="ctr"/>
            <a:r>
              <a:rPr lang="en-US" dirty="0" smtClean="0"/>
              <a:t>Not Yet Matched</a:t>
            </a:r>
            <a:endParaRPr lang="en-US" dirty="0"/>
          </a:p>
        </p:txBody>
      </p:sp>
      <p:cxnSp>
        <p:nvCxnSpPr>
          <p:cNvPr id="26" name="Straight Connector 25"/>
          <p:cNvCxnSpPr/>
          <p:nvPr/>
        </p:nvCxnSpPr>
        <p:spPr>
          <a:xfrm rot="5400000">
            <a:off x="3048794" y="3733006"/>
            <a:ext cx="502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 Placeholder 36"/>
          <p:cNvSpPr txBox="1">
            <a:spLocks/>
          </p:cNvSpPr>
          <p:nvPr/>
        </p:nvSpPr>
        <p:spPr>
          <a:xfrm>
            <a:off x="6172200" y="838200"/>
            <a:ext cx="25146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Final Matching</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cxnSp>
        <p:nvCxnSpPr>
          <p:cNvPr id="29" name="Straight Connector 28"/>
          <p:cNvCxnSpPr/>
          <p:nvPr/>
        </p:nvCxnSpPr>
        <p:spPr>
          <a:xfrm>
            <a:off x="5638800" y="2743200"/>
            <a:ext cx="3048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38800" y="4267200"/>
            <a:ext cx="3048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0 L 0.13854 0.27222 " pathEditMode="relative" rAng="0" ptsTypes="AA">
                                      <p:cBhvr>
                                        <p:cTn id="6" dur="2000" fill="hold"/>
                                        <p:tgtEl>
                                          <p:spTgt spid="2"/>
                                        </p:tgtEl>
                                        <p:attrNameLst>
                                          <p:attrName>ppt_x</p:attrName>
                                          <p:attrName>ppt_y</p:attrName>
                                        </p:attrNameLst>
                                      </p:cBhvr>
                                      <p:rCtr x="6900" y="13600"/>
                                    </p:animMotion>
                                  </p:childTnLst>
                                </p:cTn>
                              </p:par>
                              <p:par>
                                <p:cTn id="7" presetID="0" presetClass="path" presetSubtype="0" accel="50000" decel="50000" fill="hold" nodeType="withEffect">
                                  <p:stCondLst>
                                    <p:cond delay="0"/>
                                  </p:stCondLst>
                                  <p:childTnLst>
                                    <p:animMotion origin="layout" path="M 3.33333E-6 -4.44444E-6 L -0.15 0.24445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8.33333E-6 -4.44444E-6 L -0.30001 0.26667 " pathEditMode="relative" ptsTypes="AA">
                                      <p:cBhvr>
                                        <p:cTn id="10" dur="2000" fill="hold"/>
                                        <p:tgtEl>
                                          <p:spTgt spid="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15 0.24445 L -0.01667 0.24445 " pathEditMode="relative" ptsTypes="AA">
                                      <p:cBhvr>
                                        <p:cTn id="14" dur="2000" fill="hold"/>
                                        <p:tgtEl>
                                          <p:spTgt spid="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13854 0.27222 L 0.02187 0.28333 " pathEditMode="relative" ptsTypes="AA">
                                      <p:cBhvr>
                                        <p:cTn id="18" dur="2000" fill="hold"/>
                                        <p:tgtEl>
                                          <p:spTgt spid="2"/>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32188 0.24445 L -0.18022 0.24445 " pathEditMode="relative" ptsTypes="AA">
                                      <p:cBhvr>
                                        <p:cTn id="22" dur="2000" fill="hold"/>
                                        <p:tgtEl>
                                          <p:spTgt spid="3"/>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20104 0.27778 L -0.01771 0.27778 " pathEditMode="relative" ptsTypes="AA">
                                      <p:cBhvr>
                                        <p:cTn id="26" dur="2000" fill="hold"/>
                                        <p:tgtEl>
                                          <p:spTgt spid="3"/>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1771 0.23889 L 0.54688 -0.07222 " pathEditMode="relative" rAng="0" ptsTypes="AA">
                                      <p:cBhvr>
                                        <p:cTn id="30" dur="2000" fill="hold"/>
                                        <p:tgtEl>
                                          <p:spTgt spid="2"/>
                                        </p:tgtEl>
                                        <p:attrNameLst>
                                          <p:attrName>ppt_x</p:attrName>
                                          <p:attrName>ppt_y</p:attrName>
                                        </p:attrNameLst>
                                      </p:cBhvr>
                                      <p:rCtr x="26500" y="-15600"/>
                                    </p:animMotion>
                                  </p:childTnLst>
                                </p:cTn>
                              </p:par>
                              <p:par>
                                <p:cTn id="31" presetID="0" presetClass="path" presetSubtype="0" accel="50000" decel="50000" fill="hold" nodeType="withEffect">
                                  <p:stCondLst>
                                    <p:cond delay="0"/>
                                  </p:stCondLst>
                                  <p:childTnLst>
                                    <p:animMotion origin="layout" path="M 6.66667E-6 4.44444E-6 L 0.75834 -0.41111 " pathEditMode="relative" ptsTypes="AA">
                                      <p:cBhvr>
                                        <p:cTn id="32" dur="2000" fill="hold"/>
                                        <p:tgtEl>
                                          <p:spTgt spid="5"/>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2917 0.27778 L 0.37083 0.15556 " pathEditMode="relative" rAng="0" ptsTypes="AA">
                                      <p:cBhvr>
                                        <p:cTn id="34" dur="2000" fill="hold"/>
                                        <p:tgtEl>
                                          <p:spTgt spid="4"/>
                                        </p:tgtEl>
                                        <p:attrNameLst>
                                          <p:attrName>ppt_x</p:attrName>
                                          <p:attrName>ppt_y</p:attrName>
                                        </p:attrNameLst>
                                      </p:cBhvr>
                                      <p:rCtr x="20000" y="-6100"/>
                                    </p:animMotion>
                                  </p:childTnLst>
                                </p:cTn>
                              </p:par>
                              <p:par>
                                <p:cTn id="35" presetID="0" presetClass="path" presetSubtype="0" accel="50000" decel="50000" fill="hold" nodeType="withEffect">
                                  <p:stCondLst>
                                    <p:cond delay="0"/>
                                  </p:stCondLst>
                                  <p:childTnLst>
                                    <p:animMotion origin="layout" path="M -1.73472E-18 4.44444E-6 L 0.60833 -0.17778 " pathEditMode="relative" ptsTypes="AA">
                                      <p:cBhvr>
                                        <p:cTn id="36" dur="2000" fill="hold"/>
                                        <p:tgtEl>
                                          <p:spTgt spid="6"/>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01771 0.27778 L 0.19063 0.44445 " pathEditMode="relative" ptsTypes="AA">
                                      <p:cBhvr>
                                        <p:cTn id="38" dur="2000" fill="hold"/>
                                        <p:tgtEl>
                                          <p:spTgt spid="3"/>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6.66667E-6 4.44444E-6 L 0.42501 0.1 " pathEditMode="relative" ptsTypes="AA">
                                      <p:cBhvr>
                                        <p:cTn id="40"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152400" y="152400"/>
            <a:ext cx="8229600" cy="639763"/>
          </a:xfrm>
        </p:spPr>
        <p:txBody>
          <a:bodyPr/>
          <a:lstStyle/>
          <a:p>
            <a:pPr>
              <a:buNone/>
            </a:pPr>
            <a:r>
              <a:rPr lang="en-US" sz="3200" dirty="0" smtClean="0"/>
              <a:t>…by waiving his priority at school 1, he can improve the other students’ outcomes</a:t>
            </a:r>
            <a:endParaRPr lang="en-US" sz="3200" dirty="0"/>
          </a:p>
        </p:txBody>
      </p:sp>
      <p:grpSp>
        <p:nvGrpSpPr>
          <p:cNvPr id="2" name="Group 37"/>
          <p:cNvGrpSpPr/>
          <p:nvPr/>
        </p:nvGrpSpPr>
        <p:grpSpPr>
          <a:xfrm>
            <a:off x="685800" y="1676400"/>
            <a:ext cx="821499" cy="1447800"/>
            <a:chOff x="4267200" y="4038600"/>
            <a:chExt cx="821499" cy="1447800"/>
          </a:xfrm>
        </p:grpSpPr>
        <p:pic>
          <p:nvPicPr>
            <p:cNvPr id="8" name="Picture 7" descr="MC910220620.JPG"/>
            <p:cNvPicPr>
              <a:picLocks noChangeAspect="1"/>
            </p:cNvPicPr>
            <p:nvPr/>
          </p:nvPicPr>
          <p:blipFill>
            <a:blip r:embed="rId2"/>
            <a:srcRect l="1584" r="58803"/>
            <a:stretch>
              <a:fillRect/>
            </a:stretch>
          </p:blipFill>
          <p:spPr>
            <a:xfrm>
              <a:off x="4267200" y="4114800"/>
              <a:ext cx="821499" cy="1371600"/>
            </a:xfrm>
            <a:prstGeom prst="rect">
              <a:avLst/>
            </a:prstGeom>
          </p:spPr>
        </p:pic>
        <p:sp>
          <p:nvSpPr>
            <p:cNvPr id="9" name="TextBox 8"/>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3" name="Group 40"/>
          <p:cNvGrpSpPr/>
          <p:nvPr/>
        </p:nvGrpSpPr>
        <p:grpSpPr>
          <a:xfrm>
            <a:off x="3810000" y="1600200"/>
            <a:ext cx="782300" cy="1524000"/>
            <a:chOff x="7086600" y="3886200"/>
            <a:chExt cx="782300" cy="1524000"/>
          </a:xfrm>
        </p:grpSpPr>
        <p:pic>
          <p:nvPicPr>
            <p:cNvPr id="11" name="Picture 10" descr="MC910220620.JPG"/>
            <p:cNvPicPr>
              <a:picLocks noChangeAspect="1"/>
            </p:cNvPicPr>
            <p:nvPr/>
          </p:nvPicPr>
          <p:blipFill>
            <a:blip r:embed="rId2"/>
            <a:srcRect l="69204" t="24343" r="5036"/>
            <a:stretch>
              <a:fillRect/>
            </a:stretch>
          </p:blipFill>
          <p:spPr>
            <a:xfrm>
              <a:off x="7162800" y="4038600"/>
              <a:ext cx="706100" cy="1371600"/>
            </a:xfrm>
            <a:prstGeom prst="rect">
              <a:avLst/>
            </a:prstGeom>
          </p:spPr>
        </p:pic>
        <p:sp>
          <p:nvSpPr>
            <p:cNvPr id="12" name="TextBox 11"/>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4" name="Group 43"/>
          <p:cNvGrpSpPr/>
          <p:nvPr/>
        </p:nvGrpSpPr>
        <p:grpSpPr>
          <a:xfrm>
            <a:off x="2286000" y="1600200"/>
            <a:ext cx="685800" cy="1524000"/>
            <a:chOff x="5715000" y="3581400"/>
            <a:chExt cx="685800" cy="1524000"/>
          </a:xfrm>
        </p:grpSpPr>
        <p:pic>
          <p:nvPicPr>
            <p:cNvPr id="14" name="Picture 13" descr="MC910220620.JPG"/>
            <p:cNvPicPr>
              <a:picLocks noChangeAspect="1"/>
            </p:cNvPicPr>
            <p:nvPr/>
          </p:nvPicPr>
          <p:blipFill>
            <a:blip r:embed="rId2"/>
            <a:srcRect l="40224" t="9737" r="30796"/>
            <a:stretch>
              <a:fillRect/>
            </a:stretch>
          </p:blipFill>
          <p:spPr>
            <a:xfrm>
              <a:off x="5734974" y="3733800"/>
              <a:ext cx="665826" cy="1371600"/>
            </a:xfrm>
            <a:prstGeom prst="rect">
              <a:avLst/>
            </a:prstGeom>
          </p:spPr>
        </p:pic>
        <p:sp>
          <p:nvSpPr>
            <p:cNvPr id="15" name="TextBox 14"/>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5" name="Group 30"/>
          <p:cNvGrpSpPr/>
          <p:nvPr/>
        </p:nvGrpSpPr>
        <p:grpSpPr>
          <a:xfrm>
            <a:off x="533400" y="3962400"/>
            <a:ext cx="1143001" cy="1447800"/>
            <a:chOff x="533399" y="2743200"/>
            <a:chExt cx="1143001" cy="1447800"/>
          </a:xfrm>
        </p:grpSpPr>
        <p:pic>
          <p:nvPicPr>
            <p:cNvPr id="17" name="Picture 16" descr="MC900286278.WMF"/>
            <p:cNvPicPr>
              <a:picLocks noChangeAspect="1"/>
            </p:cNvPicPr>
            <p:nvPr/>
          </p:nvPicPr>
          <p:blipFill>
            <a:blip r:embed="rId3">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8" name="TextBox 17"/>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6" name="Group 23"/>
          <p:cNvGrpSpPr/>
          <p:nvPr/>
        </p:nvGrpSpPr>
        <p:grpSpPr>
          <a:xfrm>
            <a:off x="2057400" y="3886200"/>
            <a:ext cx="1143000" cy="1447800"/>
            <a:chOff x="2133600" y="3276600"/>
            <a:chExt cx="1143000" cy="1447800"/>
          </a:xfrm>
        </p:grpSpPr>
        <p:pic>
          <p:nvPicPr>
            <p:cNvPr id="20" name="Picture 19" descr="MC900286278.WMF"/>
            <p:cNvPicPr>
              <a:picLocks noChangeAspect="1"/>
            </p:cNvPicPr>
            <p:nvPr/>
          </p:nvPicPr>
          <p:blipFill>
            <a:blip r:embed="rId3">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 name="Group 22"/>
          <p:cNvGrpSpPr/>
          <p:nvPr/>
        </p:nvGrpSpPr>
        <p:grpSpPr>
          <a:xfrm>
            <a:off x="3733800" y="3886200"/>
            <a:ext cx="1143000" cy="1447800"/>
            <a:chOff x="533400" y="4267200"/>
            <a:chExt cx="1143000" cy="1447800"/>
          </a:xfrm>
        </p:grpSpPr>
        <p:pic>
          <p:nvPicPr>
            <p:cNvPr id="23" name="Picture 22" descr="MC900286278.WMF"/>
            <p:cNvPicPr>
              <a:picLocks noChangeAspect="1"/>
            </p:cNvPicPr>
            <p:nvPr/>
          </p:nvPicPr>
          <p:blipFill>
            <a:blip r:embed="rId3">
              <a:grayscl/>
            </a:blip>
            <a:stretch>
              <a:fillRect/>
            </a:stretch>
          </p:blipFill>
          <p:spPr>
            <a:xfrm>
              <a:off x="533400" y="4343400"/>
              <a:ext cx="1110802" cy="1371600"/>
            </a:xfrm>
            <a:prstGeom prst="rect">
              <a:avLst/>
            </a:prstGeom>
          </p:spPr>
        </p:pic>
        <p:sp>
          <p:nvSpPr>
            <p:cNvPr id="24" name="TextBox 23"/>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sp>
        <p:nvSpPr>
          <p:cNvPr id="25" name="Text Placeholder 36"/>
          <p:cNvSpPr>
            <a:spLocks noGrp="1"/>
          </p:cNvSpPr>
          <p:nvPr>
            <p:ph type="body" sz="quarter" idx="13"/>
          </p:nvPr>
        </p:nvSpPr>
        <p:spPr>
          <a:xfrm>
            <a:off x="1295400" y="914400"/>
            <a:ext cx="2514600" cy="457200"/>
          </a:xfrm>
        </p:spPr>
        <p:txBody>
          <a:bodyPr>
            <a:normAutofit/>
          </a:bodyPr>
          <a:lstStyle/>
          <a:p>
            <a:pPr algn="ctr"/>
            <a:r>
              <a:rPr lang="en-US" dirty="0" smtClean="0"/>
              <a:t>Not Yet Matched</a:t>
            </a:r>
            <a:endParaRPr lang="en-US" dirty="0"/>
          </a:p>
        </p:txBody>
      </p:sp>
      <p:cxnSp>
        <p:nvCxnSpPr>
          <p:cNvPr id="26" name="Straight Connector 25"/>
          <p:cNvCxnSpPr/>
          <p:nvPr/>
        </p:nvCxnSpPr>
        <p:spPr>
          <a:xfrm rot="5400000">
            <a:off x="3048794" y="3733006"/>
            <a:ext cx="50292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 Placeholder 36"/>
          <p:cNvSpPr txBox="1">
            <a:spLocks/>
          </p:cNvSpPr>
          <p:nvPr/>
        </p:nvSpPr>
        <p:spPr>
          <a:xfrm>
            <a:off x="6172200" y="914400"/>
            <a:ext cx="25146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0" i="0" u="none" strike="noStrike" kern="1200" cap="none" spc="0" normalizeH="0" baseline="0" noProof="0" dirty="0" smtClean="0">
                <a:ln>
                  <a:noFill/>
                </a:ln>
                <a:solidFill>
                  <a:schemeClr val="bg1"/>
                </a:solidFill>
                <a:effectLst/>
                <a:uLnTx/>
                <a:uFillTx/>
                <a:latin typeface="+mn-lt"/>
                <a:ea typeface="+mn-ea"/>
                <a:cs typeface="Segoe UI" pitchFamily="34" charset="0"/>
              </a:rPr>
              <a:t>Final Matching</a:t>
            </a:r>
            <a:endParaRPr kumimoji="0" lang="en-US" sz="2400" b="0" i="0" u="none" strike="noStrike" kern="1200" cap="none" spc="0" normalizeH="0" baseline="0" noProof="0" dirty="0">
              <a:ln>
                <a:noFill/>
              </a:ln>
              <a:solidFill>
                <a:schemeClr val="bg1"/>
              </a:solidFill>
              <a:effectLst/>
              <a:uLnTx/>
              <a:uFillTx/>
              <a:latin typeface="+mn-lt"/>
              <a:ea typeface="+mn-ea"/>
              <a:cs typeface="Segoe UI" pitchFamily="34" charset="0"/>
            </a:endParaRPr>
          </a:p>
        </p:txBody>
      </p:sp>
      <p:cxnSp>
        <p:nvCxnSpPr>
          <p:cNvPr id="29" name="Straight Connector 28"/>
          <p:cNvCxnSpPr/>
          <p:nvPr/>
        </p:nvCxnSpPr>
        <p:spPr>
          <a:xfrm>
            <a:off x="5638800" y="2743200"/>
            <a:ext cx="3048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38800" y="4267200"/>
            <a:ext cx="3048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66667E-6 0 L 0.13854 0.27222 " pathEditMode="relative" rAng="0" ptsTypes="AA">
                                      <p:cBhvr>
                                        <p:cTn id="6" dur="2000" fill="hold"/>
                                        <p:tgtEl>
                                          <p:spTgt spid="2"/>
                                        </p:tgtEl>
                                        <p:attrNameLst>
                                          <p:attrName>ppt_x</p:attrName>
                                          <p:attrName>ppt_y</p:attrName>
                                        </p:attrNameLst>
                                      </p:cBhvr>
                                      <p:rCtr x="6900" y="13600"/>
                                    </p:animMotion>
                                  </p:childTnLst>
                                </p:cTn>
                              </p:par>
                              <p:par>
                                <p:cTn id="7" presetID="0" presetClass="path" presetSubtype="0" accel="50000" decel="50000" fill="hold" nodeType="withEffect">
                                  <p:stCondLst>
                                    <p:cond delay="0"/>
                                  </p:stCondLst>
                                  <p:childTnLst>
                                    <p:animMotion origin="layout" path="M 3.33333E-6 -4.44444E-6 L -0.15 0.24445 " pathEditMode="relative" ptsTypes="AA">
                                      <p:cBhvr>
                                        <p:cTn id="8" dur="2000" fill="hold"/>
                                        <p:tgtEl>
                                          <p:spTgt spid="4"/>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0833 0.01111 L -0.20104 0.27778 " pathEditMode="relative" rAng="0" ptsTypes="AA">
                                      <p:cBhvr>
                                        <p:cTn id="10" dur="2000" fill="hold"/>
                                        <p:tgtEl>
                                          <p:spTgt spid="3"/>
                                        </p:tgtEl>
                                        <p:attrNameLst>
                                          <p:attrName>ppt_x</p:attrName>
                                          <p:attrName>ppt_y</p:attrName>
                                        </p:attrNameLst>
                                      </p:cBhvr>
                                      <p:rCtr x="-9600" y="1330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20104 0.27778 L -0.01771 0.27778 " pathEditMode="relative" ptsTypes="AA">
                                      <p:cBhvr>
                                        <p:cTn id="14" dur="2000" fill="hold"/>
                                        <p:tgtEl>
                                          <p:spTgt spid="3"/>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1771 0.27778 L 0.21563 0.43334 " pathEditMode="relative" rAng="0" ptsTypes="AA">
                                      <p:cBhvr>
                                        <p:cTn id="18" dur="2000" fill="hold"/>
                                        <p:tgtEl>
                                          <p:spTgt spid="3"/>
                                        </p:tgtEl>
                                        <p:attrNameLst>
                                          <p:attrName>ppt_x</p:attrName>
                                          <p:attrName>ppt_y</p:attrName>
                                        </p:attrNameLst>
                                      </p:cBhvr>
                                      <p:rCtr x="11700" y="7800"/>
                                    </p:animMotion>
                                  </p:childTnLst>
                                </p:cTn>
                              </p:par>
                              <p:par>
                                <p:cTn id="19" presetID="0" presetClass="path" presetSubtype="0" accel="50000" decel="50000" fill="hold" nodeType="withEffect">
                                  <p:stCondLst>
                                    <p:cond delay="0"/>
                                  </p:stCondLst>
                                  <p:childTnLst>
                                    <p:animMotion origin="layout" path="M -3.33333E-6 -2.22222E-6 L 0.40417 0.09445 " pathEditMode="relative" rAng="0" ptsTypes="AA">
                                      <p:cBhvr>
                                        <p:cTn id="20" dur="2000" fill="hold"/>
                                        <p:tgtEl>
                                          <p:spTgt spid="7"/>
                                        </p:tgtEl>
                                        <p:attrNameLst>
                                          <p:attrName>ppt_x</p:attrName>
                                          <p:attrName>ppt_y</p:attrName>
                                        </p:attrNameLst>
                                      </p:cBhvr>
                                      <p:rCtr x="20200" y="4700"/>
                                    </p:animMotion>
                                  </p:childTnLst>
                                </p:cTn>
                              </p:par>
                              <p:par>
                                <p:cTn id="21" presetID="0" presetClass="path" presetSubtype="0" accel="50000" decel="50000" fill="hold" nodeType="withEffect">
                                  <p:stCondLst>
                                    <p:cond delay="0"/>
                                  </p:stCondLst>
                                  <p:childTnLst>
                                    <p:animMotion origin="layout" path="M 0.13854 0.27222 L 0.55521 -0.06111 " pathEditMode="relative" rAng="0" ptsTypes="AA">
                                      <p:cBhvr>
                                        <p:cTn id="22" dur="2000" fill="hold"/>
                                        <p:tgtEl>
                                          <p:spTgt spid="2"/>
                                        </p:tgtEl>
                                        <p:attrNameLst>
                                          <p:attrName>ppt_x</p:attrName>
                                          <p:attrName>ppt_y</p:attrName>
                                        </p:attrNameLst>
                                      </p:cBhvr>
                                      <p:rCtr x="20800" y="-16700"/>
                                    </p:animMotion>
                                  </p:childTnLst>
                                </p:cTn>
                              </p:par>
                              <p:par>
                                <p:cTn id="23" presetID="0" presetClass="path" presetSubtype="0" accel="50000" decel="50000" fill="hold" nodeType="withEffect">
                                  <p:stCondLst>
                                    <p:cond delay="0"/>
                                  </p:stCondLst>
                                  <p:childTnLst>
                                    <p:animMotion origin="layout" path="M -3.33333E-6 3.33333E-6 L 0.58334 -0.38889 " pathEditMode="relative" ptsTypes="AA">
                                      <p:cBhvr>
                                        <p:cTn id="24" dur="2000" fill="hold"/>
                                        <p:tgtEl>
                                          <p:spTgt spid="6"/>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15 0.24445 L 0.38333 0.15556 " pathEditMode="relative" ptsTypes="AA">
                                      <p:cBhvr>
                                        <p:cTn id="26" dur="2000" fill="hold"/>
                                        <p:tgtEl>
                                          <p:spTgt spid="4"/>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1.73472E-18 5.55556E-6 L 0.76667 -0.17777 " pathEditMode="relative" ptsTypes="AA">
                                      <p:cBhvr>
                                        <p:cTn id="2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305800" cy="4525965"/>
          </a:xfrm>
        </p:spPr>
        <p:txBody>
          <a:bodyPr/>
          <a:lstStyle/>
          <a:p>
            <a:pPr>
              <a:buClrTx/>
            </a:pPr>
            <a:r>
              <a:rPr lang="en-US" dirty="0" smtClean="0"/>
              <a:t>Adds a form of signaling to the DA mechanism</a:t>
            </a:r>
          </a:p>
          <a:p>
            <a:pPr lvl="1">
              <a:buClrTx/>
            </a:pPr>
            <a:r>
              <a:rPr lang="en-US" sz="2200" dirty="0" smtClean="0"/>
              <a:t>Gives students the (beneficial) option of revealing cardinal preferences</a:t>
            </a:r>
          </a:p>
          <a:p>
            <a:pPr marL="457200" lvl="1" indent="0">
              <a:buClrTx/>
              <a:buNone/>
            </a:pPr>
            <a:endParaRPr lang="en-US" dirty="0" smtClean="0"/>
          </a:p>
          <a:p>
            <a:pPr>
              <a:buClrTx/>
            </a:pPr>
            <a:r>
              <a:rPr lang="en-US" dirty="0" smtClean="0"/>
              <a:t>Applicable in coarse priority environments, like Boston</a:t>
            </a:r>
          </a:p>
          <a:p>
            <a:pPr>
              <a:buClrTx/>
            </a:pPr>
            <a:endParaRPr lang="en-US" dirty="0"/>
          </a:p>
          <a:p>
            <a:pPr>
              <a:buClrTx/>
            </a:pPr>
            <a:r>
              <a:rPr lang="en-US" dirty="0" smtClean="0"/>
              <a:t>Takeaway: </a:t>
            </a:r>
            <a:r>
              <a:rPr lang="en-US" i="1" dirty="0"/>
              <a:t>“CADA implements a more efficient ex ante allocation than the standard DA algorithms, without sacrificing the strategyproofness of ordinal </a:t>
            </a:r>
            <a:r>
              <a:rPr lang="en-US" i="1" dirty="0" smtClean="0"/>
              <a:t>preferences.” </a:t>
            </a:r>
            <a:endParaRPr lang="en-US" i="1" dirty="0"/>
          </a:p>
        </p:txBody>
      </p:sp>
      <p:sp>
        <p:nvSpPr>
          <p:cNvPr id="3" name="Text Placeholder 2"/>
          <p:cNvSpPr>
            <a:spLocks noGrp="1"/>
          </p:cNvSpPr>
          <p:nvPr>
            <p:ph type="body" sz="quarter" idx="13"/>
          </p:nvPr>
        </p:nvSpPr>
        <p:spPr/>
        <p:txBody>
          <a:bodyPr/>
          <a:lstStyle/>
          <a:p>
            <a:r>
              <a:rPr lang="en-US" dirty="0" smtClean="0"/>
              <a:t>CADA – </a:t>
            </a:r>
            <a:r>
              <a:rPr lang="en-US" dirty="0" err="1" smtClean="0"/>
              <a:t>Abdulkadiroglu</a:t>
            </a:r>
            <a:r>
              <a:rPr lang="en-US" dirty="0" smtClean="0"/>
              <a:t>, </a:t>
            </a:r>
            <a:r>
              <a:rPr lang="en-US" dirty="0" err="1" smtClean="0"/>
              <a:t>Che</a:t>
            </a:r>
            <a:r>
              <a:rPr lang="en-US" dirty="0" smtClean="0"/>
              <a:t>, Yasuda (2012)</a:t>
            </a:r>
            <a:endParaRPr lang="en-US" dirty="0"/>
          </a:p>
        </p:txBody>
      </p:sp>
      <p:sp>
        <p:nvSpPr>
          <p:cNvPr id="4" name="Title 3"/>
          <p:cNvSpPr>
            <a:spLocks noGrp="1"/>
          </p:cNvSpPr>
          <p:nvPr>
            <p:ph type="title"/>
          </p:nvPr>
        </p:nvSpPr>
        <p:spPr/>
        <p:txBody>
          <a:bodyPr/>
          <a:lstStyle/>
          <a:p>
            <a:pPr>
              <a:buNone/>
            </a:pPr>
            <a:r>
              <a:rPr lang="en-US" dirty="0" smtClean="0"/>
              <a:t>Choice-Augmented Deferred Acceptance </a:t>
            </a:r>
            <a:endParaRPr lang="en-US" dirty="0"/>
          </a:p>
        </p:txBody>
      </p:sp>
    </p:spTree>
    <p:extLst>
      <p:ext uri="{BB962C8B-B14F-4D97-AF65-F5344CB8AC3E}">
        <p14:creationId xmlns:p14="http://schemas.microsoft.com/office/powerpoint/2010/main" val="4002723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sz="2200" b="1" dirty="0" smtClean="0"/>
              <a:t>Step 1: </a:t>
            </a:r>
            <a:r>
              <a:rPr lang="en-US" sz="2200" dirty="0" smtClean="0"/>
              <a:t>Students submit ordinal preferences, like usual, but also name one “target school” </a:t>
            </a:r>
          </a:p>
          <a:p>
            <a:pPr>
              <a:buClrTx/>
            </a:pPr>
            <a:endParaRPr lang="en-US" dirty="0"/>
          </a:p>
          <a:p>
            <a:pPr>
              <a:buClrTx/>
            </a:pPr>
            <a:r>
              <a:rPr lang="en-US" sz="2200" b="1" dirty="0" smtClean="0"/>
              <a:t>Step 2: </a:t>
            </a:r>
            <a:r>
              <a:rPr lang="en-US" sz="2200" dirty="0" smtClean="0"/>
              <a:t>Each student assigned </a:t>
            </a:r>
            <a:r>
              <a:rPr lang="en-US" sz="2200" b="1" u="sng" dirty="0" smtClean="0"/>
              <a:t>two</a:t>
            </a:r>
            <a:r>
              <a:rPr lang="en-US" sz="2200" dirty="0" smtClean="0"/>
              <a:t> lottery numbers: a regular one and a target one. </a:t>
            </a:r>
          </a:p>
          <a:p>
            <a:pPr lvl="1">
              <a:buClrTx/>
            </a:pPr>
            <a:r>
              <a:rPr lang="en-US" sz="2200" dirty="0" smtClean="0"/>
              <a:t>Take students in first priority group and order them using target lottery number. Order those who did not target the school below them. Then repeat this process for all following priority groups.</a:t>
            </a:r>
          </a:p>
          <a:p>
            <a:pPr marL="457200" lvl="1" indent="0">
              <a:buClrTx/>
              <a:buNone/>
            </a:pPr>
            <a:endParaRPr lang="en-US" sz="2200" dirty="0" smtClean="0"/>
          </a:p>
          <a:p>
            <a:pPr>
              <a:buClrTx/>
            </a:pPr>
            <a:r>
              <a:rPr lang="en-US" b="1" dirty="0"/>
              <a:t>Step 3</a:t>
            </a:r>
            <a:r>
              <a:rPr lang="en-US" b="1" dirty="0" smtClean="0"/>
              <a:t>: </a:t>
            </a:r>
            <a:r>
              <a:rPr lang="en-US" dirty="0" smtClean="0"/>
              <a:t>Use DA mechanism to assign students using the redesigned priority lists from Step 2. </a:t>
            </a:r>
            <a:endParaRPr lang="en-US" dirty="0"/>
          </a:p>
        </p:txBody>
      </p:sp>
      <p:sp>
        <p:nvSpPr>
          <p:cNvPr id="3" name="Text Placeholder 2"/>
          <p:cNvSpPr>
            <a:spLocks noGrp="1"/>
          </p:cNvSpPr>
          <p:nvPr>
            <p:ph type="body" sz="quarter" idx="13"/>
          </p:nvPr>
        </p:nvSpPr>
        <p:spPr/>
        <p:txBody>
          <a:bodyPr/>
          <a:lstStyle/>
          <a:p>
            <a:r>
              <a:rPr lang="en-US" i="1" dirty="0" smtClean="0"/>
              <a:t>Preference Revelation</a:t>
            </a:r>
            <a:endParaRPr lang="en-US" i="1" dirty="0"/>
          </a:p>
        </p:txBody>
      </p:sp>
      <p:sp>
        <p:nvSpPr>
          <p:cNvPr id="4" name="Title 3"/>
          <p:cNvSpPr>
            <a:spLocks noGrp="1"/>
          </p:cNvSpPr>
          <p:nvPr>
            <p:ph type="title"/>
          </p:nvPr>
        </p:nvSpPr>
        <p:spPr/>
        <p:txBody>
          <a:bodyPr/>
          <a:lstStyle/>
          <a:p>
            <a:pPr>
              <a:buNone/>
            </a:pPr>
            <a:r>
              <a:rPr lang="en-US" dirty="0" smtClean="0"/>
              <a:t>CADA Steps</a:t>
            </a:r>
            <a:endParaRPr lang="en-US" dirty="0"/>
          </a:p>
        </p:txBody>
      </p:sp>
    </p:spTree>
    <p:extLst>
      <p:ext uri="{BB962C8B-B14F-4D97-AF65-F5344CB8AC3E}">
        <p14:creationId xmlns:p14="http://schemas.microsoft.com/office/powerpoint/2010/main" val="1801121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
                <a:schemeClr val="bg1"/>
              </a:buClr>
            </a:pPr>
            <a:r>
              <a:rPr lang="en-US" dirty="0" smtClean="0"/>
              <a:t>Five students: 			K = {1, 2, 3, 4, 5} </a:t>
            </a:r>
          </a:p>
          <a:p>
            <a:pPr>
              <a:buClr>
                <a:schemeClr val="bg1"/>
              </a:buClr>
            </a:pPr>
            <a:r>
              <a:rPr lang="en-US" dirty="0" smtClean="0"/>
              <a:t>Two schools </a:t>
            </a:r>
            <a:r>
              <a:rPr lang="en-US" i="1" dirty="0" smtClean="0"/>
              <a:t>(no priorities)</a:t>
            </a:r>
            <a:r>
              <a:rPr lang="en-US" dirty="0" smtClean="0"/>
              <a:t>: 		S = {A, B} 	</a:t>
            </a:r>
          </a:p>
          <a:p>
            <a:pPr>
              <a:buClr>
                <a:schemeClr val="bg1"/>
              </a:buClr>
            </a:pPr>
            <a:r>
              <a:rPr lang="en-US" dirty="0" smtClean="0"/>
              <a:t>Regular lottery result: 		</a:t>
            </a:r>
            <a:r>
              <a:rPr lang="en-US" dirty="0" smtClean="0">
                <a:solidFill>
                  <a:srgbClr val="FFFF00"/>
                </a:solidFill>
              </a:rPr>
              <a:t>R(K): {3 – 4 – 1 – 2 – 5} </a:t>
            </a:r>
          </a:p>
          <a:p>
            <a:pPr>
              <a:buClr>
                <a:schemeClr val="bg1"/>
              </a:buClr>
            </a:pPr>
            <a:endParaRPr lang="en-US" dirty="0"/>
          </a:p>
          <a:p>
            <a:pPr>
              <a:buClr>
                <a:schemeClr val="bg1"/>
              </a:buClr>
            </a:pPr>
            <a:r>
              <a:rPr lang="en-US" b="1" dirty="0" smtClean="0"/>
              <a:t>Targets: </a:t>
            </a:r>
            <a:r>
              <a:rPr lang="en-US" dirty="0" smtClean="0"/>
              <a:t>				A: 1, 3, 4 	B: 2, 5 </a:t>
            </a:r>
          </a:p>
          <a:p>
            <a:pPr>
              <a:buClr>
                <a:schemeClr val="bg1"/>
              </a:buClr>
            </a:pPr>
            <a:r>
              <a:rPr lang="en-US" b="1" dirty="0" smtClean="0"/>
              <a:t>Target lottery: </a:t>
            </a:r>
            <a:r>
              <a:rPr lang="en-US" dirty="0" smtClean="0"/>
              <a:t>			</a:t>
            </a:r>
            <a:r>
              <a:rPr lang="en-US" dirty="0" smtClean="0">
                <a:solidFill>
                  <a:srgbClr val="FFFF00"/>
                </a:solidFill>
              </a:rPr>
              <a:t>T(K): {3 – 5 – 2 – 1 – 4}</a:t>
            </a:r>
          </a:p>
          <a:p>
            <a:pPr>
              <a:buClr>
                <a:schemeClr val="bg1"/>
              </a:buClr>
            </a:pPr>
            <a:endParaRPr lang="en-US" dirty="0"/>
          </a:p>
          <a:p>
            <a:pPr>
              <a:buClr>
                <a:schemeClr val="bg1"/>
              </a:buClr>
            </a:pPr>
            <a:r>
              <a:rPr lang="en-US" dirty="0" smtClean="0"/>
              <a:t>Priority Lists  </a:t>
            </a:r>
          </a:p>
          <a:p>
            <a:pPr lvl="1">
              <a:buClr>
                <a:schemeClr val="bg1"/>
              </a:buClr>
            </a:pPr>
            <a:r>
              <a:rPr lang="en-US" dirty="0" smtClean="0"/>
              <a:t>P</a:t>
            </a:r>
            <a:r>
              <a:rPr lang="en-US" baseline="-25000" dirty="0" smtClean="0"/>
              <a:t>A</a:t>
            </a:r>
            <a:r>
              <a:rPr lang="en-US" dirty="0" smtClean="0"/>
              <a:t>(K):				</a:t>
            </a:r>
            <a:r>
              <a:rPr lang="en-US" sz="2400" dirty="0" smtClean="0">
                <a:solidFill>
                  <a:schemeClr val="accent3">
                    <a:lumMod val="75000"/>
                  </a:schemeClr>
                </a:solidFill>
              </a:rPr>
              <a:t>3 – 1 – 4 – 2 – 5 </a:t>
            </a:r>
          </a:p>
          <a:p>
            <a:pPr lvl="1">
              <a:buClr>
                <a:schemeClr val="bg1"/>
              </a:buClr>
            </a:pPr>
            <a:r>
              <a:rPr lang="en-US" dirty="0" smtClean="0"/>
              <a:t>P</a:t>
            </a:r>
            <a:r>
              <a:rPr lang="en-US" baseline="-25000" dirty="0" smtClean="0"/>
              <a:t>B</a:t>
            </a:r>
            <a:r>
              <a:rPr lang="en-US" dirty="0" smtClean="0"/>
              <a:t>(K):				</a:t>
            </a:r>
            <a:r>
              <a:rPr lang="en-US" sz="2400" dirty="0" smtClean="0">
                <a:solidFill>
                  <a:srgbClr val="66A7B9"/>
                </a:solidFill>
              </a:rPr>
              <a:t>5 – 2 – 3 – 4 – 1 </a:t>
            </a:r>
            <a:endParaRPr lang="en-US" sz="2400" dirty="0">
              <a:solidFill>
                <a:srgbClr val="66A7B9"/>
              </a:solidFill>
            </a:endParaRPr>
          </a:p>
        </p:txBody>
      </p:sp>
      <p:sp>
        <p:nvSpPr>
          <p:cNvPr id="4" name="Title 3"/>
          <p:cNvSpPr>
            <a:spLocks noGrp="1"/>
          </p:cNvSpPr>
          <p:nvPr>
            <p:ph type="title"/>
          </p:nvPr>
        </p:nvSpPr>
        <p:spPr/>
        <p:txBody>
          <a:bodyPr/>
          <a:lstStyle/>
          <a:p>
            <a:pPr>
              <a:buNone/>
            </a:pPr>
            <a:r>
              <a:rPr lang="en-US" dirty="0" smtClean="0"/>
              <a:t>CADA Example</a:t>
            </a:r>
            <a:endParaRPr lang="en-US" dirty="0"/>
          </a:p>
        </p:txBody>
      </p:sp>
    </p:spTree>
    <p:extLst>
      <p:ext uri="{BB962C8B-B14F-4D97-AF65-F5344CB8AC3E}">
        <p14:creationId xmlns:p14="http://schemas.microsoft.com/office/powerpoint/2010/main" val="576477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562600" cy="457200"/>
          </a:xfrm>
        </p:spPr>
        <p:txBody>
          <a:bodyPr/>
          <a:lstStyle/>
          <a:p>
            <a:pPr>
              <a:buNone/>
            </a:pPr>
            <a:r>
              <a:rPr lang="en-US" sz="2800" dirty="0" smtClean="0"/>
              <a:t>Welfare Comparison (CADA vs. DA)</a:t>
            </a:r>
            <a:endParaRPr lang="en-US" sz="2800" dirty="0"/>
          </a:p>
        </p:txBody>
      </p:sp>
      <p:sp>
        <p:nvSpPr>
          <p:cNvPr id="4" name="Text Placeholder 3"/>
          <p:cNvSpPr>
            <a:spLocks noGrp="1"/>
          </p:cNvSpPr>
          <p:nvPr>
            <p:ph type="body" sz="half" idx="2"/>
          </p:nvPr>
        </p:nvSpPr>
        <p:spPr>
          <a:xfrm>
            <a:off x="1752600" y="5181600"/>
            <a:ext cx="5791200" cy="685801"/>
          </a:xfrm>
        </p:spPr>
        <p:txBody>
          <a:bodyPr>
            <a:normAutofit/>
          </a:bodyPr>
          <a:lstStyle/>
          <a:p>
            <a:r>
              <a:rPr lang="en-US" sz="1600" b="1" dirty="0" smtClean="0"/>
              <a:t>Alpha: </a:t>
            </a:r>
            <a:r>
              <a:rPr lang="en-US" sz="1600" dirty="0" smtClean="0"/>
              <a:t>randomly drawn value from 0 to 1 that determines student preferences (α=0 means completely uncorrelated preferences)</a:t>
            </a:r>
            <a:endParaRPr lang="en-US" sz="1600" dirty="0"/>
          </a:p>
        </p:txBody>
      </p:sp>
      <p:pic>
        <p:nvPicPr>
          <p:cNvPr id="7" name="Picture 6" descr="CADA - Better even with naives (Figure 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963" y="838200"/>
            <a:ext cx="6075037" cy="4202971"/>
          </a:xfrm>
          <a:prstGeom prst="rect">
            <a:avLst/>
          </a:prstGeom>
        </p:spPr>
      </p:pic>
    </p:spTree>
    <p:extLst>
      <p:ext uri="{BB962C8B-B14F-4D97-AF65-F5344CB8AC3E}">
        <p14:creationId xmlns:p14="http://schemas.microsoft.com/office/powerpoint/2010/main" val="3997303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p:cNvSpPr>
            <a:spLocks noGrp="1"/>
          </p:cNvSpPr>
          <p:nvPr>
            <p:ph idx="1"/>
          </p:nvPr>
        </p:nvSpPr>
        <p:spPr/>
        <p:txBody>
          <a:bodyPr>
            <a:normAutofit fontScale="85000" lnSpcReduction="10000"/>
          </a:bodyPr>
          <a:lstStyle/>
          <a:p>
            <a:pPr>
              <a:buClrTx/>
            </a:pPr>
            <a:r>
              <a:rPr lang="en-US" dirty="0" smtClean="0"/>
              <a:t>In many public school systems, students have the ability to indicate their preference for schools when entering elementary, middle, and high school (Grades: Pre-K, K, 6, 9) </a:t>
            </a:r>
          </a:p>
          <a:p>
            <a:pPr>
              <a:buClrTx/>
            </a:pPr>
            <a:r>
              <a:rPr lang="en-US" dirty="0" smtClean="0"/>
              <a:t>We are going to focus on Boston</a:t>
            </a:r>
          </a:p>
          <a:p>
            <a:pPr>
              <a:buClrTx/>
            </a:pPr>
            <a:r>
              <a:rPr lang="en-US" dirty="0" smtClean="0"/>
              <a:t>Students have strict preferences over schools</a:t>
            </a:r>
          </a:p>
          <a:p>
            <a:pPr>
              <a:buClrTx/>
            </a:pPr>
            <a:r>
              <a:rPr lang="en-US" dirty="0" smtClean="0"/>
              <a:t>Schools have weak preferences over students</a:t>
            </a:r>
          </a:p>
          <a:p>
            <a:pPr lvl="1">
              <a:buClrTx/>
            </a:pPr>
            <a:r>
              <a:rPr lang="en-US" dirty="0" smtClean="0"/>
              <a:t>Sibling</a:t>
            </a:r>
          </a:p>
          <a:p>
            <a:pPr lvl="1">
              <a:buClrTx/>
            </a:pPr>
            <a:r>
              <a:rPr lang="en-US" dirty="0" smtClean="0"/>
              <a:t>Walk zone</a:t>
            </a:r>
          </a:p>
          <a:p>
            <a:pPr lvl="1">
              <a:buClrTx/>
            </a:pPr>
            <a:r>
              <a:rPr lang="en-US" dirty="0" smtClean="0"/>
              <a:t>Quota</a:t>
            </a:r>
          </a:p>
          <a:p>
            <a:pPr>
              <a:buClrTx/>
            </a:pPr>
            <a:r>
              <a:rPr lang="en-US" dirty="0" smtClean="0">
                <a:solidFill>
                  <a:srgbClr val="FFFFFF"/>
                </a:solidFill>
              </a:rPr>
              <a:t>Must allocate these students to schools with the sole goal of maximizing the students’ welfare</a:t>
            </a:r>
            <a:endParaRPr lang="en-US" dirty="0" smtClean="0"/>
          </a:p>
          <a:p>
            <a:pPr>
              <a:buClrTx/>
            </a:pPr>
            <a:r>
              <a:rPr lang="en-US" dirty="0" smtClean="0"/>
              <a:t>This is what makes this problem different from college admissions</a:t>
            </a:r>
            <a:endParaRPr lang="en-US" dirty="0"/>
          </a:p>
        </p:txBody>
      </p:sp>
      <p:sp>
        <p:nvSpPr>
          <p:cNvPr id="37" name="Text Placeholder 36"/>
          <p:cNvSpPr>
            <a:spLocks noGrp="1"/>
          </p:cNvSpPr>
          <p:nvPr>
            <p:ph type="body" sz="quarter" idx="13"/>
          </p:nvPr>
        </p:nvSpPr>
        <p:spPr/>
        <p:txBody>
          <a:bodyPr/>
          <a:lstStyle/>
          <a:p>
            <a:r>
              <a:rPr lang="en-US" dirty="0" smtClean="0"/>
              <a:t>That’s a pretty ambiguous term, isn’t it?</a:t>
            </a:r>
            <a:endParaRPr lang="en-US" dirty="0"/>
          </a:p>
        </p:txBody>
      </p:sp>
      <p:sp>
        <p:nvSpPr>
          <p:cNvPr id="35" name="Title 34"/>
          <p:cNvSpPr>
            <a:spLocks noGrp="1"/>
          </p:cNvSpPr>
          <p:nvPr>
            <p:ph type="title"/>
          </p:nvPr>
        </p:nvSpPr>
        <p:spPr/>
        <p:txBody>
          <a:bodyPr/>
          <a:lstStyle/>
          <a:p>
            <a:pPr>
              <a:buNone/>
            </a:pPr>
            <a:r>
              <a:rPr lang="en-US" dirty="0" smtClean="0"/>
              <a:t>What is School Choice?</a:t>
            </a:r>
            <a:endParaRPr lang="en-US" dirty="0"/>
          </a:p>
        </p:txBody>
      </p:sp>
    </p:spTree>
    <p:extLst>
      <p:ext uri="{BB962C8B-B14F-4D97-AF65-F5344CB8AC3E}">
        <p14:creationId xmlns:p14="http://schemas.microsoft.com/office/powerpoint/2010/main" val="1643277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315200" cy="533400"/>
          </a:xfrm>
        </p:spPr>
        <p:txBody>
          <a:bodyPr/>
          <a:lstStyle/>
          <a:p>
            <a:pPr>
              <a:buNone/>
            </a:pPr>
            <a:r>
              <a:rPr lang="en-US" sz="2800" dirty="0" smtClean="0"/>
              <a:t>Benefits of Cardinal Preference Revelation</a:t>
            </a:r>
            <a:endParaRPr lang="en-US" sz="2800" dirty="0"/>
          </a:p>
        </p:txBody>
      </p:sp>
      <p:sp>
        <p:nvSpPr>
          <p:cNvPr id="4" name="Text Placeholder 3"/>
          <p:cNvSpPr>
            <a:spLocks noGrp="1"/>
          </p:cNvSpPr>
          <p:nvPr>
            <p:ph type="body" sz="half" idx="2"/>
          </p:nvPr>
        </p:nvSpPr>
        <p:spPr>
          <a:xfrm>
            <a:off x="228600" y="5105400"/>
            <a:ext cx="8077200" cy="685801"/>
          </a:xfrm>
        </p:spPr>
        <p:txBody>
          <a:bodyPr>
            <a:noAutofit/>
          </a:bodyPr>
          <a:lstStyle/>
          <a:p>
            <a:pPr lvl="2"/>
            <a:r>
              <a:rPr lang="en-US" sz="1600" dirty="0"/>
              <a:t>“Those who have less to lose from the second- or third-best choices are more likely to target those schools, and are thus more likely to comprise such </a:t>
            </a:r>
            <a:r>
              <a:rPr lang="en-US" sz="1600" dirty="0" smtClean="0"/>
              <a:t>assignments.”</a:t>
            </a:r>
            <a:endParaRPr lang="en-US" sz="1600" dirty="0"/>
          </a:p>
        </p:txBody>
      </p:sp>
      <p:pic>
        <p:nvPicPr>
          <p:cNvPr id="3" name="Picture 2" descr="Average Utilities of kth choice (Fig. 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14400"/>
            <a:ext cx="6129994" cy="4140200"/>
          </a:xfrm>
          <a:prstGeom prst="rect">
            <a:avLst/>
          </a:prstGeom>
        </p:spPr>
      </p:pic>
    </p:spTree>
    <p:extLst>
      <p:ext uri="{BB962C8B-B14F-4D97-AF65-F5344CB8AC3E}">
        <p14:creationId xmlns:p14="http://schemas.microsoft.com/office/powerpoint/2010/main" val="3568646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24000"/>
            <a:ext cx="8305800" cy="4525965"/>
          </a:xfrm>
        </p:spPr>
        <p:txBody>
          <a:bodyPr/>
          <a:lstStyle/>
          <a:p>
            <a:pPr>
              <a:buClrTx/>
            </a:pPr>
            <a:r>
              <a:rPr lang="en-US" b="1" dirty="0" smtClean="0"/>
              <a:t>Corrective device in BM: </a:t>
            </a:r>
            <a:r>
              <a:rPr lang="en-US" dirty="0" smtClean="0"/>
              <a:t>In each round, move overdemanded schools that are filled to the bottom of students’ preference rankings. Then move up each subsequent school by one slot. </a:t>
            </a:r>
          </a:p>
          <a:p>
            <a:pPr>
              <a:buClrTx/>
            </a:pPr>
            <a:endParaRPr lang="en-US" dirty="0"/>
          </a:p>
          <a:p>
            <a:pPr>
              <a:buClrTx/>
            </a:pPr>
            <a:r>
              <a:rPr lang="en-US" dirty="0" smtClean="0"/>
              <a:t>Benefits</a:t>
            </a:r>
          </a:p>
          <a:p>
            <a:pPr lvl="1">
              <a:buClrTx/>
            </a:pPr>
            <a:r>
              <a:rPr lang="en-US" dirty="0" smtClean="0"/>
              <a:t>Protects naïve students/parents </a:t>
            </a:r>
          </a:p>
          <a:p>
            <a:pPr lvl="1">
              <a:buClrTx/>
            </a:pPr>
            <a:r>
              <a:rPr lang="en-US" dirty="0" smtClean="0"/>
              <a:t>Simple addition, not costly</a:t>
            </a:r>
            <a:endParaRPr lang="en-US" dirty="0"/>
          </a:p>
        </p:txBody>
      </p:sp>
      <p:sp>
        <p:nvSpPr>
          <p:cNvPr id="3" name="Text Placeholder 2"/>
          <p:cNvSpPr>
            <a:spLocks noGrp="1"/>
          </p:cNvSpPr>
          <p:nvPr>
            <p:ph type="body" sz="quarter" idx="13"/>
          </p:nvPr>
        </p:nvSpPr>
        <p:spPr/>
        <p:txBody>
          <a:bodyPr/>
          <a:lstStyle/>
          <a:p>
            <a:r>
              <a:rPr lang="en-US" dirty="0" err="1" smtClean="0"/>
              <a:t>Miralles</a:t>
            </a:r>
            <a:r>
              <a:rPr lang="en-US" dirty="0" smtClean="0"/>
              <a:t> (2008)</a:t>
            </a:r>
            <a:endParaRPr lang="en-US" dirty="0"/>
          </a:p>
        </p:txBody>
      </p:sp>
      <p:sp>
        <p:nvSpPr>
          <p:cNvPr id="4" name="Title 3"/>
          <p:cNvSpPr>
            <a:spLocks noGrp="1"/>
          </p:cNvSpPr>
          <p:nvPr>
            <p:ph type="title"/>
          </p:nvPr>
        </p:nvSpPr>
        <p:spPr/>
        <p:txBody>
          <a:bodyPr/>
          <a:lstStyle/>
          <a:p>
            <a:pPr>
              <a:buNone/>
            </a:pPr>
            <a:r>
              <a:rPr lang="en-US" dirty="0" smtClean="0"/>
              <a:t>Drop Overdemanded Schools</a:t>
            </a:r>
            <a:endParaRPr lang="en-US" dirty="0"/>
          </a:p>
        </p:txBody>
      </p:sp>
    </p:spTree>
    <p:extLst>
      <p:ext uri="{BB962C8B-B14F-4D97-AF65-F5344CB8AC3E}">
        <p14:creationId xmlns:p14="http://schemas.microsoft.com/office/powerpoint/2010/main" val="311192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457200"/>
          </a:xfrm>
        </p:spPr>
        <p:txBody>
          <a:bodyPr/>
          <a:lstStyle/>
          <a:p>
            <a:pPr>
              <a:buNone/>
            </a:pPr>
            <a:r>
              <a:rPr lang="en-US" sz="2800" dirty="0" smtClean="0"/>
              <a:t>Welfare Comparison (Corrective Device vs. DA)</a:t>
            </a:r>
            <a:endParaRPr lang="en-US" sz="2800" dirty="0"/>
          </a:p>
        </p:txBody>
      </p:sp>
      <p:sp>
        <p:nvSpPr>
          <p:cNvPr id="4" name="Text Placeholder 3"/>
          <p:cNvSpPr>
            <a:spLocks noGrp="1"/>
          </p:cNvSpPr>
          <p:nvPr>
            <p:ph type="body" sz="half" idx="2"/>
          </p:nvPr>
        </p:nvSpPr>
        <p:spPr>
          <a:xfrm>
            <a:off x="6019800" y="1676400"/>
            <a:ext cx="2819400" cy="4114800"/>
          </a:xfrm>
        </p:spPr>
        <p:txBody>
          <a:bodyPr>
            <a:normAutofit/>
          </a:bodyPr>
          <a:lstStyle/>
          <a:p>
            <a:pPr marL="285750" indent="-285750">
              <a:buFont typeface="Arial"/>
              <a:buChar char="•"/>
            </a:pPr>
            <a:r>
              <a:rPr lang="en-US" sz="2000" dirty="0" smtClean="0"/>
              <a:t>Corrective device increases welfare gains in environment with naïve students </a:t>
            </a:r>
          </a:p>
          <a:p>
            <a:pPr marL="285750" indent="-285750">
              <a:buFont typeface="Arial"/>
              <a:buChar char="•"/>
            </a:pPr>
            <a:endParaRPr lang="en-US" sz="2000" dirty="0"/>
          </a:p>
          <a:p>
            <a:pPr marL="285750" indent="-285750">
              <a:buFont typeface="Arial"/>
              <a:buChar char="•"/>
            </a:pPr>
            <a:r>
              <a:rPr lang="en-US" sz="2000" dirty="0" smtClean="0"/>
              <a:t>Key point: sophisticated students not harmed in a  simulated but realistic environment</a:t>
            </a:r>
            <a:endParaRPr lang="en-US" sz="2000" dirty="0">
              <a:sym typeface="Wingdings"/>
            </a:endParaRPr>
          </a:p>
          <a:p>
            <a:pPr marL="285750" indent="-285750">
              <a:buFont typeface="Arial"/>
              <a:buChar char="•"/>
            </a:pPr>
            <a:endParaRPr lang="en-US" sz="2000" dirty="0" smtClean="0">
              <a:sym typeface="Wingdings"/>
            </a:endParaRPr>
          </a:p>
          <a:p>
            <a:pPr marL="285750" indent="-285750">
              <a:buFont typeface="Arial"/>
              <a:buChar char="•"/>
            </a:pPr>
            <a:r>
              <a:rPr lang="en-US" sz="2000" dirty="0" smtClean="0">
                <a:sym typeface="Wingdings"/>
              </a:rPr>
              <a:t>In this case, no tradeoff between efficiency and fairness! </a:t>
            </a:r>
            <a:endParaRPr lang="en-US" sz="2000" dirty="0"/>
          </a:p>
        </p:txBody>
      </p:sp>
      <p:pic>
        <p:nvPicPr>
          <p:cNvPr id="3" name="Picture 2" descr="Screen Shot 2012-11-26 at 10.4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1600"/>
            <a:ext cx="5638800" cy="4002580"/>
          </a:xfrm>
          <a:prstGeom prst="rect">
            <a:avLst/>
          </a:prstGeom>
        </p:spPr>
      </p:pic>
      <p:sp>
        <p:nvSpPr>
          <p:cNvPr id="5" name="Down Arrow 4"/>
          <p:cNvSpPr/>
          <p:nvPr/>
        </p:nvSpPr>
        <p:spPr>
          <a:xfrm rot="2379182">
            <a:off x="4800410" y="2567573"/>
            <a:ext cx="762000" cy="990600"/>
          </a:xfrm>
          <a:prstGeom prst="downArrow">
            <a:avLst>
              <a:gd name="adj1" fmla="val 23599"/>
              <a:gd name="adj2" fmla="val 50000"/>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8" name="Down Arrow 7"/>
          <p:cNvSpPr/>
          <p:nvPr/>
        </p:nvSpPr>
        <p:spPr>
          <a:xfrm rot="1708292">
            <a:off x="2662005" y="3199735"/>
            <a:ext cx="477802" cy="634250"/>
          </a:xfrm>
          <a:prstGeom prst="downArrow">
            <a:avLst>
              <a:gd name="adj1" fmla="val 25995"/>
              <a:gd name="adj2" fmla="val 50000"/>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2923286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buNone/>
            </a:pPr>
            <a:r>
              <a:rPr lang="en-US" cap="none" dirty="0" smtClean="0"/>
              <a:t>What’s happening in Boston now?</a:t>
            </a:r>
            <a:endParaRPr lang="en-US" cap="none" dirty="0"/>
          </a:p>
        </p:txBody>
      </p:sp>
    </p:spTree>
    <p:extLst>
      <p:ext uri="{BB962C8B-B14F-4D97-AF65-F5344CB8AC3E}">
        <p14:creationId xmlns:p14="http://schemas.microsoft.com/office/powerpoint/2010/main" val="11447421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399"/>
            <a:ext cx="8458200" cy="4495801"/>
          </a:xfrm>
        </p:spPr>
        <p:txBody>
          <a:bodyPr/>
          <a:lstStyle/>
          <a:p>
            <a:pPr>
              <a:buClrTx/>
            </a:pPr>
            <a:r>
              <a:rPr lang="en-US" dirty="0" smtClean="0"/>
              <a:t>Mayor ordered new mechanism for 2014-2015 implementation</a:t>
            </a:r>
          </a:p>
          <a:p>
            <a:pPr marL="0" indent="0">
              <a:buClrTx/>
              <a:buNone/>
            </a:pPr>
            <a:endParaRPr lang="en-US" dirty="0" smtClean="0"/>
          </a:p>
          <a:p>
            <a:pPr>
              <a:buClrTx/>
            </a:pPr>
            <a:r>
              <a:rPr lang="en-US" dirty="0" smtClean="0"/>
              <a:t>Deferred acceptance is no longer well-received</a:t>
            </a:r>
          </a:p>
          <a:p>
            <a:pPr lvl="1">
              <a:buClrTx/>
            </a:pPr>
            <a:r>
              <a:rPr lang="en-US" dirty="0" smtClean="0"/>
              <a:t>Community complaints: difficult to navigate, time-intensive process, etc.</a:t>
            </a:r>
          </a:p>
          <a:p>
            <a:pPr lvl="1">
              <a:buClrTx/>
            </a:pPr>
            <a:r>
              <a:rPr lang="en-US" dirty="0" smtClean="0"/>
              <a:t>Has not contributed to racial equality in BPS</a:t>
            </a:r>
          </a:p>
          <a:p>
            <a:pPr lvl="1">
              <a:buClrTx/>
            </a:pPr>
            <a:r>
              <a:rPr lang="en-US" dirty="0" smtClean="0"/>
              <a:t>Has not stemmed outflow of students from BPS</a:t>
            </a:r>
          </a:p>
          <a:p>
            <a:pPr marL="457200" lvl="1" indent="0">
              <a:buClrTx/>
              <a:buNone/>
            </a:pPr>
            <a:endParaRPr lang="en-US" dirty="0" smtClean="0"/>
          </a:p>
          <a:p>
            <a:pPr>
              <a:buClrTx/>
            </a:pPr>
            <a:r>
              <a:rPr lang="en-US" sz="2200" dirty="0" smtClean="0"/>
              <a:t>Charged External Advisory Committee (EAC) with proposing new plans</a:t>
            </a:r>
          </a:p>
          <a:p>
            <a:pPr lvl="1">
              <a:buClrTx/>
            </a:pPr>
            <a:r>
              <a:rPr lang="en-US" sz="1800" dirty="0" smtClean="0"/>
              <a:t>Came up with 5 plans: 4 of 5 involve increasing # of zones (reducing choice) </a:t>
            </a:r>
          </a:p>
          <a:p>
            <a:pPr lvl="1">
              <a:buClrTx/>
            </a:pPr>
            <a:r>
              <a:rPr lang="en-US" sz="1800" dirty="0" smtClean="0"/>
              <a:t>MIT graduate student has proposed his own plan that is the current favorite</a:t>
            </a:r>
          </a:p>
          <a:p>
            <a:pPr lvl="1">
              <a:buClrTx/>
            </a:pPr>
            <a:r>
              <a:rPr lang="en-US" sz="1800" b="1" u="sng" dirty="0" smtClean="0"/>
              <a:t>TBD!</a:t>
            </a:r>
            <a:endParaRPr lang="en-US" sz="1800" b="1" u="sng" dirty="0"/>
          </a:p>
        </p:txBody>
      </p:sp>
      <p:sp>
        <p:nvSpPr>
          <p:cNvPr id="3" name="Text Placeholder 2"/>
          <p:cNvSpPr>
            <a:spLocks noGrp="1"/>
          </p:cNvSpPr>
          <p:nvPr>
            <p:ph type="body" sz="quarter" idx="13"/>
          </p:nvPr>
        </p:nvSpPr>
        <p:spPr/>
        <p:txBody>
          <a:bodyPr/>
          <a:lstStyle/>
          <a:p>
            <a:r>
              <a:rPr lang="en-US" dirty="0" smtClean="0"/>
              <a:t>Summary</a:t>
            </a:r>
            <a:endParaRPr lang="en-US" dirty="0"/>
          </a:p>
        </p:txBody>
      </p:sp>
      <p:sp>
        <p:nvSpPr>
          <p:cNvPr id="4" name="Title 3"/>
          <p:cNvSpPr>
            <a:spLocks noGrp="1"/>
          </p:cNvSpPr>
          <p:nvPr>
            <p:ph type="title"/>
          </p:nvPr>
        </p:nvSpPr>
        <p:spPr/>
        <p:txBody>
          <a:bodyPr/>
          <a:lstStyle/>
          <a:p>
            <a:pPr>
              <a:buNone/>
            </a:pPr>
            <a:r>
              <a:rPr lang="en-US" dirty="0" smtClean="0"/>
              <a:t>Boston’s current situation</a:t>
            </a:r>
            <a:endParaRPr lang="en-US" dirty="0"/>
          </a:p>
        </p:txBody>
      </p:sp>
    </p:spTree>
    <p:extLst>
      <p:ext uri="{BB962C8B-B14F-4D97-AF65-F5344CB8AC3E}">
        <p14:creationId xmlns:p14="http://schemas.microsoft.com/office/powerpoint/2010/main" val="10191936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The current plan “has the unintended effect of driving families out of the city.” 		-</a:t>
            </a:r>
            <a:r>
              <a:rPr lang="en-US" i="1" dirty="0" smtClean="0"/>
              <a:t>Glyn Polson, city parent</a:t>
            </a:r>
          </a:p>
          <a:p>
            <a:pPr lvl="1">
              <a:buClrTx/>
            </a:pPr>
            <a:r>
              <a:rPr lang="en-US" dirty="0" smtClean="0"/>
              <a:t>More than 50% of children who do not get desired K or pre-K program leave the public school system for good</a:t>
            </a:r>
          </a:p>
          <a:p>
            <a:pPr>
              <a:buClrTx/>
            </a:pPr>
            <a:endParaRPr lang="en-US" dirty="0" smtClean="0"/>
          </a:p>
          <a:p>
            <a:pPr>
              <a:buClrTx/>
            </a:pPr>
            <a:r>
              <a:rPr lang="en-US" dirty="0" smtClean="0"/>
              <a:t>Feedback (mostly complaints) about the current mechanism*</a:t>
            </a:r>
          </a:p>
          <a:p>
            <a:pPr lvl="1">
              <a:buClrTx/>
            </a:pPr>
            <a:r>
              <a:rPr lang="en-US" dirty="0" smtClean="0"/>
              <a:t>Too complicated </a:t>
            </a:r>
          </a:p>
          <a:p>
            <a:pPr lvl="1">
              <a:buClrTx/>
            </a:pPr>
            <a:r>
              <a:rPr lang="en-US" dirty="0" smtClean="0"/>
              <a:t>Takes too much to research with no certainty of desired result</a:t>
            </a:r>
          </a:p>
          <a:p>
            <a:pPr lvl="1">
              <a:buClrTx/>
            </a:pPr>
            <a:r>
              <a:rPr lang="en-US" dirty="0" smtClean="0"/>
              <a:t>Difficult to navigate </a:t>
            </a:r>
          </a:p>
          <a:p>
            <a:pPr lvl="1">
              <a:buClrTx/>
            </a:pPr>
            <a:r>
              <a:rPr lang="en-US" dirty="0" smtClean="0"/>
              <a:t>Current priorities (siblings and walk zones) should be kept </a:t>
            </a:r>
            <a:endParaRPr lang="en-US" dirty="0"/>
          </a:p>
        </p:txBody>
      </p:sp>
      <p:sp>
        <p:nvSpPr>
          <p:cNvPr id="4" name="Title 3"/>
          <p:cNvSpPr>
            <a:spLocks noGrp="1"/>
          </p:cNvSpPr>
          <p:nvPr>
            <p:ph type="title"/>
          </p:nvPr>
        </p:nvSpPr>
        <p:spPr>
          <a:xfrm>
            <a:off x="152400" y="152400"/>
            <a:ext cx="8534400" cy="685800"/>
          </a:xfrm>
        </p:spPr>
        <p:txBody>
          <a:bodyPr/>
          <a:lstStyle/>
          <a:p>
            <a:pPr>
              <a:buNone/>
            </a:pPr>
            <a:r>
              <a:rPr lang="en-US" dirty="0" smtClean="0"/>
              <a:t>People no longer like Deferred Acceptance</a:t>
            </a:r>
            <a:endParaRPr lang="en-US" dirty="0"/>
          </a:p>
        </p:txBody>
      </p:sp>
      <p:sp>
        <p:nvSpPr>
          <p:cNvPr id="5" name="TextBox 4"/>
          <p:cNvSpPr txBox="1"/>
          <p:nvPr/>
        </p:nvSpPr>
        <p:spPr>
          <a:xfrm>
            <a:off x="1295400" y="5257800"/>
            <a:ext cx="6248400" cy="304800"/>
          </a:xfrm>
          <a:prstGeom prst="rect">
            <a:avLst/>
          </a:prstGeom>
        </p:spPr>
        <p:txBody>
          <a:bodyPr vert="horz" wrap="square" lIns="91440" tIns="45720" rIns="91440" bIns="45720" rtlCol="0" anchor="ctr">
            <a:normAutofit fontScale="70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i="1" dirty="0" smtClean="0">
                <a:solidFill>
                  <a:schemeClr val="bg1"/>
                </a:solidFill>
                <a:latin typeface="Calibri"/>
                <a:ea typeface="+mj-ea"/>
                <a:cs typeface="Calibri"/>
              </a:rPr>
              <a:t>*More than 2000 survey respondents (online and community forums)</a:t>
            </a:r>
            <a:endParaRPr kumimoji="0" lang="en-US" sz="2400" b="0" i="1" u="none" strike="noStrike" kern="1200" cap="none" spc="0" normalizeH="0" baseline="0" noProof="0" dirty="0" smtClean="0">
              <a:ln>
                <a:noFill/>
              </a:ln>
              <a:solidFill>
                <a:schemeClr val="bg1"/>
              </a:solidFill>
              <a:effectLst/>
              <a:uLnTx/>
              <a:uFillTx/>
              <a:latin typeface="Calibri"/>
              <a:ea typeface="+mj-ea"/>
              <a:cs typeface="Calibri"/>
            </a:endParaRPr>
          </a:p>
        </p:txBody>
      </p:sp>
    </p:spTree>
    <p:extLst>
      <p:ext uri="{BB962C8B-B14F-4D97-AF65-F5344CB8AC3E}">
        <p14:creationId xmlns:p14="http://schemas.microsoft.com/office/powerpoint/2010/main" val="274550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The current system is “highly unequal and segregated in a variety of ways.” 		</a:t>
            </a:r>
          </a:p>
          <a:p>
            <a:pPr marL="0" indent="0">
              <a:buNone/>
            </a:pPr>
            <a:r>
              <a:rPr lang="en-US" dirty="0"/>
              <a:t>	</a:t>
            </a:r>
            <a:r>
              <a:rPr lang="en-US" dirty="0" smtClean="0"/>
              <a:t>			-Metropolitan Area Planning Council 	</a:t>
            </a:r>
          </a:p>
          <a:p>
            <a:pPr marL="0" indent="0">
              <a:buNone/>
            </a:pPr>
            <a:endParaRPr lang="en-US" dirty="0"/>
          </a:p>
        </p:txBody>
      </p:sp>
      <p:sp>
        <p:nvSpPr>
          <p:cNvPr id="3" name="Text Placeholder 2"/>
          <p:cNvSpPr>
            <a:spLocks noGrp="1"/>
          </p:cNvSpPr>
          <p:nvPr>
            <p:ph type="body" sz="quarter" idx="13"/>
          </p:nvPr>
        </p:nvSpPr>
        <p:spPr/>
        <p:txBody>
          <a:bodyPr/>
          <a:lstStyle/>
          <a:p>
            <a:r>
              <a:rPr lang="en-US" dirty="0" smtClean="0"/>
              <a:t>Racial equality has not been achieved</a:t>
            </a:r>
            <a:endParaRPr lang="en-US" dirty="0"/>
          </a:p>
        </p:txBody>
      </p:sp>
      <p:sp>
        <p:nvSpPr>
          <p:cNvPr id="4" name="Title 3"/>
          <p:cNvSpPr>
            <a:spLocks noGrp="1"/>
          </p:cNvSpPr>
          <p:nvPr>
            <p:ph type="title"/>
          </p:nvPr>
        </p:nvSpPr>
        <p:spPr/>
        <p:txBody>
          <a:bodyPr/>
          <a:lstStyle/>
          <a:p>
            <a:pPr>
              <a:buNone/>
            </a:pPr>
            <a:r>
              <a:rPr lang="en-US" dirty="0" smtClean="0"/>
              <a:t>Insufficient fairness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571735980"/>
              </p:ext>
            </p:extLst>
          </p:nvPr>
        </p:nvGraphicFramePr>
        <p:xfrm>
          <a:off x="1295400" y="2971800"/>
          <a:ext cx="6477000" cy="2171404"/>
        </p:xfrm>
        <a:graphic>
          <a:graphicData uri="http://schemas.openxmlformats.org/drawingml/2006/table">
            <a:tbl>
              <a:tblPr firstRow="1" firstCol="1" bandRow="1">
                <a:tableStyleId>{5C22544A-7EE6-4342-B048-85BDC9FD1C3A}</a:tableStyleId>
              </a:tblPr>
              <a:tblGrid>
                <a:gridCol w="1079500"/>
                <a:gridCol w="2740269"/>
                <a:gridCol w="2657231"/>
              </a:tblGrid>
              <a:tr h="609599">
                <a:tc>
                  <a:txBody>
                    <a:bodyPr/>
                    <a:lstStyle/>
                    <a:p>
                      <a:endParaRPr lang="en-US" dirty="0"/>
                    </a:p>
                  </a:txBody>
                  <a:tcPr/>
                </a:tc>
                <a:tc>
                  <a:txBody>
                    <a:bodyPr/>
                    <a:lstStyle/>
                    <a:p>
                      <a:pPr algn="ctr"/>
                      <a:r>
                        <a:rPr lang="en-US" dirty="0" smtClean="0"/>
                        <a:t>%</a:t>
                      </a:r>
                      <a:r>
                        <a:rPr lang="en-US" baseline="0" dirty="0" smtClean="0"/>
                        <a:t> of total BPS students</a:t>
                      </a:r>
                      <a:endParaRPr lang="en-US" dirty="0"/>
                    </a:p>
                  </a:txBody>
                  <a:tcPr/>
                </a:tc>
                <a:tc>
                  <a:txBody>
                    <a:bodyPr/>
                    <a:lstStyle/>
                    <a:p>
                      <a:pPr algn="ctr"/>
                      <a:r>
                        <a:rPr lang="en-US" dirty="0" smtClean="0"/>
                        <a:t>% attending high</a:t>
                      </a:r>
                      <a:r>
                        <a:rPr lang="en-US" baseline="0" dirty="0" smtClean="0"/>
                        <a:t>- or medium-quality schools</a:t>
                      </a:r>
                      <a:endParaRPr lang="en-US" dirty="0"/>
                    </a:p>
                  </a:txBody>
                  <a:tcPr/>
                </a:tc>
              </a:tr>
              <a:tr h="382831">
                <a:tc>
                  <a:txBody>
                    <a:bodyPr/>
                    <a:lstStyle/>
                    <a:p>
                      <a:pPr algn="ctr"/>
                      <a:r>
                        <a:rPr lang="en-US" dirty="0" smtClean="0"/>
                        <a:t>Hispanic</a:t>
                      </a:r>
                      <a:endParaRPr lang="en-US" dirty="0"/>
                    </a:p>
                  </a:txBody>
                  <a:tcPr/>
                </a:tc>
                <a:tc>
                  <a:txBody>
                    <a:bodyPr/>
                    <a:lstStyle/>
                    <a:p>
                      <a:pPr algn="ctr"/>
                      <a:r>
                        <a:rPr lang="en-US" dirty="0" smtClean="0"/>
                        <a:t>42</a:t>
                      </a:r>
                      <a:endParaRPr lang="en-US" dirty="0"/>
                    </a:p>
                  </a:txBody>
                  <a:tcPr/>
                </a:tc>
                <a:tc>
                  <a:txBody>
                    <a:bodyPr/>
                    <a:lstStyle/>
                    <a:p>
                      <a:pPr algn="ctr"/>
                      <a:r>
                        <a:rPr lang="en-US" dirty="0" smtClean="0"/>
                        <a:t>61</a:t>
                      </a:r>
                      <a:endParaRPr lang="en-US" dirty="0"/>
                    </a:p>
                  </a:txBody>
                  <a:tcPr/>
                </a:tc>
              </a:tr>
              <a:tr h="382831">
                <a:tc>
                  <a:txBody>
                    <a:bodyPr/>
                    <a:lstStyle/>
                    <a:p>
                      <a:pPr algn="ctr"/>
                      <a:r>
                        <a:rPr lang="en-US" dirty="0" smtClean="0"/>
                        <a:t>Black</a:t>
                      </a:r>
                      <a:endParaRPr lang="en-US" dirty="0"/>
                    </a:p>
                  </a:txBody>
                  <a:tcPr/>
                </a:tc>
                <a:tc>
                  <a:txBody>
                    <a:bodyPr/>
                    <a:lstStyle/>
                    <a:p>
                      <a:pPr algn="ctr"/>
                      <a:r>
                        <a:rPr lang="en-US" dirty="0" smtClean="0"/>
                        <a:t>35</a:t>
                      </a:r>
                      <a:endParaRPr lang="en-US" dirty="0"/>
                    </a:p>
                  </a:txBody>
                  <a:tcPr/>
                </a:tc>
                <a:tc>
                  <a:txBody>
                    <a:bodyPr/>
                    <a:lstStyle/>
                    <a:p>
                      <a:pPr algn="ctr"/>
                      <a:r>
                        <a:rPr lang="en-US" dirty="0" smtClean="0"/>
                        <a:t>52</a:t>
                      </a:r>
                      <a:endParaRPr lang="en-US" dirty="0"/>
                    </a:p>
                  </a:txBody>
                  <a:tcPr/>
                </a:tc>
              </a:tr>
              <a:tr h="382831">
                <a:tc>
                  <a:txBody>
                    <a:bodyPr/>
                    <a:lstStyle/>
                    <a:p>
                      <a:pPr algn="ctr"/>
                      <a:r>
                        <a:rPr lang="en-US" dirty="0" smtClean="0"/>
                        <a:t>White</a:t>
                      </a:r>
                      <a:endParaRPr lang="en-US" dirty="0"/>
                    </a:p>
                  </a:txBody>
                  <a:tcPr/>
                </a:tc>
                <a:tc>
                  <a:txBody>
                    <a:bodyPr/>
                    <a:lstStyle/>
                    <a:p>
                      <a:pPr algn="ctr"/>
                      <a:r>
                        <a:rPr lang="en-US" dirty="0" smtClean="0"/>
                        <a:t>13</a:t>
                      </a:r>
                      <a:endParaRPr lang="en-US" dirty="0"/>
                    </a:p>
                  </a:txBody>
                  <a:tcPr/>
                </a:tc>
                <a:tc>
                  <a:txBody>
                    <a:bodyPr/>
                    <a:lstStyle/>
                    <a:p>
                      <a:pPr algn="ctr"/>
                      <a:r>
                        <a:rPr lang="en-US" dirty="0" smtClean="0"/>
                        <a:t>84</a:t>
                      </a:r>
                      <a:endParaRPr lang="en-US" dirty="0"/>
                    </a:p>
                  </a:txBody>
                  <a:tcPr/>
                </a:tc>
              </a:tr>
              <a:tr h="382831">
                <a:tc>
                  <a:txBody>
                    <a:bodyPr/>
                    <a:lstStyle/>
                    <a:p>
                      <a:pPr algn="ctr"/>
                      <a:r>
                        <a:rPr lang="en-US" dirty="0" smtClean="0"/>
                        <a:t>Asian</a:t>
                      </a:r>
                      <a:endParaRPr lang="en-US" dirty="0"/>
                    </a:p>
                  </a:txBody>
                  <a:tcPr/>
                </a:tc>
                <a:tc>
                  <a:txBody>
                    <a:bodyPr/>
                    <a:lstStyle/>
                    <a:p>
                      <a:pPr algn="ctr"/>
                      <a:r>
                        <a:rPr lang="en-US" dirty="0" smtClean="0"/>
                        <a:t>8</a:t>
                      </a:r>
                      <a:endParaRPr lang="en-US" dirty="0"/>
                    </a:p>
                  </a:txBody>
                  <a:tcPr/>
                </a:tc>
                <a:tc>
                  <a:txBody>
                    <a:bodyPr/>
                    <a:lstStyle/>
                    <a:p>
                      <a:pPr algn="ctr"/>
                      <a:r>
                        <a:rPr lang="en-US" dirty="0" smtClean="0"/>
                        <a:t>77</a:t>
                      </a:r>
                      <a:endParaRPr lang="en-US" dirty="0"/>
                    </a:p>
                  </a:txBody>
                  <a:tcPr/>
                </a:tc>
              </a:tr>
            </a:tbl>
          </a:graphicData>
        </a:graphic>
      </p:graphicFrame>
    </p:spTree>
    <p:extLst>
      <p:ext uri="{BB962C8B-B14F-4D97-AF65-F5344CB8AC3E}">
        <p14:creationId xmlns:p14="http://schemas.microsoft.com/office/powerpoint/2010/main" val="317302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trict Inequality under current pl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33400"/>
            <a:ext cx="3783290" cy="4970599"/>
          </a:xfrm>
          <a:prstGeom prst="rect">
            <a:avLst/>
          </a:prstGeom>
        </p:spPr>
      </p:pic>
      <p:pic>
        <p:nvPicPr>
          <p:cNvPr id="5" name="Picture 4" descr="Black:Hispanic 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533401"/>
            <a:ext cx="3733800" cy="4971744"/>
          </a:xfrm>
          <a:prstGeom prst="rect">
            <a:avLst/>
          </a:prstGeom>
        </p:spPr>
      </p:pic>
    </p:spTree>
    <p:extLst>
      <p:ext uri="{BB962C8B-B14F-4D97-AF65-F5344CB8AC3E}">
        <p14:creationId xmlns:p14="http://schemas.microsoft.com/office/powerpoint/2010/main" val="1717511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a:t>In Jan. 2012 State of the City address, Boston Mayor Thomas </a:t>
            </a:r>
            <a:r>
              <a:rPr lang="en-US" dirty="0" err="1"/>
              <a:t>Menino</a:t>
            </a:r>
            <a:r>
              <a:rPr lang="en-US" dirty="0"/>
              <a:t> vowed to change the school choice </a:t>
            </a:r>
            <a:r>
              <a:rPr lang="en-US" dirty="0" smtClean="0"/>
              <a:t>mechanism</a:t>
            </a:r>
          </a:p>
          <a:p>
            <a:pPr>
              <a:buClrTx/>
            </a:pPr>
            <a:endParaRPr lang="en-US" dirty="0"/>
          </a:p>
          <a:p>
            <a:pPr>
              <a:buClrTx/>
            </a:pPr>
            <a:r>
              <a:rPr lang="en-US" i="1" dirty="0" smtClean="0"/>
              <a:t>“Today’s system is too complicated, frustrating, and unpredictable for too many of our families.” </a:t>
            </a:r>
          </a:p>
          <a:p>
            <a:pPr>
              <a:buClrTx/>
            </a:pPr>
            <a:endParaRPr lang="en-US" dirty="0" smtClean="0"/>
          </a:p>
          <a:p>
            <a:pPr>
              <a:buClrTx/>
            </a:pPr>
            <a:r>
              <a:rPr lang="en-US" dirty="0" smtClean="0"/>
              <a:t>Wants to implement a new mechanism that is </a:t>
            </a:r>
            <a:r>
              <a:rPr lang="en-US" i="1" dirty="0" smtClean="0"/>
              <a:t>“</a:t>
            </a:r>
            <a:r>
              <a:rPr lang="en-US" i="1" dirty="0"/>
              <a:t>fair, </a:t>
            </a:r>
            <a:r>
              <a:rPr lang="en-US" i="1" dirty="0" smtClean="0"/>
              <a:t>follows </a:t>
            </a:r>
            <a:r>
              <a:rPr lang="en-US" i="1" dirty="0"/>
              <a:t>the laws of common sense, and </a:t>
            </a:r>
            <a:r>
              <a:rPr lang="en-US" i="1" dirty="0" smtClean="0"/>
              <a:t>prioritizes </a:t>
            </a:r>
            <a:r>
              <a:rPr lang="en-US" i="1" dirty="0"/>
              <a:t>placing students in quality schools that are closer to their homes.” </a:t>
            </a:r>
          </a:p>
        </p:txBody>
      </p:sp>
      <p:sp>
        <p:nvSpPr>
          <p:cNvPr id="4" name="Title 3"/>
          <p:cNvSpPr>
            <a:spLocks noGrp="1"/>
          </p:cNvSpPr>
          <p:nvPr>
            <p:ph type="title"/>
          </p:nvPr>
        </p:nvSpPr>
        <p:spPr/>
        <p:txBody>
          <a:bodyPr/>
          <a:lstStyle/>
          <a:p>
            <a:pPr>
              <a:buNone/>
            </a:pPr>
            <a:r>
              <a:rPr lang="en-US" dirty="0" smtClean="0"/>
              <a:t>Call for Change</a:t>
            </a:r>
            <a:endParaRPr lang="en-US" dirty="0"/>
          </a:p>
        </p:txBody>
      </p:sp>
    </p:spTree>
    <p:extLst>
      <p:ext uri="{BB962C8B-B14F-4D97-AF65-F5344CB8AC3E}">
        <p14:creationId xmlns:p14="http://schemas.microsoft.com/office/powerpoint/2010/main" val="29708863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lgn="ctr"/>
            <a:r>
              <a:rPr lang="en-US" dirty="0" smtClean="0"/>
              <a:t>Transportation Costs</a:t>
            </a:r>
            <a:endParaRPr lang="en-US" dirty="0"/>
          </a:p>
        </p:txBody>
      </p:sp>
      <p:sp>
        <p:nvSpPr>
          <p:cNvPr id="3" name="Content Placeholder 2"/>
          <p:cNvSpPr>
            <a:spLocks noGrp="1"/>
          </p:cNvSpPr>
          <p:nvPr>
            <p:ph sz="half" idx="2"/>
          </p:nvPr>
        </p:nvSpPr>
        <p:spPr/>
        <p:txBody>
          <a:bodyPr/>
          <a:lstStyle/>
          <a:p>
            <a:r>
              <a:rPr lang="en-US" dirty="0" smtClean="0"/>
              <a:t>$80.4M per year </a:t>
            </a:r>
          </a:p>
          <a:p>
            <a:endParaRPr lang="en-US" dirty="0" smtClean="0"/>
          </a:p>
          <a:p>
            <a:r>
              <a:rPr lang="en-US" dirty="0" smtClean="0"/>
              <a:t>9.3% of BPS’s operating budget</a:t>
            </a:r>
          </a:p>
          <a:p>
            <a:pPr marL="576263" lvl="2" indent="-173038"/>
            <a:r>
              <a:rPr lang="en-US" dirty="0" smtClean="0"/>
              <a:t>More </a:t>
            </a:r>
            <a:r>
              <a:rPr lang="en-US" dirty="0"/>
              <a:t>than double the national average</a:t>
            </a:r>
          </a:p>
          <a:p>
            <a:pPr lvl="1"/>
            <a:endParaRPr lang="en-US" dirty="0" smtClean="0"/>
          </a:p>
          <a:p>
            <a:r>
              <a:rPr lang="en-US" dirty="0" smtClean="0"/>
              <a:t>About $1500/student cost</a:t>
            </a:r>
          </a:p>
          <a:p>
            <a:endParaRPr lang="en-US" dirty="0"/>
          </a:p>
          <a:p>
            <a:r>
              <a:rPr lang="en-US" dirty="0" smtClean="0"/>
              <a:t>Racial history must be noted </a:t>
            </a:r>
          </a:p>
          <a:p>
            <a:pPr lvl="1"/>
            <a:r>
              <a:rPr lang="en-US" dirty="0" smtClean="0"/>
              <a:t>Student busing is an especially sensitive issue</a:t>
            </a:r>
          </a:p>
          <a:p>
            <a:pPr marL="457200" lvl="1" indent="0">
              <a:buNone/>
            </a:pPr>
            <a:endParaRPr lang="en-US" dirty="0"/>
          </a:p>
        </p:txBody>
      </p:sp>
      <p:sp>
        <p:nvSpPr>
          <p:cNvPr id="4" name="Content Placeholder 3"/>
          <p:cNvSpPr>
            <a:spLocks noGrp="1"/>
          </p:cNvSpPr>
          <p:nvPr>
            <p:ph sz="quarter" idx="4"/>
          </p:nvPr>
        </p:nvSpPr>
        <p:spPr/>
        <p:txBody>
          <a:bodyPr/>
          <a:lstStyle/>
          <a:p>
            <a:r>
              <a:rPr lang="en-US" i="1" dirty="0" smtClean="0"/>
              <a:t>“These children can be together, and they can work with each other on homework. … That’s what we want to get to.”</a:t>
            </a:r>
          </a:p>
          <a:p>
            <a:pPr marL="457200" lvl="1" indent="0">
              <a:buNone/>
            </a:pPr>
            <a:r>
              <a:rPr lang="en-US" dirty="0"/>
              <a:t>	</a:t>
            </a:r>
            <a:r>
              <a:rPr lang="en-US" dirty="0" smtClean="0"/>
              <a:t> –Mayor </a:t>
            </a:r>
            <a:r>
              <a:rPr lang="en-US" dirty="0" err="1" smtClean="0"/>
              <a:t>Menino</a:t>
            </a:r>
            <a:endParaRPr lang="en-US" dirty="0"/>
          </a:p>
          <a:p>
            <a:pPr marL="457200" lvl="1" indent="0">
              <a:buNone/>
            </a:pPr>
            <a:endParaRPr lang="en-US" dirty="0" smtClean="0"/>
          </a:p>
          <a:p>
            <a:r>
              <a:rPr lang="en-US" i="1" dirty="0" smtClean="0"/>
              <a:t>“The neighborhood loses this bond between families if the children in it aren’t friends.” </a:t>
            </a:r>
          </a:p>
          <a:p>
            <a:pPr marL="0" indent="0">
              <a:buNone/>
            </a:pPr>
            <a:r>
              <a:rPr lang="en-US" dirty="0" smtClean="0"/>
              <a:t>	-Lisa </a:t>
            </a:r>
            <a:r>
              <a:rPr lang="en-US" dirty="0" err="1" smtClean="0"/>
              <a:t>Gonsalves</a:t>
            </a:r>
            <a:r>
              <a:rPr lang="en-US" dirty="0" smtClean="0"/>
              <a:t>, professor of 	education at UMass-Boston  </a:t>
            </a:r>
            <a:endParaRPr lang="en-US" dirty="0"/>
          </a:p>
        </p:txBody>
      </p:sp>
      <p:sp>
        <p:nvSpPr>
          <p:cNvPr id="5" name="Text Placeholder 4"/>
          <p:cNvSpPr>
            <a:spLocks noGrp="1"/>
          </p:cNvSpPr>
          <p:nvPr>
            <p:ph type="body" idx="12"/>
          </p:nvPr>
        </p:nvSpPr>
        <p:spPr/>
        <p:txBody>
          <a:bodyPr/>
          <a:lstStyle/>
          <a:p>
            <a:pPr algn="ctr"/>
            <a:r>
              <a:rPr lang="en-US" dirty="0" smtClean="0"/>
              <a:t>The importance of neighborhoods</a:t>
            </a:r>
            <a:endParaRPr lang="en-US" dirty="0"/>
          </a:p>
        </p:txBody>
      </p:sp>
      <p:sp>
        <p:nvSpPr>
          <p:cNvPr id="6" name="Title 5"/>
          <p:cNvSpPr>
            <a:spLocks noGrp="1"/>
          </p:cNvSpPr>
          <p:nvPr>
            <p:ph type="title"/>
          </p:nvPr>
        </p:nvSpPr>
        <p:spPr/>
        <p:txBody>
          <a:bodyPr/>
          <a:lstStyle/>
          <a:p>
            <a:pPr>
              <a:buNone/>
            </a:pPr>
            <a:r>
              <a:rPr lang="en-US" dirty="0" smtClean="0"/>
              <a:t>High transportation costs</a:t>
            </a:r>
            <a:endParaRPr lang="en-US" dirty="0"/>
          </a:p>
        </p:txBody>
      </p:sp>
      <p:sp>
        <p:nvSpPr>
          <p:cNvPr id="7" name="Text Placeholder 6"/>
          <p:cNvSpPr>
            <a:spLocks noGrp="1"/>
          </p:cNvSpPr>
          <p:nvPr>
            <p:ph type="body" sz="quarter" idx="13"/>
          </p:nvPr>
        </p:nvSpPr>
        <p:spPr/>
        <p:txBody>
          <a:bodyPr/>
          <a:lstStyle/>
          <a:p>
            <a:r>
              <a:rPr lang="en-US" dirty="0" smtClean="0"/>
              <a:t>Cause and effect?</a:t>
            </a:r>
            <a:endParaRPr lang="en-US" dirty="0"/>
          </a:p>
        </p:txBody>
      </p:sp>
    </p:spTree>
    <p:extLst>
      <p:ext uri="{BB962C8B-B14F-4D97-AF65-F5344CB8AC3E}">
        <p14:creationId xmlns:p14="http://schemas.microsoft.com/office/powerpoint/2010/main" val="2099960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a:t>A set of schools S = {a, b, … z}</a:t>
            </a:r>
          </a:p>
          <a:p>
            <a:pPr>
              <a:buClrTx/>
            </a:pPr>
            <a:r>
              <a:rPr lang="en-US" dirty="0"/>
              <a:t>A quota for each school {</a:t>
            </a:r>
            <a:r>
              <a:rPr lang="en-US" dirty="0" err="1"/>
              <a:t>q</a:t>
            </a:r>
            <a:r>
              <a:rPr lang="en-US" baseline="-25000" dirty="0" err="1"/>
              <a:t>a</a:t>
            </a:r>
            <a:r>
              <a:rPr lang="en-US" baseline="-25000" dirty="0"/>
              <a:t> </a:t>
            </a:r>
            <a:r>
              <a:rPr lang="en-US" dirty="0"/>
              <a:t>… </a:t>
            </a:r>
            <a:r>
              <a:rPr lang="en-US" dirty="0" err="1"/>
              <a:t>q</a:t>
            </a:r>
            <a:r>
              <a:rPr lang="en-US" baseline="-25000" dirty="0" err="1"/>
              <a:t>z</a:t>
            </a:r>
            <a:r>
              <a:rPr lang="en-US" dirty="0"/>
              <a:t>}</a:t>
            </a:r>
          </a:p>
          <a:p>
            <a:pPr>
              <a:buClrTx/>
            </a:pPr>
            <a:r>
              <a:rPr lang="en-US" dirty="0"/>
              <a:t>A set of students T = {α, β, … </a:t>
            </a:r>
            <a:r>
              <a:rPr lang="en-US" dirty="0" err="1"/>
              <a:t>γ</a:t>
            </a:r>
            <a:r>
              <a:rPr lang="en-US" dirty="0"/>
              <a:t>}</a:t>
            </a:r>
          </a:p>
          <a:p>
            <a:pPr>
              <a:buClrTx/>
            </a:pPr>
            <a:r>
              <a:rPr lang="en-US" dirty="0"/>
              <a:t>A matching μ is </a:t>
            </a:r>
            <a:r>
              <a:rPr lang="en-US" b="1" dirty="0"/>
              <a:t>stable</a:t>
            </a:r>
            <a:r>
              <a:rPr lang="en-US" dirty="0"/>
              <a:t> if </a:t>
            </a:r>
          </a:p>
          <a:p>
            <a:pPr lvl="1">
              <a:buClrTx/>
            </a:pPr>
            <a:r>
              <a:rPr lang="en-US" dirty="0"/>
              <a:t>There is no student who prefers to be unmatched rather than be with the school to which she/he is matched</a:t>
            </a:r>
          </a:p>
          <a:p>
            <a:pPr lvl="1">
              <a:buClrTx/>
            </a:pPr>
            <a:r>
              <a:rPr lang="en-US" dirty="0"/>
              <a:t>There is no student/school pair that each prefers the other to the school/student to which it/she/he has been matched</a:t>
            </a:r>
          </a:p>
          <a:p>
            <a:endParaRPr lang="en-US" dirty="0"/>
          </a:p>
        </p:txBody>
      </p:sp>
      <p:sp>
        <p:nvSpPr>
          <p:cNvPr id="3" name="Text Placeholder 2"/>
          <p:cNvSpPr>
            <a:spLocks noGrp="1"/>
          </p:cNvSpPr>
          <p:nvPr>
            <p:ph type="body" sz="quarter" idx="13"/>
          </p:nvPr>
        </p:nvSpPr>
        <p:spPr/>
        <p:txBody>
          <a:bodyPr/>
          <a:lstStyle/>
          <a:p>
            <a:r>
              <a:rPr lang="en-US" dirty="0" smtClean="0"/>
              <a:t>This should be familiar to you!</a:t>
            </a:r>
            <a:endParaRPr lang="en-US" dirty="0"/>
          </a:p>
        </p:txBody>
      </p:sp>
      <p:sp>
        <p:nvSpPr>
          <p:cNvPr id="4" name="Title 3"/>
          <p:cNvSpPr>
            <a:spLocks noGrp="1"/>
          </p:cNvSpPr>
          <p:nvPr>
            <p:ph type="title"/>
          </p:nvPr>
        </p:nvSpPr>
        <p:spPr/>
        <p:txBody>
          <a:bodyPr/>
          <a:lstStyle/>
          <a:p>
            <a:pPr>
              <a:buNone/>
            </a:pPr>
            <a:r>
              <a:rPr lang="en-US" dirty="0" smtClean="0"/>
              <a:t>Just a Little Bit of Notation</a:t>
            </a:r>
            <a:endParaRPr lang="en-US" dirty="0"/>
          </a:p>
        </p:txBody>
      </p:sp>
    </p:spTree>
    <p:extLst>
      <p:ext uri="{BB962C8B-B14F-4D97-AF65-F5344CB8AC3E}">
        <p14:creationId xmlns:p14="http://schemas.microsoft.com/office/powerpoint/2010/main" val="81916910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399"/>
            <a:ext cx="8458200" cy="4495801"/>
          </a:xfrm>
        </p:spPr>
        <p:txBody>
          <a:bodyPr/>
          <a:lstStyle/>
          <a:p>
            <a:pPr>
              <a:buClrTx/>
            </a:pPr>
            <a:r>
              <a:rPr lang="en-US" dirty="0" smtClean="0"/>
              <a:t>The External Advisory Committee (EAC) formed by </a:t>
            </a:r>
            <a:r>
              <a:rPr lang="en-US" dirty="0" err="1" smtClean="0"/>
              <a:t>Menino</a:t>
            </a:r>
            <a:r>
              <a:rPr lang="en-US" dirty="0" smtClean="0"/>
              <a:t> released the following five plans in Sept. 2012</a:t>
            </a:r>
          </a:p>
          <a:p>
            <a:pPr>
              <a:buClrTx/>
            </a:pPr>
            <a:endParaRPr lang="en-US" dirty="0" smtClean="0"/>
          </a:p>
          <a:p>
            <a:pPr>
              <a:buClrTx/>
            </a:pPr>
            <a:r>
              <a:rPr lang="en-US" dirty="0" smtClean="0"/>
              <a:t>Four simply readjust the number of zones (fewer choices!)</a:t>
            </a:r>
          </a:p>
          <a:p>
            <a:pPr lvl="1">
              <a:buClrTx/>
            </a:pPr>
            <a:r>
              <a:rPr lang="en-US" dirty="0"/>
              <a:t>6, 9, 11, 23 zones </a:t>
            </a:r>
          </a:p>
          <a:p>
            <a:pPr lvl="1">
              <a:buClrTx/>
            </a:pPr>
            <a:endParaRPr lang="en-US" dirty="0" smtClean="0"/>
          </a:p>
          <a:p>
            <a:pPr>
              <a:buClrTx/>
            </a:pPr>
            <a:r>
              <a:rPr lang="en-US" dirty="0" smtClean="0"/>
              <a:t>Fifth eliminates all zones: students assigned to school closest to home that has available seats </a:t>
            </a:r>
          </a:p>
          <a:p>
            <a:pPr>
              <a:buClrTx/>
            </a:pPr>
            <a:endParaRPr lang="en-US" dirty="0" smtClean="0"/>
          </a:p>
          <a:p>
            <a:pPr>
              <a:buClrTx/>
            </a:pPr>
            <a:r>
              <a:rPr lang="en-US" dirty="0" smtClean="0"/>
              <a:t>According to the Boston Globe, 9-zone proposal </a:t>
            </a:r>
            <a:r>
              <a:rPr lang="en-US" b="1" u="sng" dirty="0" smtClean="0"/>
              <a:t>was</a:t>
            </a:r>
            <a:r>
              <a:rPr lang="en-US" dirty="0" smtClean="0"/>
              <a:t> frontrunner</a:t>
            </a:r>
          </a:p>
          <a:p>
            <a:pPr lvl="1"/>
            <a:endParaRPr lang="en-US" dirty="0" smtClean="0"/>
          </a:p>
          <a:p>
            <a:pPr lvl="1"/>
            <a:endParaRPr lang="en-US" dirty="0"/>
          </a:p>
        </p:txBody>
      </p:sp>
      <p:sp>
        <p:nvSpPr>
          <p:cNvPr id="3" name="Text Placeholder 2"/>
          <p:cNvSpPr>
            <a:spLocks noGrp="1"/>
          </p:cNvSpPr>
          <p:nvPr>
            <p:ph type="body" sz="quarter" idx="13"/>
          </p:nvPr>
        </p:nvSpPr>
        <p:spPr/>
        <p:txBody>
          <a:bodyPr/>
          <a:lstStyle/>
          <a:p>
            <a:r>
              <a:rPr lang="en-US" dirty="0" smtClean="0"/>
              <a:t>The original five</a:t>
            </a:r>
            <a:endParaRPr lang="en-US" dirty="0"/>
          </a:p>
        </p:txBody>
      </p:sp>
      <p:sp>
        <p:nvSpPr>
          <p:cNvPr id="4" name="Title 3"/>
          <p:cNvSpPr>
            <a:spLocks noGrp="1"/>
          </p:cNvSpPr>
          <p:nvPr>
            <p:ph type="title"/>
          </p:nvPr>
        </p:nvSpPr>
        <p:spPr/>
        <p:txBody>
          <a:bodyPr/>
          <a:lstStyle/>
          <a:p>
            <a:pPr>
              <a:buNone/>
            </a:pPr>
            <a:r>
              <a:rPr lang="en-US" dirty="0" smtClean="0"/>
              <a:t>Proposals</a:t>
            </a:r>
            <a:endParaRPr lang="en-US" dirty="0"/>
          </a:p>
        </p:txBody>
      </p:sp>
    </p:spTree>
    <p:extLst>
      <p:ext uri="{BB962C8B-B14F-4D97-AF65-F5344CB8AC3E}">
        <p14:creationId xmlns:p14="http://schemas.microsoft.com/office/powerpoint/2010/main" val="3224591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b="1" dirty="0" smtClean="0"/>
              <a:t>Step 1: </a:t>
            </a:r>
            <a:r>
              <a:rPr lang="en-US" dirty="0" smtClean="0"/>
              <a:t>At least four schools in a student’s walk zone that have available spots are offered to the student as options</a:t>
            </a:r>
          </a:p>
          <a:p>
            <a:pPr>
              <a:buClrTx/>
            </a:pPr>
            <a:r>
              <a:rPr lang="en-US" b="1" dirty="0" smtClean="0"/>
              <a:t>Step 2: </a:t>
            </a:r>
            <a:r>
              <a:rPr lang="en-US" dirty="0" smtClean="0"/>
              <a:t>The “override” mechanism</a:t>
            </a:r>
          </a:p>
          <a:p>
            <a:pPr lvl="1">
              <a:buClrTx/>
            </a:pPr>
            <a:r>
              <a:rPr lang="en-US" dirty="0" smtClean="0"/>
              <a:t>If all of these schools are bad, a matching scheme makes at least one better school in a different district available to the student </a:t>
            </a:r>
          </a:p>
          <a:p>
            <a:pPr marL="457200" lvl="1" indent="0">
              <a:buClrTx/>
              <a:buNone/>
            </a:pPr>
            <a:endParaRPr lang="en-US" dirty="0" smtClean="0"/>
          </a:p>
          <a:p>
            <a:pPr>
              <a:buClrTx/>
            </a:pPr>
            <a:r>
              <a:rPr lang="en-US" dirty="0" smtClean="0"/>
              <a:t>Immediate concern: But what about the kids living near those good schools?</a:t>
            </a:r>
          </a:p>
          <a:p>
            <a:pPr>
              <a:buClrTx/>
            </a:pPr>
            <a:endParaRPr lang="en-US" dirty="0"/>
          </a:p>
          <a:p>
            <a:pPr>
              <a:buClrTx/>
            </a:pPr>
            <a:r>
              <a:rPr lang="en-US" dirty="0" smtClean="0"/>
              <a:t>Co-chair of EAC Helen </a:t>
            </a:r>
            <a:r>
              <a:rPr lang="en-US" dirty="0" err="1" smtClean="0"/>
              <a:t>Dajer</a:t>
            </a:r>
            <a:r>
              <a:rPr lang="en-US" dirty="0" smtClean="0"/>
              <a:t>: “Creative and dynamic” plan that is the best starting point for the committee’s recommendation</a:t>
            </a:r>
          </a:p>
          <a:p>
            <a:pPr lvl="1"/>
            <a:endParaRPr lang="en-US" dirty="0"/>
          </a:p>
        </p:txBody>
      </p:sp>
      <p:sp>
        <p:nvSpPr>
          <p:cNvPr id="3" name="Text Placeholder 2"/>
          <p:cNvSpPr>
            <a:spLocks noGrp="1"/>
          </p:cNvSpPr>
          <p:nvPr>
            <p:ph type="body" sz="quarter" idx="13"/>
          </p:nvPr>
        </p:nvSpPr>
        <p:spPr/>
        <p:txBody>
          <a:bodyPr/>
          <a:lstStyle/>
          <a:p>
            <a:r>
              <a:rPr lang="en-US" dirty="0" smtClean="0"/>
              <a:t>MIT graduate student </a:t>
            </a:r>
            <a:r>
              <a:rPr lang="en-US" dirty="0" err="1" smtClean="0"/>
              <a:t>Peng</a:t>
            </a:r>
            <a:r>
              <a:rPr lang="en-US" dirty="0" smtClean="0"/>
              <a:t> Shi’s plan</a:t>
            </a:r>
            <a:endParaRPr lang="en-US" dirty="0"/>
          </a:p>
        </p:txBody>
      </p:sp>
      <p:sp>
        <p:nvSpPr>
          <p:cNvPr id="4" name="Title 3"/>
          <p:cNvSpPr>
            <a:spLocks noGrp="1"/>
          </p:cNvSpPr>
          <p:nvPr>
            <p:ph type="title"/>
          </p:nvPr>
        </p:nvSpPr>
        <p:spPr/>
        <p:txBody>
          <a:bodyPr/>
          <a:lstStyle/>
          <a:p>
            <a:pPr>
              <a:buNone/>
            </a:pPr>
            <a:r>
              <a:rPr lang="en-US" dirty="0" smtClean="0"/>
              <a:t>Back to the drawing board</a:t>
            </a:r>
            <a:endParaRPr lang="en-US" dirty="0"/>
          </a:p>
        </p:txBody>
      </p:sp>
    </p:spTree>
    <p:extLst>
      <p:ext uri="{BB962C8B-B14F-4D97-AF65-F5344CB8AC3E}">
        <p14:creationId xmlns:p14="http://schemas.microsoft.com/office/powerpoint/2010/main" val="3748181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381000" y="3657600"/>
            <a:ext cx="8305800" cy="1295400"/>
          </a:xfrm>
        </p:spPr>
        <p:txBody>
          <a:bodyPr>
            <a:normAutofit/>
          </a:bodyPr>
          <a:lstStyle/>
          <a:p>
            <a:r>
              <a:rPr lang="en-US" sz="2200" dirty="0" smtClean="0">
                <a:solidFill>
                  <a:srgbClr val="CBE1E7"/>
                </a:solidFill>
              </a:rPr>
              <a:t>Implementation:</a:t>
            </a:r>
          </a:p>
          <a:p>
            <a:r>
              <a:rPr lang="en-US" sz="2000" dirty="0" smtClean="0"/>
              <a:t>A new mechanism should still be used to assign students for 2014-2015</a:t>
            </a:r>
            <a:endParaRPr lang="en-US" sz="2000" dirty="0"/>
          </a:p>
        </p:txBody>
      </p:sp>
      <p:sp>
        <p:nvSpPr>
          <p:cNvPr id="3" name="Title 2"/>
          <p:cNvSpPr>
            <a:spLocks noGrp="1"/>
          </p:cNvSpPr>
          <p:nvPr>
            <p:ph type="title"/>
          </p:nvPr>
        </p:nvSpPr>
        <p:spPr/>
        <p:txBody>
          <a:bodyPr/>
          <a:lstStyle/>
          <a:p>
            <a:pPr>
              <a:buNone/>
            </a:pPr>
            <a:r>
              <a:rPr lang="en-US" dirty="0" smtClean="0"/>
              <a:t>Timeline</a:t>
            </a:r>
            <a:endParaRPr lang="en-US" dirty="0"/>
          </a:p>
        </p:txBody>
      </p:sp>
      <p:sp>
        <p:nvSpPr>
          <p:cNvPr id="5" name="Text Placeholder 4"/>
          <p:cNvSpPr>
            <a:spLocks noGrp="1"/>
          </p:cNvSpPr>
          <p:nvPr>
            <p:ph type="body" sz="quarter" idx="16"/>
          </p:nvPr>
        </p:nvSpPr>
        <p:spPr>
          <a:xfrm>
            <a:off x="381000" y="1711800"/>
            <a:ext cx="7467600" cy="879000"/>
          </a:xfrm>
        </p:spPr>
        <p:txBody>
          <a:bodyPr>
            <a:noAutofit/>
          </a:bodyPr>
          <a:lstStyle/>
          <a:p>
            <a:r>
              <a:rPr lang="en-US" sz="2200" dirty="0" smtClean="0">
                <a:solidFill>
                  <a:schemeClr val="accent3">
                    <a:lumMod val="60000"/>
                    <a:lumOff val="40000"/>
                  </a:schemeClr>
                </a:solidFill>
              </a:rPr>
              <a:t>Recommendation to superintendent and School Committee:</a:t>
            </a:r>
          </a:p>
          <a:p>
            <a:r>
              <a:rPr lang="en-US" sz="2000" strike="sngStrike" dirty="0" smtClean="0"/>
              <a:t>November</a:t>
            </a:r>
            <a:r>
              <a:rPr lang="en-US" sz="2000" dirty="0" smtClean="0"/>
              <a:t> </a:t>
            </a:r>
            <a:r>
              <a:rPr lang="en-US" sz="2000" dirty="0" smtClean="0">
                <a:sym typeface="Wingdings"/>
              </a:rPr>
              <a:t></a:t>
            </a:r>
            <a:r>
              <a:rPr lang="en-US" sz="2000" dirty="0" smtClean="0"/>
              <a:t> now mid-December</a:t>
            </a:r>
            <a:endParaRPr lang="en-US" sz="2000" dirty="0"/>
          </a:p>
        </p:txBody>
      </p:sp>
      <p:sp>
        <p:nvSpPr>
          <p:cNvPr id="6" name="Text Placeholder 5"/>
          <p:cNvSpPr>
            <a:spLocks noGrp="1"/>
          </p:cNvSpPr>
          <p:nvPr>
            <p:ph type="body" sz="quarter" idx="17"/>
          </p:nvPr>
        </p:nvSpPr>
        <p:spPr>
          <a:xfrm>
            <a:off x="381000" y="2667000"/>
            <a:ext cx="7772400" cy="762000"/>
          </a:xfrm>
        </p:spPr>
        <p:txBody>
          <a:bodyPr>
            <a:noAutofit/>
          </a:bodyPr>
          <a:lstStyle/>
          <a:p>
            <a:r>
              <a:rPr lang="en-US" sz="2200" dirty="0" smtClean="0">
                <a:solidFill>
                  <a:srgbClr val="CBE1E7"/>
                </a:solidFill>
              </a:rPr>
              <a:t>School Committee vote:</a:t>
            </a:r>
          </a:p>
          <a:p>
            <a:r>
              <a:rPr lang="en-US" sz="2000" strike="sngStrike" dirty="0" smtClean="0"/>
              <a:t>December</a:t>
            </a:r>
            <a:r>
              <a:rPr lang="en-US" sz="2000" dirty="0" smtClean="0"/>
              <a:t> </a:t>
            </a:r>
            <a:r>
              <a:rPr lang="en-US" sz="2000" dirty="0" smtClean="0">
                <a:sym typeface="Wingdings"/>
              </a:rPr>
              <a:t> maybe in mid-January</a:t>
            </a:r>
            <a:endParaRPr lang="en-US" sz="2000" dirty="0"/>
          </a:p>
        </p:txBody>
      </p:sp>
    </p:spTree>
    <p:extLst>
      <p:ext uri="{BB962C8B-B14F-4D97-AF65-F5344CB8AC3E}">
        <p14:creationId xmlns:p14="http://schemas.microsoft.com/office/powerpoint/2010/main" val="27392106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ClrTx/>
            </a:pPr>
            <a:r>
              <a:rPr lang="en-US" dirty="0" smtClean="0"/>
              <a:t>The Boston Mechanism is not strategy-proof, and therefore was seen as unfair to naïve students in BPS</a:t>
            </a:r>
          </a:p>
          <a:p>
            <a:pPr>
              <a:buClrTx/>
            </a:pPr>
            <a:endParaRPr lang="en-US" dirty="0" smtClean="0"/>
          </a:p>
          <a:p>
            <a:pPr>
              <a:buClrTx/>
            </a:pPr>
            <a:r>
              <a:rPr lang="en-US" dirty="0" smtClean="0"/>
              <a:t>DA was chosen to replace it because it was simple, strategy-proof and eliminated justified envy</a:t>
            </a:r>
          </a:p>
          <a:p>
            <a:pPr>
              <a:buClrTx/>
            </a:pPr>
            <a:endParaRPr lang="en-US" dirty="0" smtClean="0"/>
          </a:p>
          <a:p>
            <a:pPr>
              <a:buClrTx/>
            </a:pPr>
            <a:r>
              <a:rPr lang="en-US" dirty="0" smtClean="0"/>
              <a:t>But, the Boston Mechanism may achieve greater overall welfare than Deferred Acceptance when using realistic assumptions about school priorities and student information</a:t>
            </a:r>
          </a:p>
          <a:p>
            <a:pPr>
              <a:buClrTx/>
            </a:pPr>
            <a:endParaRPr lang="en-US" dirty="0"/>
          </a:p>
          <a:p>
            <a:pPr>
              <a:buClrTx/>
            </a:pPr>
            <a:r>
              <a:rPr lang="en-US" dirty="0" smtClean="0"/>
              <a:t>Boston is currently preparing to switch from DA to a new mechanism, as yet undecided</a:t>
            </a:r>
            <a:endParaRPr lang="en-US" dirty="0"/>
          </a:p>
        </p:txBody>
      </p:sp>
      <p:sp>
        <p:nvSpPr>
          <p:cNvPr id="4" name="Title 3"/>
          <p:cNvSpPr>
            <a:spLocks noGrp="1"/>
          </p:cNvSpPr>
          <p:nvPr>
            <p:ph type="title"/>
          </p:nvPr>
        </p:nvSpPr>
        <p:spPr/>
        <p:txBody>
          <a:bodyPr/>
          <a:lstStyle/>
          <a:p>
            <a:pPr>
              <a:buNone/>
            </a:pPr>
            <a:r>
              <a:rPr lang="en-US" dirty="0" smtClean="0"/>
              <a:t>Summary: What have we learned?</a:t>
            </a:r>
            <a:endParaRPr lang="en-US" dirty="0"/>
          </a:p>
        </p:txBody>
      </p:sp>
    </p:spTree>
    <p:extLst>
      <p:ext uri="{BB962C8B-B14F-4D97-AF65-F5344CB8AC3E}">
        <p14:creationId xmlns:p14="http://schemas.microsoft.com/office/powerpoint/2010/main" val="2764223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2286000"/>
            <a:ext cx="8305800" cy="2667001"/>
          </a:xfrm>
        </p:spPr>
        <p:txBody>
          <a:bodyPr/>
          <a:lstStyle/>
          <a:p>
            <a:pPr marL="173038" lvl="1" indent="-173038">
              <a:buNone/>
            </a:pPr>
            <a:r>
              <a:rPr lang="en-US" sz="2400" i="1" dirty="0"/>
              <a:t>“I commend the [EAC] for looking at ways that would ensure equitable access to quality schools, but at the end of the day there just isn’t enough quality to go around.” </a:t>
            </a:r>
            <a:endParaRPr lang="en-US" sz="2400" i="1" dirty="0" smtClean="0"/>
          </a:p>
          <a:p>
            <a:pPr marL="173038" lvl="1" indent="-173038"/>
            <a:endParaRPr lang="en-US" sz="2400" dirty="0"/>
          </a:p>
          <a:p>
            <a:pPr marL="0" indent="0">
              <a:buNone/>
            </a:pPr>
            <a:r>
              <a:rPr lang="en-US" dirty="0" smtClean="0"/>
              <a:t>				-</a:t>
            </a:r>
            <a:r>
              <a:rPr lang="en-US" sz="2200" dirty="0" smtClean="0"/>
              <a:t>Kim </a:t>
            </a:r>
            <a:r>
              <a:rPr lang="en-US" sz="2200" dirty="0" err="1" smtClean="0"/>
              <a:t>Janey</a:t>
            </a:r>
            <a:endParaRPr lang="en-US" sz="2200" dirty="0" smtClean="0"/>
          </a:p>
          <a:p>
            <a:pPr marL="0" indent="0">
              <a:buNone/>
            </a:pPr>
            <a:r>
              <a:rPr lang="en-US" sz="2200" dirty="0"/>
              <a:t>	</a:t>
            </a:r>
            <a:r>
              <a:rPr lang="en-US" sz="2200" dirty="0" smtClean="0"/>
              <a:t>			 MAPC senior project director</a:t>
            </a:r>
            <a:endParaRPr lang="en-US" sz="2200" dirty="0"/>
          </a:p>
        </p:txBody>
      </p:sp>
      <p:sp>
        <p:nvSpPr>
          <p:cNvPr id="4" name="Title 3"/>
          <p:cNvSpPr>
            <a:spLocks noGrp="1"/>
          </p:cNvSpPr>
          <p:nvPr>
            <p:ph type="title"/>
          </p:nvPr>
        </p:nvSpPr>
        <p:spPr/>
        <p:txBody>
          <a:bodyPr/>
          <a:lstStyle/>
          <a:p>
            <a:pPr>
              <a:buNone/>
            </a:pPr>
            <a:r>
              <a:rPr lang="en-US" dirty="0" smtClean="0"/>
              <a:t>Perhaps it’s not the mechanism’s fault…</a:t>
            </a:r>
            <a:endParaRPr lang="en-US" dirty="0"/>
          </a:p>
        </p:txBody>
      </p:sp>
    </p:spTree>
    <p:extLst>
      <p:ext uri="{BB962C8B-B14F-4D97-AF65-F5344CB8AC3E}">
        <p14:creationId xmlns:p14="http://schemas.microsoft.com/office/powerpoint/2010/main" val="20810168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1"/>
            <a:ext cx="8991600" cy="4906964"/>
          </a:xfrm>
        </p:spPr>
        <p:txBody>
          <a:bodyPr>
            <a:noAutofit/>
          </a:bodyPr>
          <a:lstStyle/>
          <a:p>
            <a:pPr marL="0" indent="0">
              <a:lnSpc>
                <a:spcPct val="120000"/>
              </a:lnSpc>
              <a:buNone/>
            </a:pPr>
            <a:r>
              <a:rPr lang="en-US" sz="1700" dirty="0" err="1"/>
              <a:t>Abdulkadiroglu</a:t>
            </a:r>
            <a:r>
              <a:rPr lang="en-US" sz="1700" dirty="0"/>
              <a:t>, </a:t>
            </a:r>
            <a:r>
              <a:rPr lang="en-US" sz="1700" dirty="0" err="1"/>
              <a:t>Atila</a:t>
            </a:r>
            <a:r>
              <a:rPr lang="en-US" sz="1700" dirty="0"/>
              <a:t>, </a:t>
            </a:r>
            <a:r>
              <a:rPr lang="en-US" sz="1700" dirty="0" err="1"/>
              <a:t>Yeon</a:t>
            </a:r>
            <a:r>
              <a:rPr lang="en-US" sz="1700" dirty="0"/>
              <a:t>-Koo </a:t>
            </a:r>
            <a:r>
              <a:rPr lang="en-US" sz="1700" dirty="0" err="1"/>
              <a:t>Che</a:t>
            </a:r>
            <a:r>
              <a:rPr lang="en-US" sz="1700" dirty="0"/>
              <a:t>, and Yosuke Yasuda. 2008. “Expanding ‘Choice’ in School Choice.” Unpublished.</a:t>
            </a:r>
          </a:p>
          <a:p>
            <a:pPr marL="0" indent="0">
              <a:lnSpc>
                <a:spcPct val="120000"/>
              </a:lnSpc>
              <a:buNone/>
            </a:pPr>
            <a:r>
              <a:rPr lang="en-US" sz="1700" dirty="0"/>
              <a:t> </a:t>
            </a:r>
          </a:p>
          <a:p>
            <a:pPr marL="0" indent="0">
              <a:lnSpc>
                <a:spcPct val="120000"/>
              </a:lnSpc>
              <a:buNone/>
            </a:pPr>
            <a:r>
              <a:rPr lang="en-US" sz="1700" dirty="0" err="1"/>
              <a:t>Abdulkadiroglu</a:t>
            </a:r>
            <a:r>
              <a:rPr lang="en-US" sz="1700" dirty="0"/>
              <a:t>, </a:t>
            </a:r>
            <a:r>
              <a:rPr lang="en-US" sz="1700" dirty="0" err="1"/>
              <a:t>Atila</a:t>
            </a:r>
            <a:r>
              <a:rPr lang="en-US" sz="1700" dirty="0"/>
              <a:t>, </a:t>
            </a:r>
            <a:r>
              <a:rPr lang="en-US" sz="1700" dirty="0" err="1"/>
              <a:t>Yeon</a:t>
            </a:r>
            <a:r>
              <a:rPr lang="en-US" sz="1700" dirty="0"/>
              <a:t>-Koo </a:t>
            </a:r>
            <a:r>
              <a:rPr lang="en-US" sz="1700" dirty="0" err="1"/>
              <a:t>Che</a:t>
            </a:r>
            <a:r>
              <a:rPr lang="en-US" sz="1700" dirty="0"/>
              <a:t>, and Yosuke Yasuda. 2009. “Resolving Conflicting Preferences in School Choice: The ‘Boston’ Mechanism Reconsidered.” Unpublished.</a:t>
            </a:r>
          </a:p>
          <a:p>
            <a:pPr marL="0" indent="0">
              <a:lnSpc>
                <a:spcPct val="120000"/>
              </a:lnSpc>
              <a:buNone/>
            </a:pPr>
            <a:r>
              <a:rPr lang="en-US" sz="1700" dirty="0"/>
              <a:t> </a:t>
            </a:r>
          </a:p>
          <a:p>
            <a:pPr marL="0" indent="0">
              <a:lnSpc>
                <a:spcPct val="120000"/>
              </a:lnSpc>
              <a:buNone/>
            </a:pPr>
            <a:r>
              <a:rPr lang="en-US" sz="1700" dirty="0" err="1"/>
              <a:t>Abdulkadiroglu</a:t>
            </a:r>
            <a:r>
              <a:rPr lang="en-US" sz="1700" dirty="0"/>
              <a:t>, </a:t>
            </a:r>
            <a:r>
              <a:rPr lang="en-US" sz="1700" dirty="0" err="1"/>
              <a:t>Atila</a:t>
            </a:r>
            <a:r>
              <a:rPr lang="en-US" sz="1700" dirty="0"/>
              <a:t>, </a:t>
            </a:r>
            <a:r>
              <a:rPr lang="en-US" sz="1700" dirty="0" err="1"/>
              <a:t>Parag</a:t>
            </a:r>
            <a:r>
              <a:rPr lang="en-US" sz="1700" dirty="0"/>
              <a:t> </a:t>
            </a:r>
            <a:r>
              <a:rPr lang="en-US" sz="1700" dirty="0" err="1"/>
              <a:t>Pathak</a:t>
            </a:r>
            <a:r>
              <a:rPr lang="en-US" sz="1700" dirty="0"/>
              <a:t>, and Alvin E. Roth. 2005. “The Boston Public School Math,” </a:t>
            </a:r>
            <a:r>
              <a:rPr lang="en-US" sz="1700" i="1" dirty="0"/>
              <a:t>American Economic Review</a:t>
            </a:r>
            <a:r>
              <a:rPr lang="en-US" sz="1700" dirty="0"/>
              <a:t>, Papers and Proceedings, 95, 368-371.</a:t>
            </a:r>
          </a:p>
          <a:p>
            <a:pPr marL="0" indent="0">
              <a:lnSpc>
                <a:spcPct val="120000"/>
              </a:lnSpc>
              <a:buNone/>
            </a:pPr>
            <a:r>
              <a:rPr lang="en-US" sz="1700" dirty="0"/>
              <a:t> </a:t>
            </a:r>
          </a:p>
          <a:p>
            <a:pPr marL="0" indent="0">
              <a:lnSpc>
                <a:spcPct val="120000"/>
              </a:lnSpc>
              <a:buNone/>
            </a:pPr>
            <a:r>
              <a:rPr lang="en-US" sz="1700" dirty="0" err="1"/>
              <a:t>Abdulkadiroglu</a:t>
            </a:r>
            <a:r>
              <a:rPr lang="en-US" sz="1700" dirty="0"/>
              <a:t>, </a:t>
            </a:r>
            <a:r>
              <a:rPr lang="en-US" sz="1700" dirty="0" err="1"/>
              <a:t>Atila</a:t>
            </a:r>
            <a:r>
              <a:rPr lang="en-US" sz="1700" dirty="0"/>
              <a:t>, </a:t>
            </a:r>
            <a:r>
              <a:rPr lang="en-US" sz="1700" dirty="0" err="1"/>
              <a:t>Parag</a:t>
            </a:r>
            <a:r>
              <a:rPr lang="en-US" sz="1700" dirty="0"/>
              <a:t> </a:t>
            </a:r>
            <a:r>
              <a:rPr lang="en-US" sz="1700" dirty="0" err="1"/>
              <a:t>Pathak</a:t>
            </a:r>
            <a:r>
              <a:rPr lang="en-US" sz="1700" dirty="0"/>
              <a:t>, Alvin E. Roth, and </a:t>
            </a:r>
            <a:r>
              <a:rPr lang="en-US" sz="1700" dirty="0" err="1"/>
              <a:t>Tayfun</a:t>
            </a:r>
            <a:r>
              <a:rPr lang="en-US" sz="1700" dirty="0"/>
              <a:t> </a:t>
            </a:r>
            <a:r>
              <a:rPr lang="en-US" sz="1700" dirty="0" err="1"/>
              <a:t>Sönmez</a:t>
            </a:r>
            <a:r>
              <a:rPr lang="en-US" sz="1700" dirty="0"/>
              <a:t>. 2006. “Changing the Boston School Choice Mechanism.” National Bureau of Economic Research Working Paper 11965.</a:t>
            </a:r>
          </a:p>
          <a:p>
            <a:pPr marL="0" indent="0">
              <a:lnSpc>
                <a:spcPct val="120000"/>
              </a:lnSpc>
              <a:buNone/>
            </a:pPr>
            <a:r>
              <a:rPr lang="en-US" sz="1700" dirty="0"/>
              <a:t> </a:t>
            </a:r>
          </a:p>
          <a:p>
            <a:pPr marL="0" indent="0">
              <a:lnSpc>
                <a:spcPct val="120000"/>
              </a:lnSpc>
              <a:buNone/>
            </a:pPr>
            <a:r>
              <a:rPr lang="en-US" sz="1700" dirty="0" err="1"/>
              <a:t>Abdulkadiroglu</a:t>
            </a:r>
            <a:r>
              <a:rPr lang="en-US" sz="1700" dirty="0"/>
              <a:t>, </a:t>
            </a:r>
            <a:r>
              <a:rPr lang="en-US" sz="1700" dirty="0" err="1"/>
              <a:t>Atila</a:t>
            </a:r>
            <a:r>
              <a:rPr lang="en-US" sz="1700" dirty="0"/>
              <a:t>, and </a:t>
            </a:r>
            <a:r>
              <a:rPr lang="en-US" sz="1700" dirty="0" err="1"/>
              <a:t>Tayfun</a:t>
            </a:r>
            <a:r>
              <a:rPr lang="en-US" sz="1700" dirty="0"/>
              <a:t> </a:t>
            </a:r>
            <a:r>
              <a:rPr lang="en-US" sz="1700" dirty="0" err="1"/>
              <a:t>Sönmez</a:t>
            </a:r>
            <a:r>
              <a:rPr lang="en-US" sz="1700" dirty="0"/>
              <a:t>. 2003. “School Choice: A Mechanism Design Approach.” </a:t>
            </a:r>
            <a:r>
              <a:rPr lang="en-US" sz="1700" i="1" dirty="0"/>
              <a:t>American Economic Review</a:t>
            </a:r>
            <a:r>
              <a:rPr lang="en-US" sz="1700" dirty="0"/>
              <a:t>, 93(3): 729–47.</a:t>
            </a:r>
          </a:p>
        </p:txBody>
      </p:sp>
      <p:sp>
        <p:nvSpPr>
          <p:cNvPr id="4" name="Title 3"/>
          <p:cNvSpPr>
            <a:spLocks noGrp="1"/>
          </p:cNvSpPr>
          <p:nvPr>
            <p:ph type="title"/>
          </p:nvPr>
        </p:nvSpPr>
        <p:spPr/>
        <p:txBody>
          <a:bodyPr/>
          <a:lstStyle/>
          <a:p>
            <a:pPr>
              <a:buNone/>
            </a:pPr>
            <a:r>
              <a:rPr lang="en-US" dirty="0" smtClean="0"/>
              <a:t>References</a:t>
            </a:r>
            <a:endParaRPr lang="en-US" dirty="0"/>
          </a:p>
        </p:txBody>
      </p:sp>
    </p:spTree>
    <p:extLst>
      <p:ext uri="{BB962C8B-B14F-4D97-AF65-F5344CB8AC3E}">
        <p14:creationId xmlns:p14="http://schemas.microsoft.com/office/powerpoint/2010/main" val="41538044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1"/>
            <a:ext cx="8305800" cy="4906964"/>
          </a:xfrm>
        </p:spPr>
        <p:txBody>
          <a:bodyPr>
            <a:noAutofit/>
          </a:bodyPr>
          <a:lstStyle/>
          <a:p>
            <a:pPr marL="0" indent="0">
              <a:lnSpc>
                <a:spcPct val="120000"/>
              </a:lnSpc>
              <a:buNone/>
            </a:pPr>
            <a:r>
              <a:rPr lang="en-US" sz="1500" dirty="0"/>
              <a:t>Chen, Yan, and </a:t>
            </a:r>
            <a:r>
              <a:rPr lang="en-US" sz="1500" dirty="0" err="1"/>
              <a:t>Tayfun</a:t>
            </a:r>
            <a:r>
              <a:rPr lang="en-US" sz="1500" dirty="0"/>
              <a:t> </a:t>
            </a:r>
            <a:r>
              <a:rPr lang="en-US" sz="1500" dirty="0" err="1"/>
              <a:t>Sonmez</a:t>
            </a:r>
            <a:r>
              <a:rPr lang="en-US" sz="1500" dirty="0"/>
              <a:t>. 2006. “School Choice: An Experimental Study," </a:t>
            </a:r>
            <a:r>
              <a:rPr lang="en-US" sz="1500" i="1" dirty="0"/>
              <a:t>Journal of Economic Theory</a:t>
            </a:r>
            <a:r>
              <a:rPr lang="en-US" sz="1500" dirty="0"/>
              <a:t>, 127: 2002-231.</a:t>
            </a:r>
          </a:p>
          <a:p>
            <a:pPr marL="0" indent="0">
              <a:lnSpc>
                <a:spcPct val="120000"/>
              </a:lnSpc>
              <a:buNone/>
            </a:pPr>
            <a:r>
              <a:rPr lang="en-US" sz="1500" dirty="0"/>
              <a:t> </a:t>
            </a:r>
          </a:p>
          <a:p>
            <a:pPr marL="0" indent="0">
              <a:lnSpc>
                <a:spcPct val="120000"/>
              </a:lnSpc>
              <a:buNone/>
            </a:pPr>
            <a:r>
              <a:rPr lang="en-US" sz="1500" dirty="0" err="1"/>
              <a:t>Ergin</a:t>
            </a:r>
            <a:r>
              <a:rPr lang="en-US" sz="1500" dirty="0"/>
              <a:t>, </a:t>
            </a:r>
            <a:r>
              <a:rPr lang="en-US" sz="1500" dirty="0" err="1"/>
              <a:t>Haluk</a:t>
            </a:r>
            <a:r>
              <a:rPr lang="en-US" sz="1500" dirty="0"/>
              <a:t>, and </a:t>
            </a:r>
            <a:r>
              <a:rPr lang="en-US" sz="1500" dirty="0" err="1"/>
              <a:t>Tayfun</a:t>
            </a:r>
            <a:r>
              <a:rPr lang="en-US" sz="1500" dirty="0"/>
              <a:t> </a:t>
            </a:r>
            <a:r>
              <a:rPr lang="en-US" sz="1500" dirty="0" err="1"/>
              <a:t>Sönmez</a:t>
            </a:r>
            <a:r>
              <a:rPr lang="en-US" sz="1500" dirty="0"/>
              <a:t>. 2006. “Games of School Choice under the Boston Mechanism.” </a:t>
            </a:r>
            <a:r>
              <a:rPr lang="en-US" sz="1500" i="1" dirty="0"/>
              <a:t>Journal of Public Economics</a:t>
            </a:r>
            <a:r>
              <a:rPr lang="en-US" sz="1500" dirty="0"/>
              <a:t>, 90(1–2): 215–37.</a:t>
            </a:r>
          </a:p>
          <a:p>
            <a:pPr marL="0" indent="0">
              <a:lnSpc>
                <a:spcPct val="120000"/>
              </a:lnSpc>
              <a:buNone/>
            </a:pPr>
            <a:r>
              <a:rPr lang="en-US" sz="1500" dirty="0"/>
              <a:t> </a:t>
            </a:r>
          </a:p>
          <a:p>
            <a:pPr marL="0" indent="0">
              <a:lnSpc>
                <a:spcPct val="120000"/>
              </a:lnSpc>
              <a:buNone/>
            </a:pPr>
            <a:r>
              <a:rPr lang="en-US" sz="1500" dirty="0"/>
              <a:t>Featherstone, Clayton, and Muriel </a:t>
            </a:r>
            <a:r>
              <a:rPr lang="en-US" sz="1500" dirty="0" err="1"/>
              <a:t>Niederle</a:t>
            </a:r>
            <a:r>
              <a:rPr lang="en-US" sz="1500" dirty="0"/>
              <a:t>. 2008. “Ex Ante Efficiency in School Choice Mechanisms: An Experimental Investigation.” National Bureau of Economic Research Working Paper 14618.</a:t>
            </a:r>
          </a:p>
          <a:p>
            <a:pPr marL="0" indent="0">
              <a:lnSpc>
                <a:spcPct val="120000"/>
              </a:lnSpc>
              <a:buNone/>
            </a:pPr>
            <a:r>
              <a:rPr lang="en-US" sz="1500" dirty="0"/>
              <a:t> </a:t>
            </a:r>
          </a:p>
          <a:p>
            <a:pPr marL="0" indent="0">
              <a:lnSpc>
                <a:spcPct val="120000"/>
              </a:lnSpc>
              <a:buNone/>
            </a:pPr>
            <a:r>
              <a:rPr lang="en-US" sz="1500" dirty="0" err="1"/>
              <a:t>Kesten</a:t>
            </a:r>
            <a:r>
              <a:rPr lang="en-US" sz="1500" dirty="0"/>
              <a:t>, </a:t>
            </a:r>
            <a:r>
              <a:rPr lang="en-US" sz="1500" dirty="0" err="1"/>
              <a:t>Onur</a:t>
            </a:r>
            <a:r>
              <a:rPr lang="en-US" sz="1500" dirty="0"/>
              <a:t>. 2008. “School Choice with </a:t>
            </a:r>
            <a:r>
              <a:rPr lang="en-US" sz="1500" dirty="0" err="1"/>
              <a:t>Conesnt</a:t>
            </a:r>
            <a:r>
              <a:rPr lang="en-US" sz="1500" dirty="0"/>
              <a:t>,” </a:t>
            </a:r>
            <a:r>
              <a:rPr lang="en-US" sz="1500" i="1" dirty="0"/>
              <a:t>Quarterly Journal of Economics</a:t>
            </a:r>
            <a:r>
              <a:rPr lang="en-US" sz="1500" dirty="0"/>
              <a:t>.</a:t>
            </a:r>
          </a:p>
          <a:p>
            <a:pPr marL="0" indent="0">
              <a:lnSpc>
                <a:spcPct val="120000"/>
              </a:lnSpc>
              <a:buNone/>
            </a:pPr>
            <a:r>
              <a:rPr lang="en-US" sz="1500" dirty="0"/>
              <a:t> </a:t>
            </a:r>
          </a:p>
          <a:p>
            <a:pPr marL="0" indent="0">
              <a:lnSpc>
                <a:spcPct val="120000"/>
              </a:lnSpc>
              <a:buNone/>
            </a:pPr>
            <a:r>
              <a:rPr lang="en-US" sz="1500" dirty="0" err="1"/>
              <a:t>Miralles</a:t>
            </a:r>
            <a:r>
              <a:rPr lang="en-US" sz="1500" dirty="0"/>
              <a:t>, Antonio. 2008. “School Choice: The Case for the Boston Mechanism.” Unpublished.</a:t>
            </a:r>
          </a:p>
          <a:p>
            <a:pPr marL="0" indent="0">
              <a:lnSpc>
                <a:spcPct val="120000"/>
              </a:lnSpc>
              <a:buNone/>
            </a:pPr>
            <a:r>
              <a:rPr lang="en-US" sz="1500" dirty="0"/>
              <a:t> </a:t>
            </a:r>
          </a:p>
          <a:p>
            <a:pPr marL="0" indent="0">
              <a:lnSpc>
                <a:spcPct val="120000"/>
              </a:lnSpc>
              <a:buNone/>
            </a:pPr>
            <a:r>
              <a:rPr lang="en-US" sz="1500" dirty="0" err="1"/>
              <a:t>Pathak</a:t>
            </a:r>
            <a:r>
              <a:rPr lang="en-US" sz="1500" dirty="0"/>
              <a:t>, </a:t>
            </a:r>
            <a:r>
              <a:rPr lang="en-US" sz="1500" dirty="0" err="1"/>
              <a:t>Parag</a:t>
            </a:r>
            <a:r>
              <a:rPr lang="en-US" sz="1500" dirty="0"/>
              <a:t> A., and </a:t>
            </a:r>
            <a:r>
              <a:rPr lang="en-US" sz="1500" dirty="0" err="1"/>
              <a:t>Tayfun</a:t>
            </a:r>
            <a:r>
              <a:rPr lang="en-US" sz="1500" dirty="0"/>
              <a:t> </a:t>
            </a:r>
            <a:r>
              <a:rPr lang="en-US" sz="1500" dirty="0" err="1"/>
              <a:t>Sönmez</a:t>
            </a:r>
            <a:r>
              <a:rPr lang="en-US" sz="1500" dirty="0"/>
              <a:t>. 2008. “Leveling the Playing Field: Sincere and Sophisticated Players in the Boston Mechanism.” </a:t>
            </a:r>
            <a:r>
              <a:rPr lang="en-US" sz="1500" i="1" dirty="0"/>
              <a:t>American Economic Review</a:t>
            </a:r>
            <a:r>
              <a:rPr lang="en-US" sz="1500" dirty="0"/>
              <a:t>, 98(4): 1636–52.</a:t>
            </a:r>
          </a:p>
          <a:p>
            <a:pPr marL="0" indent="0">
              <a:lnSpc>
                <a:spcPct val="120000"/>
              </a:lnSpc>
              <a:buNone/>
            </a:pPr>
            <a:endParaRPr lang="en-US" sz="1500" dirty="0"/>
          </a:p>
        </p:txBody>
      </p:sp>
      <p:sp>
        <p:nvSpPr>
          <p:cNvPr id="4" name="Title 3"/>
          <p:cNvSpPr>
            <a:spLocks noGrp="1"/>
          </p:cNvSpPr>
          <p:nvPr>
            <p:ph type="title"/>
          </p:nvPr>
        </p:nvSpPr>
        <p:spPr/>
        <p:txBody>
          <a:bodyPr/>
          <a:lstStyle/>
          <a:p>
            <a:pPr>
              <a:buNone/>
            </a:pPr>
            <a:r>
              <a:rPr lang="en-US" dirty="0" smtClean="0"/>
              <a:t>References (cont.)</a:t>
            </a:r>
            <a:endParaRPr lang="en-US" dirty="0"/>
          </a:p>
        </p:txBody>
      </p:sp>
    </p:spTree>
    <p:extLst>
      <p:ext uri="{BB962C8B-B14F-4D97-AF65-F5344CB8AC3E}">
        <p14:creationId xmlns:p14="http://schemas.microsoft.com/office/powerpoint/2010/main" val="31193027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1"/>
            <a:ext cx="8305800" cy="4906964"/>
          </a:xfrm>
        </p:spPr>
        <p:txBody>
          <a:bodyPr>
            <a:noAutofit/>
          </a:bodyPr>
          <a:lstStyle/>
          <a:p>
            <a:pPr marL="0" indent="0">
              <a:lnSpc>
                <a:spcPct val="100000"/>
              </a:lnSpc>
              <a:buNone/>
            </a:pPr>
            <a:r>
              <a:rPr lang="en-US" sz="1400" dirty="0"/>
              <a:t>"A Bid for Equity in School Choice Plan." </a:t>
            </a:r>
            <a:r>
              <a:rPr lang="en-US" sz="1400" i="1" dirty="0"/>
              <a:t>The Boston Globe</a:t>
            </a:r>
            <a:r>
              <a:rPr lang="en-US" sz="1400" dirty="0" smtClean="0"/>
              <a:t>,</a:t>
            </a:r>
          </a:p>
          <a:p>
            <a:pPr marL="0" indent="0">
              <a:lnSpc>
                <a:spcPct val="100000"/>
              </a:lnSpc>
              <a:buNone/>
            </a:pPr>
            <a:r>
              <a:rPr lang="en-US" sz="1400" dirty="0" smtClean="0"/>
              <a:t>http</a:t>
            </a:r>
            <a:r>
              <a:rPr lang="en-US" sz="1400" dirty="0"/>
              <a:t>://</a:t>
            </a:r>
            <a:r>
              <a:rPr lang="en-US" sz="1400" dirty="0" err="1"/>
              <a:t>www.bostonglobe.com</a:t>
            </a:r>
            <a:r>
              <a:rPr lang="en-US" sz="1400" dirty="0"/>
              <a:t>/metro/2012/10/26/low-income-students-could-get-priority-student-assignment/XGrl73xhZvIOwMSWUzAEpK/</a:t>
            </a:r>
            <a:r>
              <a:rPr lang="en-US" sz="1400" dirty="0" err="1"/>
              <a:t>story.html</a:t>
            </a:r>
            <a:r>
              <a:rPr lang="en-US" sz="1400" dirty="0"/>
              <a:t> 2012</a:t>
            </a:r>
            <a:r>
              <a:rPr lang="en-US" sz="1400" dirty="0" smtClean="0"/>
              <a:t>.</a:t>
            </a:r>
          </a:p>
          <a:p>
            <a:pPr marL="0" indent="0">
              <a:lnSpc>
                <a:spcPct val="100000"/>
              </a:lnSpc>
              <a:buNone/>
            </a:pPr>
            <a:endParaRPr lang="en-US" sz="1400" dirty="0"/>
          </a:p>
          <a:p>
            <a:pPr marL="0" indent="0">
              <a:lnSpc>
                <a:spcPct val="100000"/>
              </a:lnSpc>
              <a:buNone/>
            </a:pPr>
            <a:r>
              <a:rPr lang="en-US" sz="1400" dirty="0"/>
              <a:t>Andersen, James </a:t>
            </a:r>
            <a:r>
              <a:rPr lang="en-US" sz="1400" dirty="0" err="1"/>
              <a:t>Vaznis</a:t>
            </a:r>
            <a:r>
              <a:rPr lang="en-US" sz="1400" dirty="0"/>
              <a:t> and Travis. "Plans Upend Boston School Assignments." </a:t>
            </a:r>
            <a:r>
              <a:rPr lang="en-US" sz="1400" i="1" dirty="0"/>
              <a:t>The Boston Globe</a:t>
            </a:r>
            <a:r>
              <a:rPr lang="en-US" sz="1400" dirty="0"/>
              <a:t>, http://</a:t>
            </a:r>
            <a:r>
              <a:rPr lang="en-US" sz="1400" dirty="0" err="1"/>
              <a:t>www.bostonglobe.com</a:t>
            </a:r>
            <a:r>
              <a:rPr lang="en-US" sz="1400" dirty="0"/>
              <a:t>/metro/2012/09/24/</a:t>
            </a:r>
            <a:r>
              <a:rPr lang="en-US" sz="1400" dirty="0" err="1"/>
              <a:t>boston</a:t>
            </a:r>
            <a:r>
              <a:rPr lang="en-US" sz="1400" dirty="0"/>
              <a:t>-school-assignment-plans-unveiled/VwPfsawAqC8waWF24ZzqmI/</a:t>
            </a:r>
            <a:r>
              <a:rPr lang="en-US" sz="1400" dirty="0" err="1"/>
              <a:t>story.html</a:t>
            </a:r>
            <a:r>
              <a:rPr lang="en-US" sz="1400" dirty="0"/>
              <a:t> 2012</a:t>
            </a:r>
            <a:r>
              <a:rPr lang="en-US" sz="1400" dirty="0" smtClean="0"/>
              <a:t>.</a:t>
            </a:r>
          </a:p>
          <a:p>
            <a:pPr marL="0" indent="0">
              <a:lnSpc>
                <a:spcPct val="100000"/>
              </a:lnSpc>
              <a:buNone/>
            </a:pPr>
            <a:endParaRPr lang="en-US" sz="1400" dirty="0"/>
          </a:p>
          <a:p>
            <a:pPr marL="0" indent="0">
              <a:lnSpc>
                <a:spcPct val="100000"/>
              </a:lnSpc>
              <a:buNone/>
            </a:pPr>
            <a:r>
              <a:rPr lang="en-US" sz="1400" dirty="0"/>
              <a:t>Cook, Gareth. "School Assignment Flaws Detailed." </a:t>
            </a:r>
            <a:r>
              <a:rPr lang="en-US" sz="1400" i="1" dirty="0"/>
              <a:t>The Boston Globe</a:t>
            </a:r>
            <a:r>
              <a:rPr lang="en-US" sz="1400" dirty="0"/>
              <a:t>, https://www2.bc.edu/~</a:t>
            </a:r>
            <a:r>
              <a:rPr lang="en-US" sz="1400" dirty="0" err="1"/>
              <a:t>sonmezt</a:t>
            </a:r>
            <a:r>
              <a:rPr lang="en-US" sz="1400" dirty="0"/>
              <a:t>/</a:t>
            </a:r>
            <a:r>
              <a:rPr lang="en-US" sz="1400" dirty="0" err="1"/>
              <a:t>Bostonglobestoryonschoolchoice.htm</a:t>
            </a:r>
            <a:r>
              <a:rPr lang="en-US" sz="1400" dirty="0"/>
              <a:t> 2003</a:t>
            </a:r>
            <a:r>
              <a:rPr lang="en-US" sz="1400" dirty="0" smtClean="0"/>
              <a:t>.</a:t>
            </a:r>
          </a:p>
          <a:p>
            <a:pPr marL="0" indent="0">
              <a:lnSpc>
                <a:spcPct val="100000"/>
              </a:lnSpc>
              <a:buNone/>
            </a:pPr>
            <a:endParaRPr lang="en-US" sz="1400" dirty="0"/>
          </a:p>
          <a:p>
            <a:pPr marL="0" indent="0">
              <a:lnSpc>
                <a:spcPct val="100000"/>
              </a:lnSpc>
              <a:buNone/>
            </a:pPr>
            <a:r>
              <a:rPr lang="en-US" sz="1400" dirty="0" err="1"/>
              <a:t>Ebbert</a:t>
            </a:r>
            <a:r>
              <a:rPr lang="en-US" sz="1400" dirty="0"/>
              <a:t>, Jenna Russell and Stephanie. "The High Price of School Assignment." </a:t>
            </a:r>
            <a:r>
              <a:rPr lang="en-US" sz="1400" i="1" dirty="0"/>
              <a:t>The Boston Globe</a:t>
            </a:r>
            <a:r>
              <a:rPr lang="en-US" sz="1400" dirty="0"/>
              <a:t>, http://</a:t>
            </a:r>
            <a:r>
              <a:rPr lang="en-US" sz="1400" dirty="0" err="1"/>
              <a:t>www.boston.com</a:t>
            </a:r>
            <a:r>
              <a:rPr lang="en-US" sz="1400" dirty="0"/>
              <a:t>/news/education/k_12/articles/2011/06/12/</a:t>
            </a:r>
            <a:r>
              <a:rPr lang="en-US" sz="1400" dirty="0" err="1"/>
              <a:t>the_high_price_of_school_assignment</a:t>
            </a:r>
            <a:r>
              <a:rPr lang="en-US" sz="1400" dirty="0"/>
              <a:t>/ 2011</a:t>
            </a:r>
            <a:r>
              <a:rPr lang="en-US" sz="1400" dirty="0" smtClean="0"/>
              <a:t>.</a:t>
            </a:r>
          </a:p>
          <a:p>
            <a:pPr marL="0" indent="0">
              <a:lnSpc>
                <a:spcPct val="100000"/>
              </a:lnSpc>
              <a:buNone/>
            </a:pPr>
            <a:endParaRPr lang="en-US" sz="1400" dirty="0"/>
          </a:p>
          <a:p>
            <a:pPr marL="0" indent="0">
              <a:lnSpc>
                <a:spcPct val="100000"/>
              </a:lnSpc>
              <a:buNone/>
            </a:pPr>
            <a:r>
              <a:rPr lang="en-US" sz="1400" dirty="0" err="1"/>
              <a:t>Ebbert</a:t>
            </a:r>
            <a:r>
              <a:rPr lang="en-US" sz="1400" dirty="0"/>
              <a:t>, Stephanie. "Selection Process Starts with Choices, Ends with Luck." </a:t>
            </a:r>
            <a:r>
              <a:rPr lang="en-US" sz="1400" i="1" dirty="0"/>
              <a:t>The Boston Globe</a:t>
            </a:r>
            <a:r>
              <a:rPr lang="en-US" sz="1400" dirty="0"/>
              <a:t>, http://</a:t>
            </a:r>
            <a:r>
              <a:rPr lang="en-US" sz="1400" dirty="0" err="1"/>
              <a:t>www.boston.com</a:t>
            </a:r>
            <a:r>
              <a:rPr lang="en-US" sz="1400" dirty="0"/>
              <a:t>/news/education/k_12/articles/2011/03/13/</a:t>
            </a:r>
            <a:r>
              <a:rPr lang="en-US" sz="1400" dirty="0" err="1"/>
              <a:t>selection_process_starts_with_choices_ends_with_luck</a:t>
            </a:r>
            <a:r>
              <a:rPr lang="en-US" sz="1400" dirty="0"/>
              <a:t>/ 2011</a:t>
            </a:r>
            <a:r>
              <a:rPr lang="en-US" sz="1400" dirty="0" smtClean="0"/>
              <a:t>.</a:t>
            </a:r>
          </a:p>
          <a:p>
            <a:pPr marL="0" indent="0">
              <a:lnSpc>
                <a:spcPct val="100000"/>
              </a:lnSpc>
              <a:buNone/>
            </a:pPr>
            <a:endParaRPr lang="en-US" sz="1400" dirty="0" smtClean="0"/>
          </a:p>
          <a:p>
            <a:pPr marL="0" indent="0">
              <a:lnSpc>
                <a:spcPct val="100000"/>
              </a:lnSpc>
              <a:buNone/>
            </a:pPr>
            <a:r>
              <a:rPr lang="en-US" sz="1400" dirty="0"/>
              <a:t>Fox, Jeremy C. "Ripples of Worry over Quincy School’s Future." </a:t>
            </a:r>
            <a:r>
              <a:rPr lang="en-US" sz="1400" i="1" dirty="0"/>
              <a:t>The Boston Globe</a:t>
            </a:r>
            <a:r>
              <a:rPr lang="en-US" sz="1400" dirty="0"/>
              <a:t>, http://</a:t>
            </a:r>
            <a:r>
              <a:rPr lang="en-US" sz="1400" dirty="0" err="1"/>
              <a:t>www.bostonglobe.com</a:t>
            </a:r>
            <a:r>
              <a:rPr lang="en-US" sz="1400" dirty="0"/>
              <a:t>/metro/2012/10/21/ripples-</a:t>
            </a:r>
            <a:r>
              <a:rPr lang="en-US" sz="1400" dirty="0" err="1"/>
              <a:t>worryover</a:t>
            </a:r>
            <a:r>
              <a:rPr lang="en-US" sz="1400" dirty="0"/>
              <a:t>-school-future/RfDMzWMIC0zRR8veWCvK8J/</a:t>
            </a:r>
            <a:r>
              <a:rPr lang="en-US" sz="1400" dirty="0" err="1"/>
              <a:t>story.html</a:t>
            </a:r>
            <a:r>
              <a:rPr lang="en-US" sz="1400" dirty="0"/>
              <a:t> 2012.</a:t>
            </a:r>
          </a:p>
          <a:p>
            <a:pPr marL="0" indent="0">
              <a:lnSpc>
                <a:spcPct val="100000"/>
              </a:lnSpc>
              <a:buNone/>
            </a:pPr>
            <a:endParaRPr lang="en-US" sz="1400" dirty="0"/>
          </a:p>
        </p:txBody>
      </p:sp>
      <p:sp>
        <p:nvSpPr>
          <p:cNvPr id="4" name="Title 3"/>
          <p:cNvSpPr>
            <a:spLocks noGrp="1"/>
          </p:cNvSpPr>
          <p:nvPr>
            <p:ph type="title"/>
          </p:nvPr>
        </p:nvSpPr>
        <p:spPr/>
        <p:txBody>
          <a:bodyPr/>
          <a:lstStyle/>
          <a:p>
            <a:pPr>
              <a:buNone/>
            </a:pPr>
            <a:r>
              <a:rPr lang="en-US" dirty="0"/>
              <a:t>References (cont.)</a:t>
            </a:r>
          </a:p>
        </p:txBody>
      </p:sp>
    </p:spTree>
    <p:extLst>
      <p:ext uri="{BB962C8B-B14F-4D97-AF65-F5344CB8AC3E}">
        <p14:creationId xmlns:p14="http://schemas.microsoft.com/office/powerpoint/2010/main" val="36459236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1"/>
            <a:ext cx="8305800" cy="4906964"/>
          </a:xfrm>
        </p:spPr>
        <p:txBody>
          <a:bodyPr>
            <a:noAutofit/>
          </a:bodyPr>
          <a:lstStyle/>
          <a:p>
            <a:pPr marL="0" indent="0">
              <a:lnSpc>
                <a:spcPct val="100000"/>
              </a:lnSpc>
              <a:buNone/>
            </a:pPr>
            <a:r>
              <a:rPr lang="en-US" sz="1400" dirty="0" err="1"/>
              <a:t>Glaeser</a:t>
            </a:r>
            <a:r>
              <a:rPr lang="en-US" sz="1400" dirty="0"/>
              <a:t>, Edward L. "Boston School-Assignments: Listen to the Nobel Committee." </a:t>
            </a:r>
            <a:r>
              <a:rPr lang="en-US" sz="1400" i="1" dirty="0"/>
              <a:t>The Boston Globe</a:t>
            </a:r>
            <a:r>
              <a:rPr lang="en-US" sz="1400" dirty="0"/>
              <a:t>, http://</a:t>
            </a:r>
            <a:r>
              <a:rPr lang="en-US" sz="1400" dirty="0" err="1"/>
              <a:t>www.bostonglobe.com</a:t>
            </a:r>
            <a:r>
              <a:rPr lang="en-US" sz="1400" dirty="0"/>
              <a:t>/opinion/2012/10/18/</a:t>
            </a:r>
            <a:r>
              <a:rPr lang="en-US" sz="1400" dirty="0" err="1"/>
              <a:t>boston</a:t>
            </a:r>
            <a:r>
              <a:rPr lang="en-US" sz="1400" dirty="0"/>
              <a:t>-school-assignments-listen-</a:t>
            </a:r>
            <a:r>
              <a:rPr lang="en-US" sz="1400" dirty="0" err="1"/>
              <a:t>nobel</a:t>
            </a:r>
            <a:r>
              <a:rPr lang="en-US" sz="1400" dirty="0"/>
              <a:t>-committee/x1TwBic9f5Ex5iHxtDtSMM/</a:t>
            </a:r>
            <a:r>
              <a:rPr lang="en-US" sz="1400" dirty="0" err="1"/>
              <a:t>story.html</a:t>
            </a:r>
            <a:r>
              <a:rPr lang="en-US" sz="1400" dirty="0"/>
              <a:t> 2012</a:t>
            </a:r>
            <a:r>
              <a:rPr lang="en-US" sz="1400" dirty="0" smtClean="0"/>
              <a:t>.</a:t>
            </a:r>
          </a:p>
          <a:p>
            <a:pPr marL="0" indent="0">
              <a:lnSpc>
                <a:spcPct val="100000"/>
              </a:lnSpc>
              <a:buNone/>
            </a:pPr>
            <a:endParaRPr lang="en-US" sz="1400" dirty="0"/>
          </a:p>
          <a:p>
            <a:pPr marL="0" indent="0">
              <a:lnSpc>
                <a:spcPct val="100000"/>
              </a:lnSpc>
              <a:buNone/>
            </a:pPr>
            <a:r>
              <a:rPr lang="en-US" sz="1400" dirty="0"/>
              <a:t>Handy, Delores. "Debate on Overhauling Boston Schools’ Assignment System Continues." WBUR (NPR), http://</a:t>
            </a:r>
            <a:r>
              <a:rPr lang="en-US" sz="1400" dirty="0" err="1"/>
              <a:t>www.wbur.org</a:t>
            </a:r>
            <a:r>
              <a:rPr lang="en-US" sz="1400" dirty="0"/>
              <a:t>/2012/11/13/</a:t>
            </a:r>
            <a:r>
              <a:rPr lang="en-US" sz="1400" dirty="0" err="1"/>
              <a:t>boston</a:t>
            </a:r>
            <a:r>
              <a:rPr lang="en-US" sz="1400" dirty="0"/>
              <a:t>-school-assignment-system</a:t>
            </a:r>
            <a:r>
              <a:rPr lang="en-US" sz="1400" dirty="0" smtClean="0"/>
              <a:t>.</a:t>
            </a:r>
          </a:p>
          <a:p>
            <a:pPr marL="0" indent="0">
              <a:lnSpc>
                <a:spcPct val="100000"/>
              </a:lnSpc>
              <a:buNone/>
            </a:pPr>
            <a:endParaRPr lang="en-US" sz="1400" dirty="0"/>
          </a:p>
          <a:p>
            <a:pPr marL="0" indent="0">
              <a:lnSpc>
                <a:spcPct val="100000"/>
              </a:lnSpc>
              <a:buNone/>
            </a:pPr>
            <a:r>
              <a:rPr lang="en-US" sz="1400" dirty="0"/>
              <a:t>Harmon, Lawrence. "Finally, Getting Kids Off the Bus." </a:t>
            </a:r>
            <a:r>
              <a:rPr lang="en-US" sz="1400" i="1" dirty="0"/>
              <a:t>The Boston Globe</a:t>
            </a:r>
            <a:r>
              <a:rPr lang="en-US" sz="1400" dirty="0"/>
              <a:t>, http://</a:t>
            </a:r>
            <a:r>
              <a:rPr lang="en-US" sz="1400" dirty="0" err="1"/>
              <a:t>www.bostonglobe.com</a:t>
            </a:r>
            <a:r>
              <a:rPr lang="en-US" sz="1400" dirty="0"/>
              <a:t>/opinion/2012/03/03/finally-getting-kids-off-bus/fXVQbSURHy75QlNliNeugO/</a:t>
            </a:r>
            <a:r>
              <a:rPr lang="en-US" sz="1400" dirty="0" err="1"/>
              <a:t>story.html</a:t>
            </a:r>
            <a:r>
              <a:rPr lang="en-US" sz="1400" dirty="0"/>
              <a:t> 2012</a:t>
            </a:r>
            <a:r>
              <a:rPr lang="en-US" sz="1400" dirty="0" smtClean="0"/>
              <a:t>.</a:t>
            </a:r>
          </a:p>
          <a:p>
            <a:pPr marL="0" indent="0">
              <a:lnSpc>
                <a:spcPct val="100000"/>
              </a:lnSpc>
              <a:buNone/>
            </a:pPr>
            <a:endParaRPr lang="en-US" sz="1400" dirty="0"/>
          </a:p>
          <a:p>
            <a:pPr marL="0" indent="0">
              <a:lnSpc>
                <a:spcPct val="100000"/>
              </a:lnSpc>
              <a:buNone/>
            </a:pPr>
            <a:r>
              <a:rPr lang="en-US" sz="1400" dirty="0"/>
              <a:t>"Let Students Stay near Homes — but Offer Choice as Needed." </a:t>
            </a:r>
            <a:r>
              <a:rPr lang="en-US" sz="1400" i="1" dirty="0"/>
              <a:t>The Boston Globe</a:t>
            </a:r>
            <a:r>
              <a:rPr lang="en-US" sz="1400" dirty="0"/>
              <a:t>, http://</a:t>
            </a:r>
            <a:r>
              <a:rPr lang="en-US" sz="1400" dirty="0" err="1"/>
              <a:t>www.bostonglobe.com</a:t>
            </a:r>
            <a:r>
              <a:rPr lang="en-US" sz="1400" dirty="0"/>
              <a:t>/opinion/editorials/2011/12/14/let-students-stay-near-homes-but-offer-choice-needed/cEOD12oXMK6TM4eP6pkRsN/</a:t>
            </a:r>
            <a:r>
              <a:rPr lang="en-US" sz="1400" dirty="0" err="1"/>
              <a:t>story.html</a:t>
            </a:r>
            <a:r>
              <a:rPr lang="en-US" sz="1400" dirty="0"/>
              <a:t> 2011</a:t>
            </a:r>
            <a:r>
              <a:rPr lang="en-US" sz="1400" dirty="0" smtClean="0"/>
              <a:t>.</a:t>
            </a:r>
          </a:p>
          <a:p>
            <a:pPr marL="0" indent="0">
              <a:lnSpc>
                <a:spcPct val="100000"/>
              </a:lnSpc>
              <a:buNone/>
            </a:pPr>
            <a:endParaRPr lang="en-US" sz="1400" dirty="0"/>
          </a:p>
          <a:p>
            <a:pPr marL="0" indent="0">
              <a:lnSpc>
                <a:spcPct val="100000"/>
              </a:lnSpc>
              <a:buNone/>
            </a:pPr>
            <a:r>
              <a:rPr lang="en-US" sz="1400" dirty="0"/>
              <a:t>"MIT Has Plan for Boston School Assignments." </a:t>
            </a:r>
            <a:r>
              <a:rPr lang="en-US" sz="1400" i="1" dirty="0"/>
              <a:t>The Boston Globe</a:t>
            </a:r>
            <a:r>
              <a:rPr lang="en-US" sz="1400" dirty="0"/>
              <a:t>, http://</a:t>
            </a:r>
            <a:r>
              <a:rPr lang="en-US" sz="1400" dirty="0" err="1"/>
              <a:t>www.bostonglobe.com</a:t>
            </a:r>
            <a:r>
              <a:rPr lang="en-US" sz="1400" dirty="0"/>
              <a:t>/metro/2012/10/27/boston-panel-winnow-options-for-school-assignment-changes-new-mit-proposal-leaps-top/jy8yIsqjLM23w9ECHXpknM/</a:t>
            </a:r>
            <a:r>
              <a:rPr lang="en-US" sz="1400" dirty="0" err="1"/>
              <a:t>story.html</a:t>
            </a:r>
            <a:r>
              <a:rPr lang="en-US" sz="1400" dirty="0"/>
              <a:t> 2012</a:t>
            </a:r>
            <a:r>
              <a:rPr lang="en-US" sz="1400" dirty="0" smtClean="0"/>
              <a:t>.</a:t>
            </a:r>
          </a:p>
          <a:p>
            <a:pPr marL="0" indent="0">
              <a:lnSpc>
                <a:spcPct val="100000"/>
              </a:lnSpc>
              <a:buNone/>
            </a:pPr>
            <a:endParaRPr lang="en-US" sz="1400" dirty="0"/>
          </a:p>
          <a:p>
            <a:pPr marL="0" indent="0">
              <a:lnSpc>
                <a:spcPct val="100000"/>
              </a:lnSpc>
              <a:buNone/>
            </a:pPr>
            <a:r>
              <a:rPr lang="en-US" sz="1400" dirty="0"/>
              <a:t>"Parents’ Anxiety Grows as Summer Fades." </a:t>
            </a:r>
            <a:r>
              <a:rPr lang="en-US" sz="1400" i="1" dirty="0"/>
              <a:t>The Boston Globe</a:t>
            </a:r>
            <a:r>
              <a:rPr lang="en-US" sz="1400" dirty="0"/>
              <a:t>, http://</a:t>
            </a:r>
            <a:r>
              <a:rPr lang="en-US" sz="1400" dirty="0" err="1"/>
              <a:t>www.boston.com</a:t>
            </a:r>
            <a:r>
              <a:rPr lang="en-US" sz="1400" dirty="0"/>
              <a:t>/news/education/k_12/articles/2011/08/14/</a:t>
            </a:r>
            <a:r>
              <a:rPr lang="en-US" sz="1400" dirty="0" err="1"/>
              <a:t>parents_anxiety_grows_as_summer_fades</a:t>
            </a:r>
            <a:r>
              <a:rPr lang="en-US" sz="1400" dirty="0"/>
              <a:t>/ 2011.</a:t>
            </a:r>
          </a:p>
          <a:p>
            <a:pPr marL="0" indent="0">
              <a:lnSpc>
                <a:spcPct val="100000"/>
              </a:lnSpc>
              <a:buNone/>
            </a:pPr>
            <a:endParaRPr lang="en-US" sz="1400" dirty="0"/>
          </a:p>
        </p:txBody>
      </p:sp>
      <p:sp>
        <p:nvSpPr>
          <p:cNvPr id="4" name="Title 3"/>
          <p:cNvSpPr>
            <a:spLocks noGrp="1"/>
          </p:cNvSpPr>
          <p:nvPr>
            <p:ph type="title"/>
          </p:nvPr>
        </p:nvSpPr>
        <p:spPr/>
        <p:txBody>
          <a:bodyPr/>
          <a:lstStyle/>
          <a:p>
            <a:pPr>
              <a:buNone/>
            </a:pPr>
            <a:r>
              <a:rPr lang="en-US" dirty="0"/>
              <a:t>References (cont.)</a:t>
            </a:r>
          </a:p>
        </p:txBody>
      </p:sp>
    </p:spTree>
    <p:extLst>
      <p:ext uri="{BB962C8B-B14F-4D97-AF65-F5344CB8AC3E}">
        <p14:creationId xmlns:p14="http://schemas.microsoft.com/office/powerpoint/2010/main" val="817580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1"/>
            <a:ext cx="8305800" cy="4906964"/>
          </a:xfrm>
        </p:spPr>
        <p:txBody>
          <a:bodyPr>
            <a:noAutofit/>
          </a:bodyPr>
          <a:lstStyle/>
          <a:p>
            <a:pPr marL="0" indent="0">
              <a:lnSpc>
                <a:spcPct val="100000"/>
              </a:lnSpc>
              <a:buNone/>
            </a:pPr>
            <a:r>
              <a:rPr lang="en-US" sz="1400" dirty="0"/>
              <a:t>Reardon, Tim. "Comparative Analysis of Boston Public School Proposed Assignment Plans " In </a:t>
            </a:r>
            <a:r>
              <a:rPr lang="en-US" sz="1400" i="1" dirty="0"/>
              <a:t>http://</a:t>
            </a:r>
            <a:r>
              <a:rPr lang="en-US" sz="1400" i="1" dirty="0" err="1"/>
              <a:t>bostonschoolchoice.files.wordpress.com</a:t>
            </a:r>
            <a:r>
              <a:rPr lang="en-US" sz="1400" i="1" dirty="0"/>
              <a:t>/2012/10/mapc_bps_assignmentmemo_10_12_12_2.pdf</a:t>
            </a:r>
            <a:r>
              <a:rPr lang="en-US" sz="1400" dirty="0"/>
              <a:t>: Metropolitan Area Planning Council, 2012</a:t>
            </a:r>
            <a:r>
              <a:rPr lang="en-US" sz="1400" dirty="0" smtClean="0"/>
              <a:t>.</a:t>
            </a:r>
          </a:p>
          <a:p>
            <a:pPr marL="0" indent="0">
              <a:lnSpc>
                <a:spcPct val="100000"/>
              </a:lnSpc>
              <a:buNone/>
            </a:pPr>
            <a:endParaRPr lang="en-US" sz="1400" dirty="0"/>
          </a:p>
          <a:p>
            <a:pPr marL="0" indent="0">
              <a:lnSpc>
                <a:spcPct val="100000"/>
              </a:lnSpc>
              <a:buNone/>
            </a:pPr>
            <a:r>
              <a:rPr lang="en-US" sz="1400" dirty="0"/>
              <a:t>"Relief, Dismay, Even Guilt Greet Student Placements." </a:t>
            </a:r>
            <a:r>
              <a:rPr lang="en-US" sz="1400" i="1" dirty="0"/>
              <a:t>The Boston Globe</a:t>
            </a:r>
            <a:r>
              <a:rPr lang="en-US" sz="1400" dirty="0"/>
              <a:t>, http://</a:t>
            </a:r>
            <a:r>
              <a:rPr lang="en-US" sz="1400" dirty="0" err="1"/>
              <a:t>www.boston.com</a:t>
            </a:r>
            <a:r>
              <a:rPr lang="en-US" sz="1400" dirty="0"/>
              <a:t>/news/education/k_12/articles/2011/03/28/</a:t>
            </a:r>
            <a:r>
              <a:rPr lang="en-US" sz="1400" dirty="0" err="1"/>
              <a:t>boston_parents_get_school_assignments</a:t>
            </a:r>
            <a:r>
              <a:rPr lang="en-US" sz="1400" dirty="0"/>
              <a:t>/ 2011</a:t>
            </a:r>
            <a:r>
              <a:rPr lang="en-US" sz="1400" dirty="0" smtClean="0"/>
              <a:t>.</a:t>
            </a:r>
          </a:p>
          <a:p>
            <a:pPr marL="0" indent="0">
              <a:lnSpc>
                <a:spcPct val="100000"/>
              </a:lnSpc>
              <a:buNone/>
            </a:pPr>
            <a:endParaRPr lang="en-US" sz="1400" dirty="0"/>
          </a:p>
          <a:p>
            <a:pPr marL="0" indent="0">
              <a:lnSpc>
                <a:spcPct val="100000"/>
              </a:lnSpc>
              <a:buNone/>
            </a:pPr>
            <a:r>
              <a:rPr lang="en-US" sz="1400" dirty="0"/>
              <a:t>Russell, Jenna. "An Early Education in the Meaning of ‘No’." </a:t>
            </a:r>
            <a:r>
              <a:rPr lang="en-US" sz="1400" i="1" dirty="0"/>
              <a:t>The Boston Globe</a:t>
            </a:r>
            <a:r>
              <a:rPr lang="en-US" sz="1400" dirty="0"/>
              <a:t>, http://</a:t>
            </a:r>
            <a:r>
              <a:rPr lang="en-US" sz="1400" dirty="0" err="1"/>
              <a:t>www.boston.com</a:t>
            </a:r>
            <a:r>
              <a:rPr lang="en-US" sz="1400" dirty="0"/>
              <a:t>/news/education/k_12/articles/2011/05/08/</a:t>
            </a:r>
            <a:r>
              <a:rPr lang="en-US" sz="1400" dirty="0" err="1"/>
              <a:t>in_boston_school_lottery_living_close_simply_isnt_enough</a:t>
            </a:r>
            <a:r>
              <a:rPr lang="en-US" sz="1400" dirty="0"/>
              <a:t>/ 2011</a:t>
            </a:r>
            <a:r>
              <a:rPr lang="en-US" sz="1400" dirty="0" smtClean="0"/>
              <a:t>.</a:t>
            </a:r>
          </a:p>
          <a:p>
            <a:pPr marL="0" indent="0">
              <a:lnSpc>
                <a:spcPct val="100000"/>
              </a:lnSpc>
              <a:buNone/>
            </a:pPr>
            <a:endParaRPr lang="en-US" sz="1400" dirty="0"/>
          </a:p>
          <a:p>
            <a:pPr marL="0" indent="0">
              <a:lnSpc>
                <a:spcPct val="100000"/>
              </a:lnSpc>
              <a:buNone/>
            </a:pPr>
            <a:r>
              <a:rPr lang="en-US" sz="1400" dirty="0"/>
              <a:t>Russell, Stephanie </a:t>
            </a:r>
            <a:r>
              <a:rPr lang="en-US" sz="1400" dirty="0" err="1"/>
              <a:t>Ebbert</a:t>
            </a:r>
            <a:r>
              <a:rPr lang="en-US" sz="1400" dirty="0"/>
              <a:t> and Jenna. "A Daily Diaspora, a Scattered Street." </a:t>
            </a:r>
            <a:r>
              <a:rPr lang="en-US" sz="1400" i="1" dirty="0"/>
              <a:t>The Boston Globe</a:t>
            </a:r>
            <a:r>
              <a:rPr lang="en-US" sz="1400" dirty="0"/>
              <a:t>, http://</a:t>
            </a:r>
            <a:r>
              <a:rPr lang="en-US" sz="1400" dirty="0" err="1"/>
              <a:t>www.boston.com</a:t>
            </a:r>
            <a:r>
              <a:rPr lang="en-US" sz="1400" dirty="0"/>
              <a:t>/news/education/k_12/articles/2011/06/12/</a:t>
            </a:r>
            <a:r>
              <a:rPr lang="en-US" sz="1400" dirty="0" err="1"/>
              <a:t>on_one_city_street_school_choice_creates_a_gap</a:t>
            </a:r>
            <a:r>
              <a:rPr lang="en-US" sz="1400" dirty="0"/>
              <a:t>/ 2011</a:t>
            </a:r>
            <a:r>
              <a:rPr lang="en-US" sz="1400" dirty="0" smtClean="0"/>
              <a:t>.</a:t>
            </a:r>
          </a:p>
          <a:p>
            <a:pPr marL="0" indent="0">
              <a:lnSpc>
                <a:spcPct val="100000"/>
              </a:lnSpc>
              <a:buNone/>
            </a:pPr>
            <a:endParaRPr lang="en-US" sz="1400" dirty="0"/>
          </a:p>
          <a:p>
            <a:pPr marL="0" indent="0">
              <a:lnSpc>
                <a:spcPct val="100000"/>
              </a:lnSpc>
              <a:buNone/>
            </a:pPr>
            <a:r>
              <a:rPr lang="en-US" sz="1400" dirty="0" err="1"/>
              <a:t>Seelye</a:t>
            </a:r>
            <a:r>
              <a:rPr lang="en-US" sz="1400" dirty="0"/>
              <a:t>, Katharine Q. "4 Decades after Clashes, Boston Again Debates School Busing." </a:t>
            </a:r>
            <a:r>
              <a:rPr lang="en-US" sz="1400" i="1" dirty="0"/>
              <a:t>The New York Times</a:t>
            </a:r>
            <a:r>
              <a:rPr lang="en-US" sz="1400" dirty="0"/>
              <a:t>, http://</a:t>
            </a:r>
            <a:r>
              <a:rPr lang="en-US" sz="1400" dirty="0" err="1"/>
              <a:t>www.nytimes.com</a:t>
            </a:r>
            <a:r>
              <a:rPr lang="en-US" sz="1400" dirty="0"/>
              <a:t>/2012/10/05/education/new-boston-busing-debate-4-decades-after-fervid-clashes.html?pagewanted=</a:t>
            </a:r>
            <a:r>
              <a:rPr lang="en-US" sz="1400" dirty="0" err="1"/>
              <a:t>all&amp;_r</a:t>
            </a:r>
            <a:r>
              <a:rPr lang="en-US" sz="1400" dirty="0"/>
              <a:t>=0 2012</a:t>
            </a:r>
            <a:r>
              <a:rPr lang="en-US" sz="1400" dirty="0" smtClean="0"/>
              <a:t>.</a:t>
            </a:r>
          </a:p>
          <a:p>
            <a:pPr marL="0" indent="0">
              <a:lnSpc>
                <a:spcPct val="100000"/>
              </a:lnSpc>
              <a:buNone/>
            </a:pPr>
            <a:endParaRPr lang="en-US" sz="1400" dirty="0"/>
          </a:p>
          <a:p>
            <a:pPr marL="0" indent="0">
              <a:lnSpc>
                <a:spcPct val="100000"/>
              </a:lnSpc>
              <a:buNone/>
            </a:pPr>
            <a:r>
              <a:rPr lang="en-US" sz="1400" dirty="0"/>
              <a:t>"Split Decisions on School Lottery." </a:t>
            </a:r>
            <a:r>
              <a:rPr lang="en-US" sz="1400" i="1" dirty="0"/>
              <a:t>The Boston Globe</a:t>
            </a:r>
            <a:r>
              <a:rPr lang="en-US" sz="1400" dirty="0"/>
              <a:t>, http://</a:t>
            </a:r>
            <a:r>
              <a:rPr lang="en-US" sz="1400" dirty="0" err="1"/>
              <a:t>www.boston.com</a:t>
            </a:r>
            <a:r>
              <a:rPr lang="en-US" sz="1400" dirty="0"/>
              <a:t>/news/education/k_12/articles/2011/04/22/parents_shut_out_of_boston_pre_k_classes_despair_while_others_rejoice_in_top_picks/ 2011.</a:t>
            </a:r>
          </a:p>
          <a:p>
            <a:pPr marL="0" indent="0">
              <a:lnSpc>
                <a:spcPct val="100000"/>
              </a:lnSpc>
              <a:buNone/>
            </a:pPr>
            <a:endParaRPr lang="en-US" sz="1400" dirty="0"/>
          </a:p>
        </p:txBody>
      </p:sp>
      <p:sp>
        <p:nvSpPr>
          <p:cNvPr id="4" name="Title 3"/>
          <p:cNvSpPr>
            <a:spLocks noGrp="1"/>
          </p:cNvSpPr>
          <p:nvPr>
            <p:ph type="title"/>
          </p:nvPr>
        </p:nvSpPr>
        <p:spPr/>
        <p:txBody>
          <a:bodyPr/>
          <a:lstStyle/>
          <a:p>
            <a:pPr>
              <a:buNone/>
            </a:pPr>
            <a:r>
              <a:rPr lang="en-US" dirty="0"/>
              <a:t>References (cont.)</a:t>
            </a:r>
          </a:p>
        </p:txBody>
      </p:sp>
    </p:spTree>
    <p:extLst>
      <p:ext uri="{BB962C8B-B14F-4D97-AF65-F5344CB8AC3E}">
        <p14:creationId xmlns:p14="http://schemas.microsoft.com/office/powerpoint/2010/main" val="3933816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00200"/>
            <a:ext cx="8305800" cy="4525965"/>
          </a:xfrm>
        </p:spPr>
        <p:txBody>
          <a:bodyPr/>
          <a:lstStyle/>
          <a:p>
            <a:pPr>
              <a:buClrTx/>
            </a:pPr>
            <a:r>
              <a:rPr lang="en-US" dirty="0" smtClean="0"/>
              <a:t>Corresponds to pairwise stability in two-sided matching</a:t>
            </a:r>
          </a:p>
          <a:p>
            <a:pPr lvl="1">
              <a:buClrTx/>
            </a:pPr>
            <a:endParaRPr lang="en-US" dirty="0" smtClean="0"/>
          </a:p>
          <a:p>
            <a:pPr lvl="1">
              <a:buClrTx/>
            </a:pPr>
            <a:r>
              <a:rPr lang="en-US" sz="2400" dirty="0" smtClean="0"/>
              <a:t>A </a:t>
            </a:r>
            <a:r>
              <a:rPr lang="en-US" sz="2400" dirty="0"/>
              <a:t>matching </a:t>
            </a:r>
            <a:r>
              <a:rPr lang="en-US" sz="2400" i="1" dirty="0"/>
              <a:t>u</a:t>
            </a:r>
            <a:r>
              <a:rPr lang="en-US" sz="2400" dirty="0"/>
              <a:t> eliminates </a:t>
            </a:r>
            <a:r>
              <a:rPr lang="en-US" sz="2400" i="1" dirty="0"/>
              <a:t>justified envy </a:t>
            </a:r>
            <a:r>
              <a:rPr lang="en-US" sz="2400" dirty="0"/>
              <a:t>if there is no unmatched student–school pair (i, s) such that</a:t>
            </a:r>
            <a:r>
              <a:rPr lang="en-US" sz="2400" dirty="0" smtClean="0"/>
              <a:t>:</a:t>
            </a:r>
            <a:endParaRPr lang="en-US" sz="2200" dirty="0" smtClean="0"/>
          </a:p>
          <a:p>
            <a:pPr lvl="2">
              <a:buClrTx/>
            </a:pPr>
            <a:r>
              <a:rPr lang="en-US" sz="2200" dirty="0" smtClean="0"/>
              <a:t>Student </a:t>
            </a:r>
            <a:r>
              <a:rPr lang="en-US" sz="2200" i="1" dirty="0"/>
              <a:t>i </a:t>
            </a:r>
            <a:r>
              <a:rPr lang="en-US" sz="2200" dirty="0"/>
              <a:t>prefers school </a:t>
            </a:r>
            <a:r>
              <a:rPr lang="en-US" sz="2200" i="1" dirty="0"/>
              <a:t>s </a:t>
            </a:r>
            <a:r>
              <a:rPr lang="en-US" sz="2200" dirty="0"/>
              <a:t>to her assignment under </a:t>
            </a:r>
            <a:r>
              <a:rPr lang="en-US" sz="2200" i="1" dirty="0" smtClean="0"/>
              <a:t>u</a:t>
            </a:r>
            <a:endParaRPr lang="en-US" sz="2200" dirty="0"/>
          </a:p>
          <a:p>
            <a:pPr lvl="2">
              <a:buClrTx/>
            </a:pPr>
            <a:r>
              <a:rPr lang="en-US" sz="2200" dirty="0" smtClean="0"/>
              <a:t>Student </a:t>
            </a:r>
            <a:r>
              <a:rPr lang="en-US" sz="2200" i="1" dirty="0" smtClean="0"/>
              <a:t>i </a:t>
            </a:r>
            <a:r>
              <a:rPr lang="en-US" sz="2200" dirty="0" smtClean="0"/>
              <a:t>has higher priority at school </a:t>
            </a:r>
            <a:r>
              <a:rPr lang="en-US" sz="2200" i="1" dirty="0" smtClean="0"/>
              <a:t>s </a:t>
            </a:r>
            <a:r>
              <a:rPr lang="en-US" sz="2200" dirty="0" smtClean="0"/>
              <a:t>than some other student who is assigned a seat at school </a:t>
            </a:r>
            <a:r>
              <a:rPr lang="en-US" sz="2200" i="1" dirty="0" smtClean="0"/>
              <a:t>s </a:t>
            </a:r>
            <a:r>
              <a:rPr lang="en-US" sz="2200" dirty="0" smtClean="0"/>
              <a:t>under </a:t>
            </a:r>
            <a:r>
              <a:rPr lang="en-US" sz="2200" i="1" dirty="0" smtClean="0"/>
              <a:t>u</a:t>
            </a:r>
            <a:r>
              <a:rPr lang="en-US" sz="2200" dirty="0" smtClean="0"/>
              <a:t>.</a:t>
            </a:r>
          </a:p>
          <a:p>
            <a:pPr marL="914400" lvl="2" indent="0">
              <a:buNone/>
            </a:pPr>
            <a:r>
              <a:rPr lang="en-US" sz="2200" dirty="0"/>
              <a:t>	</a:t>
            </a:r>
            <a:r>
              <a:rPr lang="en-US" sz="1000" dirty="0" smtClean="0"/>
              <a:t>	</a:t>
            </a:r>
            <a:endParaRPr lang="en-US" dirty="0"/>
          </a:p>
        </p:txBody>
      </p:sp>
      <p:sp>
        <p:nvSpPr>
          <p:cNvPr id="4" name="Title 3"/>
          <p:cNvSpPr>
            <a:spLocks noGrp="1"/>
          </p:cNvSpPr>
          <p:nvPr>
            <p:ph type="title"/>
          </p:nvPr>
        </p:nvSpPr>
        <p:spPr/>
        <p:txBody>
          <a:bodyPr/>
          <a:lstStyle/>
          <a:p>
            <a:pPr>
              <a:buNone/>
            </a:pPr>
            <a:r>
              <a:rPr lang="en-US" dirty="0" smtClean="0"/>
              <a:t>Justified Envy</a:t>
            </a:r>
            <a:endParaRPr lang="en-US" dirty="0"/>
          </a:p>
        </p:txBody>
      </p:sp>
      <p:sp>
        <p:nvSpPr>
          <p:cNvPr id="5" name="Text Placeholder 2"/>
          <p:cNvSpPr>
            <a:spLocks noGrp="1"/>
          </p:cNvSpPr>
          <p:nvPr>
            <p:ph type="body" sz="quarter" idx="13"/>
          </p:nvPr>
        </p:nvSpPr>
        <p:spPr>
          <a:xfrm>
            <a:off x="381000" y="669600"/>
            <a:ext cx="8251200" cy="457200"/>
          </a:xfrm>
        </p:spPr>
        <p:txBody>
          <a:bodyPr/>
          <a:lstStyle/>
          <a:p>
            <a:r>
              <a:rPr lang="en-US" dirty="0" smtClean="0"/>
              <a:t>Stability in the Boston environment</a:t>
            </a:r>
            <a:endParaRPr lang="en-US" dirty="0"/>
          </a:p>
        </p:txBody>
      </p:sp>
      <p:sp>
        <p:nvSpPr>
          <p:cNvPr id="6" name="TextBox 5"/>
          <p:cNvSpPr txBox="1"/>
          <p:nvPr/>
        </p:nvSpPr>
        <p:spPr>
          <a:xfrm>
            <a:off x="6172200" y="5715000"/>
            <a:ext cx="1981200" cy="228600"/>
          </a:xfrm>
          <a:prstGeom prst="rect">
            <a:avLst/>
          </a:prstGeom>
        </p:spPr>
        <p:txBody>
          <a:bodyPr vert="horz" wrap="square" lIns="91440" tIns="45720" rIns="91440" bIns="45720" rtlCol="0" anchor="ctr">
            <a:noAutofit/>
          </a:bodyPr>
          <a:lstStyle/>
          <a:p>
            <a:pPr marL="0" lvl="2">
              <a:spcBef>
                <a:spcPct val="0"/>
              </a:spcBef>
            </a:pPr>
            <a:r>
              <a:rPr lang="en-US" sz="1200" dirty="0">
                <a:solidFill>
                  <a:schemeClr val="bg1"/>
                </a:solidFill>
              </a:rPr>
              <a:t>Chen and </a:t>
            </a:r>
            <a:r>
              <a:rPr lang="en-US" sz="1200" dirty="0" err="1">
                <a:solidFill>
                  <a:schemeClr val="bg1"/>
                </a:solidFill>
              </a:rPr>
              <a:t>Sonmez</a:t>
            </a:r>
            <a:r>
              <a:rPr lang="en-US" sz="1200" dirty="0">
                <a:solidFill>
                  <a:schemeClr val="bg1"/>
                </a:solidFill>
              </a:rPr>
              <a:t> (2006)</a:t>
            </a:r>
          </a:p>
          <a:p>
            <a:pPr marL="0" marR="0" indent="0" algn="l" defTabSz="914400" rtl="0" eaLnBrk="1" fontAlgn="auto" latinLnBrk="0" hangingPunct="1">
              <a:lnSpc>
                <a:spcPct val="100000"/>
              </a:lnSpc>
              <a:spcBef>
                <a:spcPct val="0"/>
              </a:spcBef>
              <a:spcAft>
                <a:spcPts val="0"/>
              </a:spcAft>
              <a:buClrTx/>
              <a:buSzTx/>
              <a:buFontTx/>
              <a:buNone/>
              <a:tabLst/>
            </a:pPr>
            <a:endParaRPr kumimoji="0" lang="en-US" sz="1200" b="0"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spTree>
    <p:extLst>
      <p:ext uri="{BB962C8B-B14F-4D97-AF65-F5344CB8AC3E}">
        <p14:creationId xmlns:p14="http://schemas.microsoft.com/office/powerpoint/2010/main" val="477882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1"/>
            <a:ext cx="8305800" cy="4906964"/>
          </a:xfrm>
        </p:spPr>
        <p:txBody>
          <a:bodyPr>
            <a:noAutofit/>
          </a:bodyPr>
          <a:lstStyle/>
          <a:p>
            <a:pPr marL="0" indent="0">
              <a:lnSpc>
                <a:spcPct val="100000"/>
              </a:lnSpc>
              <a:buNone/>
            </a:pPr>
            <a:r>
              <a:rPr lang="en-US" sz="1400" dirty="0" err="1"/>
              <a:t>Vaznis</a:t>
            </a:r>
            <a:r>
              <a:rPr lang="en-US" sz="1400" dirty="0"/>
              <a:t>, Andrew Ryan and James. "</a:t>
            </a:r>
            <a:r>
              <a:rPr lang="en-US" sz="1400" dirty="0" err="1"/>
              <a:t>Menino</a:t>
            </a:r>
            <a:r>
              <a:rPr lang="en-US" sz="1400" dirty="0"/>
              <a:t> Vows Change in School Assignment System " </a:t>
            </a:r>
            <a:r>
              <a:rPr lang="en-US" sz="1400" i="1" dirty="0"/>
              <a:t>The Boston Globe</a:t>
            </a:r>
            <a:r>
              <a:rPr lang="en-US" sz="1400" dirty="0"/>
              <a:t>, http://</a:t>
            </a:r>
            <a:r>
              <a:rPr lang="en-US" sz="1400" dirty="0" err="1"/>
              <a:t>www.bostonglobe.com</a:t>
            </a:r>
            <a:r>
              <a:rPr lang="en-US" sz="1400" dirty="0"/>
              <a:t>/metro/2012/01/17/boston-mayor-thomas-menino-vows-radically-change-boston-school-assignment-lottery-state-city-speech/fUHyHSZmn3OqhXfhSfk07O/</a:t>
            </a:r>
            <a:r>
              <a:rPr lang="en-US" sz="1400" dirty="0" err="1"/>
              <a:t>story.html</a:t>
            </a:r>
            <a:r>
              <a:rPr lang="en-US" sz="1400" dirty="0"/>
              <a:t> 2012</a:t>
            </a:r>
            <a:r>
              <a:rPr lang="en-US" sz="1400" dirty="0" smtClean="0"/>
              <a:t>.</a:t>
            </a:r>
          </a:p>
          <a:p>
            <a:pPr marL="0" indent="0">
              <a:lnSpc>
                <a:spcPct val="100000"/>
              </a:lnSpc>
              <a:buNone/>
            </a:pPr>
            <a:endParaRPr lang="en-US" sz="1400" dirty="0"/>
          </a:p>
          <a:p>
            <a:pPr marL="0" indent="0">
              <a:lnSpc>
                <a:spcPct val="100000"/>
              </a:lnSpc>
              <a:buNone/>
            </a:pPr>
            <a:r>
              <a:rPr lang="en-US" sz="1400" dirty="0" err="1"/>
              <a:t>Vaznis</a:t>
            </a:r>
            <a:r>
              <a:rPr lang="en-US" sz="1400" dirty="0"/>
              <a:t>, James. "Taking a Chance, Making a Choice." </a:t>
            </a:r>
            <a:r>
              <a:rPr lang="en-US" sz="1400" i="1" dirty="0"/>
              <a:t>The Boston Globe</a:t>
            </a:r>
            <a:r>
              <a:rPr lang="en-US" sz="1400" dirty="0"/>
              <a:t>, http://</a:t>
            </a:r>
            <a:r>
              <a:rPr lang="en-US" sz="1400" dirty="0" err="1"/>
              <a:t>www.boston.com</a:t>
            </a:r>
            <a:r>
              <a:rPr lang="en-US" sz="1400" dirty="0"/>
              <a:t>/news/education/k_12/articles/2011/03/13/</a:t>
            </a:r>
            <a:r>
              <a:rPr lang="en-US" sz="1400" dirty="0" err="1"/>
              <a:t>taking_a_chance_making_a_choice</a:t>
            </a:r>
            <a:r>
              <a:rPr lang="en-US" sz="1400" dirty="0"/>
              <a:t>/ 2011</a:t>
            </a:r>
            <a:r>
              <a:rPr lang="en-US" sz="1400" dirty="0" smtClean="0"/>
              <a:t>.</a:t>
            </a:r>
          </a:p>
          <a:p>
            <a:pPr marL="0" indent="0">
              <a:lnSpc>
                <a:spcPct val="100000"/>
              </a:lnSpc>
              <a:buNone/>
            </a:pPr>
            <a:endParaRPr lang="en-US" sz="1400" dirty="0"/>
          </a:p>
          <a:p>
            <a:pPr marL="0" indent="0">
              <a:lnSpc>
                <a:spcPct val="100000"/>
              </a:lnSpc>
              <a:buNone/>
            </a:pPr>
            <a:r>
              <a:rPr lang="en-US" sz="1400" dirty="0"/>
              <a:t>"Who Is That Masked Man?". http://</a:t>
            </a:r>
            <a:r>
              <a:rPr lang="en-US" sz="1400" dirty="0" err="1"/>
              <a:t>parentimperfectct.wordpress.com</a:t>
            </a:r>
            <a:r>
              <a:rPr lang="en-US" sz="1400" dirty="0"/>
              <a:t>/2012/10/31/who-is-that-masked-man/, 2012.</a:t>
            </a:r>
          </a:p>
        </p:txBody>
      </p:sp>
      <p:sp>
        <p:nvSpPr>
          <p:cNvPr id="4" name="Title 3"/>
          <p:cNvSpPr>
            <a:spLocks noGrp="1"/>
          </p:cNvSpPr>
          <p:nvPr>
            <p:ph type="title"/>
          </p:nvPr>
        </p:nvSpPr>
        <p:spPr/>
        <p:txBody>
          <a:bodyPr/>
          <a:lstStyle/>
          <a:p>
            <a:pPr>
              <a:buNone/>
            </a:pPr>
            <a:r>
              <a:rPr lang="en-US" dirty="0"/>
              <a:t>References (cont.)</a:t>
            </a:r>
          </a:p>
        </p:txBody>
      </p:sp>
    </p:spTree>
    <p:extLst>
      <p:ext uri="{BB962C8B-B14F-4D97-AF65-F5344CB8AC3E}">
        <p14:creationId xmlns:p14="http://schemas.microsoft.com/office/powerpoint/2010/main" val="3482625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1"/>
            <a:ext cx="8305800" cy="4906964"/>
          </a:xfrm>
        </p:spPr>
        <p:txBody>
          <a:bodyPr/>
          <a:lstStyle/>
          <a:p>
            <a:pPr>
              <a:buClrTx/>
            </a:pPr>
            <a:r>
              <a:rPr lang="en-US" b="1" dirty="0" smtClean="0">
                <a:solidFill>
                  <a:srgbClr val="FFFFFF"/>
                </a:solidFill>
              </a:rPr>
              <a:t>1974: </a:t>
            </a:r>
            <a:r>
              <a:rPr lang="en-US" dirty="0" smtClean="0">
                <a:solidFill>
                  <a:srgbClr val="FFFFFF"/>
                </a:solidFill>
              </a:rPr>
              <a:t>Race taken into account</a:t>
            </a:r>
          </a:p>
          <a:p>
            <a:pPr>
              <a:buClrTx/>
            </a:pPr>
            <a:r>
              <a:rPr lang="en-US" b="1" dirty="0" smtClean="0">
                <a:solidFill>
                  <a:srgbClr val="FFFFFF"/>
                </a:solidFill>
              </a:rPr>
              <a:t>1999: </a:t>
            </a:r>
            <a:r>
              <a:rPr lang="en-US" dirty="0" smtClean="0">
                <a:solidFill>
                  <a:srgbClr val="FFFFFF"/>
                </a:solidFill>
              </a:rPr>
              <a:t>Race no longer a factor</a:t>
            </a:r>
            <a:endParaRPr lang="en-US" dirty="0">
              <a:solidFill>
                <a:srgbClr val="FFFFFF"/>
              </a:solidFill>
            </a:endParaRPr>
          </a:p>
          <a:p>
            <a:pPr lvl="1">
              <a:buClrTx/>
            </a:pPr>
            <a:r>
              <a:rPr lang="en-US" dirty="0" smtClean="0">
                <a:solidFill>
                  <a:srgbClr val="FFFFFF"/>
                </a:solidFill>
              </a:rPr>
              <a:t>Beginning of “The Boston Mechanism”</a:t>
            </a:r>
          </a:p>
          <a:p>
            <a:pPr>
              <a:buClrTx/>
            </a:pPr>
            <a:r>
              <a:rPr lang="en-US" b="1" dirty="0" smtClean="0">
                <a:solidFill>
                  <a:srgbClr val="FFFFFF"/>
                </a:solidFill>
              </a:rPr>
              <a:t>2005: </a:t>
            </a:r>
            <a:r>
              <a:rPr lang="en-US" dirty="0" smtClean="0">
                <a:solidFill>
                  <a:srgbClr val="FFFFFF"/>
                </a:solidFill>
              </a:rPr>
              <a:t>Final year of Boston Mechanism</a:t>
            </a:r>
          </a:p>
          <a:p>
            <a:pPr lvl="1">
              <a:buClrTx/>
            </a:pPr>
            <a:r>
              <a:rPr lang="en-US" dirty="0" smtClean="0">
                <a:solidFill>
                  <a:srgbClr val="FFFFFF"/>
                </a:solidFill>
              </a:rPr>
              <a:t>Used to assign more than 75K students in 7 years</a:t>
            </a:r>
          </a:p>
          <a:p>
            <a:pPr>
              <a:buClrTx/>
            </a:pPr>
            <a:r>
              <a:rPr lang="en-US" b="1" dirty="0" smtClean="0">
                <a:solidFill>
                  <a:srgbClr val="FFFFFF"/>
                </a:solidFill>
              </a:rPr>
              <a:t>2006-2007: </a:t>
            </a:r>
            <a:r>
              <a:rPr lang="en-US" dirty="0" smtClean="0">
                <a:solidFill>
                  <a:srgbClr val="FFFFFF"/>
                </a:solidFill>
              </a:rPr>
              <a:t>End of BM, start of Deferred Acceptance</a:t>
            </a:r>
          </a:p>
          <a:p>
            <a:pPr marL="0" indent="0">
              <a:buClrTx/>
              <a:buNone/>
            </a:pPr>
            <a:endParaRPr lang="en-US" dirty="0" smtClean="0">
              <a:solidFill>
                <a:srgbClr val="FFFFFF"/>
              </a:solidFill>
            </a:endParaRPr>
          </a:p>
          <a:p>
            <a:endParaRPr lang="en-US" dirty="0" smtClean="0">
              <a:solidFill>
                <a:srgbClr val="FFFFFF"/>
              </a:solidFill>
            </a:endParaRPr>
          </a:p>
        </p:txBody>
      </p:sp>
      <p:sp>
        <p:nvSpPr>
          <p:cNvPr id="4" name="Title 3"/>
          <p:cNvSpPr>
            <a:spLocks noGrp="1"/>
          </p:cNvSpPr>
          <p:nvPr>
            <p:ph type="title"/>
          </p:nvPr>
        </p:nvSpPr>
        <p:spPr/>
        <p:txBody>
          <a:bodyPr/>
          <a:lstStyle/>
          <a:p>
            <a:pPr>
              <a:buNone/>
            </a:pPr>
            <a:r>
              <a:rPr lang="en-US" dirty="0" smtClean="0"/>
              <a:t>History of School Choice in Boston</a:t>
            </a:r>
            <a:endParaRPr lang="en-US" dirty="0"/>
          </a:p>
        </p:txBody>
      </p:sp>
    </p:spTree>
    <p:extLst>
      <p:ext uri="{BB962C8B-B14F-4D97-AF65-F5344CB8AC3E}">
        <p14:creationId xmlns:p14="http://schemas.microsoft.com/office/powerpoint/2010/main" val="1123979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1"/>
            <a:ext cx="8305800" cy="4830764"/>
          </a:xfrm>
        </p:spPr>
        <p:txBody>
          <a:bodyPr/>
          <a:lstStyle/>
          <a:p>
            <a:pPr>
              <a:buClrTx/>
            </a:pPr>
            <a:r>
              <a:rPr lang="en-US" dirty="0" smtClean="0"/>
              <a:t>Students submit strict preference list of five schools</a:t>
            </a:r>
          </a:p>
          <a:p>
            <a:pPr>
              <a:buClrTx/>
            </a:pPr>
            <a:r>
              <a:rPr lang="en-US" dirty="0" smtClean="0"/>
              <a:t>Schools have four priority groups for students:</a:t>
            </a:r>
          </a:p>
          <a:p>
            <a:pPr lvl="1">
              <a:buClrTx/>
            </a:pPr>
            <a:r>
              <a:rPr lang="en-US" dirty="0" smtClean="0"/>
              <a:t>Both sibling and walk zone</a:t>
            </a:r>
          </a:p>
          <a:p>
            <a:pPr lvl="1">
              <a:buClrTx/>
            </a:pPr>
            <a:r>
              <a:rPr lang="en-US" dirty="0" smtClean="0"/>
              <a:t>Sibling only</a:t>
            </a:r>
          </a:p>
          <a:p>
            <a:pPr lvl="1">
              <a:buClrTx/>
            </a:pPr>
            <a:r>
              <a:rPr lang="en-US" dirty="0" smtClean="0"/>
              <a:t>Walk zone only</a:t>
            </a:r>
          </a:p>
          <a:p>
            <a:pPr lvl="1">
              <a:buClrTx/>
            </a:pPr>
            <a:r>
              <a:rPr lang="en-US" dirty="0" smtClean="0"/>
              <a:t>Everyone else</a:t>
            </a:r>
          </a:p>
          <a:p>
            <a:pPr>
              <a:buClrTx/>
            </a:pPr>
            <a:r>
              <a:rPr lang="en-US" dirty="0" smtClean="0"/>
              <a:t>Random lottery to rank preferences within priority groups</a:t>
            </a:r>
          </a:p>
          <a:p>
            <a:pPr>
              <a:buClrTx/>
            </a:pPr>
            <a:r>
              <a:rPr lang="en-US" dirty="0" smtClean="0"/>
              <a:t>Round one: schools only look at students who ranked them 1</a:t>
            </a:r>
            <a:r>
              <a:rPr lang="en-US" baseline="30000" dirty="0" smtClean="0"/>
              <a:t>st</a:t>
            </a:r>
            <a:endParaRPr lang="en-US" dirty="0" smtClean="0"/>
          </a:p>
          <a:p>
            <a:pPr lvl="1">
              <a:buClrTx/>
            </a:pPr>
            <a:r>
              <a:rPr lang="en-US" dirty="0" smtClean="0"/>
              <a:t>Ends when no seats left or no more students have ranked it 1</a:t>
            </a:r>
            <a:r>
              <a:rPr lang="en-US" baseline="30000" dirty="0" smtClean="0"/>
              <a:t>st</a:t>
            </a:r>
            <a:endParaRPr lang="en-US" dirty="0" smtClean="0"/>
          </a:p>
          <a:p>
            <a:pPr>
              <a:buClrTx/>
            </a:pPr>
            <a:r>
              <a:rPr lang="en-US" dirty="0" smtClean="0"/>
              <a:t>Round two: schools only look at students who ranked them 2</a:t>
            </a:r>
            <a:r>
              <a:rPr lang="en-US" baseline="30000" dirty="0" smtClean="0"/>
              <a:t>nd</a:t>
            </a:r>
            <a:endParaRPr lang="en-US" dirty="0" smtClean="0"/>
          </a:p>
          <a:p>
            <a:pPr>
              <a:buClrTx/>
            </a:pPr>
            <a:r>
              <a:rPr lang="en-US" dirty="0" smtClean="0"/>
              <a:t>Ends after five rounds (preference list includes five schools)</a:t>
            </a:r>
          </a:p>
          <a:p>
            <a:pPr>
              <a:buClrTx/>
            </a:pPr>
            <a:r>
              <a:rPr lang="en-US" dirty="0" smtClean="0"/>
              <a:t>Students not assigned get put on a waitlist</a:t>
            </a:r>
            <a:endParaRPr lang="en-US" dirty="0"/>
          </a:p>
        </p:txBody>
      </p:sp>
      <p:sp>
        <p:nvSpPr>
          <p:cNvPr id="4" name="Title 3"/>
          <p:cNvSpPr>
            <a:spLocks noGrp="1"/>
          </p:cNvSpPr>
          <p:nvPr>
            <p:ph type="title"/>
          </p:nvPr>
        </p:nvSpPr>
        <p:spPr/>
        <p:txBody>
          <a:bodyPr/>
          <a:lstStyle/>
          <a:p>
            <a:pPr>
              <a:buNone/>
            </a:pPr>
            <a:r>
              <a:rPr lang="en-US" dirty="0" smtClean="0"/>
              <a:t>How does the Boston Mechanism work?</a:t>
            </a:r>
            <a:endParaRPr lang="en-US" dirty="0"/>
          </a:p>
        </p:txBody>
      </p:sp>
    </p:spTree>
    <p:extLst>
      <p:ext uri="{BB962C8B-B14F-4D97-AF65-F5344CB8AC3E}">
        <p14:creationId xmlns:p14="http://schemas.microsoft.com/office/powerpoint/2010/main" val="1940619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pPr>
              <a:buNone/>
            </a:pPr>
            <a:r>
              <a:rPr lang="en-US" dirty="0" smtClean="0"/>
              <a:t>How does the Boston Mechanism work?</a:t>
            </a:r>
            <a:endParaRPr lang="en-US" dirty="0"/>
          </a:p>
        </p:txBody>
      </p:sp>
      <p:sp>
        <p:nvSpPr>
          <p:cNvPr id="14" name="Text Placeholder 36"/>
          <p:cNvSpPr>
            <a:spLocks noGrp="1"/>
          </p:cNvSpPr>
          <p:nvPr>
            <p:ph type="body" sz="quarter" idx="13"/>
          </p:nvPr>
        </p:nvSpPr>
        <p:spPr>
          <a:xfrm>
            <a:off x="381000" y="669600"/>
            <a:ext cx="8251200" cy="457200"/>
          </a:xfrm>
        </p:spPr>
        <p:txBody>
          <a:bodyPr>
            <a:normAutofit/>
          </a:bodyPr>
          <a:lstStyle/>
          <a:p>
            <a:r>
              <a:rPr lang="en-US" dirty="0" smtClean="0"/>
              <a:t>Setting up our example</a:t>
            </a:r>
            <a:endParaRPr lang="en-US" dirty="0"/>
          </a:p>
        </p:txBody>
      </p:sp>
      <p:sp>
        <p:nvSpPr>
          <p:cNvPr id="15" name="Text Placeholder 36"/>
          <p:cNvSpPr txBox="1">
            <a:spLocks/>
          </p:cNvSpPr>
          <p:nvPr/>
        </p:nvSpPr>
        <p:spPr>
          <a:xfrm>
            <a:off x="914400" y="1143000"/>
            <a:ext cx="28194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Segoe UI" pitchFamily="34" charset="0"/>
              </a:rPr>
              <a:t>Student Preferences</a:t>
            </a:r>
            <a:endParaRPr kumimoji="0" lang="en-US" sz="2400" b="1" i="0" u="none" strike="noStrike" kern="1200" cap="none" spc="0" normalizeH="0" baseline="0" noProof="0" dirty="0">
              <a:ln>
                <a:noFill/>
              </a:ln>
              <a:solidFill>
                <a:schemeClr val="bg1"/>
              </a:solidFill>
              <a:effectLst/>
              <a:uLnTx/>
              <a:uFillTx/>
              <a:latin typeface="+mn-lt"/>
              <a:ea typeface="+mn-ea"/>
              <a:cs typeface="Segoe UI" pitchFamily="34" charset="0"/>
            </a:endParaRPr>
          </a:p>
        </p:txBody>
      </p:sp>
      <p:sp>
        <p:nvSpPr>
          <p:cNvPr id="16" name="Text Placeholder 36"/>
          <p:cNvSpPr txBox="1">
            <a:spLocks/>
          </p:cNvSpPr>
          <p:nvPr/>
        </p:nvSpPr>
        <p:spPr>
          <a:xfrm>
            <a:off x="5638800" y="1143000"/>
            <a:ext cx="2819400" cy="457200"/>
          </a:xfrm>
          <a:prstGeom prst="rect">
            <a:avLst/>
          </a:prstGeom>
        </p:spPr>
        <p:txBody>
          <a:bodyPr vert="horz" lIns="91440" tIns="45720" rIns="91440" bIns="45720" rtlCol="0">
            <a:normAutofit/>
          </a:bodyPr>
          <a:lstStyle/>
          <a:p>
            <a:pPr marL="173038" marR="0" lvl="0" indent="-173038" algn="ctr" defTabSz="914400" rtl="0" eaLnBrk="1" fontAlgn="auto" latinLnBrk="0" hangingPunct="1">
              <a:lnSpc>
                <a:spcPct val="100000"/>
              </a:lnSpc>
              <a:spcBef>
                <a:spcPct val="20000"/>
              </a:spcBef>
              <a:spcAft>
                <a:spcPts val="0"/>
              </a:spcAft>
              <a:buClr>
                <a:schemeClr val="bg1">
                  <a:lumMod val="95000"/>
                </a:schemeClr>
              </a:buClr>
              <a:buSzPct val="70000"/>
              <a:buFontTx/>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Segoe UI" pitchFamily="34" charset="0"/>
              </a:rPr>
              <a:t>School Priorities</a:t>
            </a:r>
            <a:endParaRPr kumimoji="0" lang="en-US" sz="2400" b="1" i="0" u="none" strike="noStrike" kern="1200" cap="none" spc="0" normalizeH="0" baseline="0" noProof="0" dirty="0">
              <a:ln>
                <a:noFill/>
              </a:ln>
              <a:solidFill>
                <a:schemeClr val="bg1"/>
              </a:solidFill>
              <a:effectLst/>
              <a:uLnTx/>
              <a:uFillTx/>
              <a:latin typeface="+mn-lt"/>
              <a:ea typeface="+mn-ea"/>
              <a:cs typeface="Segoe UI" pitchFamily="34" charset="0"/>
            </a:endParaRPr>
          </a:p>
        </p:txBody>
      </p:sp>
      <p:grpSp>
        <p:nvGrpSpPr>
          <p:cNvPr id="2" name="Group 30"/>
          <p:cNvGrpSpPr/>
          <p:nvPr/>
        </p:nvGrpSpPr>
        <p:grpSpPr>
          <a:xfrm>
            <a:off x="2324100" y="1752600"/>
            <a:ext cx="1143001" cy="1447800"/>
            <a:chOff x="533399" y="2743200"/>
            <a:chExt cx="1143001" cy="1447800"/>
          </a:xfrm>
        </p:grpSpPr>
        <p:pic>
          <p:nvPicPr>
            <p:cNvPr id="13" name="Picture 1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17" name="TextBox 16"/>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3" name="Group 23"/>
          <p:cNvGrpSpPr/>
          <p:nvPr/>
        </p:nvGrpSpPr>
        <p:grpSpPr>
          <a:xfrm>
            <a:off x="1219200" y="1752600"/>
            <a:ext cx="1143000" cy="1447800"/>
            <a:chOff x="2133600" y="3276600"/>
            <a:chExt cx="1143000" cy="1447800"/>
          </a:xfrm>
        </p:grpSpPr>
        <p:pic>
          <p:nvPicPr>
            <p:cNvPr id="11" name="Picture 10"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21" name="TextBox 20"/>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4" name="Group 22"/>
          <p:cNvGrpSpPr/>
          <p:nvPr/>
        </p:nvGrpSpPr>
        <p:grpSpPr>
          <a:xfrm>
            <a:off x="3429000" y="1752600"/>
            <a:ext cx="1143000" cy="1447800"/>
            <a:chOff x="533400" y="4267200"/>
            <a:chExt cx="1143000" cy="1447800"/>
          </a:xfrm>
        </p:grpSpPr>
        <p:pic>
          <p:nvPicPr>
            <p:cNvPr id="12" name="Picture 11"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22" name="TextBox 21"/>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5" name="Group 27"/>
          <p:cNvGrpSpPr/>
          <p:nvPr/>
        </p:nvGrpSpPr>
        <p:grpSpPr>
          <a:xfrm>
            <a:off x="228600" y="1752600"/>
            <a:ext cx="821499" cy="1447800"/>
            <a:chOff x="4267200" y="4038600"/>
            <a:chExt cx="821499" cy="1447800"/>
          </a:xfrm>
        </p:grpSpPr>
        <p:pic>
          <p:nvPicPr>
            <p:cNvPr id="7" name="Picture 6"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25" name="TextBox 24"/>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6" name="Group 28"/>
          <p:cNvGrpSpPr/>
          <p:nvPr/>
        </p:nvGrpSpPr>
        <p:grpSpPr>
          <a:xfrm>
            <a:off x="304800" y="3162300"/>
            <a:ext cx="685800" cy="1524000"/>
            <a:chOff x="5715000" y="3581400"/>
            <a:chExt cx="685800" cy="1524000"/>
          </a:xfrm>
        </p:grpSpPr>
        <p:pic>
          <p:nvPicPr>
            <p:cNvPr id="8" name="Picture 7"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26" name="TextBox 25"/>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0" name="Group 29"/>
          <p:cNvGrpSpPr/>
          <p:nvPr/>
        </p:nvGrpSpPr>
        <p:grpSpPr>
          <a:xfrm>
            <a:off x="228600" y="4648200"/>
            <a:ext cx="782300" cy="1524000"/>
            <a:chOff x="7086600" y="3886200"/>
            <a:chExt cx="782300" cy="1524000"/>
          </a:xfrm>
        </p:grpSpPr>
        <p:pic>
          <p:nvPicPr>
            <p:cNvPr id="9" name="Picture 8"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27" name="TextBox 26"/>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18" name="Group 31"/>
          <p:cNvGrpSpPr/>
          <p:nvPr/>
        </p:nvGrpSpPr>
        <p:grpSpPr>
          <a:xfrm>
            <a:off x="4953000" y="1752600"/>
            <a:ext cx="1143001" cy="1447800"/>
            <a:chOff x="533399" y="2743200"/>
            <a:chExt cx="1143001" cy="1447800"/>
          </a:xfrm>
        </p:grpSpPr>
        <p:pic>
          <p:nvPicPr>
            <p:cNvPr id="33" name="Picture 3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34" name="TextBox 33"/>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19" name="Group 37"/>
          <p:cNvGrpSpPr/>
          <p:nvPr/>
        </p:nvGrpSpPr>
        <p:grpSpPr>
          <a:xfrm>
            <a:off x="6400800" y="1828800"/>
            <a:ext cx="821499" cy="1447800"/>
            <a:chOff x="4267200" y="4038600"/>
            <a:chExt cx="821499" cy="1447800"/>
          </a:xfrm>
        </p:grpSpPr>
        <p:pic>
          <p:nvPicPr>
            <p:cNvPr id="39" name="Picture 38"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40" name="TextBox 39"/>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0" name="Group 40"/>
          <p:cNvGrpSpPr/>
          <p:nvPr/>
        </p:nvGrpSpPr>
        <p:grpSpPr>
          <a:xfrm>
            <a:off x="7315200" y="1752600"/>
            <a:ext cx="782300" cy="1524000"/>
            <a:chOff x="7086600" y="3886200"/>
            <a:chExt cx="782300" cy="1524000"/>
          </a:xfrm>
        </p:grpSpPr>
        <p:pic>
          <p:nvPicPr>
            <p:cNvPr id="42" name="Picture 41"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43" name="TextBox 42"/>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23" name="Group 43"/>
          <p:cNvGrpSpPr/>
          <p:nvPr/>
        </p:nvGrpSpPr>
        <p:grpSpPr>
          <a:xfrm>
            <a:off x="8305800" y="1752600"/>
            <a:ext cx="685800" cy="1524000"/>
            <a:chOff x="5715000" y="3581400"/>
            <a:chExt cx="685800" cy="1524000"/>
          </a:xfrm>
        </p:grpSpPr>
        <p:pic>
          <p:nvPicPr>
            <p:cNvPr id="45" name="Picture 44"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46" name="TextBox 45"/>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cxnSp>
        <p:nvCxnSpPr>
          <p:cNvPr id="49" name="Straight Connector 48"/>
          <p:cNvCxnSpPr/>
          <p:nvPr/>
        </p:nvCxnSpPr>
        <p:spPr>
          <a:xfrm rot="5400000">
            <a:off x="4038600" y="3962400"/>
            <a:ext cx="4419600"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1028700" y="3924300"/>
            <a:ext cx="4343400" cy="1588"/>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2210594" y="3733800"/>
            <a:ext cx="5029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28600" y="1676400"/>
            <a:ext cx="876300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53" name="Group 30"/>
          <p:cNvGrpSpPr/>
          <p:nvPr/>
        </p:nvGrpSpPr>
        <p:grpSpPr>
          <a:xfrm>
            <a:off x="1219200" y="3276600"/>
            <a:ext cx="1143001" cy="1447800"/>
            <a:chOff x="533399" y="2743200"/>
            <a:chExt cx="1143001" cy="1447800"/>
          </a:xfrm>
        </p:grpSpPr>
        <p:pic>
          <p:nvPicPr>
            <p:cNvPr id="54" name="Picture 53"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55" name="TextBox 54"/>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56" name="Group 23"/>
          <p:cNvGrpSpPr/>
          <p:nvPr/>
        </p:nvGrpSpPr>
        <p:grpSpPr>
          <a:xfrm>
            <a:off x="2324101" y="3276600"/>
            <a:ext cx="1143000" cy="1447800"/>
            <a:chOff x="2133600" y="3276600"/>
            <a:chExt cx="1143000" cy="1447800"/>
          </a:xfrm>
        </p:grpSpPr>
        <p:pic>
          <p:nvPicPr>
            <p:cNvPr id="57" name="Picture 56"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58" name="TextBox 57"/>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59" name="Group 22"/>
          <p:cNvGrpSpPr/>
          <p:nvPr/>
        </p:nvGrpSpPr>
        <p:grpSpPr>
          <a:xfrm>
            <a:off x="3429000" y="3276600"/>
            <a:ext cx="1143000" cy="1447800"/>
            <a:chOff x="533400" y="4267200"/>
            <a:chExt cx="1143000" cy="1447800"/>
          </a:xfrm>
        </p:grpSpPr>
        <p:pic>
          <p:nvPicPr>
            <p:cNvPr id="60" name="Picture 59"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61" name="TextBox 60"/>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62" name="Group 30"/>
          <p:cNvGrpSpPr/>
          <p:nvPr/>
        </p:nvGrpSpPr>
        <p:grpSpPr>
          <a:xfrm>
            <a:off x="1295400" y="4724400"/>
            <a:ext cx="1143001" cy="1447800"/>
            <a:chOff x="533399" y="2743200"/>
            <a:chExt cx="1143001" cy="1447800"/>
          </a:xfrm>
        </p:grpSpPr>
        <p:pic>
          <p:nvPicPr>
            <p:cNvPr id="63" name="Picture 62" descr="MC900286278.WMF"/>
            <p:cNvPicPr>
              <a:picLocks noChangeAspect="1"/>
            </p:cNvPicPr>
            <p:nvPr/>
          </p:nvPicPr>
          <p:blipFill>
            <a:blip r:embed="rId2">
              <a:duotone>
                <a:schemeClr val="accent1">
                  <a:shade val="45000"/>
                  <a:satMod val="135000"/>
                </a:schemeClr>
                <a:prstClr val="white"/>
              </a:duotone>
            </a:blip>
            <a:stretch>
              <a:fillRect/>
            </a:stretch>
          </p:blipFill>
          <p:spPr>
            <a:xfrm>
              <a:off x="533399" y="2819400"/>
              <a:ext cx="1110803" cy="1371600"/>
            </a:xfrm>
            <a:prstGeom prst="rect">
              <a:avLst/>
            </a:prstGeom>
          </p:spPr>
        </p:pic>
        <p:sp>
          <p:nvSpPr>
            <p:cNvPr id="64" name="TextBox 63"/>
            <p:cNvSpPr txBox="1"/>
            <p:nvPr/>
          </p:nvSpPr>
          <p:spPr>
            <a:xfrm>
              <a:off x="1219200" y="2743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rPr>
                <a:t>1</a:t>
              </a:r>
            </a:p>
          </p:txBody>
        </p:sp>
      </p:grpSp>
      <p:grpSp>
        <p:nvGrpSpPr>
          <p:cNvPr id="65" name="Group 23"/>
          <p:cNvGrpSpPr/>
          <p:nvPr/>
        </p:nvGrpSpPr>
        <p:grpSpPr>
          <a:xfrm>
            <a:off x="2400301" y="4724400"/>
            <a:ext cx="1143000" cy="1447800"/>
            <a:chOff x="2133600" y="3276600"/>
            <a:chExt cx="1143000" cy="1447800"/>
          </a:xfrm>
        </p:grpSpPr>
        <p:pic>
          <p:nvPicPr>
            <p:cNvPr id="66" name="Picture 65"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67" name="TextBox 66"/>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68" name="Group 22"/>
          <p:cNvGrpSpPr/>
          <p:nvPr/>
        </p:nvGrpSpPr>
        <p:grpSpPr>
          <a:xfrm>
            <a:off x="3505200" y="4724400"/>
            <a:ext cx="1143000" cy="1447800"/>
            <a:chOff x="533400" y="4267200"/>
            <a:chExt cx="1143000" cy="1447800"/>
          </a:xfrm>
        </p:grpSpPr>
        <p:pic>
          <p:nvPicPr>
            <p:cNvPr id="69" name="Picture 68"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70" name="TextBox 69"/>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1" name="Group 23"/>
          <p:cNvGrpSpPr/>
          <p:nvPr/>
        </p:nvGrpSpPr>
        <p:grpSpPr>
          <a:xfrm>
            <a:off x="4953000" y="3276600"/>
            <a:ext cx="1143000" cy="1447800"/>
            <a:chOff x="2133600" y="3276600"/>
            <a:chExt cx="1143000" cy="1447800"/>
          </a:xfrm>
        </p:grpSpPr>
        <p:pic>
          <p:nvPicPr>
            <p:cNvPr id="72" name="Picture 71" descr="MC900286278.WMF"/>
            <p:cNvPicPr>
              <a:picLocks noChangeAspect="1"/>
            </p:cNvPicPr>
            <p:nvPr/>
          </p:nvPicPr>
          <p:blipFill>
            <a:blip r:embed="rId2">
              <a:duotone>
                <a:schemeClr val="accent6">
                  <a:shade val="45000"/>
                  <a:satMod val="135000"/>
                </a:schemeClr>
                <a:prstClr val="white"/>
              </a:duotone>
            </a:blip>
            <a:stretch>
              <a:fillRect/>
            </a:stretch>
          </p:blipFill>
          <p:spPr>
            <a:xfrm>
              <a:off x="2133600" y="3352800"/>
              <a:ext cx="1110803" cy="1371600"/>
            </a:xfrm>
            <a:prstGeom prst="rect">
              <a:avLst/>
            </a:prstGeom>
          </p:spPr>
        </p:pic>
        <p:sp>
          <p:nvSpPr>
            <p:cNvPr id="73" name="TextBox 72"/>
            <p:cNvSpPr txBox="1"/>
            <p:nvPr/>
          </p:nvSpPr>
          <p:spPr>
            <a:xfrm>
              <a:off x="2819400" y="32766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dirty="0" smtClean="0">
                  <a:solidFill>
                    <a:schemeClr val="bg1"/>
                  </a:solidFill>
                  <a:latin typeface="Perpetua" pitchFamily="18" charset="0"/>
                  <a:ea typeface="+mj-ea"/>
                  <a:cs typeface="+mj-cs"/>
                </a:rPr>
                <a:t>2</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4" name="Group 22"/>
          <p:cNvGrpSpPr/>
          <p:nvPr/>
        </p:nvGrpSpPr>
        <p:grpSpPr>
          <a:xfrm>
            <a:off x="4953000" y="4724400"/>
            <a:ext cx="1143000" cy="1447800"/>
            <a:chOff x="533400" y="4267200"/>
            <a:chExt cx="1143000" cy="1447800"/>
          </a:xfrm>
        </p:grpSpPr>
        <p:pic>
          <p:nvPicPr>
            <p:cNvPr id="75" name="Picture 74" descr="MC900286278.WMF"/>
            <p:cNvPicPr>
              <a:picLocks noChangeAspect="1"/>
            </p:cNvPicPr>
            <p:nvPr/>
          </p:nvPicPr>
          <p:blipFill>
            <a:blip r:embed="rId2">
              <a:grayscl/>
            </a:blip>
            <a:stretch>
              <a:fillRect/>
            </a:stretch>
          </p:blipFill>
          <p:spPr>
            <a:xfrm>
              <a:off x="533400" y="4343400"/>
              <a:ext cx="1110802" cy="1371600"/>
            </a:xfrm>
            <a:prstGeom prst="rect">
              <a:avLst/>
            </a:prstGeom>
          </p:spPr>
        </p:pic>
        <p:sp>
          <p:nvSpPr>
            <p:cNvPr id="76" name="TextBox 75"/>
            <p:cNvSpPr txBox="1"/>
            <p:nvPr/>
          </p:nvSpPr>
          <p:spPr>
            <a:xfrm>
              <a:off x="1219200" y="4267200"/>
              <a:ext cx="457200" cy="457200"/>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n-US" b="1" noProof="0" dirty="0" smtClean="0">
                  <a:solidFill>
                    <a:schemeClr val="bg1"/>
                  </a:solidFill>
                  <a:latin typeface="Perpetua" pitchFamily="18" charset="0"/>
                  <a:ea typeface="+mj-ea"/>
                  <a:cs typeface="+mj-cs"/>
                </a:rPr>
                <a:t>3</a:t>
              </a:r>
              <a:endParaRPr kumimoji="0" lang="en-US" b="1" i="0" u="none" strike="noStrike" kern="1200" cap="none" spc="0" normalizeH="0" baseline="0" noProof="0" dirty="0" smtClean="0">
                <a:ln>
                  <a:noFill/>
                </a:ln>
                <a:solidFill>
                  <a:schemeClr val="bg1"/>
                </a:solidFill>
                <a:effectLst/>
                <a:uLnTx/>
                <a:uFillTx/>
                <a:latin typeface="Perpetua" pitchFamily="18" charset="0"/>
                <a:ea typeface="+mj-ea"/>
                <a:cs typeface="+mj-cs"/>
              </a:endParaRPr>
            </a:p>
          </p:txBody>
        </p:sp>
      </p:grpSp>
      <p:grpSp>
        <p:nvGrpSpPr>
          <p:cNvPr id="77" name="Group 43"/>
          <p:cNvGrpSpPr/>
          <p:nvPr/>
        </p:nvGrpSpPr>
        <p:grpSpPr>
          <a:xfrm>
            <a:off x="6400800" y="3276600"/>
            <a:ext cx="685800" cy="1524000"/>
            <a:chOff x="5715000" y="3581400"/>
            <a:chExt cx="685800" cy="1524000"/>
          </a:xfrm>
        </p:grpSpPr>
        <p:pic>
          <p:nvPicPr>
            <p:cNvPr id="78" name="Picture 77"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79" name="TextBox 78"/>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80" name="Group 37"/>
          <p:cNvGrpSpPr/>
          <p:nvPr/>
        </p:nvGrpSpPr>
        <p:grpSpPr>
          <a:xfrm>
            <a:off x="7315200" y="3352800"/>
            <a:ext cx="821499" cy="1447800"/>
            <a:chOff x="4267200" y="4038600"/>
            <a:chExt cx="821499" cy="1447800"/>
          </a:xfrm>
        </p:grpSpPr>
        <p:pic>
          <p:nvPicPr>
            <p:cNvPr id="81" name="Picture 80"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82" name="TextBox 81"/>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83" name="Group 40"/>
          <p:cNvGrpSpPr/>
          <p:nvPr/>
        </p:nvGrpSpPr>
        <p:grpSpPr>
          <a:xfrm>
            <a:off x="8229600" y="3276600"/>
            <a:ext cx="782300" cy="1524000"/>
            <a:chOff x="7086600" y="3886200"/>
            <a:chExt cx="782300" cy="1524000"/>
          </a:xfrm>
        </p:grpSpPr>
        <p:pic>
          <p:nvPicPr>
            <p:cNvPr id="84" name="Picture 83"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85" name="TextBox 84"/>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86" name="Group 43"/>
          <p:cNvGrpSpPr/>
          <p:nvPr/>
        </p:nvGrpSpPr>
        <p:grpSpPr>
          <a:xfrm>
            <a:off x="6400800" y="4724400"/>
            <a:ext cx="685800" cy="1524000"/>
            <a:chOff x="5715000" y="3581400"/>
            <a:chExt cx="685800" cy="1524000"/>
          </a:xfrm>
        </p:grpSpPr>
        <p:pic>
          <p:nvPicPr>
            <p:cNvPr id="87" name="Picture 86" descr="MC910220620.JPG"/>
            <p:cNvPicPr>
              <a:picLocks noChangeAspect="1"/>
            </p:cNvPicPr>
            <p:nvPr/>
          </p:nvPicPr>
          <p:blipFill>
            <a:blip r:embed="rId3"/>
            <a:srcRect l="40224" t="9737" r="30796"/>
            <a:stretch>
              <a:fillRect/>
            </a:stretch>
          </p:blipFill>
          <p:spPr>
            <a:xfrm>
              <a:off x="5734974" y="3733800"/>
              <a:ext cx="665826" cy="1371600"/>
            </a:xfrm>
            <a:prstGeom prst="rect">
              <a:avLst/>
            </a:prstGeom>
          </p:spPr>
        </p:pic>
        <p:sp>
          <p:nvSpPr>
            <p:cNvPr id="88" name="TextBox 87"/>
            <p:cNvSpPr txBox="1"/>
            <p:nvPr/>
          </p:nvSpPr>
          <p:spPr>
            <a:xfrm>
              <a:off x="5715000" y="35814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2</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89" name="Group 37"/>
          <p:cNvGrpSpPr/>
          <p:nvPr/>
        </p:nvGrpSpPr>
        <p:grpSpPr>
          <a:xfrm>
            <a:off x="7315200" y="4800600"/>
            <a:ext cx="821499" cy="1447800"/>
            <a:chOff x="4267200" y="4038600"/>
            <a:chExt cx="821499" cy="1447800"/>
          </a:xfrm>
        </p:grpSpPr>
        <p:pic>
          <p:nvPicPr>
            <p:cNvPr id="90" name="Picture 89" descr="MC910220620.JPG"/>
            <p:cNvPicPr>
              <a:picLocks noChangeAspect="1"/>
            </p:cNvPicPr>
            <p:nvPr/>
          </p:nvPicPr>
          <p:blipFill>
            <a:blip r:embed="rId3"/>
            <a:srcRect l="1584" r="58803"/>
            <a:stretch>
              <a:fillRect/>
            </a:stretch>
          </p:blipFill>
          <p:spPr>
            <a:xfrm>
              <a:off x="4267200" y="4114800"/>
              <a:ext cx="821499" cy="1371600"/>
            </a:xfrm>
            <a:prstGeom prst="rect">
              <a:avLst/>
            </a:prstGeom>
          </p:spPr>
        </p:pic>
        <p:sp>
          <p:nvSpPr>
            <p:cNvPr id="91" name="TextBox 90"/>
            <p:cNvSpPr txBox="1"/>
            <p:nvPr/>
          </p:nvSpPr>
          <p:spPr>
            <a:xfrm>
              <a:off x="4267200" y="40386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noProof="0" dirty="0" smtClean="0">
                  <a:latin typeface="Perpetua" pitchFamily="18" charset="0"/>
                  <a:ea typeface="+mj-ea"/>
                  <a:cs typeface="+mj-cs"/>
                </a:rPr>
                <a:t>1</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grpSp>
        <p:nvGrpSpPr>
          <p:cNvPr id="92" name="Group 40"/>
          <p:cNvGrpSpPr/>
          <p:nvPr/>
        </p:nvGrpSpPr>
        <p:grpSpPr>
          <a:xfrm>
            <a:off x="8229600" y="4724400"/>
            <a:ext cx="782300" cy="1524000"/>
            <a:chOff x="7086600" y="3886200"/>
            <a:chExt cx="782300" cy="1524000"/>
          </a:xfrm>
        </p:grpSpPr>
        <p:pic>
          <p:nvPicPr>
            <p:cNvPr id="93" name="Picture 92" descr="MC910220620.JPG"/>
            <p:cNvPicPr>
              <a:picLocks noChangeAspect="1"/>
            </p:cNvPicPr>
            <p:nvPr/>
          </p:nvPicPr>
          <p:blipFill>
            <a:blip r:embed="rId3"/>
            <a:srcRect l="69204" t="24343" r="5036"/>
            <a:stretch>
              <a:fillRect/>
            </a:stretch>
          </p:blipFill>
          <p:spPr>
            <a:xfrm>
              <a:off x="7162800" y="4038600"/>
              <a:ext cx="706100" cy="1371600"/>
            </a:xfrm>
            <a:prstGeom prst="rect">
              <a:avLst/>
            </a:prstGeom>
          </p:spPr>
        </p:pic>
        <p:sp>
          <p:nvSpPr>
            <p:cNvPr id="94" name="TextBox 93"/>
            <p:cNvSpPr txBox="1"/>
            <p:nvPr/>
          </p:nvSpPr>
          <p:spPr>
            <a:xfrm>
              <a:off x="7086600" y="3886200"/>
              <a:ext cx="457200" cy="4572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lang="en-US" b="1" dirty="0" smtClean="0">
                  <a:latin typeface="Perpetua" pitchFamily="18" charset="0"/>
                  <a:ea typeface="+mj-ea"/>
                  <a:cs typeface="+mj-cs"/>
                </a:rPr>
                <a:t>3</a:t>
              </a:r>
              <a:endParaRPr kumimoji="0" lang="en-US" b="1" i="0" u="none" strike="noStrike" kern="1200" cap="none" spc="0" normalizeH="0" baseline="0" noProof="0" dirty="0" smtClean="0">
                <a:ln>
                  <a:noFill/>
                </a:ln>
                <a:effectLst/>
                <a:uLnTx/>
                <a:uFillTx/>
                <a:latin typeface="Perpetua" pitchFamily="18" charset="0"/>
                <a:ea typeface="+mj-ea"/>
                <a:cs typeface="+mj-cs"/>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S10185727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6AFA805-4404-47D2-A142-C3A37E84F3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TS101857271.potx</Template>
  <TotalTime>859</TotalTime>
  <Words>3469</Words>
  <Application>Microsoft Office PowerPoint</Application>
  <PresentationFormat>On-screen Show (4:3)</PresentationFormat>
  <Paragraphs>554</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Wingdings</vt:lpstr>
      <vt:lpstr>Segoe UI</vt:lpstr>
      <vt:lpstr>Zapf Dingbats</vt:lpstr>
      <vt:lpstr>Perpetua</vt:lpstr>
      <vt:lpstr>TS101857271</vt:lpstr>
      <vt:lpstr>Applying Market Design to  School Choice in Boston</vt:lpstr>
      <vt:lpstr>What we’ll cover today:</vt:lpstr>
      <vt:lpstr>What is school choice?</vt:lpstr>
      <vt:lpstr>What is School Choice?</vt:lpstr>
      <vt:lpstr>Just a Little Bit of Notation</vt:lpstr>
      <vt:lpstr>Justified Envy</vt:lpstr>
      <vt:lpstr>History of School Choice in Boston</vt:lpstr>
      <vt:lpstr>How does the Boston Mechanism work?</vt:lpstr>
      <vt:lpstr>How does the Boston Mechanism work?</vt:lpstr>
      <vt:lpstr>The Boston Mechanism in action</vt:lpstr>
      <vt:lpstr>Why was the Boston Mechanism replaced?</vt:lpstr>
      <vt:lpstr>What was the Problem with the Boston Mechanism?</vt:lpstr>
      <vt:lpstr>Boston Mechanism is not strategy proof</vt:lpstr>
      <vt:lpstr>Student 2 manipulates his preferences</vt:lpstr>
      <vt:lpstr>Manipulation improves student 2’s outcome in Boston Mechanism</vt:lpstr>
      <vt:lpstr>Empirical Evidence</vt:lpstr>
      <vt:lpstr>Quotes from Actual Parents</vt:lpstr>
      <vt:lpstr>Why people wanted change</vt:lpstr>
      <vt:lpstr>PowerPoint Presentation</vt:lpstr>
      <vt:lpstr>The Decision </vt:lpstr>
      <vt:lpstr>DA outcome using our original example</vt:lpstr>
      <vt:lpstr>Can student 3 benefit from manipulation?</vt:lpstr>
      <vt:lpstr>Student 3 still ends up with his 3rd choice</vt:lpstr>
      <vt:lpstr>Current Zoning</vt:lpstr>
      <vt:lpstr>The Boston Mechanism rises again</vt:lpstr>
      <vt:lpstr>Although DA is strategy-proof, BM can improve welfare under some conditions</vt:lpstr>
      <vt:lpstr>Assumptions are reasonable in the Boston school choice context</vt:lpstr>
      <vt:lpstr>Given these assumptions, BM improves welfare compared to DA</vt:lpstr>
      <vt:lpstr>Empirical results confirm that BM can improve on DA</vt:lpstr>
      <vt:lpstr>Returning to our example, overall welfare is greater when using BM over DA</vt:lpstr>
      <vt:lpstr>Alternative mechanisms</vt:lpstr>
      <vt:lpstr>Alternative Mechanisms</vt:lpstr>
      <vt:lpstr>EADAM mechanism may balance tradeoffs between BM and DA</vt:lpstr>
      <vt:lpstr>Student 3 is an interrupter…</vt:lpstr>
      <vt:lpstr>…by waiving his priority at school 1, he can improve the other students’ outcomes</vt:lpstr>
      <vt:lpstr>Choice-Augmented Deferred Acceptance </vt:lpstr>
      <vt:lpstr>CADA Steps</vt:lpstr>
      <vt:lpstr>CADA Example</vt:lpstr>
      <vt:lpstr>Welfare Comparison (CADA vs. DA)</vt:lpstr>
      <vt:lpstr>Benefits of Cardinal Preference Revelation</vt:lpstr>
      <vt:lpstr>Drop Overdemanded Schools</vt:lpstr>
      <vt:lpstr>Welfare Comparison (Corrective Device vs. DA)</vt:lpstr>
      <vt:lpstr>What’s happening in Boston now?</vt:lpstr>
      <vt:lpstr>Boston’s current situation</vt:lpstr>
      <vt:lpstr>People no longer like Deferred Acceptance</vt:lpstr>
      <vt:lpstr>Insufficient fairness</vt:lpstr>
      <vt:lpstr>PowerPoint Presentation</vt:lpstr>
      <vt:lpstr>Call for Change</vt:lpstr>
      <vt:lpstr>High transportation costs</vt:lpstr>
      <vt:lpstr>Proposals</vt:lpstr>
      <vt:lpstr>Back to the drawing board</vt:lpstr>
      <vt:lpstr>Timeline</vt:lpstr>
      <vt:lpstr>Summary: What have we learned?</vt:lpstr>
      <vt:lpstr>Perhaps it’s not the mechanism’s fault…</vt:lpstr>
      <vt:lpstr>References</vt:lpstr>
      <vt:lpstr>References (cont.)</vt:lpstr>
      <vt:lpstr>References (cont.)</vt:lpstr>
      <vt:lpstr>References (cont.)</vt:lpstr>
      <vt:lpstr>References (cont.)</vt:lpstr>
      <vt:lpstr>References (cont.)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Chalkboard</dc:title>
  <dc:creator>Danielle Marshak</dc:creator>
  <cp:keywords/>
  <cp:lastModifiedBy>Itay_Fainmesser</cp:lastModifiedBy>
  <cp:revision>298</cp:revision>
  <dcterms:created xsi:type="dcterms:W3CDTF">2012-11-27T16:28:43Z</dcterms:created>
  <dcterms:modified xsi:type="dcterms:W3CDTF">2012-11-27T21:02:47Z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TC018572719991</vt:lpwstr>
  </property>
</Properties>
</file>