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84" r:id="rId2"/>
    <p:sldId id="269" r:id="rId3"/>
    <p:sldId id="273" r:id="rId4"/>
    <p:sldId id="267" r:id="rId5"/>
    <p:sldId id="270" r:id="rId6"/>
    <p:sldId id="274" r:id="rId7"/>
    <p:sldId id="256" r:id="rId8"/>
    <p:sldId id="262" r:id="rId9"/>
    <p:sldId id="263" r:id="rId10"/>
    <p:sldId id="264" r:id="rId11"/>
    <p:sldId id="265" r:id="rId12"/>
    <p:sldId id="257" r:id="rId13"/>
    <p:sldId id="258" r:id="rId14"/>
    <p:sldId id="259" r:id="rId15"/>
    <p:sldId id="260" r:id="rId16"/>
    <p:sldId id="261" r:id="rId17"/>
    <p:sldId id="278" r:id="rId18"/>
    <p:sldId id="279" r:id="rId19"/>
    <p:sldId id="280" r:id="rId20"/>
    <p:sldId id="281" r:id="rId21"/>
    <p:sldId id="282" r:id="rId22"/>
    <p:sldId id="283" r:id="rId23"/>
    <p:sldId id="276" r:id="rId24"/>
    <p:sldId id="275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 autoAdjust="0"/>
    <p:restoredTop sz="94652" autoAdjust="0"/>
  </p:normalViewPr>
  <p:slideViewPr>
    <p:cSldViewPr snapToGrid="0" snapToObjects="1">
      <p:cViewPr varScale="1">
        <p:scale>
          <a:sx n="66" d="100"/>
          <a:sy n="66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76EF3-1471-4144-B577-9FAC75A422C2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C5C14-72F7-8846-BCB4-78A8843F0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94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Tally</a:t>
            </a:r>
            <a:r>
              <a:rPr lang="en-US" baseline="0" dirty="0" smtClean="0"/>
              <a:t> outcome ranks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C5C14-72F7-8846-BCB4-78A8843F0CF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C5C14-72F7-8846-BCB4-78A8843F0CF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1DD1-51B4-BB47-BB7E-BBF0EADA6352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F830-B803-554F-832B-0CD72FB2D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1DD1-51B4-BB47-BB7E-BBF0EADA6352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F830-B803-554F-832B-0CD72FB2D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1DD1-51B4-BB47-BB7E-BBF0EADA6352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F830-B803-554F-832B-0CD72FB2D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1DD1-51B4-BB47-BB7E-BBF0EADA6352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F830-B803-554F-832B-0CD72FB2D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1DD1-51B4-BB47-BB7E-BBF0EADA6352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F830-B803-554F-832B-0CD72FB2D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1DD1-51B4-BB47-BB7E-BBF0EADA6352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F830-B803-554F-832B-0CD72FB2D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1DD1-51B4-BB47-BB7E-BBF0EADA6352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F830-B803-554F-832B-0CD72FB2D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1DD1-51B4-BB47-BB7E-BBF0EADA6352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F830-B803-554F-832B-0CD72FB2D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1DD1-51B4-BB47-BB7E-BBF0EADA6352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F830-B803-554F-832B-0CD72FB2D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1DD1-51B4-BB47-BB7E-BBF0EADA6352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F830-B803-554F-832B-0CD72FB2D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1DD1-51B4-BB47-BB7E-BBF0EADA6352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FF830-B803-554F-832B-0CD72FB2D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31DD1-51B4-BB47-BB7E-BBF0EADA6352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FF830-B803-554F-832B-0CD72FB2D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16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An Adjusted Matching Market: Adding a Cost to Proposing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7866"/>
            <a:ext cx="8229600" cy="1814930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Joschka</a:t>
            </a:r>
            <a:r>
              <a:rPr lang="en-US" dirty="0" smtClean="0"/>
              <a:t> </a:t>
            </a:r>
            <a:r>
              <a:rPr lang="en-US" dirty="0" err="1" smtClean="0"/>
              <a:t>Tryba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Brian Cross</a:t>
            </a:r>
          </a:p>
          <a:p>
            <a:pPr algn="ctr">
              <a:buNone/>
            </a:pPr>
            <a:r>
              <a:rPr lang="en-US" dirty="0" smtClean="0"/>
              <a:t>Stephen </a:t>
            </a:r>
            <a:r>
              <a:rPr lang="en-US" dirty="0" err="1" smtClean="0"/>
              <a:t>Hebson</a:t>
            </a: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Round 1: Part 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“Non-Proposers:” you must decide whether or not to accept any proposals you have received</a:t>
            </a:r>
          </a:p>
          <a:p>
            <a:r>
              <a:rPr lang="en-US" dirty="0" smtClean="0"/>
              <a:t>You may not have more than one accepted proposal at any time</a:t>
            </a:r>
          </a:p>
          <a:p>
            <a:r>
              <a:rPr lang="en-US" dirty="0" smtClean="0"/>
              <a:t>If you receive a better proposal in a later round, you will be able to accept that proposal and reject any proposal you accept in this 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Round N: Part 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108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“Proposers:” you may make another proposal as you did in Round 1, but you don’t have to</a:t>
            </a:r>
          </a:p>
          <a:p>
            <a:r>
              <a:rPr lang="en-US" dirty="0" smtClean="0"/>
              <a:t>If you make a proposal, you will lose 2 of your accrued points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9132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Round N: Part B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616884"/>
            <a:ext cx="8229600" cy="1354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“Non-Proposers:”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Accept and reject proposals as you did in Round 1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Game 2: No Proposal Costs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Take one of the sheets that we’re passing around</a:t>
            </a:r>
          </a:p>
          <a:p>
            <a:r>
              <a:rPr lang="en-US" dirty="0" smtClean="0"/>
              <a:t>The sheet will group you as a “proposer” or “non-proposer”</a:t>
            </a:r>
          </a:p>
          <a:p>
            <a:r>
              <a:rPr lang="en-US" dirty="0" smtClean="0"/>
              <a:t>Your sheet will list your preferences and your payouts for ending the game with each participant</a:t>
            </a:r>
          </a:p>
          <a:p>
            <a:r>
              <a:rPr lang="en-US" dirty="0" smtClean="0"/>
              <a:t>Your sheet will also show you your average position on other people’s lists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Round 1: Part 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“Proposers:” you may propose to one of the people on your preference list if you wish to do so</a:t>
            </a:r>
          </a:p>
          <a:p>
            <a:r>
              <a:rPr lang="en-US" dirty="0" smtClean="0"/>
              <a:t>You may also withdraw from the game without a match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Round 1: Part 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“Non-Proposers:” you must decide whether or not to accept any proposals you have received</a:t>
            </a:r>
          </a:p>
          <a:p>
            <a:r>
              <a:rPr lang="en-US" dirty="0" smtClean="0"/>
              <a:t>You may not have more than one accepted proposals at any time</a:t>
            </a:r>
          </a:p>
          <a:p>
            <a:r>
              <a:rPr lang="en-US" dirty="0" smtClean="0"/>
              <a:t>If you receive a better proposal in a later round, you will be able to accept that proposal and reject any proposal you accept in this 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Round N: Part 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54215"/>
          </a:xfrm>
        </p:spPr>
        <p:txBody>
          <a:bodyPr/>
          <a:lstStyle/>
          <a:p>
            <a:r>
              <a:rPr lang="en-US" dirty="0" smtClean="0"/>
              <a:t>“Proposers:” you may make another proposal as you did in Round 1, but you don’t have to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9132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Round N: Part B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616884"/>
            <a:ext cx="8229600" cy="1354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“Non-Proposers:”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Accept and reject proposals as you did in Round 1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Outcomes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Did we see different strategies in the two games?</a:t>
            </a:r>
          </a:p>
          <a:p>
            <a:r>
              <a:rPr lang="en-US" dirty="0" smtClean="0"/>
              <a:t>How did game length compare?</a:t>
            </a:r>
          </a:p>
          <a:p>
            <a:r>
              <a:rPr lang="en-US" dirty="0" smtClean="0"/>
              <a:t>Qualitatively, which game seemed more realistic?</a:t>
            </a:r>
          </a:p>
          <a:p>
            <a:r>
              <a:rPr lang="en-US" dirty="0" smtClean="0"/>
              <a:t>Would the </a:t>
            </a:r>
            <a:r>
              <a:rPr lang="en-US" dirty="0" err="1" smtClean="0"/>
              <a:t>matchings</a:t>
            </a:r>
            <a:r>
              <a:rPr lang="en-US" dirty="0" smtClean="0"/>
              <a:t> in Game 1 be stable without transaction costs?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10221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b="1" dirty="0" smtClean="0"/>
              <a:t>Empirical Test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Using online dating data to test our model against the standard Gale-Shapley deferred acceptance game.</a:t>
            </a:r>
            <a:endParaRPr lang="en-US" sz="3556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The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Profile and contact-history data for 3,000 men and 3,000 women on an online dating site</a:t>
            </a:r>
          </a:p>
          <a:p>
            <a:pPr lvl="1"/>
            <a:r>
              <a:rPr lang="en-US" dirty="0" smtClean="0"/>
              <a:t>From </a:t>
            </a:r>
            <a:r>
              <a:rPr lang="en-US" dirty="0" err="1" smtClean="0"/>
              <a:t>Hitsch</a:t>
            </a:r>
            <a:r>
              <a:rPr lang="en-US" dirty="0" smtClean="0"/>
              <a:t>, Günter J.; </a:t>
            </a:r>
            <a:r>
              <a:rPr lang="en-US" dirty="0" err="1" smtClean="0"/>
              <a:t>Hortaçsu</a:t>
            </a:r>
            <a:r>
              <a:rPr lang="en-US" dirty="0" smtClean="0"/>
              <a:t>, Ali; </a:t>
            </a:r>
            <a:r>
              <a:rPr lang="en-US" dirty="0" err="1" smtClean="0"/>
              <a:t>Ariely</a:t>
            </a:r>
            <a:r>
              <a:rPr lang="en-US" dirty="0" smtClean="0"/>
              <a:t>, Dan “Matching and Sorting in Online Dating,” </a:t>
            </a:r>
            <a:r>
              <a:rPr lang="en-US" i="1" dirty="0" smtClean="0"/>
              <a:t>The American Economic Review, </a:t>
            </a:r>
            <a:r>
              <a:rPr lang="en-US" dirty="0" smtClean="0"/>
              <a:t>March</a:t>
            </a:r>
            <a:r>
              <a:rPr lang="en-US" i="1" dirty="0" smtClean="0"/>
              <a:t> </a:t>
            </a:r>
            <a:r>
              <a:rPr lang="en-US" dirty="0" smtClean="0"/>
              <a:t>2010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Step 1: Estimate Preferences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number of received contacts as a proxy for attractiveness</a:t>
            </a:r>
          </a:p>
          <a:p>
            <a:r>
              <a:rPr lang="en-US" dirty="0" smtClean="0"/>
              <a:t>Using this proxy as the outcome, regress on a vector of demographic and profile data</a:t>
            </a:r>
          </a:p>
          <a:p>
            <a:pPr lvl="1"/>
            <a:r>
              <a:rPr lang="en-US" dirty="0" smtClean="0"/>
              <a:t>BMI, age difference, race (with interactions), etc.</a:t>
            </a:r>
          </a:p>
          <a:p>
            <a:r>
              <a:rPr lang="en-US" dirty="0" smtClean="0"/>
              <a:t>Using these regression coefficients and standard errors, draw </a:t>
            </a:r>
            <a:r>
              <a:rPr lang="en-US" dirty="0" err="1" smtClean="0"/>
              <a:t>monte</a:t>
            </a:r>
            <a:r>
              <a:rPr lang="en-US" dirty="0" smtClean="0"/>
              <a:t> </a:t>
            </a:r>
            <a:r>
              <a:rPr lang="en-US" dirty="0" err="1" smtClean="0"/>
              <a:t>carlo</a:t>
            </a:r>
            <a:r>
              <a:rPr lang="en-US" dirty="0" smtClean="0"/>
              <a:t> samples estimating the value of each participant to each participant of the opposite gender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Gale-Shapely matching method:</a:t>
            </a:r>
          </a:p>
          <a:p>
            <a:pPr lvl="1"/>
            <a:r>
              <a:rPr lang="en-US" dirty="0" smtClean="0"/>
              <a:t>(1) Two sided market</a:t>
            </a:r>
          </a:p>
          <a:p>
            <a:pPr lvl="1"/>
            <a:r>
              <a:rPr lang="en-US" dirty="0" smtClean="0"/>
              <a:t>(2) Strict preferences </a:t>
            </a:r>
          </a:p>
          <a:p>
            <a:pPr lvl="1"/>
            <a:r>
              <a:rPr lang="en-US" dirty="0" smtClean="0"/>
              <a:t>(3) Use of the Deferred Acceptance Algorithm</a:t>
            </a:r>
          </a:p>
          <a:p>
            <a:pPr lvl="1"/>
            <a:r>
              <a:rPr lang="en-US" dirty="0" smtClean="0"/>
              <a:t>Under these assumptions, there will always exist an optimal stable matching</a:t>
            </a:r>
          </a:p>
          <a:p>
            <a:r>
              <a:rPr lang="en-US" dirty="0" smtClean="0"/>
              <a:t>But the dating market does not always yield this optimal matching</a:t>
            </a:r>
          </a:p>
          <a:p>
            <a:pPr lvl="1"/>
            <a:r>
              <a:rPr lang="en-US" dirty="0" smtClean="0"/>
              <a:t>Analysis of data from online dating websites shows a disparity between the predicted Gale-Shapley matching and the actual matching (</a:t>
            </a:r>
            <a:r>
              <a:rPr lang="en-US" dirty="0" err="1" smtClean="0"/>
              <a:t>Hitsch</a:t>
            </a:r>
            <a:r>
              <a:rPr lang="en-US" dirty="0" smtClean="0"/>
              <a:t> et al)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Step 2: Simulate Games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For each </a:t>
            </a:r>
            <a:r>
              <a:rPr lang="en-US" dirty="0" err="1" smtClean="0"/>
              <a:t>monte</a:t>
            </a:r>
            <a:r>
              <a:rPr lang="en-US" dirty="0" smtClean="0"/>
              <a:t> </a:t>
            </a:r>
            <a:r>
              <a:rPr lang="en-US" dirty="0" err="1" smtClean="0"/>
              <a:t>carlo</a:t>
            </a:r>
            <a:r>
              <a:rPr lang="en-US" dirty="0" smtClean="0"/>
              <a:t> repetition, find the man-optimal and woman-optimal outcome of the standard Gale-Shapley model and our proposal-cost model</a:t>
            </a:r>
          </a:p>
          <a:p>
            <a:r>
              <a:rPr lang="en-US" dirty="0" smtClean="0"/>
              <a:t>In our model: Normalize all values from 0 to 1. For the man-optimal game, we will use </a:t>
            </a:r>
            <a:r>
              <a:rPr lang="en-US" dirty="0" err="1" smtClean="0"/>
              <a:t>woman</a:t>
            </a:r>
            <a:r>
              <a:rPr lang="en-US" baseline="-25000" dirty="0" err="1" smtClean="0"/>
              <a:t>j</a:t>
            </a:r>
            <a:r>
              <a:rPr lang="en-US" dirty="0" err="1" smtClean="0"/>
              <a:t>’s</a:t>
            </a:r>
            <a:r>
              <a:rPr lang="en-US" dirty="0" smtClean="0"/>
              <a:t> normalized value of </a:t>
            </a:r>
            <a:r>
              <a:rPr lang="en-US" dirty="0" err="1" smtClean="0"/>
              <a:t>man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as a proxy for the </a:t>
            </a:r>
            <a:r>
              <a:rPr lang="en-US" dirty="0" err="1" smtClean="0"/>
              <a:t>p</a:t>
            </a:r>
            <a:r>
              <a:rPr lang="en-US" dirty="0" smtClean="0"/>
              <a:t> of </a:t>
            </a:r>
            <a:r>
              <a:rPr lang="en-US" dirty="0" err="1" smtClean="0"/>
              <a:t>woman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accepting </a:t>
            </a:r>
            <a:r>
              <a:rPr lang="en-US" dirty="0" err="1" smtClean="0"/>
              <a:t>man</a:t>
            </a:r>
            <a:r>
              <a:rPr lang="en-US" baseline="-25000" dirty="0" err="1" smtClean="0"/>
              <a:t>i</a:t>
            </a:r>
            <a:r>
              <a:rPr lang="en-US" dirty="0" err="1" smtClean="0"/>
              <a:t>’s</a:t>
            </a:r>
            <a:r>
              <a:rPr lang="en-US" dirty="0" smtClean="0"/>
              <a:t> proposal</a:t>
            </a:r>
          </a:p>
          <a:p>
            <a:pPr lvl="1"/>
            <a:r>
              <a:rPr lang="en-US" dirty="0" smtClean="0"/>
              <a:t>This is a simplification and assumes a great deal of knowledge, but it makes the model testable and manageable</a:t>
            </a:r>
          </a:p>
          <a:p>
            <a:r>
              <a:rPr lang="en-US" dirty="0" smtClean="0"/>
              <a:t>Repeat our model with many different costs</a:t>
            </a:r>
          </a:p>
          <a:p>
            <a:r>
              <a:rPr lang="en-US" dirty="0" smtClean="0"/>
              <a:t>In the Gale-Shapley game, players will propose in descending order of their values</a:t>
            </a:r>
          </a:p>
          <a:p>
            <a:r>
              <a:rPr lang="en-US" dirty="0" smtClean="0"/>
              <a:t>In our model, players will propose using the order that maximizes their expected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Step 3: Compare models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If, with any cost, our model explains significantly more variation than Gale-Shapley, this supports adding a cost to the standard Gale-Shapley model</a:t>
            </a:r>
          </a:p>
          <a:p>
            <a:pPr lvl="1"/>
            <a:r>
              <a:rPr lang="en-US" dirty="0" smtClean="0"/>
              <a:t>The actual cost does not matter, and may vary between situations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Limitations of the Experiment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do this simulation by brute force would require a lot of computation time. </a:t>
            </a:r>
          </a:p>
          <a:p>
            <a:r>
              <a:rPr lang="en-US" dirty="0" smtClean="0"/>
              <a:t>Our simulation is somewhat vulnerable to our experimental assumptions</a:t>
            </a:r>
          </a:p>
          <a:p>
            <a:pPr lvl="1"/>
            <a:r>
              <a:rPr lang="en-US" dirty="0" smtClean="0"/>
              <a:t>Using contacts as a proxy for attractiveness </a:t>
            </a:r>
          </a:p>
          <a:p>
            <a:pPr lvl="1"/>
            <a:r>
              <a:rPr lang="en-US" dirty="0" smtClean="0"/>
              <a:t>Using our estimate of attractiveness as a proxy for the probability of being accepted</a:t>
            </a:r>
          </a:p>
          <a:p>
            <a:pPr lvl="1"/>
            <a:r>
              <a:rPr lang="en-US" dirty="0" smtClean="0"/>
              <a:t>Using our estimate of attracted-</a:t>
            </a:r>
            <a:r>
              <a:rPr lang="en-US" dirty="0" err="1" smtClean="0"/>
              <a:t>ness</a:t>
            </a:r>
            <a:r>
              <a:rPr lang="en-US" dirty="0" smtClean="0"/>
              <a:t> as a proxy for the probability of accepting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Limitations of the Model: </a:t>
            </a:r>
            <a:br>
              <a:rPr lang="en-US" b="1" dirty="0" smtClean="0"/>
            </a:br>
            <a:r>
              <a:rPr lang="en-US" b="1" dirty="0" smtClean="0"/>
              <a:t>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Assumes cost of proposal and probability of being accepted are uncorrelated</a:t>
            </a:r>
          </a:p>
          <a:p>
            <a:r>
              <a:rPr lang="en-US" dirty="0" smtClean="0"/>
              <a:t>Doesn’t differentiate between types of costs</a:t>
            </a:r>
          </a:p>
          <a:p>
            <a:pPr lvl="1"/>
            <a:r>
              <a:rPr lang="en-US" dirty="0" smtClean="0"/>
              <a:t>Cost of Searching </a:t>
            </a:r>
          </a:p>
          <a:p>
            <a:pPr lvl="1"/>
            <a:r>
              <a:rPr lang="en-US" dirty="0" smtClean="0"/>
              <a:t>Cost of Proposal</a:t>
            </a:r>
          </a:p>
          <a:p>
            <a:pPr lvl="1"/>
            <a:r>
              <a:rPr lang="en-US" dirty="0" smtClean="0"/>
              <a:t>Cost of Rejection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Future Applications: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presentation of information influence peoples perception of probabilities?</a:t>
            </a:r>
          </a:p>
          <a:p>
            <a:r>
              <a:rPr lang="en-US" dirty="0" smtClean="0"/>
              <a:t>Is more information always better?</a:t>
            </a:r>
          </a:p>
          <a:p>
            <a:r>
              <a:rPr lang="en-US" dirty="0" smtClean="0"/>
              <a:t>Can people reduce their costs of searching, proposing, and rejection via learning?</a:t>
            </a:r>
          </a:p>
          <a:p>
            <a:r>
              <a:rPr lang="en-US" dirty="0" smtClean="0"/>
              <a:t>How does the fixed cost of “putting oneself out there” factor into this?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Potential Project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Stability in one-sided markets</a:t>
            </a:r>
          </a:p>
          <a:p>
            <a:r>
              <a:rPr lang="en-US" dirty="0" smtClean="0"/>
              <a:t>Online dating sites and differing incentives between users and companies</a:t>
            </a:r>
          </a:p>
          <a:p>
            <a:r>
              <a:rPr lang="en-US" dirty="0" smtClean="0"/>
              <a:t>Search costs and frictions in the job market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Our Question: </a:t>
            </a:r>
            <a:r>
              <a:rPr lang="en-US" dirty="0" smtClean="0"/>
              <a:t>Can the Gale-Shapley model be adjusted to more accurately predict actual matching outcomes?</a:t>
            </a:r>
          </a:p>
          <a:p>
            <a:r>
              <a:rPr lang="en-US" b="1" dirty="0" smtClean="0"/>
              <a:t>Our Method: </a:t>
            </a:r>
            <a:r>
              <a:rPr lang="en-US" dirty="0" smtClean="0"/>
              <a:t>Adding to the model a constant cost to proposing.</a:t>
            </a:r>
          </a:p>
          <a:p>
            <a:r>
              <a:rPr lang="en-US" dirty="0" smtClean="0"/>
              <a:t>Would this change the final matching?  Proposal strategies?  Is there now an incentive to “settle” for a less than ideal mate?</a:t>
            </a:r>
          </a:p>
          <a:p>
            <a:r>
              <a:rPr lang="en-US" dirty="0" smtClean="0"/>
              <a:t>We will explore this cost-added model by executing an in-class demonstration as well as proposing a nuanced analysis of existing data from an online dating website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"</a:t>
            </a:r>
            <a:r>
              <a:rPr lang="en-US" sz="2400" dirty="0"/>
              <a:t>College Admissions and the Stability of Marriage" </a:t>
            </a:r>
            <a:r>
              <a:rPr lang="en-US" sz="2400" dirty="0" smtClean="0"/>
              <a:t>(Gale and Shapley, American </a:t>
            </a:r>
            <a:r>
              <a:rPr lang="en-US" sz="2400" dirty="0"/>
              <a:t>Mathematical Monthly 1962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"Matching and Sorting in Online Dating" (</a:t>
            </a:r>
            <a:r>
              <a:rPr lang="en-US" sz="2400" dirty="0" err="1" smtClean="0"/>
              <a:t>Hitsch</a:t>
            </a:r>
            <a:r>
              <a:rPr lang="en-US" sz="2400" dirty="0" smtClean="0"/>
              <a:t> et al, American Economic Review 2010)</a:t>
            </a:r>
          </a:p>
          <a:p>
            <a:r>
              <a:rPr lang="en-US" sz="2400" dirty="0" smtClean="0"/>
              <a:t>"</a:t>
            </a:r>
            <a:r>
              <a:rPr lang="en-US" sz="2400" dirty="0"/>
              <a:t>What Makes You Click" (</a:t>
            </a:r>
            <a:r>
              <a:rPr lang="en-US" sz="2400" dirty="0" err="1"/>
              <a:t>Hitsch</a:t>
            </a:r>
            <a:r>
              <a:rPr lang="en-US" sz="2400" dirty="0"/>
              <a:t> et al, January 2010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"</a:t>
            </a:r>
            <a:r>
              <a:rPr lang="en-US" sz="2400" dirty="0"/>
              <a:t>A Model of Price Adjustment" </a:t>
            </a:r>
            <a:r>
              <a:rPr lang="en-US" sz="2400" dirty="0" smtClean="0"/>
              <a:t>(Peter Diamond, Journal </a:t>
            </a:r>
            <a:r>
              <a:rPr lang="en-US" sz="2400" dirty="0"/>
              <a:t>of Economic </a:t>
            </a:r>
            <a:r>
              <a:rPr lang="en-US" sz="2400" dirty="0" smtClean="0"/>
              <a:t>Theory </a:t>
            </a:r>
            <a:r>
              <a:rPr lang="en-US" sz="2400" dirty="0"/>
              <a:t>1971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"</a:t>
            </a:r>
            <a:r>
              <a:rPr lang="en-US" sz="2400" dirty="0"/>
              <a:t>Interviewing in Two-Sided Matching Markets" </a:t>
            </a:r>
            <a:r>
              <a:rPr lang="en-US" sz="2400" dirty="0" smtClean="0"/>
              <a:t>(Lee and Schwarz, NBER </a:t>
            </a:r>
            <a:r>
              <a:rPr lang="en-US" sz="2400" dirty="0"/>
              <a:t>working paper 2009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Assumptions:</a:t>
            </a:r>
          </a:p>
          <a:p>
            <a:pPr lvl="1"/>
            <a:r>
              <a:rPr lang="en-US" dirty="0" smtClean="0"/>
              <a:t>Preferences for all agents are strict</a:t>
            </a:r>
          </a:p>
          <a:p>
            <a:pPr lvl="1"/>
            <a:r>
              <a:rPr lang="en-US" dirty="0" smtClean="0"/>
              <a:t>All agents have cardinal preferences, with the expected payoff for agent </a:t>
            </a:r>
            <a:r>
              <a:rPr lang="en-US" i="1" dirty="0" err="1" smtClean="0"/>
              <a:t>i</a:t>
            </a:r>
            <a:r>
              <a:rPr lang="en-US" dirty="0" smtClean="0"/>
              <a:t> to be matched with agent </a:t>
            </a:r>
            <a:r>
              <a:rPr lang="en-US" i="1" dirty="0" err="1" smtClean="0"/>
              <a:t>j</a:t>
            </a:r>
            <a:r>
              <a:rPr lang="en-US" dirty="0" smtClean="0"/>
              <a:t> being some valuation </a:t>
            </a:r>
            <a:r>
              <a:rPr lang="en-US" dirty="0" err="1" smtClean="0"/>
              <a:t>V</a:t>
            </a:r>
            <a:r>
              <a:rPr lang="en-US" i="1" dirty="0" err="1" smtClean="0"/>
              <a:t>j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Every time a proposal is made, the proposer is charged some cost </a:t>
            </a:r>
            <a:r>
              <a:rPr lang="en-US" i="1" dirty="0" err="1" smtClean="0"/>
              <a:t>c</a:t>
            </a:r>
            <a:endParaRPr lang="en-US" dirty="0" smtClean="0"/>
          </a:p>
          <a:p>
            <a:pPr lvl="1"/>
            <a:r>
              <a:rPr lang="en-US" dirty="0" smtClean="0"/>
              <a:t>Every proposer has some sense of where on other people’s preference list </a:t>
            </a:r>
            <a:r>
              <a:rPr lang="en-US" dirty="0" err="1" smtClean="0"/>
              <a:t>s</a:t>
            </a:r>
            <a:r>
              <a:rPr lang="en-US" dirty="0" smtClean="0"/>
              <a:t>/he falls</a:t>
            </a:r>
          </a:p>
          <a:p>
            <a:pPr lvl="2"/>
            <a:r>
              <a:rPr lang="en-US" dirty="0" smtClean="0"/>
              <a:t>From this, agent </a:t>
            </a:r>
            <a:r>
              <a:rPr lang="en-US" dirty="0" err="1" smtClean="0"/>
              <a:t>i</a:t>
            </a:r>
            <a:r>
              <a:rPr lang="en-US" dirty="0" smtClean="0"/>
              <a:t> can roughly deduce the probability of his proposal being accepted by agent </a:t>
            </a:r>
            <a:r>
              <a:rPr lang="en-US" dirty="0" err="1" smtClean="0"/>
              <a:t>j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23322"/>
            <a:ext cx="8229600" cy="2860326"/>
          </a:xfrm>
        </p:spPr>
        <p:txBody>
          <a:bodyPr/>
          <a:lstStyle/>
          <a:p>
            <a:r>
              <a:rPr lang="en-US" dirty="0" smtClean="0"/>
              <a:t>The expected value to agent </a:t>
            </a:r>
            <a:r>
              <a:rPr lang="en-US" dirty="0" err="1" smtClean="0"/>
              <a:t>i</a:t>
            </a:r>
            <a:r>
              <a:rPr lang="en-US" dirty="0" smtClean="0"/>
              <a:t> of participating in the market: </a:t>
            </a:r>
            <a:endParaRPr lang="en-US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903288" y="3348494"/>
          <a:ext cx="725487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" name="Equation" r:id="rId3" imgW="2324100" imgH="355600" progId="Equation.3">
                  <p:embed/>
                </p:oleObj>
              </mc:Choice>
              <mc:Fallback>
                <p:oleObj name="Equation" r:id="rId3" imgW="2324100" imgH="355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3348494"/>
                        <a:ext cx="7254875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10221"/>
          </a:xfrm>
        </p:spPr>
        <p:txBody>
          <a:bodyPr anchor="t">
            <a:normAutofit/>
          </a:bodyPr>
          <a:lstStyle/>
          <a:p>
            <a:pPr algn="l"/>
            <a:r>
              <a:rPr lang="en-US" b="1" dirty="0" smtClean="0"/>
              <a:t>In-Class Demonstration: </a:t>
            </a:r>
            <a:br>
              <a:rPr lang="en-US" b="1" dirty="0" smtClean="0"/>
            </a:br>
            <a:r>
              <a:rPr lang="en-US" b="1" dirty="0" smtClean="0"/>
              <a:t>2 Games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556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Game 1: With Proposal Costs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Take one of the sheets that we’re passing around</a:t>
            </a:r>
          </a:p>
          <a:p>
            <a:r>
              <a:rPr lang="en-US" dirty="0" smtClean="0"/>
              <a:t>The sheet will group you as a “proposer” or “non-proposer”</a:t>
            </a:r>
          </a:p>
          <a:p>
            <a:r>
              <a:rPr lang="en-US" dirty="0" smtClean="0"/>
              <a:t>Your sheet will list your preferences and your payouts for ending the game with each participant</a:t>
            </a:r>
          </a:p>
          <a:p>
            <a:r>
              <a:rPr lang="en-US" dirty="0" smtClean="0"/>
              <a:t>Your sheet will also show you your average position on other people’s lists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Round 1: Part 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“Proposers:” you may propose to one of the people on your preference list if you wish to do so</a:t>
            </a:r>
          </a:p>
          <a:p>
            <a:r>
              <a:rPr lang="en-US" dirty="0" smtClean="0"/>
              <a:t>If you make a proposal, you will lose 1 of your accrued points</a:t>
            </a:r>
          </a:p>
          <a:p>
            <a:r>
              <a:rPr lang="en-US" dirty="0" smtClean="0"/>
              <a:t>It is possible to have negative points</a:t>
            </a:r>
          </a:p>
          <a:p>
            <a:r>
              <a:rPr lang="en-US" dirty="0" smtClean="0"/>
              <a:t>You may also withdraw from the game without a match, for free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6261</TotalTime>
  <Words>1275</Words>
  <Application>Microsoft Office PowerPoint</Application>
  <PresentationFormat>On-screen Show (4:3)</PresentationFormat>
  <Paragraphs>122</Paragraphs>
  <Slides>25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Equation</vt:lpstr>
      <vt:lpstr>An Adjusted Matching Market: Adding a Cost to Proposing</vt:lpstr>
      <vt:lpstr>Introduction</vt:lpstr>
      <vt:lpstr>Introduction</vt:lpstr>
      <vt:lpstr>Background Literature</vt:lpstr>
      <vt:lpstr>Model</vt:lpstr>
      <vt:lpstr>Model</vt:lpstr>
      <vt:lpstr>In-Class Demonstration:  2 Games  </vt:lpstr>
      <vt:lpstr>Game 1: With Proposal Costs</vt:lpstr>
      <vt:lpstr>Round 1: Part A</vt:lpstr>
      <vt:lpstr>Round 1: Part B</vt:lpstr>
      <vt:lpstr>Round N: Part A</vt:lpstr>
      <vt:lpstr>Game 2: No Proposal Costs</vt:lpstr>
      <vt:lpstr>Round 1: Part A</vt:lpstr>
      <vt:lpstr>Round 1: Part B</vt:lpstr>
      <vt:lpstr>Round N: Part A</vt:lpstr>
      <vt:lpstr>Outcomes</vt:lpstr>
      <vt:lpstr>Empirical Test  Using online dating data to test our model against the standard Gale-Shapley deferred acceptance game.</vt:lpstr>
      <vt:lpstr>The Data</vt:lpstr>
      <vt:lpstr>Step 1: Estimate Preferences</vt:lpstr>
      <vt:lpstr>Step 2: Simulate Games</vt:lpstr>
      <vt:lpstr>Step 3: Compare models</vt:lpstr>
      <vt:lpstr>Limitations of the Experiment</vt:lpstr>
      <vt:lpstr>Limitations of the Model:  Costs</vt:lpstr>
      <vt:lpstr>Future Applications: Design</vt:lpstr>
      <vt:lpstr>Potential Project Ideas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In-Class Demonstration  Let’s play two deferred acceptance games. At the end, you’ll be able to use your accrued points to buy beer.</dc:title>
  <dc:creator>Stephen Hebson</dc:creator>
  <cp:lastModifiedBy>Itay_Fainmesser</cp:lastModifiedBy>
  <cp:revision>22</cp:revision>
  <dcterms:created xsi:type="dcterms:W3CDTF">2012-10-05T17:22:20Z</dcterms:created>
  <dcterms:modified xsi:type="dcterms:W3CDTF">2012-10-09T23:42:37Z</dcterms:modified>
</cp:coreProperties>
</file>