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0" r:id="rId4"/>
    <p:sldId id="258" r:id="rId5"/>
    <p:sldId id="259" r:id="rId6"/>
    <p:sldId id="262" r:id="rId7"/>
    <p:sldId id="261" r:id="rId8"/>
    <p:sldId id="263" r:id="rId9"/>
    <p:sldId id="265" r:id="rId10"/>
    <p:sldId id="264" r:id="rId11"/>
    <p:sldId id="266" r:id="rId12"/>
    <p:sldId id="267" r:id="rId13"/>
    <p:sldId id="268" r:id="rId14"/>
    <p:sldId id="271" r:id="rId15"/>
    <p:sldId id="272" r:id="rId16"/>
    <p:sldId id="273" r:id="rId17"/>
    <p:sldId id="269" r:id="rId18"/>
    <p:sldId id="270"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3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4D591-3FC1-4A76-9815-66D442D43CBB}" type="datetimeFigureOut">
              <a:rPr lang="en-US" smtClean="0"/>
              <a:pPr/>
              <a:t>11/10/2010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C3B74F-3F49-4788-94BB-D88663DE0A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C3B74F-3F49-4788-94BB-D88663DE0A7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U.S. Treasury: Types of Markets and Auctions</a:t>
            </a:r>
            <a:br>
              <a:rPr lang="en-US" b="1" dirty="0" smtClean="0"/>
            </a:br>
            <a:r>
              <a:rPr lang="en-US" b="1" dirty="0" smtClean="0"/>
              <a:t/>
            </a:r>
            <a:br>
              <a:rPr lang="en-US" b="1" dirty="0" smtClean="0"/>
            </a:br>
            <a:r>
              <a:rPr lang="en-US" b="1" dirty="0" err="1" smtClean="0"/>
              <a:t>Petar</a:t>
            </a:r>
            <a:r>
              <a:rPr lang="en-US" b="1" dirty="0" smtClean="0"/>
              <a:t> </a:t>
            </a:r>
            <a:r>
              <a:rPr lang="en-US" b="1" dirty="0" err="1" smtClean="0"/>
              <a:t>Petrov</a:t>
            </a:r>
            <a:r>
              <a:rPr lang="en-US" b="1" dirty="0" smtClean="0"/>
              <a:t/>
            </a:r>
            <a:br>
              <a:rPr lang="en-US" b="1" dirty="0" smtClean="0"/>
            </a:br>
            <a:r>
              <a:rPr lang="en-US" b="1" dirty="0" smtClean="0"/>
              <a:t/>
            </a:r>
            <a:br>
              <a:rPr lang="en-US" b="1" dirty="0" smtClean="0"/>
            </a:br>
            <a:r>
              <a:rPr lang="en-US" b="1" dirty="0" smtClean="0"/>
              <a:t>ECON 1465, Fall 2010 </a:t>
            </a:r>
            <a:br>
              <a:rPr lang="en-US" b="1" dirty="0" smtClean="0"/>
            </a:br>
            <a:r>
              <a:rPr lang="en-US" b="1" dirty="0" smtClean="0"/>
              <a:t>Brown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The purpose of Treasuries and incentives</a:t>
            </a:r>
            <a:endParaRPr lang="en-US" dirty="0"/>
          </a:p>
        </p:txBody>
      </p:sp>
      <p:sp>
        <p:nvSpPr>
          <p:cNvPr id="3" name="Content Placeholder 2"/>
          <p:cNvSpPr>
            <a:spLocks noGrp="1"/>
          </p:cNvSpPr>
          <p:nvPr>
            <p:ph idx="1"/>
          </p:nvPr>
        </p:nvSpPr>
        <p:spPr/>
        <p:txBody>
          <a:bodyPr/>
          <a:lstStyle/>
          <a:p>
            <a:r>
              <a:rPr lang="en-US" dirty="0" smtClean="0"/>
              <a:t>The main purpose of the Treasuries is to raise funds for the U.S. Government in order to fund its projects and programs, thus revenue maximization is the main problem </a:t>
            </a:r>
          </a:p>
          <a:p>
            <a:r>
              <a:rPr lang="en-US" dirty="0" smtClean="0"/>
              <a:t>The seller must set the right incentives and lower the risk for the buyers as much as possible in order for them not to underbid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The cost of gathering information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Proprietary forecasting models or purchasing information from an outside source are costly</a:t>
            </a:r>
          </a:p>
          <a:p>
            <a:r>
              <a:rPr lang="en-US" dirty="0" smtClean="0"/>
              <a:t>Forward and futures markets have implied volatility because of speculators that do not cover their bets</a:t>
            </a:r>
          </a:p>
          <a:p>
            <a:r>
              <a:rPr lang="en-US" dirty="0" smtClean="0"/>
              <a:t> These costs are offset by underbidding</a:t>
            </a:r>
          </a:p>
          <a:p>
            <a:r>
              <a:rPr lang="en-US" dirty="0" smtClean="0"/>
              <a:t>The seller should release as much information as possible about the auctions and securities issued</a:t>
            </a:r>
          </a:p>
          <a:p>
            <a:r>
              <a:rPr lang="en-US" dirty="0" smtClean="0"/>
              <a:t>The government should facilitate the forward and futures market, lower the risk involved in participating in them in order to make the signals more stable, significant and reliable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The cost of reselling</a:t>
            </a:r>
            <a:endParaRPr lang="en-US" dirty="0"/>
          </a:p>
        </p:txBody>
      </p:sp>
      <p:sp>
        <p:nvSpPr>
          <p:cNvPr id="3" name="Content Placeholder 2"/>
          <p:cNvSpPr>
            <a:spLocks noGrp="1"/>
          </p:cNvSpPr>
          <p:nvPr>
            <p:ph idx="1"/>
          </p:nvPr>
        </p:nvSpPr>
        <p:spPr/>
        <p:txBody>
          <a:bodyPr/>
          <a:lstStyle/>
          <a:p>
            <a:r>
              <a:rPr lang="en-US" dirty="0" smtClean="0"/>
              <a:t>Discriminatory auctions favor fewer buyers, which face bigger losses if they cannot sell their inventories</a:t>
            </a:r>
          </a:p>
          <a:p>
            <a:r>
              <a:rPr lang="en-US" dirty="0" smtClean="0"/>
              <a:t>Tending to those transactions has a cost</a:t>
            </a:r>
          </a:p>
          <a:p>
            <a:r>
              <a:rPr lang="en-US" dirty="0" smtClean="0"/>
              <a:t>The cost must be offset by underbidding</a:t>
            </a:r>
          </a:p>
          <a:p>
            <a:r>
              <a:rPr lang="en-US" dirty="0" smtClean="0"/>
              <a:t>It is proposed that the seller might save up to 75 basis points if he switches to uniform price auctions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Sending signals to the secondary market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Competitive sellers want to clear part of their inventories and thus if they have a firm belief of a drop of interest rates and thus a hike in prices, they would like to signal that</a:t>
            </a:r>
          </a:p>
          <a:p>
            <a:r>
              <a:rPr lang="en-US" dirty="0" smtClean="0"/>
              <a:t>Assuming investors learn from auction results, a good way of signaling is through the bids made</a:t>
            </a:r>
          </a:p>
          <a:p>
            <a:r>
              <a:rPr lang="en-US" dirty="0" smtClean="0"/>
              <a:t>A higher bid, however, costs the bidders more in a discriminatory auction, so they tend to shed their bids more</a:t>
            </a:r>
          </a:p>
          <a:p>
            <a:r>
              <a:rPr lang="en-US" dirty="0" smtClean="0"/>
              <a:t>In contrast, the desire to signal information results in a more aggressive bidding strategies in the uniform price auctions, resulting in higher revenues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Winner’s Curse</a:t>
            </a:r>
            <a:endParaRPr lang="en-US" dirty="0"/>
          </a:p>
        </p:txBody>
      </p:sp>
      <p:sp>
        <p:nvSpPr>
          <p:cNvPr id="3" name="Content Placeholder 2"/>
          <p:cNvSpPr>
            <a:spLocks noGrp="1"/>
          </p:cNvSpPr>
          <p:nvPr>
            <p:ph idx="1"/>
          </p:nvPr>
        </p:nvSpPr>
        <p:spPr/>
        <p:txBody>
          <a:bodyPr/>
          <a:lstStyle/>
          <a:p>
            <a:r>
              <a:rPr lang="en-US" dirty="0" smtClean="0"/>
              <a:t>The Winner’s Curse is the situation in which the winning bidders pay more than the shared average price of the item</a:t>
            </a:r>
          </a:p>
          <a:p>
            <a:r>
              <a:rPr lang="en-US" dirty="0" smtClean="0"/>
              <a:t>Bidders’ fear of the Winner’s Curse makes them lower their bids</a:t>
            </a:r>
          </a:p>
          <a:p>
            <a:r>
              <a:rPr lang="en-US" dirty="0" smtClean="0"/>
              <a:t>Winner’s Curse is directly proportional to uncertainty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Winner’s Curse</a:t>
            </a:r>
            <a:endParaRPr lang="en-US" dirty="0"/>
          </a:p>
        </p:txBody>
      </p:sp>
      <p:sp>
        <p:nvSpPr>
          <p:cNvPr id="3" name="Content Placeholder 2"/>
          <p:cNvSpPr>
            <a:spLocks noGrp="1"/>
          </p:cNvSpPr>
          <p:nvPr>
            <p:ph idx="1"/>
          </p:nvPr>
        </p:nvSpPr>
        <p:spPr/>
        <p:txBody>
          <a:bodyPr>
            <a:normAutofit lnSpcReduction="10000"/>
          </a:bodyPr>
          <a:lstStyle/>
          <a:p>
            <a:r>
              <a:rPr lang="en-US" dirty="0" smtClean="0"/>
              <a:t>Seller– disclose honest and complete information about the auction and expectation of the secondary-market price</a:t>
            </a:r>
          </a:p>
          <a:p>
            <a:r>
              <a:rPr lang="en-US" dirty="0" smtClean="0"/>
              <a:t>Uniform price auctions decrease the fear of the Winner’s Curse since all the bidders pay the bid of the first looser, which makes them bid closer to their real expectations of the secondary-market price an leads to a overall more aggressive bidding strategies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markets: Noncompetitive bidding and </a:t>
            </a:r>
            <a:r>
              <a:rPr lang="en-US" dirty="0" err="1" smtClean="0"/>
              <a:t>squizes</a:t>
            </a:r>
            <a:endParaRPr lang="en-US" dirty="0"/>
          </a:p>
        </p:txBody>
      </p:sp>
      <p:sp>
        <p:nvSpPr>
          <p:cNvPr id="3" name="Content Placeholder 2"/>
          <p:cNvSpPr>
            <a:spLocks noGrp="1"/>
          </p:cNvSpPr>
          <p:nvPr>
            <p:ph idx="1"/>
          </p:nvPr>
        </p:nvSpPr>
        <p:spPr/>
        <p:txBody>
          <a:bodyPr>
            <a:normAutofit fontScale="92500"/>
          </a:bodyPr>
          <a:lstStyle/>
          <a:p>
            <a:r>
              <a:rPr lang="en-US" dirty="0" smtClean="0"/>
              <a:t>Noncompetitive behavior/lack of participants disturbs the efficient allocation of the securities among investors in the secondary market</a:t>
            </a:r>
          </a:p>
          <a:p>
            <a:r>
              <a:rPr lang="en-US" dirty="0" smtClean="0"/>
              <a:t>Uniform price auctions discourage this kind of auction, because costs of participation are lower, allowing more bidders, and the incentives of a dealer to break out of a ring are higher, since he only pays the uniform price, while still winning by overbidding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Empirical Data: Difference in under pricing between the auctions</a:t>
            </a:r>
            <a:endParaRPr lang="en-US" dirty="0"/>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Time of day</a:t>
                      </a:r>
                      <a:endParaRPr lang="en-US" dirty="0"/>
                    </a:p>
                  </a:txBody>
                  <a:tcPr/>
                </a:tc>
                <a:tc>
                  <a:txBody>
                    <a:bodyPr/>
                    <a:lstStyle/>
                    <a:p>
                      <a:r>
                        <a:rPr lang="en-US" dirty="0" smtClean="0"/>
                        <a:t>Discriminatory</a:t>
                      </a:r>
                      <a:endParaRPr lang="en-US" dirty="0"/>
                    </a:p>
                  </a:txBody>
                  <a:tcPr/>
                </a:tc>
                <a:tc>
                  <a:txBody>
                    <a:bodyPr/>
                    <a:lstStyle/>
                    <a:p>
                      <a:r>
                        <a:rPr lang="en-US" dirty="0" smtClean="0"/>
                        <a:t>Uniform</a:t>
                      </a:r>
                      <a:endParaRPr lang="en-US" dirty="0"/>
                    </a:p>
                  </a:txBody>
                  <a:tcPr/>
                </a:tc>
                <a:tc>
                  <a:txBody>
                    <a:bodyPr/>
                    <a:lstStyle/>
                    <a:p>
                      <a:r>
                        <a:rPr lang="en-US" dirty="0" smtClean="0"/>
                        <a:t>Difference</a:t>
                      </a:r>
                      <a:endParaRPr lang="en-US" dirty="0"/>
                    </a:p>
                  </a:txBody>
                  <a:tcPr/>
                </a:tc>
                <a:tc>
                  <a:txBody>
                    <a:bodyPr/>
                    <a:lstStyle/>
                    <a:p>
                      <a:r>
                        <a:rPr lang="en-US" dirty="0" smtClean="0"/>
                        <a:t>P-value</a:t>
                      </a:r>
                      <a:endParaRPr lang="en-US" dirty="0"/>
                    </a:p>
                  </a:txBody>
                  <a:tcPr/>
                </a:tc>
              </a:tr>
              <a:tr h="370840">
                <a:tc>
                  <a:txBody>
                    <a:bodyPr/>
                    <a:lstStyle/>
                    <a:p>
                      <a:r>
                        <a:rPr lang="en-US" dirty="0" smtClean="0"/>
                        <a:t>12:50 – 1:00</a:t>
                      </a:r>
                      <a:endParaRPr lang="en-US" dirty="0"/>
                    </a:p>
                  </a:txBody>
                  <a:tcPr/>
                </a:tc>
                <a:tc>
                  <a:txBody>
                    <a:bodyPr/>
                    <a:lstStyle/>
                    <a:p>
                      <a:r>
                        <a:rPr lang="en-US" dirty="0" smtClean="0"/>
                        <a:t>0.59</a:t>
                      </a:r>
                      <a:endParaRPr lang="en-US" dirty="0"/>
                    </a:p>
                  </a:txBody>
                  <a:tcPr/>
                </a:tc>
                <a:tc>
                  <a:txBody>
                    <a:bodyPr/>
                    <a:lstStyle/>
                    <a:p>
                      <a:r>
                        <a:rPr lang="en-US" dirty="0" smtClean="0"/>
                        <a:t>0.32</a:t>
                      </a:r>
                      <a:endParaRPr lang="en-US" dirty="0"/>
                    </a:p>
                  </a:txBody>
                  <a:tcPr/>
                </a:tc>
                <a:tc>
                  <a:txBody>
                    <a:bodyPr/>
                    <a:lstStyle/>
                    <a:p>
                      <a:r>
                        <a:rPr lang="en-US" dirty="0" smtClean="0"/>
                        <a:t>0.27</a:t>
                      </a:r>
                      <a:endParaRPr lang="en-US" dirty="0"/>
                    </a:p>
                  </a:txBody>
                  <a:tcPr/>
                </a:tc>
                <a:tc>
                  <a:txBody>
                    <a:bodyPr/>
                    <a:lstStyle/>
                    <a:p>
                      <a:r>
                        <a:rPr lang="en-US" dirty="0" smtClean="0"/>
                        <a:t>0.024</a:t>
                      </a:r>
                      <a:endParaRPr lang="en-US" dirty="0"/>
                    </a:p>
                  </a:txBody>
                  <a:tcPr/>
                </a:tc>
              </a:tr>
              <a:tr h="370840">
                <a:tc>
                  <a:txBody>
                    <a:bodyPr/>
                    <a:lstStyle/>
                    <a:p>
                      <a:r>
                        <a:rPr lang="en-US" dirty="0" smtClean="0"/>
                        <a:t>12:30 – 1:00</a:t>
                      </a:r>
                      <a:endParaRPr lang="en-US" dirty="0"/>
                    </a:p>
                  </a:txBody>
                  <a:tcPr/>
                </a:tc>
                <a:tc>
                  <a:txBody>
                    <a:bodyPr/>
                    <a:lstStyle/>
                    <a:p>
                      <a:r>
                        <a:rPr lang="en-US" dirty="0" smtClean="0"/>
                        <a:t>0.61</a:t>
                      </a:r>
                      <a:endParaRPr lang="en-US" dirty="0"/>
                    </a:p>
                  </a:txBody>
                  <a:tcPr/>
                </a:tc>
                <a:tc>
                  <a:txBody>
                    <a:bodyPr/>
                    <a:lstStyle/>
                    <a:p>
                      <a:r>
                        <a:rPr lang="en-US" dirty="0" smtClean="0"/>
                        <a:t>0.40</a:t>
                      </a:r>
                      <a:endParaRPr lang="en-US" dirty="0"/>
                    </a:p>
                  </a:txBody>
                  <a:tcPr/>
                </a:tc>
                <a:tc>
                  <a:txBody>
                    <a:bodyPr/>
                    <a:lstStyle/>
                    <a:p>
                      <a:r>
                        <a:rPr lang="en-US" dirty="0" smtClean="0"/>
                        <a:t>0.22</a:t>
                      </a:r>
                      <a:endParaRPr lang="en-US" dirty="0"/>
                    </a:p>
                  </a:txBody>
                  <a:tcPr/>
                </a:tc>
                <a:tc>
                  <a:txBody>
                    <a:bodyPr/>
                    <a:lstStyle/>
                    <a:p>
                      <a:r>
                        <a:rPr lang="en-US" dirty="0" smtClean="0"/>
                        <a:t>0.072</a:t>
                      </a:r>
                      <a:endParaRPr lang="en-US" dirty="0"/>
                    </a:p>
                  </a:txBody>
                  <a:tcPr/>
                </a:tc>
              </a:tr>
              <a:tr h="370840">
                <a:tc>
                  <a:txBody>
                    <a:bodyPr/>
                    <a:lstStyle/>
                    <a:p>
                      <a:r>
                        <a:rPr lang="en-US" dirty="0" smtClean="0"/>
                        <a:t>1:00 – 1:30</a:t>
                      </a:r>
                      <a:endParaRPr lang="en-US" dirty="0"/>
                    </a:p>
                  </a:txBody>
                  <a:tcPr/>
                </a:tc>
                <a:tc>
                  <a:txBody>
                    <a:bodyPr/>
                    <a:lstStyle/>
                    <a:p>
                      <a:r>
                        <a:rPr lang="en-US" dirty="0" smtClean="0"/>
                        <a:t>0.86</a:t>
                      </a:r>
                      <a:endParaRPr lang="en-US" dirty="0"/>
                    </a:p>
                  </a:txBody>
                  <a:tcPr/>
                </a:tc>
                <a:tc>
                  <a:txBody>
                    <a:bodyPr/>
                    <a:lstStyle/>
                    <a:p>
                      <a:r>
                        <a:rPr lang="en-US" dirty="0" smtClean="0"/>
                        <a:t>0.32</a:t>
                      </a:r>
                      <a:endParaRPr lang="en-US" dirty="0"/>
                    </a:p>
                  </a:txBody>
                  <a:tcPr/>
                </a:tc>
                <a:tc>
                  <a:txBody>
                    <a:bodyPr/>
                    <a:lstStyle/>
                    <a:p>
                      <a:r>
                        <a:rPr lang="en-US" dirty="0" smtClean="0"/>
                        <a:t>0.53</a:t>
                      </a:r>
                      <a:endParaRPr lang="en-US" dirty="0"/>
                    </a:p>
                  </a:txBody>
                  <a:tcPr/>
                </a:tc>
                <a:tc>
                  <a:txBody>
                    <a:bodyPr/>
                    <a:lstStyle/>
                    <a:p>
                      <a:r>
                        <a:rPr lang="en-US" dirty="0" smtClean="0"/>
                        <a:t>0.000</a:t>
                      </a:r>
                      <a:endParaRPr lang="en-US" dirty="0"/>
                    </a:p>
                  </a:txBody>
                  <a:tcPr/>
                </a:tc>
              </a:tr>
            </a:tbl>
          </a:graphicData>
        </a:graphic>
      </p:graphicFrame>
      <p:sp>
        <p:nvSpPr>
          <p:cNvPr id="5" name="TextBox 4"/>
          <p:cNvSpPr txBox="1"/>
          <p:nvPr/>
        </p:nvSpPr>
        <p:spPr>
          <a:xfrm>
            <a:off x="457200" y="3657600"/>
            <a:ext cx="8229600" cy="1477328"/>
          </a:xfrm>
          <a:prstGeom prst="rect">
            <a:avLst/>
          </a:prstGeom>
          <a:noFill/>
        </p:spPr>
        <p:txBody>
          <a:bodyPr wrap="square" rtlCol="0">
            <a:spAutoFit/>
          </a:bodyPr>
          <a:lstStyle/>
          <a:p>
            <a:r>
              <a:rPr lang="en-US" dirty="0" smtClean="0"/>
              <a:t>Under pricing is measured in basis points and is defined as the auction yield minus the average when-issued yield close to the 1:00 auction time. </a:t>
            </a:r>
          </a:p>
          <a:p>
            <a:r>
              <a:rPr lang="en-US" dirty="0" smtClean="0"/>
              <a:t>The auction yield is the average winning yield for discriminatory auctions and the market-clearing yield for uniform-price auctions</a:t>
            </a:r>
          </a:p>
          <a:p>
            <a:r>
              <a:rPr lang="en-US" dirty="0" smtClean="0"/>
              <a:t>Yield is reversely proportional to prices!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Uniform price auctions show better results and effectively deal with more problems</a:t>
            </a:r>
          </a:p>
          <a:p>
            <a:r>
              <a:rPr lang="en-US" dirty="0" smtClean="0"/>
              <a:t>Maximum amount of information should be disclosed to the public</a:t>
            </a:r>
          </a:p>
          <a:p>
            <a:r>
              <a:rPr lang="en-US" dirty="0" smtClean="0"/>
              <a:t>For future research: move away from static auctions and look into ascending or descending auctions as they give stronger signals to the secondary market and better information to the participating bidders, diminishing the Winner’s Curse, while have ambiguous effects on some of the problems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Questoins</a:t>
            </a:r>
            <a:r>
              <a:rPr lang="en-US" dirty="0" smtClean="0"/>
              <a:t>?</a:t>
            </a: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Treasury</a:t>
            </a:r>
            <a:endParaRPr lang="en-US" dirty="0"/>
          </a:p>
        </p:txBody>
      </p:sp>
      <p:sp>
        <p:nvSpPr>
          <p:cNvPr id="3" name="Content Placeholder 2"/>
          <p:cNvSpPr>
            <a:spLocks noGrp="1"/>
          </p:cNvSpPr>
          <p:nvPr>
            <p:ph idx="1"/>
          </p:nvPr>
        </p:nvSpPr>
        <p:spPr/>
        <p:txBody>
          <a:bodyPr/>
          <a:lstStyle/>
          <a:p>
            <a:r>
              <a:rPr lang="en-US" dirty="0" smtClean="0"/>
              <a:t>U.S. Government debt obligations backed by its full faith and credit</a:t>
            </a:r>
          </a:p>
          <a:p>
            <a:r>
              <a:rPr lang="en-US" dirty="0" smtClean="0"/>
              <a:t>Bills (&lt; 1y), Notes (1-5y), Bonds (&gt;5y), TIPS</a:t>
            </a:r>
          </a:p>
          <a:p>
            <a:r>
              <a:rPr lang="en-US" dirty="0" smtClean="0"/>
              <a:t>Very low risk associated</a:t>
            </a:r>
          </a:p>
          <a:p>
            <a:r>
              <a:rPr lang="en-US" dirty="0" smtClean="0"/>
              <a:t>Used for funding government projects </a:t>
            </a:r>
          </a:p>
          <a:p>
            <a:r>
              <a:rPr lang="en-US" dirty="0" smtClean="0"/>
              <a:t>Used for controlling money supply</a:t>
            </a:r>
          </a:p>
          <a:p>
            <a:r>
              <a:rPr lang="en-US" dirty="0" smtClean="0"/>
              <a:t>Over $2 trillion in securities are issued every year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by issue date</a:t>
            </a:r>
            <a:endParaRPr lang="en-US" dirty="0"/>
          </a:p>
        </p:txBody>
      </p:sp>
      <p:sp>
        <p:nvSpPr>
          <p:cNvPr id="3" name="Content Placeholder 2"/>
          <p:cNvSpPr>
            <a:spLocks noGrp="1"/>
          </p:cNvSpPr>
          <p:nvPr>
            <p:ph idx="1"/>
          </p:nvPr>
        </p:nvSpPr>
        <p:spPr/>
        <p:txBody>
          <a:bodyPr/>
          <a:lstStyle/>
          <a:p>
            <a:r>
              <a:rPr lang="en-US" dirty="0" smtClean="0"/>
              <a:t>While issued: when the issue is announced but the auction is not yet carried out</a:t>
            </a:r>
          </a:p>
          <a:p>
            <a:r>
              <a:rPr lang="en-US" dirty="0" smtClean="0"/>
              <a:t>On-the-run: the current newest issue of a particular type of securities</a:t>
            </a:r>
          </a:p>
          <a:p>
            <a:r>
              <a:rPr lang="en-US" dirty="0" smtClean="0"/>
              <a:t>Off-the-run: when a newer issue of the same type of securities is auctioned, the old ones become off-the-run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for Treasuries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Primary market – Auctions</a:t>
            </a:r>
          </a:p>
          <a:p>
            <a:r>
              <a:rPr lang="en-US" dirty="0" smtClean="0"/>
              <a:t>Frequency: 4-, 13-, 26-week bills – weekly, 52-week, 2-, 3-, 5- and 7-year notes – monthly, 10- and 30-year bonds – biannually</a:t>
            </a:r>
          </a:p>
          <a:p>
            <a:r>
              <a:rPr lang="en-US" dirty="0" smtClean="0"/>
              <a:t>Competitive bidders (18 primary dealers) post a pair of bid-quantity, representing the quantity they want to buy at that price, multiple bids possible</a:t>
            </a:r>
          </a:p>
          <a:p>
            <a:r>
              <a:rPr lang="en-US" dirty="0" smtClean="0"/>
              <a:t>Noncompetitive bidders post a quantity they want to buy, all of them win at a price which is the quantity weighted average of the competitive bids</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Markets for Treasuries</a:t>
            </a:r>
            <a:endParaRPr lang="en-US" dirty="0"/>
          </a:p>
        </p:txBody>
      </p:sp>
      <p:sp>
        <p:nvSpPr>
          <p:cNvPr id="3" name="Content Placeholder 2"/>
          <p:cNvSpPr>
            <a:spLocks noGrp="1"/>
          </p:cNvSpPr>
          <p:nvPr>
            <p:ph idx="1"/>
          </p:nvPr>
        </p:nvSpPr>
        <p:spPr/>
        <p:txBody>
          <a:bodyPr/>
          <a:lstStyle/>
          <a:p>
            <a:r>
              <a:rPr lang="en-US" dirty="0" smtClean="0"/>
              <a:t>Secondary Markets: over the counter and electronically organized systems by </a:t>
            </a:r>
            <a:r>
              <a:rPr lang="en-US" dirty="0" err="1" smtClean="0"/>
              <a:t>interdealers</a:t>
            </a:r>
            <a:endParaRPr lang="en-US" dirty="0" smtClean="0"/>
          </a:p>
          <a:p>
            <a:r>
              <a:rPr lang="en-US" dirty="0" smtClean="0"/>
              <a:t>Federal Bank of NY – biggest trader</a:t>
            </a:r>
          </a:p>
          <a:p>
            <a:r>
              <a:rPr lang="en-US" dirty="0" smtClean="0"/>
              <a:t>Primary dealers act as market makers, providing bid-ask quotes, holding inventory</a:t>
            </a:r>
          </a:p>
          <a:p>
            <a:r>
              <a:rPr lang="en-US" dirty="0" smtClean="0"/>
              <a:t>Biggest market in the world, relatively liquid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Markets for Treasuries</a:t>
            </a:r>
            <a:endParaRPr lang="en-US" dirty="0"/>
          </a:p>
        </p:txBody>
      </p:sp>
      <p:sp>
        <p:nvSpPr>
          <p:cNvPr id="3" name="Content Placeholder 2"/>
          <p:cNvSpPr>
            <a:spLocks noGrp="1"/>
          </p:cNvSpPr>
          <p:nvPr>
            <p:ph idx="1"/>
          </p:nvPr>
        </p:nvSpPr>
        <p:spPr/>
        <p:txBody>
          <a:bodyPr>
            <a:normAutofit lnSpcReduction="10000"/>
          </a:bodyPr>
          <a:lstStyle/>
          <a:p>
            <a:r>
              <a:rPr lang="en-US" dirty="0" smtClean="0"/>
              <a:t>When-issued Market: a forward market between the primary dealers and their institutional investors</a:t>
            </a:r>
          </a:p>
          <a:p>
            <a:r>
              <a:rPr lang="en-US" dirty="0" smtClean="0"/>
              <a:t>Quantity in the futures: ranging from a small one to several times the size of the issue</a:t>
            </a:r>
          </a:p>
          <a:p>
            <a:r>
              <a:rPr lang="en-US" dirty="0" smtClean="0"/>
              <a:t>Starts at the announcement of the auction and ends and settles at the date of the issue</a:t>
            </a:r>
          </a:p>
          <a:p>
            <a:r>
              <a:rPr lang="en-US" dirty="0" smtClean="0"/>
              <a:t>Close to the Chicago Board of Trade Treasuries futures market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Auctions: Discriminatory price</a:t>
            </a:r>
            <a:endParaRPr lang="en-US" dirty="0"/>
          </a:p>
        </p:txBody>
      </p:sp>
      <p:sp>
        <p:nvSpPr>
          <p:cNvPr id="3" name="Content Placeholder 2"/>
          <p:cNvSpPr>
            <a:spLocks noGrp="1"/>
          </p:cNvSpPr>
          <p:nvPr>
            <p:ph idx="1"/>
          </p:nvPr>
        </p:nvSpPr>
        <p:spPr/>
        <p:txBody>
          <a:bodyPr/>
          <a:lstStyle/>
          <a:p>
            <a:r>
              <a:rPr lang="en-US" dirty="0" smtClean="0"/>
              <a:t>Competitive bidders place bid-quantity sealed bids</a:t>
            </a:r>
          </a:p>
          <a:p>
            <a:r>
              <a:rPr lang="en-US" dirty="0" smtClean="0"/>
              <a:t>Each winning competitive bidder pays the bid he submitted</a:t>
            </a:r>
          </a:p>
          <a:p>
            <a:r>
              <a:rPr lang="en-US" dirty="0" smtClean="0"/>
              <a:t>Noncompetitive bidders pay a quantity-weighted average of the winning competitive bids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Auctions: Uniform price</a:t>
            </a:r>
            <a:endParaRPr lang="en-US" dirty="0"/>
          </a:p>
        </p:txBody>
      </p:sp>
      <p:sp>
        <p:nvSpPr>
          <p:cNvPr id="3" name="Content Placeholder 2"/>
          <p:cNvSpPr>
            <a:spLocks noGrp="1"/>
          </p:cNvSpPr>
          <p:nvPr>
            <p:ph idx="1"/>
          </p:nvPr>
        </p:nvSpPr>
        <p:spPr/>
        <p:txBody>
          <a:bodyPr/>
          <a:lstStyle/>
          <a:p>
            <a:r>
              <a:rPr lang="en-US" dirty="0" smtClean="0"/>
              <a:t>Competitive bidders place bid-quantity sealed bids</a:t>
            </a:r>
          </a:p>
          <a:p>
            <a:r>
              <a:rPr lang="en-US" dirty="0" smtClean="0"/>
              <a:t>Each winning competitive bidder pays the highest loosing bid</a:t>
            </a:r>
          </a:p>
          <a:p>
            <a:r>
              <a:rPr lang="en-US" dirty="0" smtClean="0"/>
              <a:t>Noncompetitive bidders pay a quantity-weighted average of the winning competitive bids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properties of auctions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common value assumption: no matter how much they pay in the auction, the buyers face the same value in the secondary market</a:t>
            </a:r>
          </a:p>
          <a:p>
            <a:r>
              <a:rPr lang="en-US" dirty="0" smtClean="0"/>
              <a:t>Asymmetry of information: each buyer has a unbiased private value of the uniform unknown value they are going to face on the secondary market. The average of all those values is believed to be close to the actual value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1281</TotalTime>
  <Words>1141</Words>
  <Application>Microsoft Office PowerPoint</Application>
  <PresentationFormat>On-screen Show (4:3)</PresentationFormat>
  <Paragraphs>115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U.S. Treasury: Types of Markets and Auctions  Petar Petrov  ECON 1465, Fall 2010  Brown University</vt:lpstr>
      <vt:lpstr>What is a Treasury</vt:lpstr>
      <vt:lpstr>Types by issue date</vt:lpstr>
      <vt:lpstr>Markets for Treasuries</vt:lpstr>
      <vt:lpstr>Markets for Treasuries</vt:lpstr>
      <vt:lpstr>Markets for Treasuries</vt:lpstr>
      <vt:lpstr>Types of Auctions: Discriminatory price</vt:lpstr>
      <vt:lpstr>Types of Auctions: Uniform price</vt:lpstr>
      <vt:lpstr>Common properties of auctions</vt:lpstr>
      <vt:lpstr>Problems with the markets: The purpose of Treasuries and incentives</vt:lpstr>
      <vt:lpstr>Problems with the markets: The cost of gathering information</vt:lpstr>
      <vt:lpstr>Problems with the markets: The cost of reselling</vt:lpstr>
      <vt:lpstr>Problems with the markets: Sending signals to the secondary market</vt:lpstr>
      <vt:lpstr>Problems with the markets: Winner’s Curse</vt:lpstr>
      <vt:lpstr>Problems with the markets: Winner’s Curse</vt:lpstr>
      <vt:lpstr>Problems with the markets: Noncompetitive bidding and squizes</vt:lpstr>
      <vt:lpstr>Empirical Data: Difference in under pricing between the auctions</vt:lpstr>
      <vt:lpstr>Conclusion</vt:lpstr>
      <vt:lpstr>Questoins?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Treasury Auctions: Discriminatory vs. Uniform Price Auctions  Petar Petrov</dc:title>
  <dc:creator>Petrov, Petar</dc:creator>
  <cp:lastModifiedBy>Itay_Fainmesser</cp:lastModifiedBy>
  <cp:revision>117</cp:revision>
  <dcterms:created xsi:type="dcterms:W3CDTF">2006-08-16T00:00:00Z</dcterms:created>
  <dcterms:modified xsi:type="dcterms:W3CDTF">2010-11-10T23:27:20Z</dcterms:modified>
</cp:coreProperties>
</file>