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68" r:id="rId16"/>
    <p:sldId id="275" r:id="rId17"/>
    <p:sldId id="269" r:id="rId18"/>
    <p:sldId id="270" r:id="rId19"/>
    <p:sldId id="272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70" d="100"/>
          <a:sy n="7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53EE-C077-4F4D-AE50-84BA5BE0348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1778-EBBD-4C00-B680-05E7EEC20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/>
          <a:p>
            <a:r>
              <a:rPr lang="en-US" dirty="0" smtClean="0"/>
              <a:t>Socially Optimal Contract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553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A Study in the Fitness Market</a:t>
            </a:r>
          </a:p>
          <a:p>
            <a:endParaRPr lang="en-US" dirty="0"/>
          </a:p>
          <a:p>
            <a:r>
              <a:rPr lang="en-US" dirty="0" smtClean="0"/>
              <a:t>Peter Hayes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“Peter” wants to lose 50 pounds</a:t>
            </a:r>
          </a:p>
          <a:p>
            <a:r>
              <a:rPr lang="en-US" dirty="0" smtClean="0"/>
              <a:t>Utility equals pounds loss</a:t>
            </a:r>
          </a:p>
          <a:p>
            <a:r>
              <a:rPr lang="en-US" dirty="0" smtClean="0"/>
              <a:t>Cost per trip (effort) to the gym is 2 (Θ = 0)</a:t>
            </a:r>
          </a:p>
          <a:p>
            <a:r>
              <a:rPr lang="en-US" dirty="0" smtClean="0"/>
              <a:t>Each trip can lose 1 pound.</a:t>
            </a:r>
          </a:p>
          <a:p>
            <a:r>
              <a:rPr lang="en-US" dirty="0" smtClean="0"/>
              <a:t>Contracts fail: Benefit per trip is 1, cost is 2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Goal-Based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contract with fixed cost = $150, $1 refund/pound</a:t>
            </a:r>
          </a:p>
          <a:p>
            <a:r>
              <a:rPr lang="en-US" dirty="0" smtClean="0"/>
              <a:t>Now MC = MB, consumer will complete the contract</a:t>
            </a:r>
          </a:p>
          <a:p>
            <a:r>
              <a:rPr lang="en-US" dirty="0" smtClean="0"/>
              <a:t>Offering this new contract benefited both parties, social surplus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Naïve Consumers?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consumer assume greater future effectiveness.</a:t>
            </a:r>
          </a:p>
          <a:p>
            <a:r>
              <a:rPr lang="en-US" dirty="0" smtClean="0"/>
              <a:t>Believe future gym attendance less costly</a:t>
            </a:r>
          </a:p>
          <a:p>
            <a:r>
              <a:rPr lang="en-US" dirty="0" smtClean="0"/>
              <a:t>But also believe in future success.</a:t>
            </a:r>
          </a:p>
          <a:p>
            <a:r>
              <a:rPr lang="en-US" dirty="0" smtClean="0"/>
              <a:t>Thus, also willing to sign goal-based commitment contracts!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two types of contracts</a:t>
            </a:r>
          </a:p>
          <a:p>
            <a:r>
              <a:rPr lang="en-US" dirty="0" smtClean="0"/>
              <a:t>Standard, flat fee: C</a:t>
            </a:r>
          </a:p>
          <a:p>
            <a:r>
              <a:rPr lang="en-US" dirty="0" smtClean="0"/>
              <a:t>Goal-based: C + G, where G is the motivator</a:t>
            </a:r>
          </a:p>
          <a:p>
            <a:r>
              <a:rPr lang="en-US" dirty="0" smtClean="0"/>
              <a:t>In standard, utility of completion is U</a:t>
            </a:r>
          </a:p>
          <a:p>
            <a:r>
              <a:rPr lang="en-US" dirty="0" smtClean="0"/>
              <a:t>In goal-based, utility of completion is U + G</a:t>
            </a:r>
          </a:p>
          <a:p>
            <a:r>
              <a:rPr lang="en-US" dirty="0" smtClean="0"/>
              <a:t>Firm sets C = U to maximize profit</a:t>
            </a:r>
          </a:p>
          <a:p>
            <a:r>
              <a:rPr lang="en-US" dirty="0" smtClean="0"/>
              <a:t>Naïve consumer assumes completion of goal, indifferent between contracts</a:t>
            </a:r>
          </a:p>
          <a:p>
            <a:r>
              <a:rPr lang="en-US" dirty="0" smtClean="0"/>
              <a:t>Sophisticated consumer sees commitment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 2 – Each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each period, consumer has negative utility for gym attendance</a:t>
            </a:r>
          </a:p>
          <a:p>
            <a:r>
              <a:rPr lang="en-US" dirty="0" smtClean="0"/>
              <a:t>Suppose N visits required to complete goal</a:t>
            </a:r>
          </a:p>
          <a:p>
            <a:r>
              <a:rPr lang="en-US" dirty="0" smtClean="0"/>
              <a:t>T periods before goal expires</a:t>
            </a:r>
          </a:p>
          <a:p>
            <a:r>
              <a:rPr lang="en-US" dirty="0" smtClean="0"/>
              <a:t>On period T-N, consumer sees looming loss of G, begins attending (assuming G high)</a:t>
            </a:r>
          </a:p>
          <a:p>
            <a:r>
              <a:rPr lang="en-US" dirty="0" smtClean="0"/>
              <a:t>After that point, constant attendance</a:t>
            </a:r>
          </a:p>
          <a:p>
            <a:r>
              <a:rPr lang="en-US" dirty="0" smtClean="0"/>
              <a:t>Can we incorporate discounting?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more Prevalent?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Possibility of failure to complete goal</a:t>
            </a:r>
          </a:p>
          <a:p>
            <a:r>
              <a:rPr lang="en-US" dirty="0" smtClean="0"/>
              <a:t>Data from </a:t>
            </a:r>
            <a:r>
              <a:rPr lang="en-US" dirty="0" err="1" smtClean="0"/>
              <a:t>DellaVigna</a:t>
            </a:r>
            <a:r>
              <a:rPr lang="en-US" dirty="0" smtClean="0"/>
              <a:t>/</a:t>
            </a:r>
            <a:r>
              <a:rPr lang="en-US" dirty="0" err="1" smtClean="0"/>
              <a:t>Malmendier</a:t>
            </a:r>
            <a:r>
              <a:rPr lang="en-US" dirty="0" smtClean="0"/>
              <a:t> shows most consumers naïve</a:t>
            </a:r>
          </a:p>
          <a:p>
            <a:r>
              <a:rPr lang="en-US" dirty="0" smtClean="0"/>
              <a:t>Perhaps naïve about chance of failure – risk aversion?  Underestimate of device strength?</a:t>
            </a:r>
          </a:p>
          <a:p>
            <a:r>
              <a:rPr lang="en-US" dirty="0" smtClean="0"/>
              <a:t>“Completion fee” thus must be lower</a:t>
            </a:r>
          </a:p>
          <a:p>
            <a:r>
              <a:rPr lang="en-US" dirty="0" smtClean="0"/>
              <a:t>Reduces gym profits</a:t>
            </a:r>
          </a:p>
          <a:p>
            <a:r>
              <a:rPr lang="en-US" dirty="0" smtClean="0"/>
              <a:t>Can we compensate for this?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Consumer may assume risk of failure to complete goal “P” (due to outside chance)</a:t>
            </a:r>
          </a:p>
          <a:p>
            <a:r>
              <a:rPr lang="en-US" dirty="0" smtClean="0"/>
              <a:t>Goal-based contract must now have C = (1-p)U</a:t>
            </a:r>
          </a:p>
          <a:p>
            <a:r>
              <a:rPr lang="en-US" dirty="0" smtClean="0"/>
              <a:t>Risk aversion worsens this: C = </a:t>
            </a:r>
            <a:r>
              <a:rPr lang="el-GR" dirty="0" smtClean="0"/>
              <a:t>α</a:t>
            </a:r>
            <a:r>
              <a:rPr lang="en-US" dirty="0" smtClean="0"/>
              <a:t>(1-p)U; </a:t>
            </a:r>
            <a:r>
              <a:rPr lang="el-GR" dirty="0" smtClean="0"/>
              <a:t>α</a:t>
            </a:r>
            <a:r>
              <a:rPr lang="en-US" dirty="0" smtClean="0"/>
              <a:t>=f(p)</a:t>
            </a:r>
          </a:p>
          <a:p>
            <a:r>
              <a:rPr lang="en-US" dirty="0" smtClean="0"/>
              <a:t>Regular contracts would have C = U</a:t>
            </a:r>
          </a:p>
          <a:p>
            <a:r>
              <a:rPr lang="en-US" dirty="0" smtClean="0"/>
              <a:t>Can this account for the non-existence of such contracts?  Naïve types no longer indifferent.</a:t>
            </a:r>
          </a:p>
          <a:p>
            <a:r>
              <a:rPr lang="en-US" dirty="0" smtClean="0"/>
              <a:t>Can we estimate </a:t>
            </a:r>
            <a:r>
              <a:rPr lang="el-GR" dirty="0" smtClean="0"/>
              <a:t>α</a:t>
            </a:r>
            <a:r>
              <a:rPr lang="en-US" dirty="0" smtClean="0"/>
              <a:t> and p?  How much revenue does this lose firms?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don’t more firms offer </a:t>
            </a:r>
            <a:r>
              <a:rPr lang="en-US" dirty="0" err="1" smtClean="0"/>
              <a:t>Stickk</a:t>
            </a:r>
            <a:r>
              <a:rPr lang="en-US" dirty="0" smtClean="0"/>
              <a:t>-like contracts? Is it because of profits or consumer psychology? Can we account for this?</a:t>
            </a:r>
          </a:p>
          <a:p>
            <a:r>
              <a:rPr lang="en-US" dirty="0" smtClean="0"/>
              <a:t>How much would offering such contracts lose gyms in profits?  Can we </a:t>
            </a:r>
            <a:r>
              <a:rPr lang="en-US" dirty="0" err="1" smtClean="0"/>
              <a:t>incentivise</a:t>
            </a:r>
            <a:r>
              <a:rPr lang="en-US" dirty="0" smtClean="0"/>
              <a:t> them to offer them?  Is this an effective use of public or non-profit funds (</a:t>
            </a:r>
            <a:r>
              <a:rPr lang="en-US" dirty="0" err="1" smtClean="0"/>
              <a:t>vs</a:t>
            </a:r>
            <a:r>
              <a:rPr lang="en-US" dirty="0" smtClean="0"/>
              <a:t> advertising/education)?</a:t>
            </a:r>
          </a:p>
          <a:p>
            <a:r>
              <a:rPr lang="en-US" dirty="0" smtClean="0"/>
              <a:t>Are these contracts exploitable?  That is, do customers have an incentive to misrepresent their preferences?</a:t>
            </a:r>
          </a:p>
          <a:p>
            <a:r>
              <a:rPr lang="en-US" dirty="0" smtClean="0"/>
              <a:t>Can we help prevent procrastination?  Is a single goal enough?  Or do more complications lead to instability?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about gym membership from </a:t>
            </a:r>
            <a:r>
              <a:rPr lang="en-US" dirty="0" err="1" smtClean="0"/>
              <a:t>DellaVigna</a:t>
            </a:r>
            <a:r>
              <a:rPr lang="en-US" dirty="0" smtClean="0"/>
              <a:t> and </a:t>
            </a:r>
            <a:r>
              <a:rPr lang="en-US" dirty="0" err="1" smtClean="0"/>
              <a:t>Malmendier’s</a:t>
            </a:r>
            <a:r>
              <a:rPr lang="en-US" dirty="0" smtClean="0"/>
              <a:t> paper</a:t>
            </a:r>
          </a:p>
          <a:p>
            <a:r>
              <a:rPr lang="en-US" dirty="0" smtClean="0"/>
              <a:t>Data about commitment contracts from Stickk.com</a:t>
            </a:r>
          </a:p>
          <a:p>
            <a:r>
              <a:rPr lang="en-US" dirty="0" smtClean="0"/>
              <a:t>Survey of Brown students to gauge interest in commitment-device contracts?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situations with time-inconsistency?</a:t>
            </a:r>
          </a:p>
          <a:p>
            <a:r>
              <a:rPr lang="en-US" dirty="0" smtClean="0"/>
              <a:t>Probably not credit-cards, gambling: firms make their money from naïve consumers.</a:t>
            </a:r>
          </a:p>
          <a:p>
            <a:r>
              <a:rPr lang="en-US" dirty="0" smtClean="0"/>
              <a:t>Other potential markets?  Suggestions?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suffer from self-control problems</a:t>
            </a:r>
          </a:p>
          <a:p>
            <a:r>
              <a:rPr lang="en-US" dirty="0" smtClean="0"/>
              <a:t>Such problems manifest in several areas</a:t>
            </a:r>
          </a:p>
          <a:p>
            <a:r>
              <a:rPr lang="en-US" dirty="0" smtClean="0"/>
              <a:t>Credit/Debt, Health/Lifestyle, Savings</a:t>
            </a:r>
          </a:p>
          <a:p>
            <a:r>
              <a:rPr lang="en-US" dirty="0" smtClean="0"/>
              <a:t>Large Social Impact</a:t>
            </a:r>
          </a:p>
          <a:p>
            <a:r>
              <a:rPr lang="en-US" dirty="0" smtClean="0"/>
              <a:t>Contracts in these industries exploit consumers’ irrational behavior</a:t>
            </a:r>
          </a:p>
          <a:p>
            <a:r>
              <a:rPr lang="en-US" dirty="0" smtClean="0"/>
              <a:t>Market-friendly ways to address these issues?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Benefits/Feasibility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Theory for contract design</a:t>
            </a:r>
          </a:p>
          <a:p>
            <a:r>
              <a:rPr lang="en-US" dirty="0" smtClean="0"/>
              <a:t>Available data</a:t>
            </a:r>
          </a:p>
          <a:p>
            <a:r>
              <a:rPr lang="en-US" dirty="0" smtClean="0"/>
              <a:t>Addresses a significant social problem</a:t>
            </a:r>
          </a:p>
          <a:p>
            <a:r>
              <a:rPr lang="en-US" dirty="0" smtClean="0"/>
              <a:t>Alternative approach, old strategies not very effective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50" dirty="0" smtClean="0"/>
              <a:t>Hyperbolic Discounting (aka Two-Selves, Time-Inconsistency, Naïve/Sophisticated Consumers)</a:t>
            </a:r>
          </a:p>
          <a:p>
            <a:r>
              <a:rPr lang="en-US" sz="3150" dirty="0" smtClean="0"/>
              <a:t>Consumers with “current” preferences (u) and “future” preferences (v).</a:t>
            </a:r>
          </a:p>
          <a:p>
            <a:r>
              <a:rPr lang="en-US" sz="3150" dirty="0" smtClean="0"/>
              <a:t>Θ factor determines degree of </a:t>
            </a:r>
            <a:r>
              <a:rPr lang="en-US" sz="3150" dirty="0" err="1" smtClean="0"/>
              <a:t>naïvety</a:t>
            </a:r>
            <a:r>
              <a:rPr lang="en-US" sz="3150" dirty="0" smtClean="0"/>
              <a:t>.</a:t>
            </a:r>
          </a:p>
          <a:p>
            <a:r>
              <a:rPr lang="en-US" sz="3150" dirty="0" smtClean="0"/>
              <a:t>Consumers play a sequential game with their later selves.  </a:t>
            </a:r>
          </a:p>
          <a:p>
            <a:r>
              <a:rPr lang="en-US" sz="3150" dirty="0" smtClean="0"/>
              <a:t>“Commitment Devices”</a:t>
            </a:r>
          </a:p>
          <a:p>
            <a:endParaRPr lang="en-US" sz="315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 new casino visitor</a:t>
            </a:r>
          </a:p>
          <a:p>
            <a:r>
              <a:rPr lang="en-US" dirty="0" smtClean="0"/>
              <a:t>Values first slot use at $1.00 (“for fun”)</a:t>
            </a:r>
          </a:p>
          <a:p>
            <a:r>
              <a:rPr lang="en-US" dirty="0" smtClean="0"/>
              <a:t>Present: Values more slot use at $0.00</a:t>
            </a:r>
          </a:p>
          <a:p>
            <a:r>
              <a:rPr lang="en-US" dirty="0" smtClean="0"/>
              <a:t>Actual: Values more slot use at $0.50</a:t>
            </a:r>
          </a:p>
          <a:p>
            <a:r>
              <a:rPr lang="en-US" dirty="0" smtClean="0"/>
              <a:t>Contract 1: $1.00 per game (flat rate)</a:t>
            </a:r>
          </a:p>
          <a:p>
            <a:r>
              <a:rPr lang="en-US" dirty="0" smtClean="0"/>
              <a:t>Contract 2: First game free, can continue for $0.50 per game</a:t>
            </a:r>
          </a:p>
          <a:p>
            <a:r>
              <a:rPr lang="en-US" dirty="0" smtClean="0"/>
              <a:t>Naïve/Sophisticated: Who picks what?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676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= 0 Preferences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= 1 Preferences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to the Gym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Cost:</a:t>
                      </a:r>
                      <a:r>
                        <a:rPr lang="en-US" baseline="0" dirty="0" smtClean="0"/>
                        <a:t> $5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Cost: $15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Become Healthier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Benefit: $10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Benefit:</a:t>
                      </a:r>
                      <a:r>
                        <a:rPr lang="en-US" baseline="0" dirty="0" smtClean="0"/>
                        <a:t> $10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</a:t>
                      </a:r>
                      <a:r>
                        <a:rPr lang="en-US" baseline="0" dirty="0" smtClean="0"/>
                        <a:t> Contract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Cost: $50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Pay-per-use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Cost: $2 per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1910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  Sophisticated and naïve consumers make   different choices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  Can a contract benefit both?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Contracts that entice sophisticated consumers are called “commitment devices”</a:t>
            </a:r>
          </a:p>
          <a:p>
            <a:r>
              <a:rPr lang="en-US" dirty="0" smtClean="0"/>
              <a:t>Setting prices to choose correctly in future</a:t>
            </a:r>
          </a:p>
          <a:p>
            <a:r>
              <a:rPr lang="en-US" dirty="0" smtClean="0"/>
              <a:t>Are these applicable in the real world?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offer a menu of contracts for sophisticated and naïve consumers</a:t>
            </a:r>
          </a:p>
          <a:p>
            <a:r>
              <a:rPr lang="en-US" dirty="0" smtClean="0"/>
              <a:t>All consumers above threshold pick arbitrary commitment device</a:t>
            </a:r>
          </a:p>
          <a:p>
            <a:r>
              <a:rPr lang="en-US" dirty="0" smtClean="0"/>
              <a:t>Naïve consumers exploited to different degree</a:t>
            </a:r>
          </a:p>
          <a:p>
            <a:r>
              <a:rPr lang="en-US" dirty="0" smtClean="0"/>
              <a:t>Competition between firms drives profit to 0</a:t>
            </a:r>
          </a:p>
          <a:p>
            <a:r>
              <a:rPr lang="en-US" dirty="0" smtClean="0"/>
              <a:t>Lost surplus from unrealized preferences</a:t>
            </a:r>
          </a:p>
          <a:p>
            <a:r>
              <a:rPr lang="en-US" dirty="0" smtClean="0"/>
              <a:t>Empirical Evidence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Stickk</a:t>
            </a:r>
            <a:r>
              <a:rPr lang="en-US" dirty="0" smtClean="0"/>
              <a:t>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offers commitment-based contracts</a:t>
            </a:r>
          </a:p>
          <a:p>
            <a:r>
              <a:rPr lang="en-US" dirty="0" smtClean="0"/>
              <a:t>Contract based on completion of a goal</a:t>
            </a:r>
          </a:p>
          <a:p>
            <a:r>
              <a:rPr lang="en-US" dirty="0" smtClean="0"/>
              <a:t>Example: “Write 100 pages of my novel or I pay $100”</a:t>
            </a:r>
          </a:p>
          <a:p>
            <a:r>
              <a:rPr lang="en-US" dirty="0" smtClean="0"/>
              <a:t>Can this be applied on a contractual level?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Goal-Based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Attractive to both types of consumer</a:t>
            </a:r>
          </a:p>
          <a:p>
            <a:r>
              <a:rPr lang="en-US" dirty="0" smtClean="0"/>
              <a:t>Sophisticated consumer recognizes incentives</a:t>
            </a:r>
          </a:p>
          <a:p>
            <a:r>
              <a:rPr lang="en-US" dirty="0" smtClean="0"/>
              <a:t>Naïve consumer assumes success</a:t>
            </a:r>
          </a:p>
          <a:p>
            <a:r>
              <a:rPr lang="en-US" dirty="0" smtClean="0"/>
              <a:t>Can be revenue-neutral, even with possibility of bad luck</a:t>
            </a:r>
          </a:p>
          <a:p>
            <a:r>
              <a:rPr lang="en-US" dirty="0" smtClean="0"/>
              <a:t>Leads to positive social outcomes</a:t>
            </a:r>
          </a:p>
          <a:p>
            <a:r>
              <a:rPr lang="en-US" dirty="0" smtClean="0"/>
              <a:t>But at what cost to profits?  Is </a:t>
            </a:r>
            <a:r>
              <a:rPr lang="en-US" smtClean="0"/>
              <a:t>it sustainable?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923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Socially Optimal Contract Design</vt:lpstr>
      <vt:lpstr>Motivation</vt:lpstr>
      <vt:lpstr>Theoretical Background</vt:lpstr>
      <vt:lpstr>Example 1</vt:lpstr>
      <vt:lpstr>Example 2</vt:lpstr>
      <vt:lpstr>Commitment Devices</vt:lpstr>
      <vt:lpstr>Theoretical Results</vt:lpstr>
      <vt:lpstr>Stickk Contracts</vt:lpstr>
      <vt:lpstr>Benefits of Goal-Based Commitment</vt:lpstr>
      <vt:lpstr>A Simple Example</vt:lpstr>
      <vt:lpstr>Goal-Based Contract</vt:lpstr>
      <vt:lpstr>What about Naïve Consumers?</vt:lpstr>
      <vt:lpstr>Basic model</vt:lpstr>
      <vt:lpstr>Basic Model 2 – Each Period</vt:lpstr>
      <vt:lpstr>Why not more Prevalent?</vt:lpstr>
      <vt:lpstr>Risk of Failure</vt:lpstr>
      <vt:lpstr>Goals for Research</vt:lpstr>
      <vt:lpstr>Data Sources</vt:lpstr>
      <vt:lpstr>Further applicability</vt:lpstr>
      <vt:lpstr>Benefits/Feasibility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Socially Optimal Contract Design</dc:title>
  <dc:creator>Local Administrator</dc:creator>
  <cp:lastModifiedBy>Itay_Fainmesser</cp:lastModifiedBy>
  <cp:revision>45</cp:revision>
  <dcterms:created xsi:type="dcterms:W3CDTF">2010-11-09T02:20:17Z</dcterms:created>
  <dcterms:modified xsi:type="dcterms:W3CDTF">2010-11-10T19:11:31Z</dcterms:modified>
</cp:coreProperties>
</file>