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59" r:id="rId5"/>
    <p:sldId id="274" r:id="rId6"/>
    <p:sldId id="260" r:id="rId7"/>
    <p:sldId id="261" r:id="rId8"/>
    <p:sldId id="278" r:id="rId9"/>
    <p:sldId id="276" r:id="rId10"/>
    <p:sldId id="277" r:id="rId11"/>
    <p:sldId id="279" r:id="rId12"/>
    <p:sldId id="280" r:id="rId13"/>
    <p:sldId id="281" r:id="rId14"/>
    <p:sldId id="262" r:id="rId15"/>
    <p:sldId id="263" r:id="rId16"/>
    <p:sldId id="264" r:id="rId17"/>
    <p:sldId id="266" r:id="rId18"/>
    <p:sldId id="267" r:id="rId19"/>
    <p:sldId id="282" r:id="rId20"/>
    <p:sldId id="269" r:id="rId21"/>
    <p:sldId id="271" r:id="rId22"/>
    <p:sldId id="265" r:id="rId23"/>
    <p:sldId id="268" r:id="rId24"/>
    <p:sldId id="273" r:id="rId25"/>
    <p:sldId id="283"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F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36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16CE71-8F74-5B4B-8684-8C97E9640246}" type="datetimeFigureOut">
              <a:rPr lang="en-US" smtClean="0"/>
              <a:pPr/>
              <a:t>12/1/2010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14DFB-E020-1640-9CFF-B0D667D26A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third-seventh</a:t>
            </a:r>
            <a:r>
              <a:rPr lang="en-US" baseline="0" dirty="0" smtClean="0"/>
              <a:t> rounds there are an additional 32 picks that each team gets. </a:t>
            </a:r>
            <a:r>
              <a:rPr lang="en-US" sz="1200" kern="1200" dirty="0" smtClean="0">
                <a:solidFill>
                  <a:schemeClr val="tx1"/>
                </a:solidFill>
                <a:latin typeface="+mn-lt"/>
                <a:ea typeface="+mn-ea"/>
                <a:cs typeface="+mn-cs"/>
              </a:rPr>
              <a:t>These picks, known as "compensatory picks," are awarded to teams that have lost more qualifying free agents than they gained the previous year in free agency.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Three day- more TV</a:t>
            </a:r>
            <a:r>
              <a:rPr lang="en-US" sz="1200" kern="1200" baseline="0" dirty="0" smtClean="0">
                <a:solidFill>
                  <a:schemeClr val="tx1"/>
                </a:solidFill>
                <a:latin typeface="+mn-lt"/>
                <a:ea typeface="+mn-ea"/>
                <a:cs typeface="+mn-cs"/>
              </a:rPr>
              <a:t> ratings. Sell more draft day tickets</a:t>
            </a:r>
          </a:p>
          <a:p>
            <a:r>
              <a:rPr lang="en-US" sz="1200" kern="1200" baseline="0" dirty="0" smtClean="0">
                <a:solidFill>
                  <a:schemeClr val="tx1"/>
                </a:solidFill>
                <a:latin typeface="+mn-lt"/>
                <a:ea typeface="+mn-ea"/>
                <a:cs typeface="+mn-cs"/>
              </a:rPr>
              <a:t>These new eligible players mostly include collegiate players coming out of their junior or senior year.</a:t>
            </a:r>
          </a:p>
          <a:p>
            <a:r>
              <a:rPr lang="en-US" sz="1200" kern="1200" dirty="0" smtClean="0">
                <a:solidFill>
                  <a:schemeClr val="tx1"/>
                </a:solidFill>
                <a:latin typeface="+mn-lt"/>
                <a:ea typeface="+mn-ea"/>
                <a:cs typeface="+mn-cs"/>
              </a:rPr>
              <a:t>4</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bullet- first team to lose first in playoffs gets 20</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pick, </a:t>
            </a:r>
            <a:r>
              <a:rPr lang="en-US" sz="1200" kern="1200" baseline="0" dirty="0" err="1" smtClean="0">
                <a:solidFill>
                  <a:schemeClr val="tx1"/>
                </a:solidFill>
                <a:latin typeface="+mn-lt"/>
                <a:ea typeface="+mn-ea"/>
                <a:cs typeface="+mn-cs"/>
              </a:rPr>
              <a:t>superbowl</a:t>
            </a:r>
            <a:r>
              <a:rPr lang="en-US" sz="1200" kern="1200" baseline="0" dirty="0" smtClean="0">
                <a:solidFill>
                  <a:schemeClr val="tx1"/>
                </a:solidFill>
                <a:latin typeface="+mn-lt"/>
                <a:ea typeface="+mn-ea"/>
                <a:cs typeface="+mn-cs"/>
              </a:rPr>
              <a:t> champ gets last pick.</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014DFB-E020-1640-9CFF-B0D667D26AC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 million is the maximum value for Bradford that the Rams have. Browns</a:t>
            </a:r>
            <a:r>
              <a:rPr lang="en-US" baseline="0" dirty="0" smtClean="0"/>
              <a:t> have a maximum value for Bradford of $7 million, etc.</a:t>
            </a:r>
            <a:endParaRPr lang="en-US" dirty="0"/>
          </a:p>
        </p:txBody>
      </p:sp>
      <p:sp>
        <p:nvSpPr>
          <p:cNvPr id="4" name="Slide Number Placeholder 3"/>
          <p:cNvSpPr>
            <a:spLocks noGrp="1"/>
          </p:cNvSpPr>
          <p:nvPr>
            <p:ph type="sldNum" sz="quarter" idx="10"/>
          </p:nvPr>
        </p:nvSpPr>
        <p:spPr/>
        <p:txBody>
          <a:bodyPr/>
          <a:lstStyle/>
          <a:p>
            <a:fld id="{7D014DFB-E020-1640-9CFF-B0D667D26AC4}"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a:t>
            </a:r>
            <a:r>
              <a:rPr lang="en-US" baseline="0" dirty="0" smtClean="0"/>
              <a:t> round there should be an increment that the teams need to increase their bid by (could be a percentage of the highest bid)</a:t>
            </a:r>
          </a:p>
          <a:p>
            <a:r>
              <a:rPr lang="en-US" baseline="0" dirty="0" smtClean="0"/>
              <a:t>e.g. 5% of the highest 1</a:t>
            </a:r>
            <a:r>
              <a:rPr lang="en-US" baseline="30000" dirty="0" smtClean="0"/>
              <a:t>st</a:t>
            </a:r>
            <a:r>
              <a:rPr lang="en-US" baseline="0" dirty="0" smtClean="0"/>
              <a:t> round bid (Brown $6.5 million would be 325,000 so Browns next smallest big could be $6.825 million)</a:t>
            </a:r>
          </a:p>
        </p:txBody>
      </p:sp>
      <p:sp>
        <p:nvSpPr>
          <p:cNvPr id="4" name="Slide Number Placeholder 3"/>
          <p:cNvSpPr>
            <a:spLocks noGrp="1"/>
          </p:cNvSpPr>
          <p:nvPr>
            <p:ph type="sldNum" sz="quarter" idx="10"/>
          </p:nvPr>
        </p:nvSpPr>
        <p:spPr/>
        <p:txBody>
          <a:bodyPr/>
          <a:lstStyle/>
          <a:p>
            <a:fld id="{7D014DFB-E020-1640-9CFF-B0D667D26AC4}"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Can’t use mock drafts</a:t>
            </a:r>
            <a:r>
              <a:rPr lang="en-US" baseline="0" dirty="0" smtClean="0"/>
              <a:t> as order – teams should choose to elect player in every round in the same order as it were in previous drafts.</a:t>
            </a:r>
            <a:endParaRPr lang="en-US" dirty="0"/>
          </a:p>
        </p:txBody>
      </p:sp>
      <p:sp>
        <p:nvSpPr>
          <p:cNvPr id="4" name="Slide Number Placeholder 3"/>
          <p:cNvSpPr>
            <a:spLocks noGrp="1"/>
          </p:cNvSpPr>
          <p:nvPr>
            <p:ph type="sldNum" sz="quarter" idx="10"/>
          </p:nvPr>
        </p:nvSpPr>
        <p:spPr/>
        <p:txBody>
          <a:bodyPr/>
          <a:lstStyle/>
          <a:p>
            <a:fld id="{7D014DFB-E020-1640-9CFF-B0D667D26AC4}"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it comes to bidding for minimum salary players, the next lowest bid for a player would be </a:t>
            </a:r>
            <a:r>
              <a:rPr lang="en-US" dirty="0" smtClean="0"/>
              <a:t>$325,000 + $16,250 =$341,250. ($325,000</a:t>
            </a:r>
            <a:r>
              <a:rPr lang="en-US" baseline="0" dirty="0" smtClean="0"/>
              <a:t> </a:t>
            </a:r>
            <a:r>
              <a:rPr lang="en-US" baseline="0" dirty="0" err="1" smtClean="0"/>
              <a:t>x</a:t>
            </a:r>
            <a:r>
              <a:rPr lang="en-US" baseline="0" dirty="0" smtClean="0"/>
              <a:t> .05 = $16,250)</a:t>
            </a:r>
            <a:endParaRPr lang="en-US" dirty="0" smtClean="0"/>
          </a:p>
          <a:p>
            <a:r>
              <a:rPr lang="en-US" dirty="0" smtClean="0"/>
              <a:t>Last slide point on electing of bidding is talked about in later slides</a:t>
            </a:r>
            <a:r>
              <a:rPr lang="en-US" baseline="0" dirty="0" smtClean="0"/>
              <a:t> along with bid increments.</a:t>
            </a:r>
          </a:p>
          <a:p>
            <a:r>
              <a:rPr lang="en-US" baseline="0" dirty="0" smtClean="0"/>
              <a:t>What is the average salary of a player drafted in each rounds.</a:t>
            </a:r>
            <a:endParaRPr lang="en-US" dirty="0"/>
          </a:p>
        </p:txBody>
      </p:sp>
      <p:sp>
        <p:nvSpPr>
          <p:cNvPr id="4" name="Slide Number Placeholder 3"/>
          <p:cNvSpPr>
            <a:spLocks noGrp="1"/>
          </p:cNvSpPr>
          <p:nvPr>
            <p:ph type="sldNum" sz="quarter" idx="10"/>
          </p:nvPr>
        </p:nvSpPr>
        <p:spPr/>
        <p:txBody>
          <a:bodyPr/>
          <a:lstStyle/>
          <a:p>
            <a:fld id="{7D014DFB-E020-1640-9CFF-B0D667D26AC4}"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this becomes an issue, one could easily refrain from putting the player on stage, and he won’t walk up until the final bid is made.</a:t>
            </a:r>
            <a:endParaRPr lang="en-US" dirty="0"/>
          </a:p>
        </p:txBody>
      </p:sp>
      <p:sp>
        <p:nvSpPr>
          <p:cNvPr id="4" name="Slide Number Placeholder 3"/>
          <p:cNvSpPr>
            <a:spLocks noGrp="1"/>
          </p:cNvSpPr>
          <p:nvPr>
            <p:ph type="sldNum" sz="quarter" idx="10"/>
          </p:nvPr>
        </p:nvSpPr>
        <p:spPr/>
        <p:txBody>
          <a:bodyPr/>
          <a:lstStyle/>
          <a:p>
            <a:fld id="{7D014DFB-E020-1640-9CFF-B0D667D26AC4}"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don’t get a</a:t>
            </a:r>
            <a:r>
              <a:rPr lang="en-US" baseline="0" dirty="0" smtClean="0"/>
              <a:t> contract when drafted – usually discussed between player, agent, and team at a later date.</a:t>
            </a:r>
            <a:endParaRPr lang="en-US" dirty="0"/>
          </a:p>
        </p:txBody>
      </p:sp>
      <p:sp>
        <p:nvSpPr>
          <p:cNvPr id="4" name="Slide Number Placeholder 3"/>
          <p:cNvSpPr>
            <a:spLocks noGrp="1"/>
          </p:cNvSpPr>
          <p:nvPr>
            <p:ph type="sldNum" sz="quarter" idx="10"/>
          </p:nvPr>
        </p:nvSpPr>
        <p:spPr/>
        <p:txBody>
          <a:bodyPr/>
          <a:lstStyle/>
          <a:p>
            <a:fld id="{7D014DFB-E020-1640-9CFF-B0D667D26AC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no way of knowing what a player</a:t>
            </a:r>
            <a:r>
              <a:rPr lang="en-US" baseline="0" dirty="0" smtClean="0"/>
              <a:t> is worth on the open market:</a:t>
            </a:r>
          </a:p>
          <a:p>
            <a:r>
              <a:rPr lang="en-US" sz="1200" kern="1200" dirty="0" smtClean="0">
                <a:solidFill>
                  <a:schemeClr val="tx1"/>
                </a:solidFill>
                <a:latin typeface="+mn-lt"/>
                <a:ea typeface="+mn-ea"/>
                <a:cs typeface="+mn-cs"/>
              </a:rPr>
              <a:t>In 1998, the Indianapolis Colts used the first pick to draft Peyton Manning, who has gone on to become an excellent NFL quarterback. The next year, the Cleveland Browns used their top pick on Tim Couch, who was</a:t>
            </a:r>
            <a:r>
              <a:rPr lang="en-US" sz="1200" kern="1200" baseline="0" dirty="0" smtClean="0">
                <a:solidFill>
                  <a:schemeClr val="tx1"/>
                </a:solidFill>
                <a:latin typeface="+mn-lt"/>
                <a:ea typeface="+mn-ea"/>
                <a:cs typeface="+mn-cs"/>
              </a:rPr>
              <a:t> even at the time</a:t>
            </a:r>
            <a:r>
              <a:rPr lang="en-US" sz="1200" kern="1200" dirty="0" smtClean="0">
                <a:solidFill>
                  <a:schemeClr val="tx1"/>
                </a:solidFill>
                <a:latin typeface="+mn-lt"/>
                <a:ea typeface="+mn-ea"/>
                <a:cs typeface="+mn-cs"/>
              </a:rPr>
              <a:t> considered much</a:t>
            </a:r>
            <a:r>
              <a:rPr lang="en-US" sz="1200" kern="1200" baseline="0" dirty="0" smtClean="0">
                <a:solidFill>
                  <a:schemeClr val="tx1"/>
                </a:solidFill>
                <a:latin typeface="+mn-lt"/>
                <a:ea typeface="+mn-ea"/>
                <a:cs typeface="+mn-cs"/>
              </a:rPr>
              <a:t> worse than Peyton</a:t>
            </a:r>
            <a:r>
              <a:rPr lang="en-US" sz="1200" kern="1200" dirty="0" smtClean="0">
                <a:solidFill>
                  <a:schemeClr val="tx1"/>
                </a:solidFill>
                <a:latin typeface="+mn-lt"/>
                <a:ea typeface="+mn-ea"/>
                <a:cs typeface="+mn-cs"/>
              </a:rPr>
              <a:t>. Nonetheless,</a:t>
            </a:r>
            <a:r>
              <a:rPr lang="en-US" sz="1200" kern="1200" baseline="0" dirty="0" smtClean="0">
                <a:solidFill>
                  <a:schemeClr val="tx1"/>
                </a:solidFill>
                <a:latin typeface="+mn-lt"/>
                <a:ea typeface="+mn-ea"/>
                <a:cs typeface="+mn-cs"/>
              </a:rPr>
              <a:t> Tim Couch </a:t>
            </a:r>
            <a:r>
              <a:rPr lang="en-US" sz="1200" kern="1200" dirty="0" smtClean="0">
                <a:solidFill>
                  <a:schemeClr val="tx1"/>
                </a:solidFill>
                <a:latin typeface="+mn-lt"/>
                <a:ea typeface="+mn-ea"/>
                <a:cs typeface="+mn-cs"/>
              </a:rPr>
              <a:t>still got a nearly identical salary of $48 million and a signing bonus of $12 million. Tim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Couch</a:t>
            </a:r>
            <a:r>
              <a:rPr lang="en-US" sz="1200" kern="1200" baseline="0" dirty="0" smtClean="0">
                <a:solidFill>
                  <a:schemeClr val="tx1"/>
                </a:solidFill>
                <a:latin typeface="+mn-lt"/>
                <a:ea typeface="+mn-ea"/>
                <a:cs typeface="+mn-cs"/>
              </a:rPr>
              <a:t> ended up</a:t>
            </a:r>
            <a:r>
              <a:rPr lang="en-US" sz="1200" kern="1200" dirty="0" smtClean="0">
                <a:solidFill>
                  <a:schemeClr val="tx1"/>
                </a:solidFill>
                <a:latin typeface="+mn-lt"/>
                <a:ea typeface="+mn-ea"/>
                <a:cs typeface="+mn-cs"/>
              </a:rPr>
              <a:t> played only 62 games before retiring.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bullet- ironic because NFL is a league that tries to fix everything (helmet to helmet, low hits, fines, etc).</a:t>
            </a:r>
            <a:endParaRPr lang="en-US" dirty="0"/>
          </a:p>
        </p:txBody>
      </p:sp>
      <p:sp>
        <p:nvSpPr>
          <p:cNvPr id="4" name="Slide Number Placeholder 3"/>
          <p:cNvSpPr>
            <a:spLocks noGrp="1"/>
          </p:cNvSpPr>
          <p:nvPr>
            <p:ph type="sldNum" sz="quarter" idx="10"/>
          </p:nvPr>
        </p:nvSpPr>
        <p:spPr/>
        <p:txBody>
          <a:bodyPr/>
          <a:lstStyle/>
          <a:p>
            <a:fld id="{7D014DFB-E020-1640-9CFF-B0D667D26AC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014DFB-E020-1640-9CFF-B0D667D26AC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Roger Goodell is the NFL Commissioner</a:t>
            </a:r>
          </a:p>
          <a:p>
            <a:r>
              <a:rPr lang="en-US" dirty="0" smtClean="0"/>
              <a:t>By limiting rookie</a:t>
            </a:r>
            <a:r>
              <a:rPr lang="en-US" baseline="0" dirty="0" smtClean="0"/>
              <a:t> salaries, the NFL then can drive down salaries in general.</a:t>
            </a:r>
            <a:endParaRPr lang="en-US" dirty="0"/>
          </a:p>
        </p:txBody>
      </p:sp>
      <p:sp>
        <p:nvSpPr>
          <p:cNvPr id="4" name="Slide Number Placeholder 3"/>
          <p:cNvSpPr>
            <a:spLocks noGrp="1"/>
          </p:cNvSpPr>
          <p:nvPr>
            <p:ph type="sldNum" sz="quarter" idx="10"/>
          </p:nvPr>
        </p:nvSpPr>
        <p:spPr/>
        <p:txBody>
          <a:bodyPr/>
          <a:lstStyle/>
          <a:p>
            <a:fld id="{7D014DFB-E020-1640-9CFF-B0D667D26AC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Economists</a:t>
            </a:r>
            <a:r>
              <a:rPr lang="en-US" baseline="0" dirty="0" smtClean="0"/>
              <a:t> from Harvard – Coffman, Ashlagi, Fainmesser</a:t>
            </a:r>
          </a:p>
          <a:p>
            <a:r>
              <a:rPr lang="en-US" baseline="0" dirty="0" smtClean="0"/>
              <a:t>Each team would make their 7 picks all at once and bidding wars would ensue for teams that bid on the same player. </a:t>
            </a:r>
            <a:endParaRPr lang="en-US" dirty="0"/>
          </a:p>
        </p:txBody>
      </p:sp>
      <p:sp>
        <p:nvSpPr>
          <p:cNvPr id="4" name="Slide Number Placeholder 3"/>
          <p:cNvSpPr>
            <a:spLocks noGrp="1"/>
          </p:cNvSpPr>
          <p:nvPr>
            <p:ph type="sldNum" sz="quarter" idx="10"/>
          </p:nvPr>
        </p:nvSpPr>
        <p:spPr/>
        <p:txBody>
          <a:bodyPr/>
          <a:lstStyle/>
          <a:p>
            <a:fld id="{7D014DFB-E020-1640-9CFF-B0D667D26AC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a:t>
            </a:r>
            <a:r>
              <a:rPr lang="en-US" baseline="30000" dirty="0" smtClean="0"/>
              <a:t>th</a:t>
            </a:r>
            <a:r>
              <a:rPr lang="en-US" dirty="0" smtClean="0"/>
              <a:t> bullet- makes sense for market</a:t>
            </a:r>
            <a:r>
              <a:rPr lang="en-US" baseline="0" dirty="0" smtClean="0"/>
              <a:t> design but not all may understand it.</a:t>
            </a:r>
            <a:endParaRPr lang="en-US" dirty="0"/>
          </a:p>
        </p:txBody>
      </p:sp>
      <p:sp>
        <p:nvSpPr>
          <p:cNvPr id="4" name="Slide Number Placeholder 3"/>
          <p:cNvSpPr>
            <a:spLocks noGrp="1"/>
          </p:cNvSpPr>
          <p:nvPr>
            <p:ph type="sldNum" sz="quarter" idx="10"/>
          </p:nvPr>
        </p:nvSpPr>
        <p:spPr/>
        <p:txBody>
          <a:bodyPr/>
          <a:lstStyle/>
          <a:p>
            <a:fld id="{7D014DFB-E020-1640-9CFF-B0D667D26AC4}"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maximum amount of bidding rounds, the final round can be known as the “Final Bid” where no matter what, the team with the highest bid will get the player for that value or the value of the second highest bidder. </a:t>
            </a:r>
          </a:p>
        </p:txBody>
      </p:sp>
      <p:sp>
        <p:nvSpPr>
          <p:cNvPr id="4" name="Slide Number Placeholder 3"/>
          <p:cNvSpPr>
            <a:spLocks noGrp="1"/>
          </p:cNvSpPr>
          <p:nvPr>
            <p:ph type="sldNum" sz="quarter" idx="10"/>
          </p:nvPr>
        </p:nvSpPr>
        <p:spPr/>
        <p:txBody>
          <a:bodyPr/>
          <a:lstStyle/>
          <a:p>
            <a:fld id="{7D014DFB-E020-1640-9CFF-B0D667D26AC4}"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 Bradford</a:t>
            </a:r>
            <a:r>
              <a:rPr lang="en-US" baseline="0" dirty="0" smtClean="0"/>
              <a:t> was the 2008 Heisman Trophy winner and was the highest valued player at the draft by most teams.</a:t>
            </a:r>
            <a:endParaRPr lang="en-US" dirty="0"/>
          </a:p>
        </p:txBody>
      </p:sp>
      <p:sp>
        <p:nvSpPr>
          <p:cNvPr id="4" name="Slide Number Placeholder 3"/>
          <p:cNvSpPr>
            <a:spLocks noGrp="1"/>
          </p:cNvSpPr>
          <p:nvPr>
            <p:ph type="sldNum" sz="quarter" idx="10"/>
          </p:nvPr>
        </p:nvSpPr>
        <p:spPr/>
        <p:txBody>
          <a:bodyPr/>
          <a:lstStyle/>
          <a:p>
            <a:fld id="{7D014DFB-E020-1640-9CFF-B0D667D26AC4}"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E4406B-F200-034E-8FD9-C0897CC4959C}"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449D8-F601-144A-965F-724B73D693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4406B-F200-034E-8FD9-C0897CC4959C}"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449D8-F601-144A-965F-724B73D693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4406B-F200-034E-8FD9-C0897CC4959C}"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449D8-F601-144A-965F-724B73D693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4406B-F200-034E-8FD9-C0897CC4959C}"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449D8-F601-144A-965F-724B73D693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4406B-F200-034E-8FD9-C0897CC4959C}"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449D8-F601-144A-965F-724B73D693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E4406B-F200-034E-8FD9-C0897CC4959C}" type="datetimeFigureOut">
              <a:rPr lang="en-US" smtClean="0"/>
              <a:pPr/>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449D8-F601-144A-965F-724B73D693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E4406B-F200-034E-8FD9-C0897CC4959C}" type="datetimeFigureOut">
              <a:rPr lang="en-US" smtClean="0"/>
              <a:pPr/>
              <a:t>12/1/2010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449D8-F601-144A-965F-724B73D693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E4406B-F200-034E-8FD9-C0897CC4959C}" type="datetimeFigureOut">
              <a:rPr lang="en-US" smtClean="0"/>
              <a:pPr/>
              <a:t>12/1/2010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449D8-F601-144A-965F-724B73D693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4406B-F200-034E-8FD9-C0897CC4959C}" type="datetimeFigureOut">
              <a:rPr lang="en-US" smtClean="0"/>
              <a:pPr/>
              <a:t>12/1/2010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3449D8-F601-144A-965F-724B73D693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4406B-F200-034E-8FD9-C0897CC4959C}" type="datetimeFigureOut">
              <a:rPr lang="en-US" smtClean="0"/>
              <a:pPr/>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449D8-F601-144A-965F-724B73D693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4406B-F200-034E-8FD9-C0897CC4959C}" type="datetimeFigureOut">
              <a:rPr lang="en-US" smtClean="0"/>
              <a:pPr/>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449D8-F601-144A-965F-724B73D693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4406B-F200-034E-8FD9-C0897CC4959C}" type="datetimeFigureOut">
              <a:rPr lang="en-US" smtClean="0"/>
              <a:pPr/>
              <a:t>12/1/2010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449D8-F601-144A-965F-724B73D693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4655"/>
            <a:ext cx="7772400" cy="816351"/>
          </a:xfrm>
        </p:spPr>
        <p:txBody>
          <a:bodyPr/>
          <a:lstStyle/>
          <a:p>
            <a:r>
              <a:rPr lang="en-US" dirty="0" smtClean="0"/>
              <a:t>NFL Draft</a:t>
            </a:r>
            <a:endParaRPr lang="en-US" dirty="0"/>
          </a:p>
        </p:txBody>
      </p:sp>
      <p:sp>
        <p:nvSpPr>
          <p:cNvPr id="3" name="Subtitle 2"/>
          <p:cNvSpPr>
            <a:spLocks noGrp="1"/>
          </p:cNvSpPr>
          <p:nvPr>
            <p:ph type="subTitle" idx="1"/>
          </p:nvPr>
        </p:nvSpPr>
        <p:spPr>
          <a:xfrm>
            <a:off x="1397518" y="1231006"/>
            <a:ext cx="6400800" cy="1752600"/>
          </a:xfrm>
        </p:spPr>
        <p:txBody>
          <a:bodyPr/>
          <a:lstStyle/>
          <a:p>
            <a:r>
              <a:rPr lang="en-US" dirty="0" smtClean="0"/>
              <a:t>Market Design Applications and Alternative Proposals</a:t>
            </a:r>
            <a:endParaRPr lang="en-US" dirty="0"/>
          </a:p>
        </p:txBody>
      </p:sp>
      <p:sp>
        <p:nvSpPr>
          <p:cNvPr id="7" name="TextBox 6"/>
          <p:cNvSpPr txBox="1"/>
          <p:nvPr/>
        </p:nvSpPr>
        <p:spPr>
          <a:xfrm>
            <a:off x="2264943" y="5973619"/>
            <a:ext cx="5533375" cy="523220"/>
          </a:xfrm>
          <a:prstGeom prst="rect">
            <a:avLst/>
          </a:prstGeom>
          <a:noFill/>
        </p:spPr>
        <p:txBody>
          <a:bodyPr wrap="square" rtlCol="0">
            <a:spAutoFit/>
          </a:bodyPr>
          <a:lstStyle/>
          <a:p>
            <a:r>
              <a:rPr lang="en-US" sz="2800" dirty="0" smtClean="0">
                <a:latin typeface="+mj-lt"/>
              </a:rPr>
              <a:t>Robby Yass and Gordon Hood</a:t>
            </a:r>
          </a:p>
        </p:txBody>
      </p:sp>
      <p:pic>
        <p:nvPicPr>
          <p:cNvPr id="8" name="Picture 7"/>
          <p:cNvPicPr>
            <a:picLocks noChangeAspect="1"/>
          </p:cNvPicPr>
          <p:nvPr/>
        </p:nvPicPr>
        <p:blipFill>
          <a:blip r:embed="rId2"/>
          <a:stretch>
            <a:fillRect/>
          </a:stretch>
        </p:blipFill>
        <p:spPr>
          <a:xfrm>
            <a:off x="1895882" y="2305464"/>
            <a:ext cx="5241418" cy="34065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0-11-30 at 7.32.46 PM.png"/>
          <p:cNvPicPr>
            <a:picLocks noGrp="1" noChangeAspect="1"/>
          </p:cNvPicPr>
          <p:nvPr>
            <p:ph idx="1"/>
          </p:nvPr>
        </p:nvPicPr>
        <p:blipFill>
          <a:blip r:embed="rId2"/>
          <a:srcRect t="-23023" b="-23023"/>
          <a:stretch>
            <a:fillRect/>
          </a:stretch>
        </p:blipFill>
        <p:spPr>
          <a:xfrm>
            <a:off x="-33430" y="1146672"/>
            <a:ext cx="9177430" cy="504723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0-11-30 at 7.32.30 PM.png"/>
          <p:cNvPicPr>
            <a:picLocks noGrp="1" noChangeAspect="1"/>
          </p:cNvPicPr>
          <p:nvPr>
            <p:ph idx="1"/>
          </p:nvPr>
        </p:nvPicPr>
        <p:blipFill>
          <a:blip r:embed="rId2"/>
          <a:srcRect t="-28756" b="-28756"/>
          <a:stretch>
            <a:fillRect/>
          </a:stretch>
        </p:blipFill>
        <p:spPr>
          <a:xfrm>
            <a:off x="0" y="1146671"/>
            <a:ext cx="9144000" cy="502884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0-11-30 at 7.32.19 PM.png"/>
          <p:cNvPicPr>
            <a:picLocks noGrp="1" noChangeAspect="1"/>
          </p:cNvPicPr>
          <p:nvPr>
            <p:ph idx="1"/>
          </p:nvPr>
        </p:nvPicPr>
        <p:blipFill>
          <a:blip r:embed="rId2"/>
          <a:srcRect t="-2737" b="-2737"/>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Issues with this proposal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Hard to track player’s progress</a:t>
            </a:r>
          </a:p>
          <a:p>
            <a:r>
              <a:rPr lang="en-US" dirty="0" smtClean="0"/>
              <a:t>Very different from current draft (</a:t>
            </a:r>
            <a:r>
              <a:rPr lang="en-US" dirty="0" err="1" smtClean="0"/>
              <a:t>Goodell</a:t>
            </a:r>
            <a:r>
              <a:rPr lang="en-US" dirty="0" smtClean="0"/>
              <a:t> may be reluctant to sign off on it)</a:t>
            </a:r>
            <a:endParaRPr lang="en-US" dirty="0" smtClean="0">
              <a:sym typeface="Wingdings"/>
            </a:endParaRPr>
          </a:p>
          <a:p>
            <a:r>
              <a:rPr lang="en-US" dirty="0" smtClean="0">
                <a:sym typeface="Wingdings"/>
              </a:rPr>
              <a:t>Could be very long, drawn out process</a:t>
            </a:r>
          </a:p>
          <a:p>
            <a:r>
              <a:rPr lang="en-US" dirty="0" smtClean="0">
                <a:sym typeface="Wingdings"/>
              </a:rPr>
              <a:t>May not translate to real-world. </a:t>
            </a:r>
          </a:p>
          <a:p>
            <a:r>
              <a:rPr lang="en-US" dirty="0" smtClean="0">
                <a:sym typeface="Wingdings"/>
              </a:rPr>
              <a:t>Not necessarily good for TV or spectators (how to televise it) </a:t>
            </a:r>
          </a:p>
          <a:p>
            <a:r>
              <a:rPr lang="en-US" dirty="0" smtClean="0">
                <a:sym typeface="Wingdings"/>
              </a:rPr>
              <a:t>This long of a continuous auction could cause confusion among teams and draftees (abstract)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Alternative Solution</a:t>
            </a:r>
            <a:endParaRPr lang="en-US" dirty="0"/>
          </a:p>
        </p:txBody>
      </p:sp>
      <p:sp>
        <p:nvSpPr>
          <p:cNvPr id="3" name="Content Placeholder 2"/>
          <p:cNvSpPr>
            <a:spLocks noGrp="1"/>
          </p:cNvSpPr>
          <p:nvPr>
            <p:ph idx="1"/>
          </p:nvPr>
        </p:nvSpPr>
        <p:spPr>
          <a:xfrm>
            <a:off x="246215" y="1417638"/>
            <a:ext cx="8721221" cy="4969485"/>
          </a:xfrm>
        </p:spPr>
        <p:txBody>
          <a:bodyPr>
            <a:normAutofit lnSpcReduction="10000"/>
          </a:bodyPr>
          <a:lstStyle/>
          <a:p>
            <a:r>
              <a:rPr lang="en-US" sz="3000" dirty="0" smtClean="0"/>
              <a:t>Matching mechanism (players to teams)</a:t>
            </a:r>
          </a:p>
          <a:p>
            <a:r>
              <a:rPr lang="en-US" sz="3000" dirty="0" smtClean="0"/>
              <a:t>Works similar to auction markets</a:t>
            </a:r>
          </a:p>
          <a:p>
            <a:r>
              <a:rPr lang="en-US" sz="3000" dirty="0" smtClean="0"/>
              <a:t>Same as previous draft examples except for these changes:</a:t>
            </a:r>
          </a:p>
          <a:p>
            <a:r>
              <a:rPr lang="en-US" sz="3000" dirty="0" smtClean="0"/>
              <a:t>There is the same current draft format in today’s NFL draft with the exception:</a:t>
            </a:r>
          </a:p>
          <a:p>
            <a:r>
              <a:rPr lang="en-US" sz="3000" dirty="0" smtClean="0"/>
              <a:t>The team who would have gotten the first pick in today’s draft now instead elects a player to bid for at their choice of a starting price (they may not necessarily get the player they elect)</a:t>
            </a:r>
          </a:p>
          <a:p>
            <a:endParaRPr lang="en-US" sz="3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Alternative Solution</a:t>
            </a:r>
            <a:endParaRPr lang="en-US" dirty="0"/>
          </a:p>
        </p:txBody>
      </p:sp>
      <p:sp>
        <p:nvSpPr>
          <p:cNvPr id="3" name="Content Placeholder 2"/>
          <p:cNvSpPr>
            <a:spLocks noGrp="1"/>
          </p:cNvSpPr>
          <p:nvPr>
            <p:ph idx="1"/>
          </p:nvPr>
        </p:nvSpPr>
        <p:spPr>
          <a:xfrm>
            <a:off x="259174" y="1256922"/>
            <a:ext cx="8643470" cy="4982443"/>
          </a:xfrm>
        </p:spPr>
        <p:txBody>
          <a:bodyPr>
            <a:normAutofit/>
          </a:bodyPr>
          <a:lstStyle/>
          <a:p>
            <a:r>
              <a:rPr lang="en-US" sz="3000" dirty="0" smtClean="0"/>
              <a:t>All other interested teams bid on the elected player simultaneously</a:t>
            </a:r>
          </a:p>
          <a:p>
            <a:r>
              <a:rPr lang="en-US" sz="3000" dirty="0" smtClean="0"/>
              <a:t>The draft board will consolidate the highest bids and there will be a re-bid </a:t>
            </a:r>
          </a:p>
          <a:p>
            <a:r>
              <a:rPr lang="en-US" sz="3000" dirty="0" smtClean="0"/>
              <a:t>Teams indicate their maximum value for a player next to their actual bid which only the draft board sees (hidden from other teams)</a:t>
            </a:r>
          </a:p>
          <a:p>
            <a:r>
              <a:rPr lang="en-US" sz="3000" dirty="0" smtClean="0"/>
              <a:t> Teams will continually re-bid until no team wants to outbid the highest bidder (may be a possible limit to amount of bidding rounds)</a:t>
            </a:r>
          </a:p>
          <a:p>
            <a:endParaRPr lang="en-US" sz="3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Bid (for Sam Bradford)</a:t>
            </a:r>
            <a:endParaRPr lang="en-US" dirty="0"/>
          </a:p>
        </p:txBody>
      </p:sp>
      <p:sp>
        <p:nvSpPr>
          <p:cNvPr id="3" name="Content Placeholder 2"/>
          <p:cNvSpPr>
            <a:spLocks noGrp="1"/>
          </p:cNvSpPr>
          <p:nvPr>
            <p:ph idx="1"/>
          </p:nvPr>
        </p:nvSpPr>
        <p:spPr>
          <a:xfrm>
            <a:off x="207341" y="1600200"/>
            <a:ext cx="8721220" cy="4917654"/>
          </a:xfrm>
        </p:spPr>
        <p:txBody>
          <a:bodyPr>
            <a:normAutofit/>
          </a:bodyPr>
          <a:lstStyle/>
          <a:p>
            <a:r>
              <a:rPr lang="en-US" sz="3000" dirty="0" smtClean="0"/>
              <a:t>The St. Louis Rams have the worst regular season record and are designated $14 million dollars in draft salary</a:t>
            </a:r>
          </a:p>
          <a:p>
            <a:r>
              <a:rPr lang="en-US" sz="3000" dirty="0" smtClean="0"/>
              <a:t>The Cleveland Browns (2</a:t>
            </a:r>
            <a:r>
              <a:rPr lang="en-US" sz="3000" baseline="30000" dirty="0" smtClean="0"/>
              <a:t>nd</a:t>
            </a:r>
            <a:r>
              <a:rPr lang="en-US" sz="3000" dirty="0" smtClean="0"/>
              <a:t> worst) are designated $12 million dollars</a:t>
            </a:r>
          </a:p>
          <a:p>
            <a:r>
              <a:rPr lang="en-US" sz="3000" dirty="0" smtClean="0"/>
              <a:t>The Detroit Lions (3</a:t>
            </a:r>
            <a:r>
              <a:rPr lang="en-US" sz="3000" baseline="30000" dirty="0" smtClean="0"/>
              <a:t>rd</a:t>
            </a:r>
            <a:r>
              <a:rPr lang="en-US" sz="3000" dirty="0" smtClean="0"/>
              <a:t> worst) are designated $10 million dollars</a:t>
            </a:r>
          </a:p>
          <a:p>
            <a:r>
              <a:rPr lang="en-US" sz="3000" dirty="0" smtClean="0"/>
              <a:t>5 other teams want Sam Bradford and have draft salaries ranging from $5-6 million</a:t>
            </a:r>
          </a:p>
          <a:p>
            <a:endParaRPr lang="en-US" sz="3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Bid (for Sam Bradford)</a:t>
            </a:r>
            <a:endParaRPr lang="en-US" dirty="0"/>
          </a:p>
        </p:txBody>
      </p:sp>
      <p:sp>
        <p:nvSpPr>
          <p:cNvPr id="3" name="Content Placeholder 2"/>
          <p:cNvSpPr>
            <a:spLocks noGrp="1"/>
          </p:cNvSpPr>
          <p:nvPr>
            <p:ph idx="1"/>
          </p:nvPr>
        </p:nvSpPr>
        <p:spPr>
          <a:xfrm>
            <a:off x="272133" y="1600200"/>
            <a:ext cx="8871867" cy="4525963"/>
          </a:xfrm>
        </p:spPr>
        <p:txBody>
          <a:bodyPr>
            <a:normAutofit fontScale="85000" lnSpcReduction="20000"/>
          </a:bodyPr>
          <a:lstStyle/>
          <a:p>
            <a:r>
              <a:rPr lang="en-US" dirty="0" smtClean="0"/>
              <a:t>All Bids are made at the same time</a:t>
            </a:r>
          </a:p>
          <a:p>
            <a:pPr>
              <a:buNone/>
            </a:pPr>
            <a:endParaRPr lang="en-US" dirty="0" smtClean="0"/>
          </a:p>
          <a:p>
            <a:r>
              <a:rPr lang="en-US" dirty="0" smtClean="0"/>
              <a:t>Rams with first pick, elect to bid on Sam Bradford at a starting price of $5 million, $9 million*</a:t>
            </a:r>
          </a:p>
          <a:p>
            <a:endParaRPr lang="en-US" dirty="0" smtClean="0"/>
          </a:p>
          <a:p>
            <a:r>
              <a:rPr lang="en-US" dirty="0" smtClean="0"/>
              <a:t>Browns bid $6.5 million, $7 million*</a:t>
            </a:r>
          </a:p>
          <a:p>
            <a:endParaRPr lang="en-US" dirty="0" smtClean="0"/>
          </a:p>
          <a:p>
            <a:r>
              <a:rPr lang="en-US" dirty="0" smtClean="0"/>
              <a:t>Lions bid $5.25 million, $5.5 million*</a:t>
            </a:r>
          </a:p>
          <a:p>
            <a:endParaRPr lang="en-US" dirty="0" smtClean="0"/>
          </a:p>
          <a:p>
            <a:r>
              <a:rPr lang="en-US" dirty="0" smtClean="0"/>
              <a:t>No other remaining teams have maximum value over $4 million</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Bid (for Sam Bradford) </a:t>
            </a:r>
            <a:endParaRPr lang="en-US" dirty="0"/>
          </a:p>
        </p:txBody>
      </p:sp>
      <p:sp>
        <p:nvSpPr>
          <p:cNvPr id="3" name="Content Placeholder 2"/>
          <p:cNvSpPr>
            <a:spLocks noGrp="1"/>
          </p:cNvSpPr>
          <p:nvPr>
            <p:ph idx="1"/>
          </p:nvPr>
        </p:nvSpPr>
        <p:spPr/>
        <p:txBody>
          <a:bodyPr>
            <a:normAutofit lnSpcReduction="10000"/>
          </a:bodyPr>
          <a:lstStyle/>
          <a:p>
            <a:r>
              <a:rPr lang="en-US" sz="3000" dirty="0" smtClean="0"/>
              <a:t>Rams and Browns are the remaining contenders for Bradford</a:t>
            </a:r>
          </a:p>
          <a:p>
            <a:r>
              <a:rPr lang="en-US" sz="3000" dirty="0" smtClean="0"/>
              <a:t>New Bidding Round:</a:t>
            </a:r>
          </a:p>
          <a:p>
            <a:pPr lvl="1"/>
            <a:r>
              <a:rPr lang="en-US" sz="3000" dirty="0" smtClean="0"/>
              <a:t>Rams bid $7.5 million</a:t>
            </a:r>
          </a:p>
          <a:p>
            <a:pPr lvl="1"/>
            <a:r>
              <a:rPr lang="en-US" sz="3000" dirty="0" smtClean="0"/>
              <a:t>Lions do not participate in second round bidding because 6.5 is greater than their maximum value</a:t>
            </a:r>
          </a:p>
          <a:p>
            <a:pPr lvl="1"/>
            <a:r>
              <a:rPr lang="en-US" sz="3000" dirty="0" smtClean="0"/>
              <a:t>Browns bid their max bid of $7 million</a:t>
            </a:r>
          </a:p>
          <a:p>
            <a:pPr lvl="1"/>
            <a:r>
              <a:rPr lang="en-US" sz="3000" dirty="0" smtClean="0"/>
              <a:t>Rams win bid and pay $7 million</a:t>
            </a:r>
            <a:endParaRPr lang="en-US" sz="3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Minimum Bids in Subsequent Rounds</a:t>
            </a:r>
            <a:endParaRPr lang="en-US" dirty="0"/>
          </a:p>
        </p:txBody>
      </p:sp>
      <p:sp>
        <p:nvSpPr>
          <p:cNvPr id="3" name="Content Placeholder 2"/>
          <p:cNvSpPr>
            <a:spLocks noGrp="1"/>
          </p:cNvSpPr>
          <p:nvPr>
            <p:ph idx="1"/>
          </p:nvPr>
        </p:nvSpPr>
        <p:spPr/>
        <p:txBody>
          <a:bodyPr/>
          <a:lstStyle/>
          <a:p>
            <a:r>
              <a:rPr lang="en-US" dirty="0" smtClean="0"/>
              <a:t>Minimum bid on a player would still be the NFL league minimum (for rookies in 2010 is was $325,000)</a:t>
            </a:r>
          </a:p>
          <a:p>
            <a:r>
              <a:rPr lang="en-US" dirty="0" smtClean="0"/>
              <a:t>Some teams may not wish to draft a player for more than minimum</a:t>
            </a:r>
          </a:p>
          <a:p>
            <a:r>
              <a:rPr lang="en-US" dirty="0" smtClean="0"/>
              <a:t>The team who elects to bid the minimum on a player will get him if no other teams bid more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NFL Draft</a:t>
            </a:r>
            <a:endParaRPr lang="en-US" dirty="0"/>
          </a:p>
        </p:txBody>
      </p:sp>
      <p:sp>
        <p:nvSpPr>
          <p:cNvPr id="3" name="Content Placeholder 2"/>
          <p:cNvSpPr>
            <a:spLocks noGrp="1"/>
          </p:cNvSpPr>
          <p:nvPr>
            <p:ph idx="1"/>
          </p:nvPr>
        </p:nvSpPr>
        <p:spPr>
          <a:xfrm>
            <a:off x="220298" y="1600200"/>
            <a:ext cx="8734181" cy="4525963"/>
          </a:xfrm>
        </p:spPr>
        <p:txBody>
          <a:bodyPr>
            <a:normAutofit/>
          </a:bodyPr>
          <a:lstStyle/>
          <a:p>
            <a:r>
              <a:rPr lang="en-US" sz="3000" dirty="0" smtClean="0"/>
              <a:t>Annual Event since 1936</a:t>
            </a:r>
          </a:p>
          <a:p>
            <a:r>
              <a:rPr lang="en-US" sz="3000" dirty="0" smtClean="0"/>
              <a:t>All 32 NFL teams select new eligible players</a:t>
            </a:r>
          </a:p>
          <a:p>
            <a:r>
              <a:rPr lang="en-US" sz="3000" dirty="0" smtClean="0"/>
              <a:t>7 rounds, 32 picks per round (first two rounds)</a:t>
            </a:r>
          </a:p>
          <a:p>
            <a:r>
              <a:rPr lang="en-US" sz="3000" dirty="0" smtClean="0"/>
              <a:t>Teams with worst record gets first pick in each round, team with second worst record gets second pick, etc. (excluding trades)</a:t>
            </a:r>
          </a:p>
          <a:p>
            <a:r>
              <a:rPr lang="en-US" sz="3000" dirty="0" smtClean="0"/>
              <a:t>NFL Draft 2010 was over a three day period (previously was completed in two days)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2" y="274638"/>
            <a:ext cx="8695304" cy="1143000"/>
          </a:xfrm>
        </p:spPr>
        <p:txBody>
          <a:bodyPr>
            <a:normAutofit/>
          </a:bodyPr>
          <a:lstStyle/>
          <a:p>
            <a:r>
              <a:rPr lang="en-US" dirty="0" smtClean="0"/>
              <a:t>Example of a later round Bid</a:t>
            </a:r>
            <a:endParaRPr lang="en-US" dirty="0"/>
          </a:p>
        </p:txBody>
      </p:sp>
      <p:sp>
        <p:nvSpPr>
          <p:cNvPr id="3" name="Content Placeholder 2"/>
          <p:cNvSpPr>
            <a:spLocks noGrp="1"/>
          </p:cNvSpPr>
          <p:nvPr>
            <p:ph idx="1"/>
          </p:nvPr>
        </p:nvSpPr>
        <p:spPr/>
        <p:txBody>
          <a:bodyPr>
            <a:normAutofit/>
          </a:bodyPr>
          <a:lstStyle/>
          <a:p>
            <a:r>
              <a:rPr lang="en-US" sz="3000" dirty="0" smtClean="0"/>
              <a:t>It is the 6</a:t>
            </a:r>
            <a:r>
              <a:rPr lang="en-US" sz="3000" baseline="30000" dirty="0" smtClean="0"/>
              <a:t>th</a:t>
            </a:r>
            <a:r>
              <a:rPr lang="en-US" sz="3000" dirty="0" smtClean="0"/>
              <a:t> round, 23</a:t>
            </a:r>
            <a:r>
              <a:rPr lang="en-US" sz="3000" baseline="30000" dirty="0" smtClean="0"/>
              <a:t>rd</a:t>
            </a:r>
            <a:r>
              <a:rPr lang="en-US" sz="3000" dirty="0" smtClean="0"/>
              <a:t> pick of the draft</a:t>
            </a:r>
          </a:p>
          <a:p>
            <a:r>
              <a:rPr lang="en-US" sz="3000" dirty="0" smtClean="0"/>
              <a:t>Philadelphia Eagles get to elect a player to bid on</a:t>
            </a:r>
          </a:p>
          <a:p>
            <a:r>
              <a:rPr lang="en-US" sz="3000" dirty="0" smtClean="0"/>
              <a:t>They choose Jorrick Calvin.</a:t>
            </a:r>
          </a:p>
          <a:p>
            <a:r>
              <a:rPr lang="en-US" sz="3000" dirty="0" smtClean="0"/>
              <a:t>Chargers and Titans are also interested</a:t>
            </a:r>
          </a:p>
          <a:p>
            <a:r>
              <a:rPr lang="en-US" sz="3000" dirty="0" smtClean="0"/>
              <a:t>All teams bid minimum ($325,000)</a:t>
            </a:r>
          </a:p>
          <a:p>
            <a:r>
              <a:rPr lang="en-US" sz="3000" dirty="0" smtClean="0"/>
              <a:t>Rebid (unless Chargers and Titans maximum is equal to $325,000)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Rebid Possibilities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No teams want to pay higher </a:t>
            </a:r>
            <a:r>
              <a:rPr lang="en-US" dirty="0" smtClean="0">
                <a:sym typeface="Wingdings"/>
              </a:rPr>
              <a:t></a:t>
            </a:r>
            <a:r>
              <a:rPr lang="en-US" dirty="0" smtClean="0"/>
              <a:t> Eagles win</a:t>
            </a:r>
          </a:p>
          <a:p>
            <a:r>
              <a:rPr lang="en-US" dirty="0" smtClean="0"/>
              <a:t>2) Chargers bid $341,250</a:t>
            </a:r>
          </a:p>
          <a:p>
            <a:pPr lvl="1"/>
            <a:r>
              <a:rPr lang="en-US" dirty="0" smtClean="0"/>
              <a:t>Eagles are given option to match bid</a:t>
            </a:r>
          </a:p>
          <a:p>
            <a:pPr lvl="1"/>
            <a:r>
              <a:rPr lang="en-US" dirty="0" smtClean="0"/>
              <a:t>If they match it and Chargers do not rebid at $357,500 or more, Eagles Win, and pay $341,250</a:t>
            </a:r>
          </a:p>
          <a:p>
            <a:r>
              <a:rPr lang="en-US" dirty="0" smtClean="0"/>
              <a:t>3) Chargers bid $357,500 in third round of bidding</a:t>
            </a:r>
          </a:p>
          <a:p>
            <a:pPr lvl="1"/>
            <a:r>
              <a:rPr lang="en-US" dirty="0" smtClean="0"/>
              <a:t>Eagles do not elect to bid higher. Chargers pay $341,250 and win Jorrick Calvin</a:t>
            </a:r>
          </a:p>
          <a:p>
            <a:pPr lvl="1">
              <a:buNone/>
            </a:pPr>
            <a:endParaRPr lang="en-US" dirty="0" smtClean="0"/>
          </a:p>
          <a:p>
            <a:r>
              <a:rPr lang="en-US" dirty="0" smtClean="0"/>
              <a:t>Overall, gives slight advantage to elector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Salaries</a:t>
            </a:r>
            <a:endParaRPr lang="en-US" dirty="0"/>
          </a:p>
        </p:txBody>
      </p:sp>
      <p:sp>
        <p:nvSpPr>
          <p:cNvPr id="3" name="Content Placeholder 2"/>
          <p:cNvSpPr>
            <a:spLocks noGrp="1"/>
          </p:cNvSpPr>
          <p:nvPr>
            <p:ph idx="1"/>
          </p:nvPr>
        </p:nvSpPr>
        <p:spPr>
          <a:xfrm>
            <a:off x="272133" y="1004134"/>
            <a:ext cx="8871867" cy="5021317"/>
          </a:xfrm>
        </p:spPr>
        <p:txBody>
          <a:bodyPr>
            <a:normAutofit/>
          </a:bodyPr>
          <a:lstStyle/>
          <a:p>
            <a:endParaRPr lang="en-US" sz="3000" dirty="0" smtClean="0"/>
          </a:p>
          <a:p>
            <a:r>
              <a:rPr lang="en-US" sz="3000" dirty="0" smtClean="0"/>
              <a:t>Bids then become salaries for players</a:t>
            </a:r>
          </a:p>
          <a:p>
            <a:r>
              <a:rPr lang="en-US" sz="3000" dirty="0" smtClean="0"/>
              <a:t>Contractual Salary: Pay is broken down to per game pay, limits the risk of busts</a:t>
            </a:r>
          </a:p>
          <a:p>
            <a:r>
              <a:rPr lang="en-US" sz="3000" dirty="0" smtClean="0"/>
              <a:t>Excludes injuries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Team Draft Salary Caps</a:t>
            </a:r>
            <a:endParaRPr lang="en-US" dirty="0"/>
          </a:p>
        </p:txBody>
      </p:sp>
      <p:sp>
        <p:nvSpPr>
          <p:cNvPr id="3" name="Content Placeholder 2"/>
          <p:cNvSpPr>
            <a:spLocks noGrp="1"/>
          </p:cNvSpPr>
          <p:nvPr>
            <p:ph idx="1"/>
          </p:nvPr>
        </p:nvSpPr>
        <p:spPr>
          <a:xfrm>
            <a:off x="285092" y="1417638"/>
            <a:ext cx="8695304" cy="5216837"/>
          </a:xfrm>
        </p:spPr>
        <p:txBody>
          <a:bodyPr>
            <a:normAutofit/>
          </a:bodyPr>
          <a:lstStyle/>
          <a:p>
            <a:r>
              <a:rPr lang="en-US" sz="3000" dirty="0" smtClean="0"/>
              <a:t>NFL would set salary cap standards with worst team getting the highest salary cap and the best team from previous year receiving the least amount of money to spend.</a:t>
            </a:r>
          </a:p>
          <a:p>
            <a:r>
              <a:rPr lang="en-US" sz="3000" dirty="0" smtClean="0"/>
              <a:t>This allows the NFL to regulate salaries and still keep players happy</a:t>
            </a:r>
          </a:p>
          <a:p>
            <a:r>
              <a:rPr lang="en-US" sz="3000" dirty="0" smtClean="0"/>
              <a:t>Players will be getting paid the most possible (within cap range)</a:t>
            </a:r>
          </a:p>
          <a:p>
            <a:pPr>
              <a:buNone/>
            </a:pPr>
            <a:endParaRPr lang="en-US" sz="3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Cautionary Note</a:t>
            </a:r>
            <a:endParaRPr lang="en-US" dirty="0"/>
          </a:p>
        </p:txBody>
      </p:sp>
      <p:sp>
        <p:nvSpPr>
          <p:cNvPr id="3" name="Content Placeholder 2"/>
          <p:cNvSpPr>
            <a:spLocks noGrp="1"/>
          </p:cNvSpPr>
          <p:nvPr>
            <p:ph idx="1"/>
          </p:nvPr>
        </p:nvSpPr>
        <p:spPr/>
        <p:txBody>
          <a:bodyPr>
            <a:normAutofit/>
          </a:bodyPr>
          <a:lstStyle/>
          <a:p>
            <a:r>
              <a:rPr lang="en-US" dirty="0" smtClean="0"/>
              <a:t>Both designs could lead to repugnance</a:t>
            </a:r>
          </a:p>
          <a:p>
            <a:r>
              <a:rPr lang="en-US" dirty="0" smtClean="0"/>
              <a:t>Walking someone onto a stage bidding on them for physical service could be bad for the NFL's image</a:t>
            </a:r>
          </a:p>
          <a:p>
            <a:r>
              <a:rPr lang="en-US" dirty="0" smtClean="0"/>
              <a:t>Somewhat resembles a slave auction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Possibilities</a:t>
            </a:r>
            <a:endParaRPr lang="en-US" dirty="0"/>
          </a:p>
        </p:txBody>
      </p:sp>
      <p:sp>
        <p:nvSpPr>
          <p:cNvPr id="3" name="Content Placeholder 2"/>
          <p:cNvSpPr>
            <a:spLocks noGrp="1"/>
          </p:cNvSpPr>
          <p:nvPr>
            <p:ph idx="1"/>
          </p:nvPr>
        </p:nvSpPr>
        <p:spPr/>
        <p:txBody>
          <a:bodyPr>
            <a:normAutofit/>
          </a:bodyPr>
          <a:lstStyle/>
          <a:p>
            <a:r>
              <a:rPr lang="en-US" dirty="0" smtClean="0"/>
              <a:t>Best Record First</a:t>
            </a:r>
          </a:p>
          <a:p>
            <a:endParaRPr lang="en-US" dirty="0" smtClean="0"/>
          </a:p>
          <a:p>
            <a:r>
              <a:rPr lang="en-US" dirty="0" smtClean="0"/>
              <a:t>Secret Picks</a:t>
            </a:r>
          </a:p>
          <a:p>
            <a:endParaRPr lang="en-US" dirty="0" smtClean="0"/>
          </a:p>
          <a:p>
            <a:r>
              <a:rPr lang="en-US" dirty="0" smtClean="0"/>
              <a:t>Paper Scrap Out of Hat</a:t>
            </a:r>
          </a:p>
          <a:p>
            <a:endParaRPr lang="en-US" dirty="0" smtClean="0"/>
          </a:p>
          <a:p>
            <a:r>
              <a:rPr lang="en-US" dirty="0" smtClean="0"/>
              <a:t>Free Market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Draft Rules</a:t>
            </a:r>
            <a:endParaRPr lang="en-US" dirty="0"/>
          </a:p>
        </p:txBody>
      </p:sp>
      <p:sp>
        <p:nvSpPr>
          <p:cNvPr id="3" name="Content Placeholder 2"/>
          <p:cNvSpPr>
            <a:spLocks noGrp="1"/>
          </p:cNvSpPr>
          <p:nvPr>
            <p:ph idx="1"/>
          </p:nvPr>
        </p:nvSpPr>
        <p:spPr>
          <a:xfrm>
            <a:off x="207340" y="1600200"/>
            <a:ext cx="8708262" cy="4525963"/>
          </a:xfrm>
        </p:spPr>
        <p:txBody>
          <a:bodyPr>
            <a:normAutofit/>
          </a:bodyPr>
          <a:lstStyle/>
          <a:p>
            <a:r>
              <a:rPr lang="en-US" sz="3000" dirty="0" smtClean="0"/>
              <a:t>Earlier picks generally get the highest contracts</a:t>
            </a:r>
          </a:p>
          <a:p>
            <a:r>
              <a:rPr lang="en-US" sz="3000" dirty="0" smtClean="0"/>
              <a:t>10 minutes per pick in 1</a:t>
            </a:r>
            <a:r>
              <a:rPr lang="en-US" sz="3000" baseline="30000" dirty="0" smtClean="0"/>
              <a:t>st</a:t>
            </a:r>
            <a:r>
              <a:rPr lang="en-US" sz="3000" dirty="0" smtClean="0"/>
              <a:t> round</a:t>
            </a:r>
          </a:p>
          <a:p>
            <a:r>
              <a:rPr lang="en-US" sz="3000" dirty="0" smtClean="0"/>
              <a:t>7 minutes per pick in 2</a:t>
            </a:r>
            <a:r>
              <a:rPr lang="en-US" sz="3000" baseline="30000" dirty="0" smtClean="0"/>
              <a:t>nd</a:t>
            </a:r>
            <a:r>
              <a:rPr lang="en-US" sz="3000" dirty="0" smtClean="0"/>
              <a:t> round</a:t>
            </a:r>
          </a:p>
          <a:p>
            <a:r>
              <a:rPr lang="en-US" sz="3000" dirty="0" smtClean="0"/>
              <a:t>5 minutes per pick in 3-7</a:t>
            </a:r>
            <a:r>
              <a:rPr lang="en-US" sz="3000" baseline="30000" dirty="0" smtClean="0"/>
              <a:t>th</a:t>
            </a:r>
            <a:r>
              <a:rPr lang="en-US" sz="3000" dirty="0" smtClean="0"/>
              <a:t> rounds</a:t>
            </a:r>
          </a:p>
          <a:p>
            <a:r>
              <a:rPr lang="en-US" sz="3000" dirty="0"/>
              <a:t>NFL allots each team a certain amount of money from </a:t>
            </a:r>
            <a:r>
              <a:rPr lang="en-US" sz="3000" dirty="0" smtClean="0"/>
              <a:t>its open salary cap to sign its drafted rookies</a:t>
            </a:r>
          </a:p>
          <a:p>
            <a:endParaRPr lang="en-US" sz="3000" dirty="0" smtClean="0"/>
          </a:p>
          <a:p>
            <a:endParaRPr lang="en-US" sz="3000" dirty="0" smtClean="0"/>
          </a:p>
          <a:p>
            <a:endParaRPr lang="en-US" sz="3000" dirty="0" smtClean="0"/>
          </a:p>
          <a:p>
            <a:endParaRPr lang="en-US" sz="3000" dirty="0" smtClean="0"/>
          </a:p>
          <a:p>
            <a:endParaRPr lang="en-US"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Current System</a:t>
            </a:r>
            <a:endParaRPr lang="en-US" dirty="0"/>
          </a:p>
        </p:txBody>
      </p:sp>
      <p:sp>
        <p:nvSpPr>
          <p:cNvPr id="3" name="Content Placeholder 2"/>
          <p:cNvSpPr>
            <a:spLocks noGrp="1"/>
          </p:cNvSpPr>
          <p:nvPr>
            <p:ph idx="1"/>
          </p:nvPr>
        </p:nvSpPr>
        <p:spPr>
          <a:xfrm>
            <a:off x="142547" y="1593829"/>
            <a:ext cx="8837850" cy="4729656"/>
          </a:xfrm>
        </p:spPr>
        <p:txBody>
          <a:bodyPr>
            <a:noAutofit/>
          </a:bodyPr>
          <a:lstStyle/>
          <a:p>
            <a:r>
              <a:rPr lang="en-US" sz="3000" dirty="0" smtClean="0"/>
              <a:t>Teams with worst records often are forced to draft players at prices they cannot afford (trade difficulties)</a:t>
            </a:r>
          </a:p>
          <a:p>
            <a:r>
              <a:rPr lang="en-US" sz="3000" dirty="0" smtClean="0"/>
              <a:t>2007 study suggested that the first pick of the NFL draft is the least valuable pick of the first round</a:t>
            </a:r>
          </a:p>
          <a:p>
            <a:r>
              <a:rPr lang="en-US" sz="3000" dirty="0" smtClean="0"/>
              <a:t>Players do not have a contract once drafted: often leads to holdouts by players</a:t>
            </a:r>
          </a:p>
          <a:p>
            <a:r>
              <a:rPr lang="en-US" sz="3000" dirty="0" smtClean="0"/>
              <a:t>Draft format has barely changed in 75 years despite a highly transformed league.</a:t>
            </a:r>
          </a:p>
          <a:p>
            <a:r>
              <a:rPr lang="en-US" sz="3000" dirty="0" smtClean="0"/>
              <a:t>No </a:t>
            </a:r>
            <a:r>
              <a:rPr lang="en-US" sz="3000" dirty="0"/>
              <a:t>way of knowing what a player is</a:t>
            </a:r>
            <a:r>
              <a:rPr lang="en-US" sz="3000" dirty="0" smtClean="0"/>
              <a:t> worth </a:t>
            </a:r>
            <a:r>
              <a:rPr lang="en-US" sz="3000" dirty="0"/>
              <a:t>on the open </a:t>
            </a:r>
            <a:r>
              <a:rPr lang="en-US" sz="3000" dirty="0" smtClean="0"/>
              <a:t>market</a:t>
            </a:r>
          </a:p>
          <a:p>
            <a:endParaRPr lang="en-US" sz="3000" dirty="0" smtClean="0"/>
          </a:p>
          <a:p>
            <a:endParaRPr lang="en-US" sz="3000" dirty="0" smtClean="0"/>
          </a:p>
          <a:p>
            <a:endParaRPr lang="en-US" sz="3000" dirty="0" smtClean="0"/>
          </a:p>
          <a:p>
            <a:endParaRPr lang="en-US" sz="3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2007 Study</a:t>
            </a:r>
            <a:endParaRPr lang="en-US" dirty="0"/>
          </a:p>
        </p:txBody>
      </p:sp>
      <p:sp>
        <p:nvSpPr>
          <p:cNvPr id="3" name="Content Placeholder 2"/>
          <p:cNvSpPr>
            <a:spLocks noGrp="1"/>
          </p:cNvSpPr>
          <p:nvPr>
            <p:ph idx="1"/>
          </p:nvPr>
        </p:nvSpPr>
        <p:spPr/>
        <p:txBody>
          <a:bodyPr>
            <a:normAutofit lnSpcReduction="10000"/>
          </a:bodyPr>
          <a:lstStyle/>
          <a:p>
            <a:r>
              <a:rPr lang="en-US" dirty="0" smtClean="0"/>
              <a:t>Paper by Massey-Thaler</a:t>
            </a:r>
          </a:p>
          <a:p>
            <a:r>
              <a:rPr lang="en-US" dirty="0" smtClean="0"/>
              <a:t>“The Loser’s Curse: Overconfidence vs. Market Efficiency in the NFL Draft”</a:t>
            </a:r>
          </a:p>
          <a:p>
            <a:r>
              <a:rPr lang="en-US" dirty="0" smtClean="0"/>
              <a:t>Teams are overconfident in their abilities to choose best players</a:t>
            </a:r>
          </a:p>
          <a:p>
            <a:r>
              <a:rPr lang="en-US" dirty="0" smtClean="0"/>
              <a:t>The top picks are overvalued relative to later picks, both in terms of what teams are willing to trade to move up in the draft and in terms of salary</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Current System</a:t>
            </a:r>
            <a:endParaRPr lang="en-US" dirty="0"/>
          </a:p>
        </p:txBody>
      </p:sp>
      <p:sp>
        <p:nvSpPr>
          <p:cNvPr id="3" name="Content Placeholder 2"/>
          <p:cNvSpPr>
            <a:spLocks noGrp="1"/>
          </p:cNvSpPr>
          <p:nvPr>
            <p:ph idx="1"/>
          </p:nvPr>
        </p:nvSpPr>
        <p:spPr>
          <a:xfrm>
            <a:off x="259175" y="1417638"/>
            <a:ext cx="8708262" cy="4872193"/>
          </a:xfrm>
        </p:spPr>
        <p:txBody>
          <a:bodyPr>
            <a:normAutofit/>
          </a:bodyPr>
          <a:lstStyle/>
          <a:p>
            <a:r>
              <a:rPr lang="en-US" sz="3000" dirty="0" smtClean="0"/>
              <a:t>Both players </a:t>
            </a:r>
            <a:r>
              <a:rPr lang="en-US" sz="3000" dirty="0"/>
              <a:t>and</a:t>
            </a:r>
            <a:r>
              <a:rPr lang="en-US" sz="3000" dirty="0" smtClean="0"/>
              <a:t> agents agree a </a:t>
            </a:r>
            <a:r>
              <a:rPr lang="en-US" sz="3000" dirty="0"/>
              <a:t>more free-market </a:t>
            </a:r>
            <a:r>
              <a:rPr lang="en-US" sz="3000" dirty="0" smtClean="0"/>
              <a:t>system would work better for both.</a:t>
            </a:r>
          </a:p>
          <a:p>
            <a:r>
              <a:rPr lang="en-US" sz="3000" dirty="0" smtClean="0"/>
              <a:t>Many complain that the draft takes too long and is dull (affect TV ratings)</a:t>
            </a:r>
          </a:p>
          <a:p>
            <a:r>
              <a:rPr lang="en-US" sz="3000" dirty="0" smtClean="0"/>
              <a:t>Roger Goodell </a:t>
            </a:r>
            <a:r>
              <a:rPr lang="en-US" sz="3000" dirty="0"/>
              <a:t>thinks</a:t>
            </a:r>
            <a:r>
              <a:rPr lang="en-US" sz="3000" dirty="0" smtClean="0"/>
              <a:t> problems teams </a:t>
            </a:r>
            <a:r>
              <a:rPr lang="en-US" sz="3000" dirty="0"/>
              <a:t>have</a:t>
            </a:r>
            <a:r>
              <a:rPr lang="en-US" sz="3000" dirty="0" smtClean="0"/>
              <a:t> signing first</a:t>
            </a:r>
            <a:r>
              <a:rPr lang="en-US" sz="3000" dirty="0"/>
              <a:t>-round picks</a:t>
            </a:r>
            <a:r>
              <a:rPr lang="en-US" sz="3000" dirty="0" smtClean="0"/>
              <a:t> can be </a:t>
            </a:r>
            <a:r>
              <a:rPr lang="en-US" sz="3000" dirty="0"/>
              <a:t>solved by limiting rookie </a:t>
            </a:r>
            <a:r>
              <a:rPr lang="en-US" sz="3000" dirty="0" smtClean="0"/>
              <a:t>salaries.</a:t>
            </a:r>
          </a:p>
          <a:p>
            <a:r>
              <a:rPr lang="en-US" sz="3000" dirty="0" smtClean="0"/>
              <a:t> NFL players union is firmly against lowering salaries(talk of a lockout for 2011 season)</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Solution</a:t>
            </a:r>
            <a:endParaRPr lang="en-US" dirty="0"/>
          </a:p>
        </p:txBody>
      </p:sp>
      <p:sp>
        <p:nvSpPr>
          <p:cNvPr id="3" name="Content Placeholder 2"/>
          <p:cNvSpPr>
            <a:spLocks noGrp="1"/>
          </p:cNvSpPr>
          <p:nvPr>
            <p:ph idx="1"/>
          </p:nvPr>
        </p:nvSpPr>
        <p:spPr>
          <a:xfrm>
            <a:off x="220298" y="1600200"/>
            <a:ext cx="8734182" cy="4982443"/>
          </a:xfrm>
        </p:spPr>
        <p:txBody>
          <a:bodyPr/>
          <a:lstStyle/>
          <a:p>
            <a:r>
              <a:rPr lang="en-US" sz="3000" dirty="0" smtClean="0"/>
              <a:t>All 32 teams still get seven draft picks (tradable)</a:t>
            </a:r>
          </a:p>
          <a:p>
            <a:r>
              <a:rPr lang="en-US" sz="3000" dirty="0" smtClean="0"/>
              <a:t>Each team is given a certain salary that they can spend on players in the draft</a:t>
            </a:r>
          </a:p>
          <a:p>
            <a:r>
              <a:rPr lang="en-US" sz="3000" dirty="0" smtClean="0"/>
              <a:t>Teams with the worst records will get the highest amount to spend</a:t>
            </a:r>
          </a:p>
          <a:p>
            <a:r>
              <a:rPr lang="en-US" sz="3000" dirty="0" smtClean="0"/>
              <a:t>Every team will bid on a certain player at the same time</a:t>
            </a:r>
          </a:p>
          <a:p>
            <a:r>
              <a:rPr lang="en-US" sz="3000" dirty="0" smtClean="0"/>
              <a:t>Simultaneous ascending auction</a:t>
            </a:r>
          </a:p>
          <a:p>
            <a:pPr>
              <a:buNone/>
            </a:pPr>
            <a:endParaRPr lang="en-US" sz="30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Content Placeholder 3" descr="Screen shot 2010-11-30 at 7.33.26 PM.png"/>
          <p:cNvPicPr>
            <a:picLocks noGrp="1" noChangeAspect="1"/>
          </p:cNvPicPr>
          <p:nvPr>
            <p:ph idx="1"/>
          </p:nvPr>
        </p:nvPicPr>
        <p:blipFill>
          <a:blip r:embed="rId2"/>
          <a:srcRect t="-22211" b="-22211"/>
          <a:stretch>
            <a:fillRect/>
          </a:stretch>
        </p:blipFill>
        <p:spPr>
          <a:xfrm>
            <a:off x="0" y="1159629"/>
            <a:ext cx="9200992" cy="5060191"/>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Screen shot 2010-11-30 at 7.32.55 PM.png"/>
          <p:cNvPicPr>
            <a:picLocks noChangeAspect="1"/>
          </p:cNvPicPr>
          <p:nvPr/>
        </p:nvPicPr>
        <p:blipFill>
          <a:blip r:embed="rId2"/>
          <a:stretch>
            <a:fillRect/>
          </a:stretch>
        </p:blipFill>
        <p:spPr>
          <a:xfrm>
            <a:off x="0" y="1918787"/>
            <a:ext cx="9144000" cy="33147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767</TotalTime>
  <Words>1755</Words>
  <Application>Microsoft Office PowerPoint</Application>
  <PresentationFormat>On-screen Show (4:3)</PresentationFormat>
  <Paragraphs>164</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NFL Draft</vt:lpstr>
      <vt:lpstr>History of NFL Draft</vt:lpstr>
      <vt:lpstr>Current Draft Rules</vt:lpstr>
      <vt:lpstr>Problems with Current System</vt:lpstr>
      <vt:lpstr>2007 Study</vt:lpstr>
      <vt:lpstr>Problems with Current System</vt:lpstr>
      <vt:lpstr>Alternative Solution</vt:lpstr>
      <vt:lpstr>Example</vt:lpstr>
      <vt:lpstr>Slide 9</vt:lpstr>
      <vt:lpstr>Slide 10</vt:lpstr>
      <vt:lpstr>Slide 11</vt:lpstr>
      <vt:lpstr>Slide 12</vt:lpstr>
      <vt:lpstr>Issues with this proposal</vt:lpstr>
      <vt:lpstr>Revised Alternative Solution</vt:lpstr>
      <vt:lpstr>Revised Alternative Solution</vt:lpstr>
      <vt:lpstr>Example Bid (for Sam Bradford)</vt:lpstr>
      <vt:lpstr>Example Bid (for Sam Bradford)</vt:lpstr>
      <vt:lpstr>Example Bid (for Sam Bradford) </vt:lpstr>
      <vt:lpstr>Minimum Bids in Subsequent Rounds</vt:lpstr>
      <vt:lpstr>Example of a later round Bid</vt:lpstr>
      <vt:lpstr>Rebid Possibilities</vt:lpstr>
      <vt:lpstr>Salaries</vt:lpstr>
      <vt:lpstr>Determining Team Draft Salary Caps</vt:lpstr>
      <vt:lpstr>Cautionary Note</vt:lpstr>
      <vt:lpstr>Other Possibilities</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NFL Draft</dc:title>
  <dc:creator>Robert Yass</dc:creator>
  <cp:lastModifiedBy>Itay_Fainmesser</cp:lastModifiedBy>
  <cp:revision>225</cp:revision>
  <dcterms:created xsi:type="dcterms:W3CDTF">2010-12-01T17:51:47Z</dcterms:created>
  <dcterms:modified xsi:type="dcterms:W3CDTF">2010-12-01T19:17:16Z</dcterms:modified>
</cp:coreProperties>
</file>