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2" r:id="rId5"/>
    <p:sldId id="263" r:id="rId6"/>
    <p:sldId id="264" r:id="rId7"/>
    <p:sldId id="270" r:id="rId8"/>
    <p:sldId id="259" r:id="rId9"/>
    <p:sldId id="271" r:id="rId10"/>
    <p:sldId id="272" r:id="rId11"/>
    <p:sldId id="273" r:id="rId12"/>
    <p:sldId id="260" r:id="rId13"/>
    <p:sldId id="261" r:id="rId14"/>
    <p:sldId id="266" r:id="rId15"/>
    <p:sldId id="281" r:id="rId16"/>
    <p:sldId id="268" r:id="rId17"/>
    <p:sldId id="275" r:id="rId18"/>
    <p:sldId id="274" r:id="rId19"/>
    <p:sldId id="276" r:id="rId20"/>
    <p:sldId id="278" r:id="rId21"/>
    <p:sldId id="279" r:id="rId22"/>
    <p:sldId id="280" r:id="rId23"/>
    <p:sldId id="269" r:id="rId24"/>
    <p:sldId id="267" r:id="rId2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4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ltLang="ja-JP" smtClean="0"/>
              <a:t>Click to edit Master subtitle style</a:t>
            </a:r>
            <a:endParaRPr lang="ja-JP" altLang="en-US"/>
          </a:p>
        </p:txBody>
      </p:sp>
      <p:sp>
        <p:nvSpPr>
          <p:cNvPr id="4" name="Date Placeholder 3"/>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Date Placeholder 3"/>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ltLang="ja-JP" smtClean="0"/>
              <a:t>Click to edit Master title style</a:t>
            </a:r>
            <a:endParaRPr lang="ja-JP"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Date Placeholder 3"/>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Date Placeholder 3"/>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ltLang="ja-JP" smtClean="0"/>
              <a:t>Click to edit Master text styles</a:t>
            </a:r>
          </a:p>
        </p:txBody>
      </p:sp>
      <p:sp>
        <p:nvSpPr>
          <p:cNvPr id="4" name="Date Placeholder 3"/>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5" name="Footer Placeholder 4"/>
          <p:cNvSpPr>
            <a:spLocks noGrp="1"/>
          </p:cNvSpPr>
          <p:nvPr>
            <p:ph type="ftr" sz="quarter" idx="11"/>
          </p:nvPr>
        </p:nvSpPr>
        <p:spPr/>
        <p:txBody>
          <a:bodyPr/>
          <a:lstStyle/>
          <a:p>
            <a:endParaRPr lang="ja-JP" altLang="en-US"/>
          </a:p>
        </p:txBody>
      </p:sp>
      <p:sp>
        <p:nvSpPr>
          <p:cNvPr id="6" name="Slide Number Placeholder 5"/>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smtClean="0"/>
              <a:t>Click to edit Master title style</a:t>
            </a:r>
            <a:endParaRPr lang="ja-JP"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5" name="Date Placeholder 4"/>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7" name="Date Placeholder 6"/>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8" name="Footer Placeholder 7"/>
          <p:cNvSpPr>
            <a:spLocks noGrp="1"/>
          </p:cNvSpPr>
          <p:nvPr>
            <p:ph type="ftr" sz="quarter" idx="11"/>
          </p:nvPr>
        </p:nvSpPr>
        <p:spPr/>
        <p:txBody>
          <a:bodyPr/>
          <a:lstStyle/>
          <a:p>
            <a:endParaRPr lang="ja-JP" altLang="en-US"/>
          </a:p>
        </p:txBody>
      </p:sp>
      <p:sp>
        <p:nvSpPr>
          <p:cNvPr id="9" name="Slide Number Placeholder 8"/>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smtClean="0"/>
              <a:t>Click to edit Master title style</a:t>
            </a:r>
            <a:endParaRPr lang="ja-JP" altLang="en-US"/>
          </a:p>
        </p:txBody>
      </p:sp>
      <p:sp>
        <p:nvSpPr>
          <p:cNvPr id="3" name="Date Placeholder 2"/>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4" name="Footer Placeholder 3"/>
          <p:cNvSpPr>
            <a:spLocks noGrp="1"/>
          </p:cNvSpPr>
          <p:nvPr>
            <p:ph type="ftr" sz="quarter" idx="11"/>
          </p:nvPr>
        </p:nvSpPr>
        <p:spPr/>
        <p:txBody>
          <a:bodyPr/>
          <a:lstStyle/>
          <a:p>
            <a:endParaRPr lang="ja-JP" altLang="en-US"/>
          </a:p>
        </p:txBody>
      </p:sp>
      <p:sp>
        <p:nvSpPr>
          <p:cNvPr id="5" name="Slide Number Placeholder 4"/>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3" name="Footer Placeholder 2"/>
          <p:cNvSpPr>
            <a:spLocks noGrp="1"/>
          </p:cNvSpPr>
          <p:nvPr>
            <p:ph type="ftr" sz="quarter" idx="11"/>
          </p:nvPr>
        </p:nvSpPr>
        <p:spPr/>
        <p:txBody>
          <a:bodyPr/>
          <a:lstStyle/>
          <a:p>
            <a:endParaRPr lang="ja-JP" altLang="en-US"/>
          </a:p>
        </p:txBody>
      </p:sp>
      <p:sp>
        <p:nvSpPr>
          <p:cNvPr id="4" name="Slide Number Placeholder 3"/>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ltLang="ja-JP" smtClean="0"/>
              <a:t>Click to edit Master text styles</a:t>
            </a:r>
          </a:p>
        </p:txBody>
      </p:sp>
      <p:sp>
        <p:nvSpPr>
          <p:cNvPr id="5" name="Date Placeholder 4"/>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ltLang="ja-JP" smtClean="0"/>
              <a:t>Click to edit Master text styles</a:t>
            </a:r>
          </a:p>
        </p:txBody>
      </p:sp>
      <p:sp>
        <p:nvSpPr>
          <p:cNvPr id="5" name="Date Placeholder 4"/>
          <p:cNvSpPr>
            <a:spLocks noGrp="1"/>
          </p:cNvSpPr>
          <p:nvPr>
            <p:ph type="dt" sz="half" idx="10"/>
          </p:nvPr>
        </p:nvSpPr>
        <p:spPr/>
        <p:txBody>
          <a:bodyPr/>
          <a:lstStyle/>
          <a:p>
            <a:fld id="{1DFF6589-4B57-2B48-A14C-ED3FD10CAF50}" type="datetimeFigureOut">
              <a:rPr lang="ja-JP" altLang="en-US" smtClean="0"/>
              <a:pPr/>
              <a:t>2010/12/1</a:t>
            </a:fld>
            <a:endParaRPr lang="ja-JP" altLang="en-US"/>
          </a:p>
        </p:txBody>
      </p:sp>
      <p:sp>
        <p:nvSpPr>
          <p:cNvPr id="6" name="Footer Placeholder 5"/>
          <p:cNvSpPr>
            <a:spLocks noGrp="1"/>
          </p:cNvSpPr>
          <p:nvPr>
            <p:ph type="ftr" sz="quarter" idx="11"/>
          </p:nvPr>
        </p:nvSpPr>
        <p:spPr/>
        <p:txBody>
          <a:bodyPr/>
          <a:lstStyle/>
          <a:p>
            <a:endParaRPr lang="ja-JP" altLang="en-US"/>
          </a:p>
        </p:txBody>
      </p:sp>
      <p:sp>
        <p:nvSpPr>
          <p:cNvPr id="7" name="Slide Number Placeholder 6"/>
          <p:cNvSpPr>
            <a:spLocks noGrp="1"/>
          </p:cNvSpPr>
          <p:nvPr>
            <p:ph type="sldNum" sz="quarter" idx="12"/>
          </p:nvPr>
        </p:nvSpPr>
        <p:spPr/>
        <p:txBody>
          <a:bodyPr/>
          <a:lstStyle/>
          <a:p>
            <a:fld id="{57E38436-71BC-A34A-8CAC-C44E7645A669}"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F6589-4B57-2B48-A14C-ED3FD10CAF50}" type="datetimeFigureOut">
              <a:rPr lang="ja-JP" altLang="en-US" smtClean="0"/>
              <a:pPr/>
              <a:t>2010/12/1</a:t>
            </a:fld>
            <a:endParaRPr lang="ja-JP"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38436-71BC-A34A-8CAC-C44E7645A669}"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395412"/>
            <a:ext cx="7942243" cy="2111245"/>
          </a:xfrm>
        </p:spPr>
        <p:txBody>
          <a:bodyPr>
            <a:normAutofit/>
          </a:bodyPr>
          <a:lstStyle/>
          <a:p>
            <a:r>
              <a:rPr lang="en-GB" altLang="ja-JP" dirty="0" smtClean="0"/>
              <a:t>ART AUCTIONS:</a:t>
            </a:r>
            <a:br>
              <a:rPr lang="en-GB" altLang="ja-JP" dirty="0" smtClean="0"/>
            </a:br>
            <a:r>
              <a:rPr lang="en-GB" altLang="ja-JP" dirty="0" smtClean="0"/>
              <a:t>How the English auction maximizes profits in art auctions</a:t>
            </a:r>
            <a:endParaRPr lang="ja-JP" altLang="en-US" dirty="0"/>
          </a:p>
        </p:txBody>
      </p:sp>
      <p:sp>
        <p:nvSpPr>
          <p:cNvPr id="3" name="Subtitle 2"/>
          <p:cNvSpPr>
            <a:spLocks noGrp="1"/>
          </p:cNvSpPr>
          <p:nvPr>
            <p:ph type="subTitle" idx="1"/>
          </p:nvPr>
        </p:nvSpPr>
        <p:spPr>
          <a:xfrm>
            <a:off x="3832489" y="4845814"/>
            <a:ext cx="6400800" cy="1752600"/>
          </a:xfrm>
        </p:spPr>
        <p:txBody>
          <a:bodyPr/>
          <a:lstStyle/>
          <a:p>
            <a:r>
              <a:rPr lang="en-GB" altLang="ja-JP" dirty="0" smtClean="0"/>
              <a:t>Rosanne Hui</a:t>
            </a:r>
            <a:endParaRPr lang="ja-JP" altLang="en-US" dirty="0"/>
          </a:p>
        </p:txBody>
      </p:sp>
      <p:sp>
        <p:nvSpPr>
          <p:cNvPr id="4" name="TextBox 3"/>
          <p:cNvSpPr txBox="1"/>
          <p:nvPr/>
        </p:nvSpPr>
        <p:spPr>
          <a:xfrm>
            <a:off x="441755" y="5472263"/>
            <a:ext cx="3390734" cy="646331"/>
          </a:xfrm>
          <a:prstGeom prst="rect">
            <a:avLst/>
          </a:prstGeom>
          <a:noFill/>
        </p:spPr>
        <p:txBody>
          <a:bodyPr wrap="none" rtlCol="0">
            <a:spAutoFit/>
          </a:bodyPr>
          <a:lstStyle/>
          <a:p>
            <a:r>
              <a:rPr kumimoji="1" lang="en-GB" altLang="ja-JP" dirty="0" smtClean="0"/>
              <a:t>Market Design &amp; Auction Theories</a:t>
            </a:r>
          </a:p>
          <a:p>
            <a:r>
              <a:rPr lang="en-GB" altLang="ja-JP" dirty="0" smtClean="0"/>
              <a:t>Presentation 12/01/2010 </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ja-JP" altLang="en-US"/>
          </a:p>
        </p:txBody>
      </p:sp>
      <p:sp>
        <p:nvSpPr>
          <p:cNvPr id="3" name="Content Placeholder 2"/>
          <p:cNvSpPr>
            <a:spLocks noGrp="1"/>
          </p:cNvSpPr>
          <p:nvPr>
            <p:ph idx="1"/>
          </p:nvPr>
        </p:nvSpPr>
        <p:spPr>
          <a:xfrm>
            <a:off x="263932" y="1600199"/>
            <a:ext cx="8686800" cy="5067971"/>
          </a:xfrm>
        </p:spPr>
        <p:txBody>
          <a:bodyPr>
            <a:normAutofit fontScale="77500" lnSpcReduction="20000"/>
          </a:bodyPr>
          <a:lstStyle/>
          <a:p>
            <a:pPr>
              <a:buNone/>
            </a:pPr>
            <a:r>
              <a:rPr lang="en-GB" altLang="ja-JP" u="sng" dirty="0" smtClean="0"/>
              <a:t>After the auction</a:t>
            </a:r>
            <a:r>
              <a:rPr lang="en-GB" altLang="ja-JP" dirty="0" smtClean="0"/>
              <a:t>: </a:t>
            </a:r>
          </a:p>
          <a:p>
            <a:r>
              <a:rPr lang="en-GB" altLang="ja-JP" dirty="0" smtClean="0"/>
              <a:t>Buyer pays price of second-highest bid + premium price to auctioneer. </a:t>
            </a:r>
          </a:p>
          <a:p>
            <a:pPr>
              <a:buNone/>
            </a:pPr>
            <a:r>
              <a:rPr lang="en-US" altLang="ja-JP" b="1" dirty="0" smtClean="0"/>
              <a:t>    - </a:t>
            </a:r>
            <a:r>
              <a:rPr lang="en-US" altLang="ja-JP" i="1" dirty="0" smtClean="0"/>
              <a:t>Buyer’s Premium = “Percentage (%) the buyer pays in addition to the final bid price or hammer price in respect of each Lot purchased” (Christie’s)</a:t>
            </a:r>
          </a:p>
          <a:p>
            <a:pPr>
              <a:buNone/>
            </a:pPr>
            <a:r>
              <a:rPr lang="en-US" altLang="ja-JP" i="1" dirty="0" smtClean="0"/>
              <a:t>     </a:t>
            </a:r>
            <a:r>
              <a:rPr lang="en-US" altLang="ja-JP" dirty="0" smtClean="0"/>
              <a:t>- ranges from 10-25% depending on location of auction</a:t>
            </a:r>
            <a:endParaRPr lang="en-GB" altLang="ja-JP" dirty="0" smtClean="0"/>
          </a:p>
          <a:p>
            <a:r>
              <a:rPr lang="en-GB" altLang="ja-JP" dirty="0" smtClean="0"/>
              <a:t>Seller receives money and pays commission to auctioneer. 10-25%</a:t>
            </a:r>
          </a:p>
          <a:p>
            <a:r>
              <a:rPr lang="en-GB" altLang="ja-JP" dirty="0" smtClean="0"/>
              <a:t>Possibility of resale : at another auction or privately</a:t>
            </a:r>
          </a:p>
          <a:p>
            <a:pPr>
              <a:buNone/>
            </a:pPr>
            <a:r>
              <a:rPr lang="en-US" altLang="ja-JP" dirty="0" smtClean="0"/>
              <a:t>     -</a:t>
            </a:r>
            <a:r>
              <a:rPr lang="en-US" altLang="ja-JP" dirty="0" err="1" smtClean="0"/>
              <a:t>Droit</a:t>
            </a:r>
            <a:r>
              <a:rPr lang="en-US" altLang="ja-JP" dirty="0" smtClean="0"/>
              <a:t> de Suite: “a </a:t>
            </a:r>
            <a:r>
              <a:rPr lang="en-US" altLang="ja-JP" u="sng" dirty="0" smtClean="0"/>
              <a:t>royalty</a:t>
            </a:r>
            <a:r>
              <a:rPr lang="en-US" altLang="ja-JP" dirty="0" smtClean="0"/>
              <a:t> payable to a qualifying </a:t>
            </a:r>
            <a:r>
              <a:rPr lang="en-US" altLang="ja-JP" u="sng" dirty="0" smtClean="0"/>
              <a:t>artist </a:t>
            </a:r>
            <a:r>
              <a:rPr lang="en-US" altLang="ja-JP" dirty="0" smtClean="0"/>
              <a:t>or the artist's </a:t>
            </a:r>
            <a:r>
              <a:rPr lang="en-US" altLang="ja-JP" u="sng" dirty="0" smtClean="0"/>
              <a:t>heirs</a:t>
            </a:r>
            <a:r>
              <a:rPr lang="en-US" altLang="ja-JP" dirty="0" smtClean="0"/>
              <a:t> </a:t>
            </a:r>
            <a:r>
              <a:rPr lang="en-US" altLang="ja-JP" u="sng" dirty="0" smtClean="0"/>
              <a:t>each time a work is re-sold </a:t>
            </a:r>
            <a:r>
              <a:rPr lang="en-US" altLang="ja-JP" dirty="0" smtClean="0"/>
              <a:t>during the artist's lifetime and during the 70 years following the artist's death.”</a:t>
            </a:r>
            <a:r>
              <a:rPr lang="en-GB" altLang="ja-JP" dirty="0" smtClean="0"/>
              <a:t> </a:t>
            </a:r>
          </a:p>
          <a:p>
            <a:pPr>
              <a:buNone/>
            </a:pPr>
            <a:endParaRPr lang="en-GB" altLang="ja-JP"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Art Auction</a:t>
            </a:r>
            <a:endParaRPr lang="ja-JP" altLang="en-US" dirty="0"/>
          </a:p>
        </p:txBody>
      </p:sp>
      <p:sp>
        <p:nvSpPr>
          <p:cNvPr id="3" name="Content Placeholder 2"/>
          <p:cNvSpPr>
            <a:spLocks noGrp="1"/>
          </p:cNvSpPr>
          <p:nvPr>
            <p:ph idx="1"/>
          </p:nvPr>
        </p:nvSpPr>
        <p:spPr>
          <a:xfrm>
            <a:off x="457200" y="1417638"/>
            <a:ext cx="8229600" cy="5257800"/>
          </a:xfrm>
        </p:spPr>
        <p:txBody>
          <a:bodyPr>
            <a:normAutofit fontScale="85000" lnSpcReduction="20000"/>
          </a:bodyPr>
          <a:lstStyle/>
          <a:p>
            <a:pPr>
              <a:buNone/>
            </a:pPr>
            <a:r>
              <a:rPr lang="en-GB" altLang="ja-JP" u="sng" dirty="0" smtClean="0"/>
              <a:t>Characteristics</a:t>
            </a:r>
          </a:p>
          <a:p>
            <a:r>
              <a:rPr lang="en-GB" altLang="ja-JP" dirty="0" smtClean="0"/>
              <a:t>Few wealthy individuals/institutions enter the market to place bids</a:t>
            </a:r>
          </a:p>
          <a:p>
            <a:r>
              <a:rPr lang="en-GB" altLang="ja-JP" b="1" dirty="0" smtClean="0"/>
              <a:t>Information </a:t>
            </a:r>
            <a:r>
              <a:rPr lang="en-GB" altLang="ja-JP" dirty="0" smtClean="0"/>
              <a:t>on how much others will pay for an art piece is crucial to maximizing profits for an auction house</a:t>
            </a:r>
          </a:p>
          <a:p>
            <a:r>
              <a:rPr lang="en-GB" altLang="ja-JP" dirty="0" smtClean="0"/>
              <a:t>Such information is gathered by:</a:t>
            </a:r>
          </a:p>
          <a:p>
            <a:pPr>
              <a:buNone/>
            </a:pPr>
            <a:r>
              <a:rPr lang="en-GB" altLang="ja-JP" dirty="0" smtClean="0"/>
              <a:t>    1. Repeated sales records (number of repeated sales + hammered prices)</a:t>
            </a:r>
          </a:p>
          <a:p>
            <a:pPr>
              <a:buNone/>
            </a:pPr>
            <a:r>
              <a:rPr lang="en-GB" altLang="ja-JP" dirty="0" smtClean="0"/>
              <a:t>    2. Observed hedonistic characteristics + unobserved information of the artwork before auction</a:t>
            </a:r>
            <a:br>
              <a:rPr lang="en-GB" altLang="ja-JP" dirty="0" smtClean="0"/>
            </a:br>
            <a:r>
              <a:rPr lang="en-GB" altLang="ja-JP" dirty="0" smtClean="0"/>
              <a:t>3. </a:t>
            </a:r>
            <a:r>
              <a:rPr lang="en-GB" altLang="ja-JP" b="1" dirty="0" smtClean="0"/>
              <a:t>On-the-spot information exchange as bidders bid </a:t>
            </a:r>
            <a:r>
              <a:rPr lang="en-GB" altLang="ja-JP" dirty="0" smtClean="0"/>
              <a:t>(provided by English auction) </a:t>
            </a:r>
            <a:r>
              <a:rPr lang="ja-JP" altLang="en-US" dirty="0" smtClean="0">
                <a:sym typeface="Wingdings"/>
              </a:rPr>
              <a:t></a:t>
            </a:r>
            <a:r>
              <a:rPr lang="en-US" altLang="ja-JP" dirty="0" smtClean="0">
                <a:sym typeface="Wingdings"/>
              </a:rPr>
              <a:t> which reflects current market demand</a:t>
            </a:r>
            <a:endParaRPr lang="en-GB"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The Auctioneer’s Goal</a:t>
            </a:r>
            <a:endParaRPr lang="ja-JP" altLang="en-US" dirty="0"/>
          </a:p>
        </p:txBody>
      </p:sp>
      <p:sp>
        <p:nvSpPr>
          <p:cNvPr id="3" name="Content Placeholder 2"/>
          <p:cNvSpPr>
            <a:spLocks noGrp="1"/>
          </p:cNvSpPr>
          <p:nvPr>
            <p:ph idx="1"/>
          </p:nvPr>
        </p:nvSpPr>
        <p:spPr/>
        <p:txBody>
          <a:bodyPr>
            <a:normAutofit fontScale="92500" lnSpcReduction="20000"/>
          </a:bodyPr>
          <a:lstStyle/>
          <a:p>
            <a:pPr lvl="0"/>
            <a:r>
              <a:rPr lang="fr-FR" dirty="0" err="1" smtClean="0"/>
              <a:t>Despite</a:t>
            </a:r>
            <a:r>
              <a:rPr lang="fr-FR" dirty="0" smtClean="0"/>
              <a:t> the </a:t>
            </a:r>
            <a:r>
              <a:rPr lang="fr-FR" dirty="0" err="1" smtClean="0"/>
              <a:t>vagueness</a:t>
            </a:r>
            <a:r>
              <a:rPr lang="fr-FR" dirty="0" smtClean="0"/>
              <a:t> and </a:t>
            </a:r>
            <a:r>
              <a:rPr lang="fr-FR" dirty="0" err="1" smtClean="0"/>
              <a:t>complexities</a:t>
            </a:r>
            <a:r>
              <a:rPr lang="fr-FR" dirty="0" smtClean="0"/>
              <a:t> of </a:t>
            </a:r>
            <a:r>
              <a:rPr lang="fr-FR" dirty="0" err="1" smtClean="0"/>
              <a:t>pricing</a:t>
            </a:r>
            <a:r>
              <a:rPr lang="fr-FR" dirty="0" smtClean="0"/>
              <a:t> art, the </a:t>
            </a:r>
            <a:r>
              <a:rPr lang="fr-FR" dirty="0" err="1" smtClean="0"/>
              <a:t>auctioneer</a:t>
            </a:r>
            <a:r>
              <a:rPr lang="fr-FR" dirty="0" smtClean="0"/>
              <a:t> </a:t>
            </a:r>
            <a:r>
              <a:rPr lang="fr-FR" dirty="0" err="1" smtClean="0"/>
              <a:t>aims</a:t>
            </a:r>
            <a:r>
              <a:rPr lang="fr-FR" dirty="0" smtClean="0"/>
              <a:t> to:</a:t>
            </a:r>
          </a:p>
          <a:p>
            <a:pPr lvl="0"/>
            <a:r>
              <a:rPr lang="fr-FR" dirty="0" err="1" smtClean="0"/>
              <a:t>Maximize</a:t>
            </a:r>
            <a:r>
              <a:rPr lang="fr-FR" dirty="0" smtClean="0"/>
              <a:t> profits, </a:t>
            </a:r>
            <a:r>
              <a:rPr lang="fr-FR" dirty="0" err="1" smtClean="0"/>
              <a:t>realize</a:t>
            </a:r>
            <a:r>
              <a:rPr lang="fr-FR" dirty="0" smtClean="0"/>
              <a:t> full </a:t>
            </a:r>
            <a:r>
              <a:rPr lang="fr-FR" dirty="0" err="1" smtClean="0"/>
              <a:t>economic</a:t>
            </a:r>
            <a:r>
              <a:rPr lang="fr-FR" dirty="0" smtClean="0"/>
              <a:t> value of the </a:t>
            </a:r>
            <a:r>
              <a:rPr lang="fr-FR" dirty="0" err="1" smtClean="0"/>
              <a:t>product</a:t>
            </a:r>
            <a:r>
              <a:rPr lang="fr-FR" dirty="0" smtClean="0"/>
              <a:t> </a:t>
            </a:r>
            <a:r>
              <a:rPr lang="fr-FR" dirty="0" err="1" smtClean="0"/>
              <a:t>sold</a:t>
            </a:r>
            <a:endParaRPr lang="fr-FR" dirty="0" smtClean="0"/>
          </a:p>
          <a:p>
            <a:pPr lvl="0"/>
            <a:r>
              <a:rPr lang="en-GB" altLang="ja-JP" dirty="0" smtClean="0">
                <a:sym typeface="Wingdings"/>
              </a:rPr>
              <a:t>How?   </a:t>
            </a:r>
            <a:r>
              <a:rPr lang="en-GB" altLang="ja-JP" i="1" dirty="0" smtClean="0">
                <a:sym typeface="Wingdings"/>
              </a:rPr>
              <a:t>Some points to consider…</a:t>
            </a:r>
          </a:p>
          <a:p>
            <a:pPr lvl="0"/>
            <a:r>
              <a:rPr lang="ja-JP" altLang="en-US" dirty="0" smtClean="0">
                <a:sym typeface="Wingdings"/>
              </a:rPr>
              <a:t></a:t>
            </a:r>
            <a:r>
              <a:rPr lang="en-US" altLang="ja-JP" dirty="0" smtClean="0">
                <a:sym typeface="Wingdings"/>
              </a:rPr>
              <a:t> Increase number of participants</a:t>
            </a:r>
          </a:p>
          <a:p>
            <a:pPr lvl="0"/>
            <a:r>
              <a:rPr lang="ja-JP" altLang="en-US" dirty="0" smtClean="0">
                <a:sym typeface="Wingdings"/>
              </a:rPr>
              <a:t></a:t>
            </a:r>
            <a:r>
              <a:rPr lang="en-US" altLang="ja-JP" dirty="0" smtClean="0">
                <a:sym typeface="Wingdings"/>
              </a:rPr>
              <a:t> Promote competition within pool of participants</a:t>
            </a:r>
          </a:p>
          <a:p>
            <a:pPr lvl="0"/>
            <a:r>
              <a:rPr lang="ja-JP" altLang="en-US" dirty="0" smtClean="0">
                <a:sym typeface="Wingdings"/>
              </a:rPr>
              <a:t></a:t>
            </a:r>
            <a:r>
              <a:rPr lang="en-US" altLang="ja-JP" dirty="0" smtClean="0">
                <a:sym typeface="Wingdings"/>
              </a:rPr>
              <a:t> Maximize the sum of the valuations of the art being sold</a:t>
            </a:r>
          </a:p>
          <a:p>
            <a:pPr>
              <a:buNone/>
            </a:pPr>
            <a:endParaRPr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Strengths of the English auction</a:t>
            </a:r>
            <a:endParaRPr lang="ja-JP" altLang="en-US" dirty="0"/>
          </a:p>
        </p:txBody>
      </p:sp>
      <p:sp>
        <p:nvSpPr>
          <p:cNvPr id="3" name="Content Placeholder 2"/>
          <p:cNvSpPr>
            <a:spLocks noGrp="1"/>
          </p:cNvSpPr>
          <p:nvPr>
            <p:ph idx="1"/>
          </p:nvPr>
        </p:nvSpPr>
        <p:spPr>
          <a:xfrm>
            <a:off x="236322" y="1417638"/>
            <a:ext cx="8686800" cy="5440362"/>
          </a:xfrm>
        </p:spPr>
        <p:txBody>
          <a:bodyPr>
            <a:normAutofit fontScale="77500" lnSpcReduction="20000"/>
          </a:bodyPr>
          <a:lstStyle/>
          <a:p>
            <a:pPr>
              <a:buNone/>
            </a:pPr>
            <a:r>
              <a:rPr lang="en-GB" altLang="ja-JP" b="1" dirty="0" smtClean="0"/>
              <a:t>*</a:t>
            </a:r>
            <a:r>
              <a:rPr lang="en-GB" altLang="ja-JP" b="1" u="sng" dirty="0" smtClean="0"/>
              <a:t>Price-Discovery Mechanism</a:t>
            </a:r>
            <a:r>
              <a:rPr lang="en-GB" altLang="ja-JP" dirty="0" smtClean="0"/>
              <a:t>: process of determining the price of the good during interactions amongst players in a market, i.e. sellers and buyers</a:t>
            </a:r>
          </a:p>
          <a:p>
            <a:pPr>
              <a:buNone/>
            </a:pPr>
            <a:endParaRPr lang="en-GB" altLang="ja-JP" dirty="0" smtClean="0"/>
          </a:p>
          <a:p>
            <a:r>
              <a:rPr lang="en-GB" altLang="ja-JP" dirty="0" smtClean="0"/>
              <a:t>Facilitated by the English auction as bids are transparent and made public on the auction floor. </a:t>
            </a:r>
          </a:p>
          <a:p>
            <a:pPr>
              <a:buNone/>
            </a:pPr>
            <a:endParaRPr lang="en-GB" altLang="ja-JP" dirty="0" smtClean="0"/>
          </a:p>
          <a:p>
            <a:pPr>
              <a:buFont typeface="Wingdings" charset="2"/>
              <a:buChar char="à"/>
            </a:pPr>
            <a:r>
              <a:rPr lang="en-GB" altLang="ja-JP" dirty="0" smtClean="0"/>
              <a:t>Creates new floor as price reference as bids go up</a:t>
            </a:r>
          </a:p>
          <a:p>
            <a:pPr>
              <a:buNone/>
            </a:pPr>
            <a:r>
              <a:rPr lang="en-GB" altLang="ja-JP" dirty="0" smtClean="0"/>
              <a:t>     - After seeing how many other bidders are interested in a particular artwork and how much they are willing to pay, bidder re-evaluates the artwork and bid accordingly</a:t>
            </a:r>
          </a:p>
          <a:p>
            <a:pPr>
              <a:buNone/>
            </a:pPr>
            <a:r>
              <a:rPr lang="ja-JP" altLang="en-US" dirty="0" smtClean="0">
                <a:sym typeface="Wingdings"/>
              </a:rPr>
              <a:t></a:t>
            </a:r>
            <a:r>
              <a:rPr lang="en-US" altLang="ja-JP" dirty="0" smtClean="0">
                <a:sym typeface="Wingdings"/>
              </a:rPr>
              <a:t> Only allowed by English auction because of its transparency and its allowing room for reevaluation while the bidding occurs. As oppose to the alternatives, e.g. Dutch auction (sealed, the bidding is over as long as someone places the bid) </a:t>
            </a:r>
            <a:endParaRPr lang="en-GB" altLang="ja-JP" dirty="0" smtClean="0"/>
          </a:p>
          <a:p>
            <a:pPr>
              <a:buFont typeface="Wingdings" charset="2"/>
              <a:buChar char="à"/>
            </a:pPr>
            <a:endParaRPr lang="en-GB"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270" y="1082850"/>
            <a:ext cx="8729850" cy="5775150"/>
          </a:xfrm>
        </p:spPr>
        <p:txBody>
          <a:bodyPr>
            <a:normAutofit/>
          </a:bodyPr>
          <a:lstStyle/>
          <a:p>
            <a:pPr>
              <a:buNone/>
            </a:pPr>
            <a:r>
              <a:rPr lang="en-GB" altLang="ja-JP" b="1" u="sng" dirty="0" smtClean="0"/>
              <a:t>Reduces winners’ curse</a:t>
            </a:r>
          </a:p>
          <a:p>
            <a:r>
              <a:rPr lang="en-GB" altLang="ja-JP" dirty="0" smtClean="0"/>
              <a:t>Winners’ curse: Winner loses money because he pays a price over the actual value</a:t>
            </a:r>
          </a:p>
          <a:p>
            <a:r>
              <a:rPr lang="en-GB" altLang="ja-JP" dirty="0" smtClean="0"/>
              <a:t>In an English auction, bidder can observe how much the other bidders value the good. Winners’ curse reduced: even when he wins a good for a price over the actual value, he knows how much the second bidder is willing to pay for it. This loss is then restricted.</a:t>
            </a:r>
          </a:p>
        </p:txBody>
      </p:sp>
      <p:sp>
        <p:nvSpPr>
          <p:cNvPr id="4" name="Title 1"/>
          <p:cNvSpPr txBox="1">
            <a:spLocks/>
          </p:cNvSpPr>
          <p:nvPr/>
        </p:nvSpPr>
        <p:spPr>
          <a:xfrm>
            <a:off x="569275" y="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1" lang="en-GB" altLang="ja-JP" sz="4400" b="0" i="0" u="none" strike="noStrike" kern="1200" cap="none" spc="0" normalizeH="0" baseline="0" noProof="0" dirty="0" smtClean="0">
                <a:ln>
                  <a:noFill/>
                </a:ln>
                <a:solidFill>
                  <a:schemeClr val="tx1"/>
                </a:solidFill>
                <a:effectLst/>
                <a:uLnTx/>
                <a:uFillTx/>
                <a:latin typeface="+mj-lt"/>
                <a:ea typeface="+mj-ea"/>
                <a:cs typeface="+mj-cs"/>
              </a:rPr>
              <a:t>Strengths of the English auction</a:t>
            </a:r>
            <a:endParaRPr kumimoji="1" lang="ja-JP" alt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Strengths of the English auction</a:t>
            </a:r>
            <a:endParaRPr lang="ja-JP" altLang="en-US" dirty="0"/>
          </a:p>
        </p:txBody>
      </p:sp>
      <p:sp>
        <p:nvSpPr>
          <p:cNvPr id="3" name="Content Placeholder 2"/>
          <p:cNvSpPr>
            <a:spLocks noGrp="1"/>
          </p:cNvSpPr>
          <p:nvPr>
            <p:ph idx="1"/>
          </p:nvPr>
        </p:nvSpPr>
        <p:spPr/>
        <p:txBody>
          <a:bodyPr>
            <a:normAutofit fontScale="85000" lnSpcReduction="20000"/>
          </a:bodyPr>
          <a:lstStyle/>
          <a:p>
            <a:pPr>
              <a:buNone/>
            </a:pPr>
            <a:r>
              <a:rPr lang="en-GB" altLang="ja-JP" b="1" dirty="0" smtClean="0"/>
              <a:t>Reduces winners’ curse</a:t>
            </a:r>
          </a:p>
          <a:p>
            <a:r>
              <a:rPr lang="en-US" altLang="ja-JP" dirty="0" smtClean="0">
                <a:sym typeface="Wingdings"/>
              </a:rPr>
              <a:t>Reduces potential bidders’ uncertainty &amp; risks</a:t>
            </a:r>
          </a:p>
          <a:p>
            <a:r>
              <a:rPr lang="en-US" altLang="ja-JP" dirty="0" smtClean="0">
                <a:sym typeface="Wingdings"/>
              </a:rPr>
              <a:t>Also, in the English auction, only the winner will pay </a:t>
            </a:r>
          </a:p>
          <a:p>
            <a:r>
              <a:rPr lang="en-US" altLang="ja-JP" dirty="0" smtClean="0">
                <a:sym typeface="Wingdings"/>
              </a:rPr>
              <a:t>Increases Bidders’ confidence</a:t>
            </a:r>
          </a:p>
          <a:p>
            <a:r>
              <a:rPr lang="en-US" altLang="ja-JP" dirty="0" smtClean="0">
                <a:sym typeface="Wingdings"/>
              </a:rPr>
              <a:t> Increases number of bidders in the auction, who are confident to bid more</a:t>
            </a:r>
            <a:endParaRPr lang="en-GB" altLang="ja-JP" dirty="0" smtClean="0">
              <a:sym typeface="Wingdings"/>
            </a:endParaRPr>
          </a:p>
          <a:p>
            <a:pPr>
              <a:buNone/>
            </a:pPr>
            <a:r>
              <a:rPr lang="en-GB" altLang="ja-JP" dirty="0" smtClean="0">
                <a:sym typeface="Wingdings"/>
              </a:rPr>
              <a:t>       - </a:t>
            </a:r>
            <a:r>
              <a:rPr lang="en-GB" altLang="ja-JP" dirty="0" smtClean="0"/>
              <a:t>Initially ignorant potential bidders quickly gain information on the spot and are prompted to participate</a:t>
            </a:r>
          </a:p>
          <a:p>
            <a:pPr>
              <a:buNone/>
            </a:pPr>
            <a:r>
              <a:rPr lang="en-GB" altLang="ja-JP" dirty="0" smtClean="0"/>
              <a:t>       - Bidders already bidding see competition, reflects market value, bids higher</a:t>
            </a:r>
            <a:endParaRPr lang="ja-JP" altLang="en-US" dirty="0" smtClean="0"/>
          </a:p>
          <a:p>
            <a:endParaRPr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ja-JP" altLang="en-US"/>
          </a:p>
        </p:txBody>
      </p:sp>
      <p:sp>
        <p:nvSpPr>
          <p:cNvPr id="3" name="Content Placeholder 2"/>
          <p:cNvSpPr>
            <a:spLocks noGrp="1"/>
          </p:cNvSpPr>
          <p:nvPr>
            <p:ph idx="1"/>
          </p:nvPr>
        </p:nvSpPr>
        <p:spPr/>
        <p:txBody>
          <a:bodyPr/>
          <a:lstStyle/>
          <a:p>
            <a:pPr>
              <a:buNone/>
            </a:pPr>
            <a:r>
              <a:rPr lang="en-GB" altLang="ja-JP" b="1" u="sng" dirty="0" smtClean="0"/>
              <a:t>Bidders truthfully reveal price</a:t>
            </a:r>
            <a:r>
              <a:rPr lang="en-GB" altLang="ja-JP" dirty="0" smtClean="0"/>
              <a:t>, hence </a:t>
            </a:r>
            <a:r>
              <a:rPr lang="en-GB" altLang="ja-JP" dirty="0" err="1" smtClean="0"/>
              <a:t>Walrasian</a:t>
            </a:r>
            <a:r>
              <a:rPr lang="en-GB" altLang="ja-JP" dirty="0" smtClean="0"/>
              <a:t> equilibrium will be reached.</a:t>
            </a:r>
          </a:p>
          <a:p>
            <a:r>
              <a:rPr lang="en-GB" altLang="ja-JP" dirty="0" smtClean="0"/>
              <a:t>Inefficiency reduced since more information revealed, shows bidders’ degree of preference for an artwork </a:t>
            </a:r>
            <a:endParaRPr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ja-JP" dirty="0" smtClean="0"/>
              <a:t>More on why information is essential to  maximizing profit in art auction</a:t>
            </a:r>
            <a:endParaRPr lang="ja-JP" altLang="en-US" dirty="0"/>
          </a:p>
        </p:txBody>
      </p:sp>
      <p:sp>
        <p:nvSpPr>
          <p:cNvPr id="3" name="Content Placeholder 2"/>
          <p:cNvSpPr>
            <a:spLocks noGrp="1"/>
          </p:cNvSpPr>
          <p:nvPr>
            <p:ph idx="1"/>
          </p:nvPr>
        </p:nvSpPr>
        <p:spPr/>
        <p:txBody>
          <a:bodyPr>
            <a:normAutofit fontScale="92500" lnSpcReduction="10000"/>
          </a:bodyPr>
          <a:lstStyle/>
          <a:p>
            <a:r>
              <a:rPr lang="en-GB" altLang="ja-JP" u="sng" dirty="0" smtClean="0"/>
              <a:t>Brief comparison with timber auction</a:t>
            </a:r>
            <a:r>
              <a:rPr lang="en-GB" altLang="ja-JP" dirty="0" smtClean="0"/>
              <a:t> </a:t>
            </a:r>
            <a:r>
              <a:rPr lang="en-GB" altLang="ja-JP" sz="2378" dirty="0" smtClean="0"/>
              <a:t>(</a:t>
            </a:r>
            <a:r>
              <a:rPr lang="en-US" sz="2378" dirty="0" smtClean="0"/>
              <a:t>Susan </a:t>
            </a:r>
            <a:r>
              <a:rPr lang="en-US" sz="2378" dirty="0" err="1" smtClean="0"/>
              <a:t>Athey</a:t>
            </a:r>
            <a:r>
              <a:rPr lang="en-US" sz="2378" dirty="0" smtClean="0"/>
              <a:t> &amp; Jonathan Levin  1999)</a:t>
            </a:r>
            <a:endParaRPr lang="en-GB" altLang="ja-JP" sz="2378" u="sng" dirty="0" smtClean="0"/>
          </a:p>
          <a:p>
            <a:pPr>
              <a:buNone/>
            </a:pPr>
            <a:r>
              <a:rPr lang="en-GB" altLang="ja-JP" dirty="0" smtClean="0"/>
              <a:t>   also requires speculation</a:t>
            </a:r>
          </a:p>
          <a:p>
            <a:r>
              <a:rPr lang="en-GB" altLang="ja-JP" dirty="0" smtClean="0"/>
              <a:t>Later bids are “more informed”</a:t>
            </a:r>
          </a:p>
          <a:p>
            <a:r>
              <a:rPr lang="ja-JP" altLang="en-US" dirty="0" smtClean="0">
                <a:sym typeface="Wingdings"/>
              </a:rPr>
              <a:t></a:t>
            </a:r>
            <a:r>
              <a:rPr lang="en-US" altLang="ja-JP" dirty="0" smtClean="0">
                <a:sym typeface="Wingdings"/>
              </a:rPr>
              <a:t> reflect more accurate bid estimates</a:t>
            </a:r>
          </a:p>
          <a:p>
            <a:r>
              <a:rPr lang="ja-JP" altLang="en-US" dirty="0" smtClean="0">
                <a:sym typeface="Wingdings"/>
              </a:rPr>
              <a:t></a:t>
            </a:r>
            <a:r>
              <a:rPr lang="en-US" altLang="ja-JP" dirty="0" smtClean="0">
                <a:sym typeface="Wingdings"/>
              </a:rPr>
              <a:t> gets information from other bidders’ bids</a:t>
            </a:r>
          </a:p>
          <a:p>
            <a:r>
              <a:rPr lang="en-US" altLang="ja-JP" baseline="0" dirty="0" smtClean="0"/>
              <a:t>“winning bidders are effectively paying a lower</a:t>
            </a:r>
            <a:r>
              <a:rPr lang="en-US" altLang="ja-JP" dirty="0" smtClean="0"/>
              <a:t> </a:t>
            </a:r>
            <a:r>
              <a:rPr lang="en-US" altLang="ja-JP" baseline="0" dirty="0" smtClean="0"/>
              <a:t>percentage of their bids than lower-ranked bidders”</a:t>
            </a:r>
            <a:endParaRPr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ja-JP" dirty="0" smtClean="0"/>
              <a:t>Limitations of English auctions </a:t>
            </a:r>
            <a:br>
              <a:rPr lang="en-GB" altLang="ja-JP" dirty="0" smtClean="0"/>
            </a:br>
            <a:r>
              <a:rPr lang="en-GB" altLang="ja-JP" dirty="0" smtClean="0"/>
              <a:t>in art auctions</a:t>
            </a:r>
            <a:endParaRPr lang="ja-JP" altLang="en-US" dirty="0"/>
          </a:p>
        </p:txBody>
      </p:sp>
      <p:sp>
        <p:nvSpPr>
          <p:cNvPr id="3" name="Content Placeholder 2"/>
          <p:cNvSpPr>
            <a:spLocks noGrp="1"/>
          </p:cNvSpPr>
          <p:nvPr>
            <p:ph idx="1"/>
          </p:nvPr>
        </p:nvSpPr>
        <p:spPr/>
        <p:txBody>
          <a:bodyPr>
            <a:normAutofit fontScale="85000" lnSpcReduction="10000"/>
          </a:bodyPr>
          <a:lstStyle/>
          <a:p>
            <a:pPr>
              <a:buNone/>
            </a:pPr>
            <a:r>
              <a:rPr lang="en-GB" altLang="ja-JP" dirty="0" smtClean="0"/>
              <a:t>1. Major bidders are limited to a few wealthy individuals/institutions who are interested in investing in art + have the financial capacity to do so</a:t>
            </a:r>
          </a:p>
          <a:p>
            <a:r>
              <a:rPr lang="ja-JP" altLang="en-US" dirty="0" smtClean="0">
                <a:sym typeface="Wingdings"/>
              </a:rPr>
              <a:t></a:t>
            </a:r>
            <a:r>
              <a:rPr lang="en-US" altLang="ja-JP" dirty="0" smtClean="0">
                <a:sym typeface="Wingdings"/>
              </a:rPr>
              <a:t> They will dominate the market because even if they are uninformed, other competing bidders will inform them of the value of the artwork on the spot. The wealthiest ones will always win.</a:t>
            </a:r>
          </a:p>
          <a:p>
            <a:r>
              <a:rPr lang="ja-JP" altLang="en-US" dirty="0" smtClean="0">
                <a:sym typeface="Wingdings"/>
              </a:rPr>
              <a:t></a:t>
            </a:r>
            <a:r>
              <a:rPr lang="en-US" altLang="ja-JP" dirty="0" smtClean="0">
                <a:sym typeface="Wingdings"/>
              </a:rPr>
              <a:t> Good for the auction house in the short run but discourages others from bidding.</a:t>
            </a:r>
          </a:p>
          <a:p>
            <a:r>
              <a:rPr lang="ja-JP" altLang="en-US" dirty="0" smtClean="0">
                <a:sym typeface="Wingdings"/>
              </a:rPr>
              <a:t></a:t>
            </a:r>
            <a:r>
              <a:rPr lang="en-US" altLang="ja-JP" dirty="0" smtClean="0">
                <a:sym typeface="Wingdings"/>
              </a:rPr>
              <a:t> Hence reduce no. of participating bidders further</a:t>
            </a:r>
          </a:p>
          <a:p>
            <a:r>
              <a:rPr lang="ja-JP" altLang="en-US" dirty="0" smtClean="0">
                <a:sym typeface="Wingdings"/>
              </a:rPr>
              <a:t></a:t>
            </a:r>
            <a:r>
              <a:rPr lang="en-US" altLang="ja-JP" dirty="0" smtClean="0">
                <a:sym typeface="Wingdings"/>
              </a:rPr>
              <a:t> Decrease in information exchange</a:t>
            </a:r>
            <a:endParaRPr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ja-JP" dirty="0" smtClean="0"/>
              <a:t>Limitations of English auctions </a:t>
            </a:r>
            <a:br>
              <a:rPr lang="en-GB" altLang="ja-JP" dirty="0" smtClean="0"/>
            </a:br>
            <a:r>
              <a:rPr lang="en-GB" altLang="ja-JP" dirty="0" smtClean="0"/>
              <a:t>in art auctions</a:t>
            </a:r>
            <a:endParaRPr lang="ja-JP" altLang="en-US" dirty="0"/>
          </a:p>
        </p:txBody>
      </p:sp>
      <p:sp>
        <p:nvSpPr>
          <p:cNvPr id="3" name="Content Placeholder 2"/>
          <p:cNvSpPr>
            <a:spLocks noGrp="1"/>
          </p:cNvSpPr>
          <p:nvPr>
            <p:ph idx="1"/>
          </p:nvPr>
        </p:nvSpPr>
        <p:spPr>
          <a:xfrm>
            <a:off x="457199" y="1600200"/>
            <a:ext cx="8419331" cy="5081777"/>
          </a:xfrm>
        </p:spPr>
        <p:txBody>
          <a:bodyPr>
            <a:normAutofit fontScale="85000" lnSpcReduction="10000"/>
          </a:bodyPr>
          <a:lstStyle/>
          <a:p>
            <a:pPr>
              <a:buNone/>
            </a:pPr>
            <a:r>
              <a:rPr lang="en-GB" altLang="ja-JP" dirty="0" smtClean="0"/>
              <a:t>2. Needs to set lower and higher estimates, but difficult and costly to obtain information to make the estimations. Hence usually biased.</a:t>
            </a:r>
          </a:p>
          <a:p>
            <a:pPr>
              <a:buFontTx/>
              <a:buChar char="-"/>
            </a:pPr>
            <a:r>
              <a:rPr lang="en-GB" altLang="ja-JP" dirty="0" smtClean="0"/>
              <a:t>Oftentimes sellers bring forgeries for sale either intentionally or unknowingly</a:t>
            </a:r>
          </a:p>
          <a:p>
            <a:pPr>
              <a:buFontTx/>
              <a:buChar char="-"/>
            </a:pPr>
            <a:r>
              <a:rPr lang="en-GB" altLang="ja-JP" dirty="0" smtClean="0"/>
              <a:t>Costly to employ specialists, connoisseurs to authenticate the art, but important to do so in order to keep up the reputation of the auction house</a:t>
            </a:r>
          </a:p>
          <a:p>
            <a:pPr>
              <a:buFontTx/>
              <a:buChar char="-"/>
            </a:pPr>
            <a:r>
              <a:rPr lang="en-GB" altLang="ja-JP" dirty="0" smtClean="0"/>
              <a:t>Also takes time to authenticate art, at the same time public tastes may change (esp. for unknown artists)</a:t>
            </a:r>
          </a:p>
          <a:p>
            <a:pPr>
              <a:buFontTx/>
              <a:buChar char="-"/>
            </a:pPr>
            <a:r>
              <a:rPr lang="en-GB" altLang="ja-JP" dirty="0" smtClean="0"/>
              <a:t>Even when the art is real, complicated to set a value to it</a:t>
            </a:r>
          </a:p>
          <a:p>
            <a:pPr>
              <a:buFontTx/>
              <a:buChar char="-"/>
            </a:pPr>
            <a:r>
              <a:rPr lang="ja-JP" altLang="en-US" dirty="0" smtClean="0">
                <a:sym typeface="Wingdings"/>
              </a:rPr>
              <a:t></a:t>
            </a:r>
            <a:r>
              <a:rPr lang="en-US" altLang="ja-JP" dirty="0" smtClean="0">
                <a:sym typeface="Wingdings"/>
              </a:rPr>
              <a:t> Many attempts to analyze the pricing methods </a:t>
            </a:r>
            <a:r>
              <a:rPr lang="en-GB" altLang="ja-JP" dirty="0" smtClean="0"/>
              <a:t> </a:t>
            </a:r>
          </a:p>
          <a:p>
            <a:pPr>
              <a:buNone/>
            </a:pP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altLang="ja-JP" dirty="0" smtClean="0"/>
              <a:t>The English Auction</a:t>
            </a:r>
            <a:endParaRPr lang="ja-JP" altLang="en-US"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r>
              <a:rPr lang="en-GB" altLang="ja-JP" b="1" dirty="0" smtClean="0"/>
              <a:t>Ascending </a:t>
            </a:r>
            <a:r>
              <a:rPr lang="en-GB" altLang="ja-JP" dirty="0" smtClean="0"/>
              <a:t>bids</a:t>
            </a:r>
          </a:p>
          <a:p>
            <a:r>
              <a:rPr lang="en-GB" altLang="ja-JP" dirty="0" smtClean="0"/>
              <a:t>Strategically similar to </a:t>
            </a:r>
            <a:r>
              <a:rPr lang="en-GB" altLang="ja-JP" dirty="0" err="1" smtClean="0"/>
              <a:t>Vickrey</a:t>
            </a:r>
            <a:r>
              <a:rPr lang="en-GB" altLang="ja-JP" dirty="0" smtClean="0"/>
              <a:t> auction, in which the winner pays the </a:t>
            </a:r>
            <a:r>
              <a:rPr lang="en-GB" altLang="ja-JP" b="1" dirty="0" smtClean="0"/>
              <a:t>second-highest bid price</a:t>
            </a:r>
            <a:r>
              <a:rPr lang="en-GB" altLang="ja-JP" dirty="0" smtClean="0"/>
              <a:t>.</a:t>
            </a:r>
          </a:p>
          <a:p>
            <a:r>
              <a:rPr lang="en-GB" altLang="ja-JP" dirty="0" smtClean="0"/>
              <a:t>But bids are public, not sealed.</a:t>
            </a:r>
          </a:p>
          <a:p>
            <a:pPr>
              <a:buNone/>
            </a:pPr>
            <a:endParaRPr lang="en-GB" altLang="ja-JP" dirty="0" smtClean="0"/>
          </a:p>
          <a:p>
            <a:pPr>
              <a:buNone/>
            </a:pPr>
            <a:r>
              <a:rPr lang="en-GB" altLang="ja-JP" u="sng" dirty="0" smtClean="0"/>
              <a:t>Procedure</a:t>
            </a:r>
            <a:r>
              <a:rPr lang="en-GB" altLang="ja-JP" dirty="0" smtClean="0"/>
              <a:t>:</a:t>
            </a:r>
          </a:p>
          <a:p>
            <a:pPr>
              <a:buNone/>
            </a:pPr>
            <a:r>
              <a:rPr lang="en-GB" altLang="ja-JP" dirty="0" smtClean="0"/>
              <a:t>1. Auctioneer calls out the “suggested opening bid”</a:t>
            </a:r>
          </a:p>
          <a:p>
            <a:pPr>
              <a:buNone/>
            </a:pPr>
            <a:r>
              <a:rPr lang="en-GB" altLang="ja-JP" dirty="0" smtClean="0"/>
              <a:t>2. Bidders make open bids and the auctioneer accepts bids</a:t>
            </a:r>
          </a:p>
          <a:p>
            <a:pPr>
              <a:buFontTx/>
              <a:buChar char="-"/>
            </a:pPr>
            <a:r>
              <a:rPr lang="en-GB" altLang="ja-JP" dirty="0" smtClean="0"/>
              <a:t>Highest bidder at any given moment holds the “standing bid”.</a:t>
            </a:r>
          </a:p>
          <a:p>
            <a:pPr>
              <a:buFontTx/>
              <a:buChar char="-"/>
            </a:pPr>
            <a:r>
              <a:rPr lang="en-GB" altLang="ja-JP" dirty="0" smtClean="0"/>
              <a:t>Only a higher bid accepted by the auctioneer can replace the standing bid and become the new standing bid.</a:t>
            </a:r>
          </a:p>
          <a:p>
            <a:pPr>
              <a:buNone/>
            </a:pPr>
            <a:r>
              <a:rPr lang="en-GB" altLang="ja-JP" dirty="0"/>
              <a:t>3</a:t>
            </a:r>
            <a:r>
              <a:rPr lang="en-GB" altLang="ja-JP" dirty="0" smtClean="0"/>
              <a:t>. When there is no new bid within a period of time: Auctioneer will hammer down. “SOLD”. </a:t>
            </a:r>
          </a:p>
          <a:p>
            <a:pPr>
              <a:buFontTx/>
              <a:buChar char="-"/>
            </a:pPr>
            <a:r>
              <a:rPr lang="en-GB" altLang="ja-JP" dirty="0" smtClean="0"/>
              <a:t>Item is said to be “hammered down” or “knocked down”.</a:t>
            </a:r>
          </a:p>
          <a:p>
            <a:pPr>
              <a:buFontTx/>
              <a:buChar char="-"/>
            </a:pPr>
            <a:r>
              <a:rPr lang="en-GB" altLang="ja-JP" dirty="0" smtClean="0"/>
              <a:t>The price is called “hammer price”.</a:t>
            </a:r>
          </a:p>
          <a:p>
            <a:pPr>
              <a:buNone/>
            </a:pPr>
            <a:r>
              <a:rPr lang="ja-JP" altLang="en-US" dirty="0" smtClean="0">
                <a:sym typeface="Wingdings"/>
              </a:rPr>
              <a:t></a:t>
            </a:r>
            <a:r>
              <a:rPr lang="en-US" altLang="ja-JP" dirty="0" smtClean="0">
                <a:sym typeface="Wingdings"/>
              </a:rPr>
              <a:t> </a:t>
            </a:r>
            <a:r>
              <a:rPr lang="en-GB" altLang="ja-JP" dirty="0" smtClean="0"/>
              <a:t>Price </a:t>
            </a:r>
            <a:r>
              <a:rPr lang="en-GB" altLang="ja-JP" b="1" dirty="0" smtClean="0"/>
              <a:t>starts low </a:t>
            </a:r>
            <a:r>
              <a:rPr lang="en-GB" altLang="ja-JP" dirty="0" smtClean="0"/>
              <a:t>and </a:t>
            </a:r>
            <a:r>
              <a:rPr lang="en-GB" altLang="ja-JP" b="1" dirty="0" smtClean="0"/>
              <a:t>increases </a:t>
            </a:r>
            <a:r>
              <a:rPr lang="en-GB" altLang="ja-JP" dirty="0" smtClean="0"/>
              <a:t>as bids are made.</a:t>
            </a:r>
          </a:p>
          <a:p>
            <a:pPr>
              <a:buNone/>
            </a:pPr>
            <a:endParaRPr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779" y="800733"/>
            <a:ext cx="8515965" cy="4612383"/>
          </a:xfrm>
        </p:spPr>
        <p:txBody>
          <a:bodyPr wrap="square">
            <a:noAutofit/>
          </a:bodyPr>
          <a:lstStyle/>
          <a:p>
            <a:r>
              <a:rPr lang="en-GB" altLang="ja-JP" u="sng" dirty="0" smtClean="0"/>
              <a:t>Empirical Model for sale price of artwork</a:t>
            </a:r>
          </a:p>
          <a:p>
            <a:pPr>
              <a:buNone/>
            </a:pPr>
            <a:r>
              <a:rPr lang="en-US" altLang="ja-JP" sz="2500" u="sng" dirty="0" smtClean="0"/>
              <a:t>Value of an art</a:t>
            </a:r>
            <a:r>
              <a:rPr lang="en-US" altLang="ja-JP" sz="2500" dirty="0" smtClean="0"/>
              <a:t>    (</a:t>
            </a:r>
            <a:r>
              <a:rPr lang="en-US" altLang="ja-JP" sz="2500" dirty="0"/>
              <a:t>Alan </a:t>
            </a:r>
            <a:r>
              <a:rPr lang="en-US" altLang="ja-JP" sz="2500" dirty="0" err="1"/>
              <a:t>Beggs</a:t>
            </a:r>
            <a:r>
              <a:rPr lang="en-US" altLang="ja-JP" sz="2500" dirty="0"/>
              <a:t> and Kathryn </a:t>
            </a:r>
            <a:r>
              <a:rPr lang="en-US" altLang="ja-JP" sz="2500" dirty="0" err="1" smtClean="0"/>
              <a:t>Graddy</a:t>
            </a:r>
            <a:r>
              <a:rPr lang="en-US" altLang="ja-JP" sz="2500" dirty="0" smtClean="0"/>
              <a:t> 2009) </a:t>
            </a:r>
          </a:p>
          <a:p>
            <a:pPr>
              <a:buNone/>
            </a:pPr>
            <a:r>
              <a:rPr lang="en-US" altLang="ja-JP" b="1" dirty="0" smtClean="0"/>
              <a:t>     </a:t>
            </a:r>
            <a:r>
              <a:rPr lang="en-US" altLang="ja-JP" b="1" dirty="0" err="1" smtClean="0"/>
              <a:t>π</a:t>
            </a:r>
            <a:r>
              <a:rPr lang="en-GB" altLang="ja-JP" b="1" baseline="-25000" dirty="0" err="1" smtClean="0"/>
              <a:t>t</a:t>
            </a:r>
            <a:r>
              <a:rPr lang="en-US" altLang="ja-JP" b="1" dirty="0" smtClean="0"/>
              <a:t> = Xβ + </a:t>
            </a:r>
            <a:r>
              <a:rPr lang="en-US" altLang="ja-JP" b="1" dirty="0" err="1" smtClean="0"/>
              <a:t>δ</a:t>
            </a:r>
            <a:r>
              <a:rPr lang="en-US" altLang="ja-JP" b="1" baseline="-25000" dirty="0" err="1" smtClean="0"/>
              <a:t>t</a:t>
            </a:r>
            <a:endParaRPr lang="en-US" altLang="ja-JP" b="1" baseline="-25000" dirty="0" smtClean="0"/>
          </a:p>
          <a:p>
            <a:pPr algn="just">
              <a:buNone/>
            </a:pPr>
            <a:r>
              <a:rPr lang="en-US" altLang="ja-JP" sz="2000" dirty="0" smtClean="0"/>
              <a:t> X = characteristics of the art</a:t>
            </a:r>
          </a:p>
          <a:p>
            <a:pPr algn="just">
              <a:buNone/>
            </a:pPr>
            <a:r>
              <a:rPr lang="en-US" altLang="ja-JP" sz="2000" dirty="0" smtClean="0"/>
              <a:t> </a:t>
            </a:r>
            <a:r>
              <a:rPr lang="en-US" altLang="ja-JP" sz="2000" dirty="0" err="1" smtClean="0"/>
              <a:t>δ</a:t>
            </a:r>
            <a:r>
              <a:rPr lang="en-US" altLang="ja-JP" sz="2000" baseline="-25000" dirty="0" err="1" smtClean="0"/>
              <a:t>t</a:t>
            </a:r>
            <a:r>
              <a:rPr lang="en-US" altLang="ja-JP" sz="2000" baseline="-25000" dirty="0" smtClean="0"/>
              <a:t> </a:t>
            </a:r>
            <a:r>
              <a:rPr lang="en-US" altLang="ja-JP" sz="2000" dirty="0" smtClean="0"/>
              <a:t>= timing effect</a:t>
            </a:r>
          </a:p>
          <a:p>
            <a:pPr>
              <a:buNone/>
            </a:pPr>
            <a:r>
              <a:rPr lang="ja-JP" altLang="en-US" sz="2000" dirty="0" smtClean="0"/>
              <a:t>β</a:t>
            </a:r>
            <a:r>
              <a:rPr lang="en-US" altLang="ja-JP" sz="2000" dirty="0" smtClean="0"/>
              <a:t>= how much the individual values each unit increase of X</a:t>
            </a:r>
          </a:p>
          <a:p>
            <a:pPr>
              <a:buNone/>
            </a:pPr>
            <a:r>
              <a:rPr lang="en-US" altLang="ja-JP" sz="2500" u="sng" dirty="0" smtClean="0">
                <a:sym typeface="Wingdings"/>
              </a:rPr>
              <a:t>Sale price or Presale estimate</a:t>
            </a:r>
          </a:p>
          <a:p>
            <a:pPr>
              <a:buNone/>
            </a:pPr>
            <a:r>
              <a:rPr lang="en-US" altLang="ja-JP" dirty="0" smtClean="0">
                <a:sym typeface="Wingdings"/>
              </a:rPr>
              <a:t>    </a:t>
            </a:r>
            <a:r>
              <a:rPr lang="en-US" altLang="ja-JP" b="1" dirty="0" smtClean="0">
                <a:sym typeface="Wingdings"/>
              </a:rPr>
              <a:t>PR = </a:t>
            </a:r>
            <a:r>
              <a:rPr lang="en-US" altLang="ja-JP" b="1" dirty="0" err="1" smtClean="0">
                <a:sym typeface="Wingdings"/>
              </a:rPr>
              <a:t>μ</a:t>
            </a:r>
            <a:r>
              <a:rPr lang="en-US" altLang="ja-JP" b="1" dirty="0" err="1" smtClean="0"/>
              <a:t>π</a:t>
            </a:r>
            <a:r>
              <a:rPr lang="en-US" altLang="ja-JP" b="1" dirty="0" smtClean="0"/>
              <a:t> + λ(P</a:t>
            </a:r>
            <a:r>
              <a:rPr lang="en-US" altLang="ja-JP" b="1" baseline="-25000" dirty="0" smtClean="0"/>
              <a:t>-1</a:t>
            </a:r>
            <a:r>
              <a:rPr lang="en-US" altLang="ja-JP" b="1" dirty="0" smtClean="0"/>
              <a:t>- </a:t>
            </a:r>
            <a:r>
              <a:rPr lang="en-US" altLang="ja-JP" b="1" dirty="0" err="1" smtClean="0"/>
              <a:t>π</a:t>
            </a:r>
            <a:r>
              <a:rPr lang="en-US" altLang="ja-JP" b="1" dirty="0" smtClean="0"/>
              <a:t>) + ξ(P</a:t>
            </a:r>
            <a:r>
              <a:rPr lang="en-US" altLang="ja-JP" b="1" baseline="-25000" dirty="0" smtClean="0"/>
              <a:t>-1</a:t>
            </a:r>
            <a:r>
              <a:rPr lang="en-US" altLang="ja-JP" b="1" dirty="0" smtClean="0"/>
              <a:t>- π</a:t>
            </a:r>
            <a:r>
              <a:rPr lang="en-US" altLang="ja-JP" b="1" baseline="-25000" dirty="0" smtClean="0"/>
              <a:t>-1</a:t>
            </a:r>
            <a:r>
              <a:rPr lang="en-US" altLang="ja-JP" b="1" dirty="0" smtClean="0"/>
              <a:t>)</a:t>
            </a:r>
            <a:endParaRPr lang="en-US" altLang="ja-JP" sz="2000" b="1" dirty="0" smtClean="0"/>
          </a:p>
          <a:p>
            <a:pPr algn="just">
              <a:buNone/>
            </a:pPr>
            <a:r>
              <a:rPr lang="en-US" altLang="ja-JP" sz="2000" dirty="0" smtClean="0"/>
              <a:t> </a:t>
            </a:r>
            <a:r>
              <a:rPr lang="en-US" altLang="ja-JP" sz="2000" dirty="0" err="1" smtClean="0"/>
              <a:t>λ</a:t>
            </a:r>
            <a:r>
              <a:rPr lang="en-US" altLang="ja-JP" sz="2000" baseline="-25000" dirty="0" smtClean="0"/>
              <a:t> </a:t>
            </a:r>
            <a:r>
              <a:rPr lang="en-US" altLang="ja-JP" sz="2000" dirty="0" smtClean="0"/>
              <a:t>= 1 if the art is sold at previous sale; </a:t>
            </a:r>
            <a:r>
              <a:rPr lang="en-US" altLang="ja-JP" sz="2000" dirty="0" err="1" smtClean="0"/>
              <a:t>λ</a:t>
            </a:r>
            <a:r>
              <a:rPr lang="en-US" altLang="ja-JP" sz="2000" baseline="-25000" dirty="0" smtClean="0"/>
              <a:t> </a:t>
            </a:r>
            <a:r>
              <a:rPr lang="en-US" altLang="ja-JP" sz="2000" dirty="0" smtClean="0"/>
              <a:t>= 0 if unsold at previous sale</a:t>
            </a:r>
          </a:p>
          <a:p>
            <a:pPr>
              <a:buNone/>
            </a:pPr>
            <a:r>
              <a:rPr lang="en-US" altLang="ja-JP" sz="2000" dirty="0" smtClean="0"/>
              <a:t>P</a:t>
            </a:r>
            <a:r>
              <a:rPr lang="en-US" altLang="ja-JP" sz="2000" baseline="-25000" dirty="0" smtClean="0"/>
              <a:t>-1 </a:t>
            </a:r>
            <a:r>
              <a:rPr lang="en-US" altLang="ja-JP" sz="2000" dirty="0" smtClean="0"/>
              <a:t>= price at previous sale</a:t>
            </a:r>
          </a:p>
          <a:p>
            <a:pPr>
              <a:buNone/>
            </a:pPr>
            <a:r>
              <a:rPr lang="en-US" altLang="ja-JP" sz="2000" dirty="0" smtClean="0"/>
              <a:t> </a:t>
            </a:r>
            <a:r>
              <a:rPr lang="en-US" altLang="ja-JP" sz="2000" dirty="0" err="1" smtClean="0"/>
              <a:t>ξ</a:t>
            </a:r>
            <a:r>
              <a:rPr lang="en-US" altLang="ja-JP" sz="2000" baseline="-25000" dirty="0" smtClean="0"/>
              <a:t> </a:t>
            </a:r>
            <a:r>
              <a:rPr lang="en-US" altLang="ja-JP" sz="2000" dirty="0" smtClean="0"/>
              <a:t>= 1 if the art is sold at previous sale; </a:t>
            </a:r>
            <a:r>
              <a:rPr lang="en-US" altLang="ja-JP" sz="2000" dirty="0" err="1" smtClean="0"/>
              <a:t>ξ</a:t>
            </a:r>
            <a:r>
              <a:rPr lang="en-US" altLang="ja-JP" sz="2000" baseline="-25000" dirty="0" smtClean="0"/>
              <a:t> </a:t>
            </a:r>
            <a:r>
              <a:rPr lang="en-US" altLang="ja-JP" sz="2000" dirty="0" smtClean="0"/>
              <a:t>= 0 if unsold at previous sale</a:t>
            </a:r>
          </a:p>
          <a:p>
            <a:pPr>
              <a:buNone/>
            </a:pPr>
            <a:r>
              <a:rPr lang="en-US" altLang="ja-JP" sz="2000" dirty="0" smtClean="0"/>
              <a:t> π</a:t>
            </a:r>
            <a:r>
              <a:rPr lang="en-US" altLang="ja-JP" sz="2000" baseline="-25000" dirty="0" smtClean="0"/>
              <a:t>-1 </a:t>
            </a:r>
            <a:r>
              <a:rPr lang="en-US" altLang="ja-JP" sz="2000" dirty="0" smtClean="0"/>
              <a:t>= extra information i.e. components </a:t>
            </a:r>
            <a:r>
              <a:rPr lang="en-US" altLang="ja-JP" sz="2000" dirty="0"/>
              <a:t>to quality</a:t>
            </a:r>
            <a:r>
              <a:rPr lang="en-US" altLang="ja-JP" sz="2000" dirty="0" smtClean="0"/>
              <a:t> not captured by </a:t>
            </a:r>
            <a:r>
              <a:rPr lang="en-US" altLang="ja-JP" sz="2000" dirty="0"/>
              <a:t>the observable characteristics but that are observed either by</a:t>
            </a:r>
            <a:r>
              <a:rPr lang="en-US" altLang="ja-JP" sz="2000" dirty="0" smtClean="0"/>
              <a:t> auctioneer</a:t>
            </a:r>
            <a:r>
              <a:rPr lang="en-US" altLang="ja-JP" sz="2000" dirty="0"/>
              <a:t>,</a:t>
            </a:r>
            <a:r>
              <a:rPr lang="en-US" altLang="ja-JP" sz="2000" dirty="0" smtClean="0"/>
              <a:t> buyers</a:t>
            </a:r>
            <a:r>
              <a:rPr lang="en-US" altLang="ja-JP" sz="2000" dirty="0"/>
              <a:t>,</a:t>
            </a:r>
            <a:r>
              <a:rPr lang="en-US" altLang="ja-JP" sz="2000" dirty="0" smtClean="0"/>
              <a:t> sellers</a:t>
            </a:r>
            <a:r>
              <a:rPr lang="en-US" altLang="ja-JP" sz="2000" dirty="0"/>
              <a:t>, or which the participants use past prices to learn about</a:t>
            </a:r>
            <a:endParaRPr lang="en-US" altLang="ja-JP" sz="2000" dirty="0" smtClean="0"/>
          </a:p>
          <a:p>
            <a:pPr>
              <a:buNone/>
            </a:pPr>
            <a:endParaRPr lang="en-US" altLang="ja-JP" sz="2000" dirty="0" smtClean="0">
              <a:sym typeface="Wingdings"/>
            </a:endParaRPr>
          </a:p>
        </p:txBody>
      </p:sp>
      <p:sp>
        <p:nvSpPr>
          <p:cNvPr id="5" name="Title 4"/>
          <p:cNvSpPr>
            <a:spLocks noGrp="1"/>
          </p:cNvSpPr>
          <p:nvPr>
            <p:ph type="title"/>
          </p:nvPr>
        </p:nvSpPr>
        <p:spPr>
          <a:xfrm>
            <a:off x="-262293" y="55224"/>
            <a:ext cx="9746238" cy="924984"/>
          </a:xfrm>
        </p:spPr>
        <p:txBody>
          <a:bodyPr>
            <a:normAutofit/>
          </a:bodyPr>
          <a:lstStyle/>
          <a:p>
            <a:r>
              <a:rPr lang="en-GB" altLang="ja-JP" sz="3800" dirty="0" smtClean="0"/>
              <a:t>Limitations of English auctions in art auctions </a:t>
            </a:r>
            <a:endParaRPr lang="ja-JP" altLang="en-US" sz="3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ja-JP" dirty="0" smtClean="0"/>
              <a:t>Limitations of English auction</a:t>
            </a:r>
            <a:br>
              <a:rPr lang="en-GB" altLang="ja-JP" dirty="0" smtClean="0"/>
            </a:br>
            <a:r>
              <a:rPr lang="en-GB" altLang="ja-JP" dirty="0" smtClean="0"/>
              <a:t>in art auctions</a:t>
            </a:r>
            <a:endParaRPr lang="ja-JP" altLang="en-US" dirty="0"/>
          </a:p>
        </p:txBody>
      </p:sp>
      <p:sp>
        <p:nvSpPr>
          <p:cNvPr id="3" name="Content Placeholder 2"/>
          <p:cNvSpPr>
            <a:spLocks noGrp="1"/>
          </p:cNvSpPr>
          <p:nvPr>
            <p:ph idx="1"/>
          </p:nvPr>
        </p:nvSpPr>
        <p:spPr/>
        <p:txBody>
          <a:bodyPr/>
          <a:lstStyle/>
          <a:p>
            <a:r>
              <a:rPr lang="en-GB" altLang="ja-JP" dirty="0" smtClean="0"/>
              <a:t>However, X (the characteristics of the artwork) in itself is hard to measure</a:t>
            </a:r>
          </a:p>
          <a:p>
            <a:r>
              <a:rPr lang="en-GB" altLang="ja-JP" dirty="0" smtClean="0"/>
              <a:t>Example: Cannot measure value by level of details</a:t>
            </a:r>
          </a:p>
          <a:p>
            <a:pPr>
              <a:buNone/>
            </a:pPr>
            <a:endParaRPr lang="ja-JP" altLang="en-US" dirty="0"/>
          </a:p>
        </p:txBody>
      </p:sp>
      <p:sp>
        <p:nvSpPr>
          <p:cNvPr id="7" name="TextBox 6"/>
          <p:cNvSpPr txBox="1"/>
          <p:nvPr/>
        </p:nvSpPr>
        <p:spPr>
          <a:xfrm>
            <a:off x="457200" y="4340114"/>
            <a:ext cx="4707467" cy="1323439"/>
          </a:xfrm>
          <a:prstGeom prst="rect">
            <a:avLst/>
          </a:prstGeom>
          <a:noFill/>
        </p:spPr>
        <p:txBody>
          <a:bodyPr wrap="square" rtlCol="0">
            <a:spAutoFit/>
          </a:bodyPr>
          <a:lstStyle/>
          <a:p>
            <a:r>
              <a:rPr kumimoji="1" lang="en-US" altLang="ja-JP" sz="2000" dirty="0" err="1" smtClean="0">
                <a:sym typeface="Wingdings"/>
              </a:rPr>
              <a:t>Kasimir</a:t>
            </a:r>
            <a:r>
              <a:rPr kumimoji="1" lang="en-US" altLang="ja-JP" sz="2000" dirty="0" smtClean="0">
                <a:sym typeface="Wingdings"/>
              </a:rPr>
              <a:t> Malevich, </a:t>
            </a:r>
            <a:r>
              <a:rPr lang="en-US" altLang="ja-JP" sz="2000" b="1" i="1" dirty="0" err="1" smtClean="0"/>
              <a:t>Suprematist</a:t>
            </a:r>
            <a:r>
              <a:rPr lang="en-US" altLang="ja-JP" sz="2000" b="1" i="1" dirty="0" smtClean="0"/>
              <a:t> Composition</a:t>
            </a:r>
            <a:r>
              <a:rPr lang="en-US" altLang="ja-JP" sz="2000" i="1" dirty="0" smtClean="0"/>
              <a:t> (blue rectangle over the red beam),</a:t>
            </a:r>
            <a:r>
              <a:rPr lang="en-US" altLang="ja-JP" sz="2000" b="1" i="1" dirty="0" smtClean="0"/>
              <a:t> </a:t>
            </a:r>
            <a:r>
              <a:rPr lang="en-US" altLang="ja-JP" sz="2000" i="1" dirty="0" smtClean="0"/>
              <a:t>1916,</a:t>
            </a:r>
            <a:r>
              <a:rPr lang="en-US" altLang="ja-JP" sz="2000" b="1" i="1" dirty="0" smtClean="0"/>
              <a:t> </a:t>
            </a:r>
            <a:r>
              <a:rPr lang="en-US" altLang="ja-JP" sz="2000" i="1" dirty="0" smtClean="0"/>
              <a:t>sold for </a:t>
            </a:r>
            <a:r>
              <a:rPr lang="en-US" altLang="ja-JP" sz="2000" b="1" dirty="0" smtClean="0"/>
              <a:t>$60 million</a:t>
            </a:r>
            <a:r>
              <a:rPr lang="en-US" altLang="ja-JP" sz="2000" dirty="0" smtClean="0"/>
              <a:t> at a Sotheby’s auction in 2008.</a:t>
            </a:r>
            <a:endParaRPr kumimoji="1" lang="ja-JP" altLang="en-US" sz="2000" dirty="0"/>
          </a:p>
        </p:txBody>
      </p:sp>
      <p:pic>
        <p:nvPicPr>
          <p:cNvPr id="8" name="Picture 7" descr="450px-Suprematist_Composition_-_Kazimir_Malevich.jpg"/>
          <p:cNvPicPr>
            <a:picLocks noChangeAspect="1"/>
          </p:cNvPicPr>
          <p:nvPr/>
        </p:nvPicPr>
        <p:blipFill>
          <a:blip r:embed="rId2"/>
          <a:stretch>
            <a:fillRect/>
          </a:stretch>
        </p:blipFill>
        <p:spPr>
          <a:xfrm>
            <a:off x="5460999" y="3365969"/>
            <a:ext cx="2619023" cy="3492031"/>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ja-JP" dirty="0" smtClean="0"/>
              <a:t>Limitations of English auction</a:t>
            </a:r>
            <a:br>
              <a:rPr lang="en-GB" altLang="ja-JP" dirty="0" smtClean="0"/>
            </a:br>
            <a:r>
              <a:rPr lang="en-GB" altLang="ja-JP" dirty="0" smtClean="0"/>
              <a:t>in art auctions</a:t>
            </a:r>
            <a:endParaRPr lang="ja-JP" altLang="en-US" dirty="0"/>
          </a:p>
        </p:txBody>
      </p:sp>
      <p:sp>
        <p:nvSpPr>
          <p:cNvPr id="3" name="Content Placeholder 2"/>
          <p:cNvSpPr>
            <a:spLocks noGrp="1"/>
          </p:cNvSpPr>
          <p:nvPr>
            <p:ph idx="1"/>
          </p:nvPr>
        </p:nvSpPr>
        <p:spPr>
          <a:xfrm>
            <a:off x="277737" y="1600200"/>
            <a:ext cx="8686800" cy="5257800"/>
          </a:xfrm>
        </p:spPr>
        <p:txBody>
          <a:bodyPr>
            <a:normAutofit fontScale="77500" lnSpcReduction="20000"/>
          </a:bodyPr>
          <a:lstStyle/>
          <a:p>
            <a:r>
              <a:rPr lang="en-GB" altLang="ja-JP" dirty="0" smtClean="0"/>
              <a:t>English auction provides for the information in terms of how other interested bidders are willing to pay for the artwork.</a:t>
            </a:r>
          </a:p>
          <a:p>
            <a:r>
              <a:rPr lang="en-GB" altLang="ja-JP" dirty="0" smtClean="0"/>
              <a:t>However this information is still </a:t>
            </a:r>
            <a:r>
              <a:rPr lang="en-GB" altLang="ja-JP" b="1" dirty="0" smtClean="0"/>
              <a:t>not sufficient </a:t>
            </a:r>
            <a:r>
              <a:rPr lang="en-GB" altLang="ja-JP" dirty="0" smtClean="0"/>
              <a:t>in accurately valuing and pricing the artwork, which then affects the valuation by bidders during the auction. </a:t>
            </a:r>
          </a:p>
          <a:p>
            <a:r>
              <a:rPr lang="en-GB" altLang="ja-JP" dirty="0" smtClean="0"/>
              <a:t>While it is tempting to overprice an item, it is also possible to undervalue it without knowing </a:t>
            </a:r>
            <a:r>
              <a:rPr lang="ja-JP" altLang="en-US" dirty="0" smtClean="0">
                <a:sym typeface="Wingdings"/>
              </a:rPr>
              <a:t></a:t>
            </a:r>
            <a:r>
              <a:rPr lang="en-US" altLang="ja-JP" dirty="0" smtClean="0">
                <a:sym typeface="Wingdings"/>
              </a:rPr>
              <a:t> loss.</a:t>
            </a:r>
          </a:p>
          <a:p>
            <a:pPr>
              <a:buNone/>
            </a:pPr>
            <a:r>
              <a:rPr lang="en-US" altLang="ja-JP" dirty="0" smtClean="0"/>
              <a:t>     </a:t>
            </a:r>
            <a:r>
              <a:rPr lang="en-US" altLang="ja-JP" dirty="0" err="1" smtClean="0"/>
              <a:t>i</a:t>
            </a:r>
            <a:r>
              <a:rPr lang="en-US" altLang="ja-JP" dirty="0" smtClean="0"/>
              <a:t>. </a:t>
            </a:r>
            <a:r>
              <a:rPr lang="en-US" altLang="ja-JP" dirty="0"/>
              <a:t>Chanel, et. al. (1996</a:t>
            </a:r>
            <a:r>
              <a:rPr lang="en-US" altLang="ja-JP" dirty="0" smtClean="0"/>
              <a:t>): Most auction houses undervalue </a:t>
            </a:r>
            <a:r>
              <a:rPr lang="en-US" altLang="ja-JP" dirty="0"/>
              <a:t>most types of jewelry, with the exception of some watches</a:t>
            </a:r>
            <a:r>
              <a:rPr lang="en-US" altLang="ja-JP" dirty="0" smtClean="0"/>
              <a:t> </a:t>
            </a:r>
          </a:p>
          <a:p>
            <a:pPr>
              <a:buNone/>
            </a:pPr>
            <a:r>
              <a:rPr lang="en-US" altLang="ja-JP" dirty="0" smtClean="0"/>
              <a:t>     ii. </a:t>
            </a:r>
            <a:r>
              <a:rPr lang="en-US" altLang="ja-JP" dirty="0" err="1" smtClean="0"/>
              <a:t>Beggs</a:t>
            </a:r>
            <a:r>
              <a:rPr lang="en-US" altLang="ja-JP" dirty="0" smtClean="0"/>
              <a:t> </a:t>
            </a:r>
            <a:r>
              <a:rPr lang="en-US" altLang="ja-JP" dirty="0"/>
              <a:t>and </a:t>
            </a:r>
            <a:r>
              <a:rPr lang="en-US" altLang="ja-JP" dirty="0" err="1"/>
              <a:t>Graddy</a:t>
            </a:r>
            <a:r>
              <a:rPr lang="en-US" altLang="ja-JP" dirty="0"/>
              <a:t> (1997</a:t>
            </a:r>
            <a:r>
              <a:rPr lang="en-US" altLang="ja-JP" dirty="0" smtClean="0"/>
              <a:t>) : </a:t>
            </a:r>
            <a:r>
              <a:rPr lang="en-US" altLang="ja-JP" dirty="0"/>
              <a:t>Art: Recently executed works tend to be overvalued; longer and </a:t>
            </a:r>
            <a:r>
              <a:rPr lang="en-US" altLang="ja-JP" dirty="0" smtClean="0"/>
              <a:t>wider paintings </a:t>
            </a:r>
            <a:r>
              <a:rPr lang="en-US" altLang="ja-JP" dirty="0"/>
              <a:t>are </a:t>
            </a:r>
            <a:r>
              <a:rPr lang="en-US" altLang="ja-JP" dirty="0" smtClean="0"/>
              <a:t>undervalued.</a:t>
            </a:r>
          </a:p>
          <a:p>
            <a:pPr>
              <a:buNone/>
            </a:pPr>
            <a:r>
              <a:rPr lang="en-US" altLang="ja-JP" dirty="0" smtClean="0"/>
              <a:t>    </a:t>
            </a:r>
            <a:r>
              <a:rPr lang="en-GB" altLang="ja-JP" dirty="0" smtClean="0"/>
              <a:t> iii. </a:t>
            </a:r>
            <a:r>
              <a:rPr lang="en-US" altLang="ja-JP" dirty="0" err="1"/>
              <a:t>Bauwens</a:t>
            </a:r>
            <a:r>
              <a:rPr lang="en-US" altLang="ja-JP" dirty="0"/>
              <a:t> and </a:t>
            </a:r>
            <a:r>
              <a:rPr lang="en-US" altLang="ja-JP" dirty="0" err="1"/>
              <a:t>Ginsburgh</a:t>
            </a:r>
            <a:r>
              <a:rPr lang="en-US" altLang="ja-JP" dirty="0"/>
              <a:t> (2000</a:t>
            </a:r>
            <a:r>
              <a:rPr lang="en-US" altLang="ja-JP" dirty="0" smtClean="0"/>
              <a:t>): </a:t>
            </a:r>
            <a:r>
              <a:rPr lang="en-US" altLang="ja-JP" dirty="0"/>
              <a:t>English silver: Christie's systematically underestimates</a:t>
            </a:r>
            <a:r>
              <a:rPr lang="en-US" altLang="ja-JP" dirty="0" smtClean="0"/>
              <a:t>; Sotheby's </a:t>
            </a:r>
            <a:r>
              <a:rPr lang="en-US" altLang="ja-JP" dirty="0"/>
              <a:t>overvalues inexpensive pieces and undervalues expensive pieces</a:t>
            </a:r>
            <a:endParaRPr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Further Work</a:t>
            </a:r>
            <a:endParaRPr lang="ja-JP" altLang="en-US" dirty="0"/>
          </a:p>
        </p:txBody>
      </p:sp>
      <p:sp>
        <p:nvSpPr>
          <p:cNvPr id="3" name="Content Placeholder 2"/>
          <p:cNvSpPr>
            <a:spLocks noGrp="1"/>
          </p:cNvSpPr>
          <p:nvPr>
            <p:ph idx="1"/>
          </p:nvPr>
        </p:nvSpPr>
        <p:spPr/>
        <p:txBody>
          <a:bodyPr/>
          <a:lstStyle/>
          <a:p>
            <a:r>
              <a:rPr lang="en-GB" altLang="ja-JP" dirty="0" smtClean="0"/>
              <a:t>Comparison to other types of auctions where speculation is required</a:t>
            </a:r>
          </a:p>
          <a:p>
            <a:r>
              <a:rPr lang="en-GB" altLang="ja-JP" dirty="0" smtClean="0"/>
              <a:t>Empirical data on how the revelation of price during English auction encourages higher bids from bidders / how bidders influence each other and increase the hammer price</a:t>
            </a:r>
          </a:p>
          <a:p>
            <a:endParaRPr lang="en-GB" altLang="ja-JP" dirty="0" smtClean="0"/>
          </a:p>
          <a:p>
            <a:endParaRPr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Sources</a:t>
            </a:r>
            <a:endParaRPr lang="ja-JP" altLang="en-US" dirty="0"/>
          </a:p>
        </p:txBody>
      </p:sp>
      <p:sp>
        <p:nvSpPr>
          <p:cNvPr id="3" name="Content Placeholder 2"/>
          <p:cNvSpPr>
            <a:spLocks noGrp="1"/>
          </p:cNvSpPr>
          <p:nvPr>
            <p:ph idx="1"/>
          </p:nvPr>
        </p:nvSpPr>
        <p:spPr>
          <a:xfrm>
            <a:off x="250127" y="1182936"/>
            <a:ext cx="8686800" cy="5440362"/>
          </a:xfrm>
        </p:spPr>
        <p:txBody>
          <a:bodyPr>
            <a:normAutofit fontScale="62500" lnSpcReduction="20000"/>
          </a:bodyPr>
          <a:lstStyle/>
          <a:p>
            <a:endParaRPr lang="ja-JP" altLang="en-US" dirty="0" smtClean="0"/>
          </a:p>
          <a:p>
            <a:pPr lvl="0"/>
            <a:r>
              <a:rPr lang="fr-FR" dirty="0"/>
              <a:t>Orley </a:t>
            </a:r>
            <a:r>
              <a:rPr lang="fr-FR" dirty="0" err="1"/>
              <a:t>Ashenfelter</a:t>
            </a:r>
            <a:r>
              <a:rPr lang="fr-FR" dirty="0"/>
              <a:t> &amp; Kathryn </a:t>
            </a:r>
            <a:r>
              <a:rPr lang="fr-FR" dirty="0" err="1"/>
              <a:t>Graddy</a:t>
            </a:r>
            <a:r>
              <a:rPr lang="fr-FR" dirty="0"/>
              <a:t>, Art </a:t>
            </a:r>
            <a:r>
              <a:rPr lang="fr-FR" dirty="0" err="1"/>
              <a:t>Auctions</a:t>
            </a:r>
            <a:r>
              <a:rPr lang="fr-FR" dirty="0"/>
              <a:t>, CEPS </a:t>
            </a:r>
            <a:r>
              <a:rPr lang="fr-FR" dirty="0" err="1"/>
              <a:t>Working</a:t>
            </a:r>
            <a:r>
              <a:rPr lang="fr-FR" dirty="0"/>
              <a:t> </a:t>
            </a:r>
            <a:r>
              <a:rPr lang="fr-FR" dirty="0" err="1"/>
              <a:t>Paper</a:t>
            </a:r>
            <a:r>
              <a:rPr lang="fr-FR" dirty="0"/>
              <a:t> No. 203, Princeton </a:t>
            </a:r>
            <a:r>
              <a:rPr lang="fr-FR" dirty="0" err="1"/>
              <a:t>University</a:t>
            </a:r>
            <a:r>
              <a:rPr lang="fr-FR" dirty="0"/>
              <a:t> &amp; Oxford </a:t>
            </a:r>
            <a:r>
              <a:rPr lang="fr-FR" dirty="0" err="1"/>
              <a:t>University</a:t>
            </a:r>
            <a:r>
              <a:rPr lang="fr-FR" dirty="0"/>
              <a:t>, March 2010.</a:t>
            </a:r>
            <a:endParaRPr lang="en-GB" dirty="0"/>
          </a:p>
          <a:p>
            <a:pPr lvl="0"/>
            <a:r>
              <a:rPr lang="en-US" dirty="0"/>
              <a:t>Alan </a:t>
            </a:r>
            <a:r>
              <a:rPr lang="en-US" dirty="0" err="1"/>
              <a:t>Beggs</a:t>
            </a:r>
            <a:r>
              <a:rPr lang="en-US" dirty="0"/>
              <a:t> and Kathryn </a:t>
            </a:r>
            <a:r>
              <a:rPr lang="en-US" dirty="0" err="1"/>
              <a:t>Graddy</a:t>
            </a:r>
            <a:r>
              <a:rPr lang="en-US" dirty="0"/>
              <a:t>, Anchoring Effects: Evidence from Art Auctions, American Economic Review 2009, 99:3, 1027–1039</a:t>
            </a:r>
            <a:endParaRPr lang="en-GB" dirty="0"/>
          </a:p>
          <a:p>
            <a:pPr lvl="0"/>
            <a:r>
              <a:rPr lang="en-US" dirty="0" err="1"/>
              <a:t>Orley</a:t>
            </a:r>
            <a:r>
              <a:rPr lang="en-US" dirty="0"/>
              <a:t> </a:t>
            </a:r>
            <a:r>
              <a:rPr lang="en-US" dirty="0" err="1"/>
              <a:t>Ashenfelter</a:t>
            </a:r>
            <a:r>
              <a:rPr lang="en-US" dirty="0"/>
              <a:t> &amp; Kathryn </a:t>
            </a:r>
            <a:r>
              <a:rPr lang="en-US" dirty="0" err="1"/>
              <a:t>Graddy</a:t>
            </a:r>
            <a:r>
              <a:rPr lang="en-US" dirty="0"/>
              <a:t>, Art auctions: A survey of empirical studies, National Bureau of Economics Research Working Paper 8997, 2002.</a:t>
            </a:r>
            <a:endParaRPr lang="en-GB" dirty="0"/>
          </a:p>
          <a:p>
            <a:pPr lvl="0"/>
            <a:r>
              <a:rPr lang="en-US" dirty="0"/>
              <a:t>Wilbur C. Whitehead, Auction Bridge Standards, NY: Frederick </a:t>
            </a:r>
            <a:r>
              <a:rPr lang="en-US" dirty="0" err="1"/>
              <a:t>A.Stokes</a:t>
            </a:r>
            <a:r>
              <a:rPr lang="en-US" dirty="0"/>
              <a:t> Company Publishers, 1921</a:t>
            </a:r>
            <a:endParaRPr lang="en-GB" dirty="0"/>
          </a:p>
          <a:p>
            <a:pPr lvl="0"/>
            <a:r>
              <a:rPr lang="en-US" dirty="0" err="1"/>
              <a:t>Faruk</a:t>
            </a:r>
            <a:r>
              <a:rPr lang="en-US" dirty="0"/>
              <a:t> </a:t>
            </a:r>
            <a:r>
              <a:rPr lang="en-US" dirty="0" err="1"/>
              <a:t>Gul</a:t>
            </a:r>
            <a:r>
              <a:rPr lang="en-US" dirty="0"/>
              <a:t> &amp; </a:t>
            </a:r>
            <a:r>
              <a:rPr lang="en-US" dirty="0" err="1"/>
              <a:t>Ennio</a:t>
            </a:r>
            <a:r>
              <a:rPr lang="en-US" dirty="0"/>
              <a:t> </a:t>
            </a:r>
            <a:r>
              <a:rPr lang="en-US" dirty="0" err="1"/>
              <a:t>Stacchetti</a:t>
            </a:r>
            <a:r>
              <a:rPr lang="en-US" dirty="0"/>
              <a:t>, The English Auction with Differentiated Commodities, Princeton University &amp; University of Michigan, 1999</a:t>
            </a:r>
            <a:endParaRPr lang="en-GB" dirty="0"/>
          </a:p>
          <a:p>
            <a:pPr lvl="0"/>
            <a:r>
              <a:rPr lang="en-US" dirty="0"/>
              <a:t>Lawrence M. </a:t>
            </a:r>
            <a:r>
              <a:rPr lang="en-US" dirty="0" err="1"/>
              <a:t>Ausubel</a:t>
            </a:r>
            <a:r>
              <a:rPr lang="en-US" dirty="0"/>
              <a:t>, On Generalizing the English Auction, Department of Economics, University of Maryland, 1997</a:t>
            </a:r>
            <a:endParaRPr lang="en-GB" dirty="0"/>
          </a:p>
          <a:p>
            <a:pPr lvl="0"/>
            <a:r>
              <a:rPr lang="en-US" dirty="0"/>
              <a:t>Susan </a:t>
            </a:r>
            <a:r>
              <a:rPr lang="en-US" dirty="0" err="1"/>
              <a:t>Athey</a:t>
            </a:r>
            <a:r>
              <a:rPr lang="en-US" dirty="0"/>
              <a:t> &amp; Jonathan Levin, Information and Competition in U.S. Forest Service Timber Auctions, NBER Working Paper 7185, 1999</a:t>
            </a:r>
            <a:endParaRPr lang="en-GB" dirty="0"/>
          </a:p>
          <a:p>
            <a:pPr lvl="0"/>
            <a:r>
              <a:rPr lang="en-US" dirty="0"/>
              <a:t>Paul Klemperer, Auctions: Theory and Practice, Princeton University Press, </a:t>
            </a:r>
            <a:r>
              <a:rPr lang="en-US" dirty="0" smtClean="0"/>
              <a:t>2004</a:t>
            </a:r>
          </a:p>
          <a:p>
            <a:r>
              <a:rPr lang="en-US" altLang="ja-JP" dirty="0" err="1" smtClean="0"/>
              <a:t>Mayukh</a:t>
            </a:r>
            <a:r>
              <a:rPr lang="en-US" altLang="ja-JP" dirty="0" smtClean="0"/>
              <a:t> </a:t>
            </a:r>
            <a:r>
              <a:rPr lang="en-US" altLang="ja-JP" dirty="0" err="1" smtClean="0"/>
              <a:t>Dass</a:t>
            </a:r>
            <a:r>
              <a:rPr lang="en-US" altLang="ja-JP" dirty="0" smtClean="0"/>
              <a:t> &amp; </a:t>
            </a:r>
            <a:r>
              <a:rPr lang="en-US" altLang="ja-JP" dirty="0" err="1" smtClean="0"/>
              <a:t>Srinivas</a:t>
            </a:r>
            <a:r>
              <a:rPr lang="en-US" altLang="ja-JP" dirty="0" smtClean="0"/>
              <a:t> K. Reddy, Bidder Behavior and Bidder Networks in Online Auctions, Texas Tech University, 2010</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Art as the auctioned good</a:t>
            </a:r>
            <a:endParaRPr lang="ja-JP" altLang="en-US" dirty="0"/>
          </a:p>
        </p:txBody>
      </p:sp>
      <p:sp>
        <p:nvSpPr>
          <p:cNvPr id="3" name="Content Placeholder 2"/>
          <p:cNvSpPr>
            <a:spLocks noGrp="1"/>
          </p:cNvSpPr>
          <p:nvPr>
            <p:ph idx="1"/>
          </p:nvPr>
        </p:nvSpPr>
        <p:spPr/>
        <p:txBody>
          <a:bodyPr>
            <a:normAutofit fontScale="85000" lnSpcReduction="10000"/>
          </a:bodyPr>
          <a:lstStyle/>
          <a:p>
            <a:pPr>
              <a:buNone/>
            </a:pPr>
            <a:r>
              <a:rPr lang="en-GB" altLang="ja-JP" b="1" u="sng" dirty="0" smtClean="0"/>
              <a:t>Characteristics: uniqueness</a:t>
            </a:r>
          </a:p>
          <a:p>
            <a:r>
              <a:rPr lang="en-GB" altLang="ja-JP" dirty="0" smtClean="0"/>
              <a:t>Unique </a:t>
            </a:r>
            <a:r>
              <a:rPr lang="ja-JP" altLang="en-US" dirty="0" smtClean="0">
                <a:sym typeface="Wingdings"/>
              </a:rPr>
              <a:t></a:t>
            </a:r>
            <a:r>
              <a:rPr lang="en-US" altLang="ja-JP" dirty="0" smtClean="0">
                <a:sym typeface="Wingdings"/>
              </a:rPr>
              <a:t> </a:t>
            </a:r>
            <a:r>
              <a:rPr lang="en-GB" altLang="ja-JP" dirty="0" smtClean="0"/>
              <a:t>only one of its kind is available in the entire market. </a:t>
            </a:r>
            <a:r>
              <a:rPr lang="en-GB" altLang="ja-JP" dirty="0" err="1" smtClean="0"/>
              <a:t>Heteogeneous</a:t>
            </a:r>
            <a:r>
              <a:rPr lang="en-GB" altLang="ja-JP" dirty="0" smtClean="0"/>
              <a:t>.</a:t>
            </a:r>
          </a:p>
          <a:p>
            <a:r>
              <a:rPr lang="en-GB" altLang="ja-JP" dirty="0" smtClean="0">
                <a:sym typeface="Wingdings"/>
              </a:rPr>
              <a:t>Valued differently by different groups &amp; individuals:</a:t>
            </a:r>
          </a:p>
          <a:p>
            <a:pPr marL="514350" lvl="0" indent="-514350">
              <a:buNone/>
            </a:pPr>
            <a:r>
              <a:rPr lang="fr-FR" dirty="0" smtClean="0"/>
              <a:t>A.   </a:t>
            </a:r>
            <a:r>
              <a:rPr lang="fr-FR" b="1" dirty="0" err="1" smtClean="0"/>
              <a:t>Scholars</a:t>
            </a:r>
            <a:r>
              <a:rPr lang="fr-FR" dirty="0"/>
              <a:t>,</a:t>
            </a:r>
            <a:r>
              <a:rPr lang="fr-FR" dirty="0" smtClean="0"/>
              <a:t> </a:t>
            </a:r>
            <a:r>
              <a:rPr lang="fr-FR" b="1" dirty="0" smtClean="0"/>
              <a:t>Art </a:t>
            </a:r>
            <a:r>
              <a:rPr lang="fr-FR" b="1" dirty="0" err="1" smtClean="0"/>
              <a:t>Historians</a:t>
            </a:r>
            <a:r>
              <a:rPr lang="fr-FR" dirty="0" smtClean="0"/>
              <a:t> &amp; </a:t>
            </a:r>
            <a:r>
              <a:rPr lang="fr-FR" b="1" dirty="0" err="1" smtClean="0"/>
              <a:t>Collectors</a:t>
            </a:r>
            <a:r>
              <a:rPr lang="fr-FR" b="1" dirty="0" smtClean="0"/>
              <a:t> </a:t>
            </a:r>
            <a:r>
              <a:rPr lang="fr-FR" dirty="0" err="1" smtClean="0"/>
              <a:t>who</a:t>
            </a:r>
            <a:r>
              <a:rPr lang="fr-FR" dirty="0" smtClean="0"/>
              <a:t> know </a:t>
            </a:r>
            <a:r>
              <a:rPr lang="fr-FR" dirty="0"/>
              <a:t>and</a:t>
            </a:r>
            <a:r>
              <a:rPr lang="fr-FR" dirty="0" smtClean="0"/>
              <a:t> </a:t>
            </a:r>
            <a:r>
              <a:rPr lang="fr-FR" dirty="0" err="1" smtClean="0"/>
              <a:t>want</a:t>
            </a:r>
            <a:r>
              <a:rPr lang="fr-FR" dirty="0" smtClean="0"/>
              <a:t> </a:t>
            </a:r>
            <a:r>
              <a:rPr lang="fr-FR" dirty="0"/>
              <a:t>the </a:t>
            </a:r>
            <a:r>
              <a:rPr lang="fr-FR" dirty="0" err="1"/>
              <a:t>piece</a:t>
            </a:r>
            <a:r>
              <a:rPr lang="fr-FR" dirty="0"/>
              <a:t> for </a:t>
            </a:r>
            <a:r>
              <a:rPr lang="fr-FR" dirty="0" err="1" smtClean="0"/>
              <a:t>research</a:t>
            </a:r>
            <a:endParaRPr lang="en-GB" dirty="0" smtClean="0"/>
          </a:p>
          <a:p>
            <a:pPr marL="514350" lvl="0" indent="-514350">
              <a:buNone/>
            </a:pPr>
            <a:r>
              <a:rPr lang="fr-FR" altLang="ja-JP" dirty="0" smtClean="0">
                <a:sym typeface="Wingdings"/>
              </a:rPr>
              <a:t>B.   </a:t>
            </a:r>
            <a:r>
              <a:rPr lang="fr-FR" altLang="ja-JP" b="1" dirty="0" err="1" smtClean="0">
                <a:sym typeface="Wingdings"/>
              </a:rPr>
              <a:t>I</a:t>
            </a:r>
            <a:r>
              <a:rPr lang="fr-FR" b="1" dirty="0" err="1" smtClean="0"/>
              <a:t>nvestors</a:t>
            </a:r>
            <a:r>
              <a:rPr lang="fr-FR" dirty="0" smtClean="0"/>
              <a:t> </a:t>
            </a:r>
            <a:r>
              <a:rPr lang="fr-FR" dirty="0" err="1"/>
              <a:t>who</a:t>
            </a:r>
            <a:r>
              <a:rPr lang="fr-FR" dirty="0"/>
              <a:t> </a:t>
            </a:r>
            <a:r>
              <a:rPr lang="fr-FR" dirty="0" err="1"/>
              <a:t>see</a:t>
            </a:r>
            <a:r>
              <a:rPr lang="fr-FR" dirty="0"/>
              <a:t> art </a:t>
            </a:r>
            <a:r>
              <a:rPr lang="fr-FR" dirty="0" err="1"/>
              <a:t>pieces</a:t>
            </a:r>
            <a:r>
              <a:rPr lang="fr-FR" dirty="0"/>
              <a:t> as </a:t>
            </a:r>
            <a:r>
              <a:rPr lang="fr-FR" dirty="0" err="1"/>
              <a:t>investment</a:t>
            </a:r>
            <a:r>
              <a:rPr lang="fr-FR" dirty="0"/>
              <a:t> </a:t>
            </a:r>
            <a:r>
              <a:rPr lang="fr-FR" dirty="0" err="1"/>
              <a:t>goods</a:t>
            </a:r>
            <a:r>
              <a:rPr lang="fr-FR" dirty="0"/>
              <a:t> (</a:t>
            </a:r>
            <a:r>
              <a:rPr lang="fr-FR" dirty="0" err="1"/>
              <a:t>hedge</a:t>
            </a:r>
            <a:r>
              <a:rPr lang="fr-FR" dirty="0"/>
              <a:t> </a:t>
            </a:r>
            <a:r>
              <a:rPr lang="fr-FR" dirty="0" err="1"/>
              <a:t>funds</a:t>
            </a:r>
            <a:r>
              <a:rPr lang="fr-FR" dirty="0" smtClean="0"/>
              <a:t>) / </a:t>
            </a:r>
            <a:r>
              <a:rPr lang="fr-FR" dirty="0"/>
              <a:t>a </a:t>
            </a:r>
            <a:r>
              <a:rPr lang="fr-FR" dirty="0" err="1"/>
              <a:t>way</a:t>
            </a:r>
            <a:r>
              <a:rPr lang="fr-FR" dirty="0"/>
              <a:t> to</a:t>
            </a:r>
            <a:r>
              <a:rPr lang="fr-FR" dirty="0" smtClean="0"/>
              <a:t> store capital</a:t>
            </a:r>
            <a:endParaRPr lang="en-GB" dirty="0" smtClean="0"/>
          </a:p>
          <a:p>
            <a:pPr lvl="0">
              <a:buNone/>
            </a:pPr>
            <a:r>
              <a:rPr lang="en-GB" dirty="0" smtClean="0"/>
              <a:t>C.   </a:t>
            </a:r>
            <a:r>
              <a:rPr lang="fr-FR" b="1" dirty="0" err="1" smtClean="0"/>
              <a:t>Individual</a:t>
            </a:r>
            <a:r>
              <a:rPr lang="fr-FR" dirty="0" smtClean="0"/>
              <a:t> </a:t>
            </a:r>
            <a:r>
              <a:rPr lang="fr-FR" dirty="0" err="1"/>
              <a:t>who</a:t>
            </a:r>
            <a:r>
              <a:rPr lang="fr-FR" dirty="0"/>
              <a:t> </a:t>
            </a:r>
            <a:r>
              <a:rPr lang="fr-FR" dirty="0" err="1"/>
              <a:t>merely</a:t>
            </a:r>
            <a:r>
              <a:rPr lang="fr-FR" dirty="0"/>
              <a:t> </a:t>
            </a:r>
            <a:r>
              <a:rPr lang="fr-FR" dirty="0" err="1"/>
              <a:t>wants</a:t>
            </a:r>
            <a:r>
              <a:rPr lang="fr-FR" dirty="0"/>
              <a:t> the good for </a:t>
            </a:r>
            <a:r>
              <a:rPr lang="fr-FR" dirty="0" err="1"/>
              <a:t>personal</a:t>
            </a:r>
            <a:r>
              <a:rPr lang="fr-FR" dirty="0"/>
              <a:t> </a:t>
            </a:r>
            <a:r>
              <a:rPr lang="fr-FR" dirty="0" err="1"/>
              <a:t>likes</a:t>
            </a:r>
            <a:r>
              <a:rPr lang="fr-FR" dirty="0"/>
              <a:t>/décoration</a:t>
            </a:r>
            <a:r>
              <a:rPr lang="fr-FR" dirty="0" smtClean="0"/>
              <a:t>.</a:t>
            </a:r>
            <a:endParaRPr lang="en-GB" dirty="0" smtClean="0"/>
          </a:p>
          <a:p>
            <a:pPr>
              <a:buNone/>
            </a:pPr>
            <a:endParaRPr lang="en-US" altLang="ja-JP" dirty="0" smtClean="0">
              <a:sym typeface="Wingdings"/>
            </a:endParaRPr>
          </a:p>
          <a:p>
            <a:endParaRPr lang="en-GB"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Why art auction?</a:t>
            </a:r>
            <a:endParaRPr lang="ja-JP" altLang="en-US" dirty="0"/>
          </a:p>
        </p:txBody>
      </p:sp>
      <p:sp>
        <p:nvSpPr>
          <p:cNvPr id="3" name="Content Placeholder 2"/>
          <p:cNvSpPr>
            <a:spLocks noGrp="1"/>
          </p:cNvSpPr>
          <p:nvPr>
            <p:ph idx="1"/>
          </p:nvPr>
        </p:nvSpPr>
        <p:spPr>
          <a:xfrm>
            <a:off x="457199" y="1600200"/>
            <a:ext cx="8515965" cy="4874691"/>
          </a:xfrm>
        </p:spPr>
        <p:txBody>
          <a:bodyPr>
            <a:normAutofit fontScale="77500" lnSpcReduction="20000"/>
          </a:bodyPr>
          <a:lstStyle/>
          <a:p>
            <a:r>
              <a:rPr lang="en-GB" altLang="ja-JP" dirty="0" smtClean="0"/>
              <a:t>Art is therefore unlike other multiple identical goods (e.g. land, car plate…etc.) </a:t>
            </a:r>
          </a:p>
          <a:p>
            <a:r>
              <a:rPr lang="en-US" altLang="ja-JP" dirty="0" smtClean="0">
                <a:sym typeface="Wingdings"/>
              </a:rPr>
              <a:t>Art is more individualized, one original copy by one artist</a:t>
            </a:r>
          </a:p>
          <a:p>
            <a:pPr>
              <a:buNone/>
            </a:pPr>
            <a:r>
              <a:rPr lang="en-US" altLang="ja-JP" dirty="0" smtClean="0">
                <a:sym typeface="Wingdings"/>
              </a:rPr>
              <a:t>     Example: Person </a:t>
            </a:r>
            <a:r>
              <a:rPr lang="en-US" altLang="ja-JP" i="1" dirty="0" smtClean="0">
                <a:sym typeface="Wingdings"/>
              </a:rPr>
              <a:t>A</a:t>
            </a:r>
            <a:r>
              <a:rPr lang="en-US" altLang="ja-JP" dirty="0" smtClean="0">
                <a:sym typeface="Wingdings"/>
              </a:rPr>
              <a:t>, who is an artist himself, is very attached to painting </a:t>
            </a:r>
            <a:r>
              <a:rPr lang="en-US" altLang="ja-JP" i="1" dirty="0" err="1" smtClean="0">
                <a:sym typeface="Wingdings"/>
              </a:rPr>
              <a:t>x</a:t>
            </a:r>
            <a:r>
              <a:rPr lang="en-US" altLang="ja-JP" dirty="0" smtClean="0">
                <a:sym typeface="Wingdings"/>
              </a:rPr>
              <a:t> because his art teacher valued </a:t>
            </a:r>
            <a:r>
              <a:rPr lang="en-US" altLang="ja-JP" i="1" dirty="0" err="1" smtClean="0">
                <a:sym typeface="Wingdings"/>
              </a:rPr>
              <a:t>x</a:t>
            </a:r>
            <a:r>
              <a:rPr lang="en-US" altLang="ja-JP" dirty="0" smtClean="0">
                <a:sym typeface="Wingdings"/>
              </a:rPr>
              <a:t> for its high quality and it was the only thing he </a:t>
            </a:r>
            <a:r>
              <a:rPr lang="en-US" altLang="ja-JP" dirty="0" err="1" smtClean="0">
                <a:sym typeface="Wingdings"/>
              </a:rPr>
              <a:t>carred</a:t>
            </a:r>
            <a:r>
              <a:rPr lang="en-US" altLang="ja-JP" dirty="0" smtClean="0">
                <a:sym typeface="Wingdings"/>
              </a:rPr>
              <a:t> with him while he ran away during a war. </a:t>
            </a:r>
          </a:p>
          <a:p>
            <a:r>
              <a:rPr lang="en-US" altLang="ja-JP" dirty="0" smtClean="0">
                <a:sym typeface="Wingdings"/>
              </a:rPr>
              <a:t>Each piece of art suits different tastes</a:t>
            </a:r>
          </a:p>
          <a:p>
            <a:pPr>
              <a:buNone/>
            </a:pPr>
            <a:r>
              <a:rPr lang="en-US" altLang="ja-JP" dirty="0" smtClean="0">
                <a:sym typeface="Wingdings"/>
              </a:rPr>
              <a:t>     Example: For person </a:t>
            </a:r>
            <a:r>
              <a:rPr lang="en-US" altLang="ja-JP" i="1" dirty="0" smtClean="0">
                <a:sym typeface="Wingdings"/>
              </a:rPr>
              <a:t>A</a:t>
            </a:r>
            <a:r>
              <a:rPr lang="en-US" altLang="ja-JP" dirty="0" smtClean="0">
                <a:sym typeface="Wingdings"/>
              </a:rPr>
              <a:t>, art </a:t>
            </a:r>
            <a:r>
              <a:rPr lang="en-US" altLang="ja-JP" i="1" dirty="0" err="1" smtClean="0">
                <a:sym typeface="Wingdings"/>
              </a:rPr>
              <a:t>x</a:t>
            </a:r>
            <a:r>
              <a:rPr lang="en-US" altLang="ja-JP" dirty="0" smtClean="0">
                <a:sym typeface="Wingdings"/>
              </a:rPr>
              <a:t> &gt; art </a:t>
            </a:r>
            <a:r>
              <a:rPr lang="en-US" altLang="ja-JP" i="1" dirty="0" err="1" smtClean="0">
                <a:sym typeface="Wingdings"/>
              </a:rPr>
              <a:t>y</a:t>
            </a:r>
            <a:r>
              <a:rPr lang="en-US" altLang="ja-JP" dirty="0" smtClean="0">
                <a:sym typeface="Wingdings"/>
              </a:rPr>
              <a:t> &gt; art </a:t>
            </a:r>
            <a:r>
              <a:rPr lang="en-US" altLang="ja-JP" i="1" dirty="0" err="1" smtClean="0">
                <a:sym typeface="Wingdings"/>
              </a:rPr>
              <a:t>z</a:t>
            </a:r>
            <a:endParaRPr lang="en-US" altLang="ja-JP" i="1" dirty="0" smtClean="0">
              <a:sym typeface="Wingdings"/>
            </a:endParaRPr>
          </a:p>
          <a:p>
            <a:pPr>
              <a:buNone/>
            </a:pPr>
            <a:r>
              <a:rPr lang="en-US" altLang="ja-JP" i="1" dirty="0" smtClean="0">
                <a:sym typeface="Wingdings"/>
              </a:rPr>
              <a:t>                      </a:t>
            </a:r>
            <a:r>
              <a:rPr lang="en-US" altLang="ja-JP" dirty="0" smtClean="0">
                <a:sym typeface="Wingdings"/>
              </a:rPr>
              <a:t>For person </a:t>
            </a:r>
            <a:r>
              <a:rPr lang="en-US" altLang="ja-JP" i="1" dirty="0">
                <a:sym typeface="Wingdings"/>
              </a:rPr>
              <a:t>B</a:t>
            </a:r>
            <a:r>
              <a:rPr lang="en-US" altLang="ja-JP" dirty="0" smtClean="0">
                <a:sym typeface="Wingdings"/>
              </a:rPr>
              <a:t>, art </a:t>
            </a:r>
            <a:r>
              <a:rPr lang="en-US" altLang="ja-JP" i="1" dirty="0" err="1" smtClean="0">
                <a:sym typeface="Wingdings"/>
              </a:rPr>
              <a:t>z</a:t>
            </a:r>
            <a:r>
              <a:rPr lang="en-US" altLang="ja-JP" dirty="0" smtClean="0">
                <a:sym typeface="Wingdings"/>
              </a:rPr>
              <a:t> &gt; art </a:t>
            </a:r>
            <a:r>
              <a:rPr lang="en-US" altLang="ja-JP" i="1" dirty="0" err="1" smtClean="0">
                <a:sym typeface="Wingdings"/>
              </a:rPr>
              <a:t>x</a:t>
            </a:r>
            <a:r>
              <a:rPr lang="en-US" altLang="ja-JP" dirty="0" smtClean="0">
                <a:sym typeface="Wingdings"/>
              </a:rPr>
              <a:t> &gt; art </a:t>
            </a:r>
            <a:r>
              <a:rPr lang="en-US" altLang="ja-JP" i="1" dirty="0" err="1" smtClean="0">
                <a:sym typeface="Wingdings"/>
              </a:rPr>
              <a:t>y</a:t>
            </a:r>
            <a:endParaRPr lang="en-US" altLang="ja-JP" i="1" dirty="0" smtClean="0">
              <a:sym typeface="Wingdings"/>
            </a:endParaRPr>
          </a:p>
          <a:p>
            <a:pPr>
              <a:buNone/>
            </a:pPr>
            <a:r>
              <a:rPr lang="en-US" altLang="ja-JP" dirty="0" smtClean="0">
                <a:sym typeface="Wingdings"/>
              </a:rPr>
              <a:t>    Hence each individual values a piece of art differently</a:t>
            </a:r>
          </a:p>
          <a:p>
            <a:pPr>
              <a:buNone/>
            </a:pPr>
            <a:endParaRPr lang="en-US" altLang="ja-JP" dirty="0" smtClean="0">
              <a:sym typeface="Wingdings"/>
            </a:endParaRPr>
          </a:p>
          <a:p>
            <a:pPr>
              <a:buNone/>
            </a:pPr>
            <a:r>
              <a:rPr lang="ja-JP" altLang="en-US" dirty="0" smtClean="0">
                <a:sym typeface="Wingdings"/>
              </a:rPr>
              <a:t></a:t>
            </a:r>
            <a:r>
              <a:rPr lang="en-US" altLang="ja-JP" dirty="0" smtClean="0">
                <a:sym typeface="Wingdings"/>
              </a:rPr>
              <a:t> NO common value for a piece of artwork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11"/>
            <a:ext cx="8229600" cy="1143000"/>
          </a:xfrm>
        </p:spPr>
        <p:txBody>
          <a:bodyPr/>
          <a:lstStyle/>
          <a:p>
            <a:r>
              <a:rPr lang="en-GB" altLang="ja-JP" dirty="0" smtClean="0"/>
              <a:t>Why art auction?</a:t>
            </a:r>
            <a:endParaRPr lang="ja-JP" altLang="en-US" dirty="0"/>
          </a:p>
        </p:txBody>
      </p:sp>
      <p:sp>
        <p:nvSpPr>
          <p:cNvPr id="3" name="Content Placeholder 2"/>
          <p:cNvSpPr>
            <a:spLocks noGrp="1"/>
          </p:cNvSpPr>
          <p:nvPr>
            <p:ph idx="1"/>
          </p:nvPr>
        </p:nvSpPr>
        <p:spPr>
          <a:xfrm>
            <a:off x="181102" y="1228710"/>
            <a:ext cx="9178599" cy="5398044"/>
          </a:xfrm>
        </p:spPr>
        <p:txBody>
          <a:bodyPr>
            <a:normAutofit fontScale="70000" lnSpcReduction="20000"/>
          </a:bodyPr>
          <a:lstStyle/>
          <a:p>
            <a:pPr>
              <a:buNone/>
            </a:pPr>
            <a:r>
              <a:rPr lang="en-GB" altLang="ja-JP" u="sng" dirty="0" smtClean="0"/>
              <a:t>How art is valued</a:t>
            </a:r>
          </a:p>
          <a:p>
            <a:r>
              <a:rPr lang="en-GB" altLang="ja-JP" b="1" dirty="0" smtClean="0"/>
              <a:t>Scale </a:t>
            </a:r>
            <a:r>
              <a:rPr lang="en-GB" altLang="ja-JP" dirty="0" smtClean="0"/>
              <a:t>(size, level of details)</a:t>
            </a:r>
          </a:p>
          <a:p>
            <a:r>
              <a:rPr lang="en-GB" altLang="ja-JP" b="1" dirty="0"/>
              <a:t>I</a:t>
            </a:r>
            <a:r>
              <a:rPr lang="en-GB" altLang="ja-JP" b="1" dirty="0" smtClean="0"/>
              <a:t>ntensity </a:t>
            </a:r>
            <a:r>
              <a:rPr lang="en-GB" altLang="ja-JP" dirty="0" smtClean="0"/>
              <a:t>&amp; </a:t>
            </a:r>
            <a:r>
              <a:rPr lang="en-GB" altLang="ja-JP" b="1" dirty="0" smtClean="0"/>
              <a:t>quality </a:t>
            </a:r>
            <a:r>
              <a:rPr lang="en-GB" altLang="ja-JP" dirty="0" smtClean="0"/>
              <a:t>(effort, skills)</a:t>
            </a:r>
          </a:p>
          <a:p>
            <a:r>
              <a:rPr lang="en-GB" altLang="ja-JP" b="1" dirty="0" smtClean="0"/>
              <a:t>Medium </a:t>
            </a:r>
            <a:r>
              <a:rPr lang="en-GB" altLang="ja-JP" dirty="0" smtClean="0"/>
              <a:t>(gold involved? Or just wood?)</a:t>
            </a:r>
          </a:p>
          <a:p>
            <a:r>
              <a:rPr lang="en-GB" altLang="ja-JP" dirty="0" smtClean="0"/>
              <a:t>Quality of </a:t>
            </a:r>
            <a:r>
              <a:rPr lang="en-GB" altLang="ja-JP" b="1" dirty="0" smtClean="0"/>
              <a:t>preservation</a:t>
            </a:r>
          </a:p>
          <a:p>
            <a:r>
              <a:rPr lang="en-GB" altLang="ja-JP" b="1" dirty="0" smtClean="0"/>
              <a:t>Historical value</a:t>
            </a:r>
            <a:endParaRPr lang="en-GB" altLang="ja-JP" dirty="0" smtClean="0"/>
          </a:p>
          <a:p>
            <a:r>
              <a:rPr lang="en-GB" altLang="ja-JP" b="1" dirty="0" smtClean="0"/>
              <a:t>Rarity </a:t>
            </a:r>
            <a:r>
              <a:rPr lang="en-GB" altLang="ja-JP" dirty="0" smtClean="0"/>
              <a:t>(How many paintings of the same subject are done by the same artist?)</a:t>
            </a:r>
          </a:p>
          <a:p>
            <a:r>
              <a:rPr lang="en-GB" altLang="ja-JP" b="1" dirty="0" smtClean="0"/>
              <a:t>Real or fake</a:t>
            </a:r>
          </a:p>
          <a:p>
            <a:r>
              <a:rPr lang="en-GB" altLang="ja-JP" b="1" dirty="0" smtClean="0"/>
              <a:t>Artist </a:t>
            </a:r>
            <a:r>
              <a:rPr lang="en-GB" altLang="ja-JP" dirty="0" smtClean="0"/>
              <a:t>(Known or unknown? Higher level of risk if unknown)</a:t>
            </a:r>
          </a:p>
          <a:p>
            <a:pPr>
              <a:buFont typeface="Wingdings" charset="2"/>
              <a:buChar char="à"/>
            </a:pPr>
            <a:r>
              <a:rPr lang="en-GB" altLang="ja-JP" b="1" dirty="0" smtClean="0"/>
              <a:t>Value to oneself and to the others </a:t>
            </a:r>
            <a:endParaRPr lang="en-GB" altLang="ja-JP" dirty="0" smtClean="0"/>
          </a:p>
          <a:p>
            <a:pPr>
              <a:buNone/>
            </a:pPr>
            <a:r>
              <a:rPr lang="en-GB" altLang="ja-JP" dirty="0" smtClean="0"/>
              <a:t>      -  A piece of art might be more valuable to a collector if it is the last piece that he needs to make his collection of an artist’s work complete</a:t>
            </a:r>
          </a:p>
          <a:p>
            <a:pPr>
              <a:buNone/>
            </a:pPr>
            <a:r>
              <a:rPr lang="en-GB" altLang="ja-JP" dirty="0" smtClean="0"/>
              <a:t>     -  An investor might think: how others appreciate the piece of art?)</a:t>
            </a:r>
          </a:p>
          <a:p>
            <a:pPr>
              <a:buNone/>
            </a:pPr>
            <a:r>
              <a:rPr lang="ja-JP" altLang="en-US" dirty="0" smtClean="0">
                <a:sym typeface="Wingdings"/>
              </a:rPr>
              <a:t></a:t>
            </a:r>
            <a:r>
              <a:rPr lang="en-US" altLang="ja-JP" dirty="0" smtClean="0">
                <a:sym typeface="Wingdings"/>
              </a:rPr>
              <a:t> </a:t>
            </a:r>
            <a:r>
              <a:rPr lang="en-GB" altLang="ja-JP" b="1" dirty="0" smtClean="0"/>
              <a:t>Market demand in the future </a:t>
            </a:r>
            <a:r>
              <a:rPr lang="en-GB" altLang="ja-JP" dirty="0" smtClean="0"/>
              <a:t>(involves liquidity capability)</a:t>
            </a:r>
            <a:endParaRPr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Why art auction?</a:t>
            </a:r>
            <a:endParaRPr lang="ja-JP" altLang="en-US" dirty="0"/>
          </a:p>
        </p:txBody>
      </p:sp>
      <p:sp>
        <p:nvSpPr>
          <p:cNvPr id="3" name="Content Placeholder 2"/>
          <p:cNvSpPr>
            <a:spLocks noGrp="1"/>
          </p:cNvSpPr>
          <p:nvPr>
            <p:ph idx="1"/>
          </p:nvPr>
        </p:nvSpPr>
        <p:spPr/>
        <p:txBody>
          <a:bodyPr/>
          <a:lstStyle/>
          <a:p>
            <a:r>
              <a:rPr lang="en-GB" altLang="ja-JP" dirty="0" smtClean="0"/>
              <a:t>However, these values cannot be given a specific value that everyone agrees on. [each piece of art has a distinctive utility level for each individual]</a:t>
            </a:r>
          </a:p>
          <a:p>
            <a:r>
              <a:rPr lang="ja-JP" altLang="en-US" dirty="0" smtClean="0">
                <a:sym typeface="Wingdings"/>
              </a:rPr>
              <a:t></a:t>
            </a:r>
            <a:r>
              <a:rPr lang="en-US" altLang="ja-JP" dirty="0" smtClean="0">
                <a:sym typeface="Wingdings"/>
              </a:rPr>
              <a:t> </a:t>
            </a:r>
            <a:r>
              <a:rPr lang="en-US" altLang="ja-JP" b="1" dirty="0" smtClean="0">
                <a:sym typeface="Wingdings"/>
              </a:rPr>
              <a:t>Exchange of information </a:t>
            </a:r>
            <a:r>
              <a:rPr lang="en-US" altLang="ja-JP" dirty="0" smtClean="0">
                <a:sym typeface="Wingdings"/>
              </a:rPr>
              <a:t>on the value of the artwork is important to buyers, sellers and auctioneers.</a:t>
            </a: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ja-JP" dirty="0" smtClean="0"/>
              <a:t>Auction Houses</a:t>
            </a:r>
            <a:endParaRPr lang="ja-JP" altLang="en-US" dirty="0"/>
          </a:p>
        </p:txBody>
      </p:sp>
      <p:sp>
        <p:nvSpPr>
          <p:cNvPr id="3" name="Content Placeholder 2"/>
          <p:cNvSpPr>
            <a:spLocks noGrp="1"/>
          </p:cNvSpPr>
          <p:nvPr>
            <p:ph idx="1"/>
          </p:nvPr>
        </p:nvSpPr>
        <p:spPr>
          <a:xfrm>
            <a:off x="84464" y="1655424"/>
            <a:ext cx="9606549" cy="4525963"/>
          </a:xfrm>
        </p:spPr>
        <p:txBody>
          <a:bodyPr/>
          <a:lstStyle/>
          <a:p>
            <a:r>
              <a:rPr lang="en-GB" altLang="ja-JP" b="1" dirty="0" smtClean="0"/>
              <a:t>Christie’s </a:t>
            </a:r>
            <a:r>
              <a:rPr lang="en-GB" altLang="ja-JP" dirty="0" smtClean="0"/>
              <a:t>– world’s largest auction house (1766)</a:t>
            </a:r>
          </a:p>
          <a:p>
            <a:r>
              <a:rPr lang="en-GB" altLang="ja-JP" b="1" dirty="0" smtClean="0"/>
              <a:t>Sotheby’s </a:t>
            </a:r>
            <a:r>
              <a:rPr lang="en-GB" altLang="ja-JP" dirty="0" smtClean="0"/>
              <a:t>– world’s 2</a:t>
            </a:r>
            <a:r>
              <a:rPr lang="en-GB" altLang="ja-JP" baseline="30000" dirty="0" smtClean="0"/>
              <a:t>nd</a:t>
            </a:r>
            <a:r>
              <a:rPr lang="en-GB" altLang="ja-JP" dirty="0" smtClean="0"/>
              <a:t> largest auction house (1744)</a:t>
            </a:r>
          </a:p>
          <a:p>
            <a:r>
              <a:rPr lang="en-US" altLang="ja-JP" b="1" dirty="0" smtClean="0"/>
              <a:t>Phillips de </a:t>
            </a:r>
            <a:r>
              <a:rPr lang="en-US" altLang="ja-JP" b="1" dirty="0" err="1" smtClean="0"/>
              <a:t>Pury</a:t>
            </a:r>
            <a:r>
              <a:rPr lang="en-US" altLang="ja-JP" b="1" dirty="0" smtClean="0"/>
              <a:t> &amp; Company </a:t>
            </a:r>
            <a:r>
              <a:rPr lang="en-US" altLang="ja-JP" dirty="0" smtClean="0"/>
              <a:t>- 1796</a:t>
            </a:r>
          </a:p>
          <a:p>
            <a:endParaRPr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2"/>
            <a:ext cx="8229600" cy="1143000"/>
          </a:xfrm>
        </p:spPr>
        <p:txBody>
          <a:bodyPr/>
          <a:lstStyle/>
          <a:p>
            <a:r>
              <a:rPr lang="en-GB" altLang="ja-JP" dirty="0" smtClean="0"/>
              <a:t>How the art auction functions</a:t>
            </a:r>
            <a:endParaRPr lang="ja-JP" altLang="en-US" dirty="0"/>
          </a:p>
        </p:txBody>
      </p:sp>
      <p:sp>
        <p:nvSpPr>
          <p:cNvPr id="3" name="Content Placeholder 2"/>
          <p:cNvSpPr>
            <a:spLocks noGrp="1"/>
          </p:cNvSpPr>
          <p:nvPr>
            <p:ph idx="1"/>
          </p:nvPr>
        </p:nvSpPr>
        <p:spPr>
          <a:xfrm>
            <a:off x="179464" y="966402"/>
            <a:ext cx="8774720" cy="5716482"/>
          </a:xfrm>
        </p:spPr>
        <p:txBody>
          <a:bodyPr>
            <a:normAutofit fontScale="92500" lnSpcReduction="20000"/>
          </a:bodyPr>
          <a:lstStyle/>
          <a:p>
            <a:r>
              <a:rPr lang="en-GB" altLang="ja-JP" dirty="0" smtClean="0"/>
              <a:t>Employs the </a:t>
            </a:r>
            <a:r>
              <a:rPr lang="en-GB" altLang="ja-JP" b="1" dirty="0" smtClean="0"/>
              <a:t>English auction</a:t>
            </a:r>
          </a:p>
          <a:p>
            <a:endParaRPr lang="en-GB" altLang="ja-JP" dirty="0" smtClean="0"/>
          </a:p>
          <a:p>
            <a:pPr>
              <a:buNone/>
            </a:pPr>
            <a:r>
              <a:rPr lang="en-GB" altLang="ja-JP" u="sng" dirty="0" smtClean="0"/>
              <a:t>Before the auction takes place</a:t>
            </a:r>
            <a:r>
              <a:rPr lang="en-GB" altLang="ja-JP" dirty="0" smtClean="0"/>
              <a:t>: </a:t>
            </a:r>
          </a:p>
          <a:p>
            <a:r>
              <a:rPr lang="en-GB" altLang="ja-JP" dirty="0" smtClean="0"/>
              <a:t>Appraisals*</a:t>
            </a:r>
          </a:p>
          <a:p>
            <a:pPr>
              <a:buNone/>
            </a:pPr>
            <a:r>
              <a:rPr lang="en-GB" altLang="ja-JP" dirty="0" smtClean="0"/>
              <a:t>   </a:t>
            </a:r>
            <a:r>
              <a:rPr lang="ja-JP" altLang="en-US" dirty="0" smtClean="0">
                <a:sym typeface="Wingdings"/>
              </a:rPr>
              <a:t></a:t>
            </a:r>
            <a:r>
              <a:rPr lang="en-US" altLang="ja-JP" dirty="0" smtClean="0">
                <a:sym typeface="Wingdings"/>
              </a:rPr>
              <a:t> Catalogues; Pre-auction viewing</a:t>
            </a:r>
            <a:endParaRPr lang="en-GB" altLang="ja-JP" dirty="0" smtClean="0"/>
          </a:p>
          <a:p>
            <a:pPr>
              <a:buNone/>
            </a:pPr>
            <a:r>
              <a:rPr lang="en-GB" altLang="ja-JP" dirty="0" smtClean="0">
                <a:sym typeface="Wingdings"/>
              </a:rPr>
              <a:t>   </a:t>
            </a:r>
            <a:r>
              <a:rPr lang="ja-JP" altLang="en-US" dirty="0" smtClean="0">
                <a:sym typeface="Wingdings"/>
              </a:rPr>
              <a:t></a:t>
            </a:r>
            <a:r>
              <a:rPr lang="en-US" altLang="ja-JP" dirty="0" smtClean="0">
                <a:sym typeface="Wingdings"/>
              </a:rPr>
              <a:t> Experts’ opinions, past sales history, predicted market performance</a:t>
            </a:r>
            <a:endParaRPr lang="en-GB" altLang="ja-JP" dirty="0" smtClean="0">
              <a:sym typeface="Wingdings"/>
            </a:endParaRPr>
          </a:p>
          <a:p>
            <a:r>
              <a:rPr lang="en-GB" altLang="ja-JP" dirty="0" smtClean="0"/>
              <a:t>Estimations (Lower estimate, Higher estimate)</a:t>
            </a:r>
          </a:p>
          <a:p>
            <a:pPr>
              <a:buNone/>
            </a:pPr>
            <a:r>
              <a:rPr lang="en-GB" altLang="ja-JP" dirty="0" smtClean="0"/>
              <a:t>   </a:t>
            </a:r>
            <a:r>
              <a:rPr lang="ja-JP" altLang="en-US" dirty="0" smtClean="0">
                <a:sym typeface="Wingdings"/>
              </a:rPr>
              <a:t></a:t>
            </a:r>
            <a:r>
              <a:rPr lang="en-US" altLang="ja-JP" dirty="0" smtClean="0">
                <a:sym typeface="Wingdings"/>
              </a:rPr>
              <a:t> Hammer price tends to be close to the average of the lower estimate and the higher estimate</a:t>
            </a:r>
            <a:endParaRPr lang="en-GB" altLang="ja-JP" dirty="0" smtClean="0"/>
          </a:p>
          <a:p>
            <a:r>
              <a:rPr lang="en-GB" altLang="ja-JP" dirty="0" smtClean="0"/>
              <a:t>Seller sets reserve price that is not revealed*</a:t>
            </a:r>
          </a:p>
          <a:p>
            <a:r>
              <a:rPr lang="en-GB" altLang="ja-JP" dirty="0" smtClean="0"/>
              <a:t>Buyer registers; gets a paddle</a:t>
            </a:r>
          </a:p>
          <a:p>
            <a:endParaRPr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ja-JP" altLang="en-US"/>
          </a:p>
        </p:txBody>
      </p:sp>
      <p:sp>
        <p:nvSpPr>
          <p:cNvPr id="3" name="Content Placeholder 2"/>
          <p:cNvSpPr>
            <a:spLocks noGrp="1"/>
          </p:cNvSpPr>
          <p:nvPr>
            <p:ph idx="1"/>
          </p:nvPr>
        </p:nvSpPr>
        <p:spPr/>
        <p:txBody>
          <a:bodyPr>
            <a:normAutofit lnSpcReduction="10000"/>
          </a:bodyPr>
          <a:lstStyle/>
          <a:p>
            <a:pPr>
              <a:buNone/>
            </a:pPr>
            <a:r>
              <a:rPr lang="en-GB" altLang="ja-JP" u="sng" dirty="0" smtClean="0"/>
              <a:t>During the auction</a:t>
            </a:r>
            <a:r>
              <a:rPr lang="en-GB" altLang="ja-JP" dirty="0" smtClean="0"/>
              <a:t>: </a:t>
            </a:r>
          </a:p>
          <a:p>
            <a:r>
              <a:rPr lang="en-GB" altLang="ja-JP" dirty="0" smtClean="0"/>
              <a:t>Auctioneer starts by announcing the Suggested Opening Price</a:t>
            </a:r>
          </a:p>
          <a:p>
            <a:r>
              <a:rPr lang="en-GB" altLang="ja-JP" dirty="0" smtClean="0"/>
              <a:t>Bids constantly replace the standing bid</a:t>
            </a:r>
          </a:p>
          <a:p>
            <a:r>
              <a:rPr lang="en-GB" altLang="ja-JP" dirty="0" smtClean="0"/>
              <a:t>Auction ends when there is no higher bid after a certain period of time.</a:t>
            </a:r>
            <a:endParaRPr lang="en-GB" altLang="ja-JP" dirty="0"/>
          </a:p>
          <a:p>
            <a:r>
              <a:rPr lang="en-GB" altLang="ja-JP" dirty="0" smtClean="0"/>
              <a:t>Identity of bidder not necessarily revealed: floor bid; telephone bid; online bid; absentee bid</a:t>
            </a:r>
          </a:p>
          <a:p>
            <a:endParaRPr lang="ja-JP"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500</TotalTime>
  <Words>2137</Words>
  <Application>Microsoft Office PowerPoint</Application>
  <PresentationFormat>On-screen Show (4:3)</PresentationFormat>
  <Paragraphs>173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ART AUCTIONS: How the English auction maximizes profits in art auctions</vt:lpstr>
      <vt:lpstr>The English Auction</vt:lpstr>
      <vt:lpstr>Art as the auctioned good</vt:lpstr>
      <vt:lpstr>Why art auction?</vt:lpstr>
      <vt:lpstr>Why art auction?</vt:lpstr>
      <vt:lpstr>Why art auction?</vt:lpstr>
      <vt:lpstr>Auction Houses</vt:lpstr>
      <vt:lpstr>How the art auction functions</vt:lpstr>
      <vt:lpstr>Slide 9</vt:lpstr>
      <vt:lpstr>Slide 10</vt:lpstr>
      <vt:lpstr>Art Auction</vt:lpstr>
      <vt:lpstr>The Auctioneer’s Goal</vt:lpstr>
      <vt:lpstr>Strengths of the English auction</vt:lpstr>
      <vt:lpstr>Slide 14</vt:lpstr>
      <vt:lpstr>Strengths of the English auction</vt:lpstr>
      <vt:lpstr>Slide 16</vt:lpstr>
      <vt:lpstr>More on why information is essential to  maximizing profit in art auction</vt:lpstr>
      <vt:lpstr>Limitations of English auctions  in art auctions</vt:lpstr>
      <vt:lpstr>Limitations of English auctions  in art auctions</vt:lpstr>
      <vt:lpstr>Limitations of English auctions in art auctions </vt:lpstr>
      <vt:lpstr>Limitations of English auction in art auctions</vt:lpstr>
      <vt:lpstr>Limitations of English auction in art auctions</vt:lpstr>
      <vt:lpstr>Further Work</vt:lpstr>
      <vt:lpstr>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English auction maximizes profits in art auctions</dc:title>
  <dc:creator>Rosanne Hui</dc:creator>
  <cp:lastModifiedBy>Itay_Fainmesser</cp:lastModifiedBy>
  <cp:revision>118</cp:revision>
  <dcterms:created xsi:type="dcterms:W3CDTF">2010-12-01T16:08:57Z</dcterms:created>
  <dcterms:modified xsi:type="dcterms:W3CDTF">2010-12-01T16:52:58Z</dcterms:modified>
</cp:coreProperties>
</file>