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handoutMasterIdLst>
    <p:handoutMasterId r:id="rId29"/>
  </p:handoutMasterIdLst>
  <p:sldIdLst>
    <p:sldId id="256" r:id="rId2"/>
    <p:sldId id="258" r:id="rId3"/>
    <p:sldId id="259" r:id="rId4"/>
    <p:sldId id="289" r:id="rId5"/>
    <p:sldId id="283" r:id="rId6"/>
    <p:sldId id="290" r:id="rId7"/>
    <p:sldId id="291" r:id="rId8"/>
    <p:sldId id="288" r:id="rId9"/>
    <p:sldId id="264" r:id="rId10"/>
    <p:sldId id="292" r:id="rId11"/>
    <p:sldId id="265" r:id="rId12"/>
    <p:sldId id="266" r:id="rId13"/>
    <p:sldId id="293" r:id="rId14"/>
    <p:sldId id="294" r:id="rId15"/>
    <p:sldId id="295" r:id="rId16"/>
    <p:sldId id="296" r:id="rId17"/>
    <p:sldId id="297" r:id="rId18"/>
    <p:sldId id="275" r:id="rId19"/>
    <p:sldId id="285" r:id="rId20"/>
    <p:sldId id="298" r:id="rId21"/>
    <p:sldId id="299" r:id="rId22"/>
    <p:sldId id="276" r:id="rId23"/>
    <p:sldId id="277" r:id="rId24"/>
    <p:sldId id="284" r:id="rId25"/>
    <p:sldId id="300" r:id="rId26"/>
    <p:sldId id="281"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C2D246-4D58-4441-B5AC-83CC892EFFAD}">
          <p14:sldIdLst>
            <p14:sldId id="256"/>
            <p14:sldId id="258"/>
            <p14:sldId id="259"/>
            <p14:sldId id="289"/>
            <p14:sldId id="283"/>
            <p14:sldId id="290"/>
            <p14:sldId id="291"/>
          </p14:sldIdLst>
        </p14:section>
        <p14:section name="Untitled Section" id="{E934FD31-1FDF-4322-ABB7-E3F53C996BD2}">
          <p14:sldIdLst>
            <p14:sldId id="288"/>
            <p14:sldId id="264"/>
            <p14:sldId id="292"/>
            <p14:sldId id="265"/>
            <p14:sldId id="266"/>
            <p14:sldId id="293"/>
            <p14:sldId id="294"/>
            <p14:sldId id="295"/>
            <p14:sldId id="296"/>
            <p14:sldId id="297"/>
            <p14:sldId id="275"/>
            <p14:sldId id="285"/>
            <p14:sldId id="298"/>
            <p14:sldId id="299"/>
            <p14:sldId id="276"/>
            <p14:sldId id="277"/>
            <p14:sldId id="284"/>
            <p14:sldId id="30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DEE"/>
    <a:srgbClr val="DDF0C8"/>
    <a:srgbClr val="C7E6A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55839" autoAdjust="0"/>
  </p:normalViewPr>
  <p:slideViewPr>
    <p:cSldViewPr snapToGrid="0">
      <p:cViewPr varScale="1">
        <p:scale>
          <a:sx n="73" d="100"/>
          <a:sy n="73" d="100"/>
        </p:scale>
        <p:origin x="414" y="72"/>
      </p:cViewPr>
      <p:guideLst/>
    </p:cSldViewPr>
  </p:slideViewPr>
  <p:outlineViewPr>
    <p:cViewPr>
      <p:scale>
        <a:sx n="33" d="100"/>
        <a:sy n="33" d="100"/>
      </p:scale>
      <p:origin x="0" y="-1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8370D40-D802-479D-84D0-0752F87EB0E4}" type="datetimeFigureOut">
              <a:rPr lang="en-US" smtClean="0"/>
              <a:t>10/7/2020</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5C5CFC8-3082-4961-84CE-8B6BA213C2CE}" type="slidenum">
              <a:rPr lang="en-US" smtClean="0"/>
              <a:t>‹#›</a:t>
            </a:fld>
            <a:endParaRPr lang="en-US" dirty="0"/>
          </a:p>
        </p:txBody>
      </p:sp>
    </p:spTree>
    <p:extLst>
      <p:ext uri="{BB962C8B-B14F-4D97-AF65-F5344CB8AC3E}">
        <p14:creationId xmlns:p14="http://schemas.microsoft.com/office/powerpoint/2010/main" val="845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76A4627-7B55-4A50-B764-ECC38D0E88E5}" type="datetimeFigureOut">
              <a:rPr lang="en-US" smtClean="0"/>
              <a:t>10/7/2020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C95F96-4172-43A1-8B3F-2906BC08122E}" type="slidenum">
              <a:rPr lang="en-US" smtClean="0"/>
              <a:t>‹#›</a:t>
            </a:fld>
            <a:endParaRPr lang="en-US" dirty="0"/>
          </a:p>
        </p:txBody>
      </p:sp>
    </p:spTree>
    <p:extLst>
      <p:ext uri="{BB962C8B-B14F-4D97-AF65-F5344CB8AC3E}">
        <p14:creationId xmlns:p14="http://schemas.microsoft.com/office/powerpoint/2010/main" val="16566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1</a:t>
            </a:fld>
            <a:endParaRPr lang="en-US" dirty="0"/>
          </a:p>
        </p:txBody>
      </p:sp>
    </p:spTree>
    <p:extLst>
      <p:ext uri="{BB962C8B-B14F-4D97-AF65-F5344CB8AC3E}">
        <p14:creationId xmlns:p14="http://schemas.microsoft.com/office/powerpoint/2010/main" val="285375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a:t>
            </a:r>
            <a:r>
              <a:rPr lang="en-US" baseline="0" dirty="0" smtClean="0"/>
              <a:t> (CIS, clinicians, consultant on prisoner studies)</a:t>
            </a:r>
          </a:p>
          <a:p>
            <a:r>
              <a:rPr lang="en-US" dirty="0" smtClean="0"/>
              <a:t>Additional reviews – IAAs</a:t>
            </a:r>
          </a:p>
          <a:p>
            <a:endParaRPr lang="en-US" dirty="0" smtClean="0"/>
          </a:p>
          <a:p>
            <a:r>
              <a:rPr lang="en-US" dirty="0" smtClean="0"/>
              <a:t>Back and forth with PI with feedback</a:t>
            </a:r>
            <a:r>
              <a:rPr lang="en-US" baseline="0" dirty="0" smtClean="0"/>
              <a:t> and responses</a:t>
            </a:r>
          </a:p>
          <a:p>
            <a:endParaRPr lang="en-US" baseline="0" dirty="0" smtClean="0"/>
          </a:p>
          <a:p>
            <a:r>
              <a:rPr lang="en-US" baseline="0" dirty="0" smtClean="0"/>
              <a:t>Then…</a:t>
            </a:r>
          </a:p>
          <a:p>
            <a:endParaRPr lang="en-US" baseline="0" dirty="0" smtClean="0"/>
          </a:p>
          <a:p>
            <a:r>
              <a:rPr lang="en-US" baseline="0" dirty="0" smtClean="0"/>
              <a:t>Timeline considerations:</a:t>
            </a:r>
          </a:p>
          <a:p>
            <a:pPr marL="181240" indent="-181240">
              <a:buFont typeface="Arial" panose="020B0604020202020204" pitchFamily="34" charset="0"/>
              <a:buChar char="•"/>
            </a:pPr>
            <a:r>
              <a:rPr lang="en-US" baseline="0" dirty="0" smtClean="0"/>
              <a:t>Number of submissions</a:t>
            </a:r>
          </a:p>
          <a:p>
            <a:pPr marL="181240" indent="-181240">
              <a:buFont typeface="Arial" panose="020B0604020202020204" pitchFamily="34" charset="0"/>
              <a:buChar char="•"/>
            </a:pPr>
            <a:r>
              <a:rPr lang="en-US" baseline="0" dirty="0" smtClean="0"/>
              <a:t>Completeness of submission</a:t>
            </a:r>
          </a:p>
          <a:p>
            <a:pPr marL="181240" indent="-181240">
              <a:buFont typeface="Arial" panose="020B0604020202020204" pitchFamily="34" charset="0"/>
              <a:buChar char="•"/>
            </a:pPr>
            <a:r>
              <a:rPr lang="en-US" baseline="0" dirty="0" smtClean="0"/>
              <a:t>Additional expert reviews</a:t>
            </a:r>
          </a:p>
          <a:p>
            <a:pPr marL="181240" indent="-181240">
              <a:buFont typeface="Arial" panose="020B0604020202020204" pitchFamily="34" charset="0"/>
              <a:buChar char="•"/>
            </a:pPr>
            <a:r>
              <a:rPr lang="en-US" baseline="0" dirty="0" smtClean="0"/>
              <a:t>Last minute submission for JIT</a:t>
            </a:r>
            <a:endParaRPr lang="en-US" dirty="0" smtClean="0"/>
          </a:p>
          <a:p>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23</a:t>
            </a:fld>
            <a:endParaRPr lang="en-US" dirty="0"/>
          </a:p>
        </p:txBody>
      </p:sp>
    </p:spTree>
    <p:extLst>
      <p:ext uri="{BB962C8B-B14F-4D97-AF65-F5344CB8AC3E}">
        <p14:creationId xmlns:p14="http://schemas.microsoft.com/office/powerpoint/2010/main" val="426660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IRB</a:t>
            </a:r>
            <a:r>
              <a:rPr lang="en-US" baseline="0" dirty="0" smtClean="0"/>
              <a:t>s consist of scientists, non-scientists, community members</a:t>
            </a:r>
          </a:p>
          <a:p>
            <a:pPr marL="181240" indent="-181240" defTabSz="966612">
              <a:buFont typeface="Arial" panose="020B0604020202020204" pitchFamily="34" charset="0"/>
              <a:buChar char="•"/>
              <a:defRPr/>
            </a:pPr>
            <a:r>
              <a:rPr lang="en-US" dirty="0" smtClean="0"/>
              <a:t>Committee tasked</a:t>
            </a:r>
            <a:r>
              <a:rPr lang="en-US" baseline="0" dirty="0" smtClean="0"/>
              <a:t> with reviewing research proposals to ensure that they comply with federal regulations protecting the rights of human research participants.</a:t>
            </a:r>
          </a:p>
          <a:p>
            <a:pPr marL="181240" indent="-181240">
              <a:buFont typeface="Arial" panose="020B0604020202020204" pitchFamily="34" charset="0"/>
              <a:buChar char="•"/>
            </a:pPr>
            <a:r>
              <a:rPr lang="en-US" dirty="0" smtClean="0"/>
              <a:t>Balance potential benefits and risks for participants</a:t>
            </a:r>
          </a:p>
          <a:p>
            <a:pPr marL="181240" indent="-181240">
              <a:buFont typeface="Arial" panose="020B0604020202020204" pitchFamily="34" charset="0"/>
              <a:buChar char="•"/>
            </a:pPr>
            <a:r>
              <a:rPr lang="en-US" dirty="0" smtClean="0"/>
              <a:t>Make</a:t>
            </a:r>
            <a:r>
              <a:rPr lang="en-US" baseline="0" dirty="0" smtClean="0"/>
              <a:t> sure p</a:t>
            </a:r>
            <a:r>
              <a:rPr lang="en-US" dirty="0" smtClean="0"/>
              <a:t>articipants</a:t>
            </a:r>
            <a:r>
              <a:rPr lang="en-US" baseline="0" dirty="0" smtClean="0"/>
              <a:t> are adequately informed about what they will be doing and can freely give their</a:t>
            </a:r>
            <a:r>
              <a:rPr lang="en-US" dirty="0" smtClean="0"/>
              <a:t> consent to participate.</a:t>
            </a: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2</a:t>
            </a:fld>
            <a:endParaRPr lang="en-US" dirty="0"/>
          </a:p>
        </p:txBody>
      </p:sp>
    </p:spTree>
    <p:extLst>
      <p:ext uri="{BB962C8B-B14F-4D97-AF65-F5344CB8AC3E}">
        <p14:creationId xmlns:p14="http://schemas.microsoft.com/office/powerpoint/2010/main" val="376064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Code of Federal Regulations that guide all of our work at the IRB comes from Title 45 CFR (Public Welfare – Department of Health and Human Services) Part 46 (Protection of Human Subjects)</a:t>
            </a:r>
          </a:p>
          <a:p>
            <a:pPr eaLnBrk="1" hangingPunct="1"/>
            <a:endParaRPr lang="en-US" baseline="0" dirty="0" smtClean="0"/>
          </a:p>
          <a:p>
            <a:pPr eaLnBrk="1" hangingPunct="1"/>
            <a:r>
              <a:rPr lang="en-US" baseline="0" dirty="0" smtClean="0"/>
              <a:t>If RESEARCH is being conducted with HUMAN SUBJECTS, then the study needs to be reviewed by an IRB</a:t>
            </a:r>
            <a:endParaRPr lang="en-US" dirty="0" smtClean="0"/>
          </a:p>
          <a:p>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3</a:t>
            </a:fld>
            <a:endParaRPr lang="en-US" dirty="0"/>
          </a:p>
        </p:txBody>
      </p:sp>
    </p:spTree>
    <p:extLst>
      <p:ext uri="{BB962C8B-B14F-4D97-AF65-F5344CB8AC3E}">
        <p14:creationId xmlns:p14="http://schemas.microsoft.com/office/powerpoint/2010/main" val="328338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dirty="0" smtClean="0"/>
              <a:t>Now that</a:t>
            </a:r>
            <a:r>
              <a:rPr lang="en-US" baseline="0" dirty="0" smtClean="0"/>
              <a:t> we’ve defined what research is, what about human subjects?</a:t>
            </a:r>
          </a:p>
          <a:p>
            <a:pPr eaLnBrk="1" hangingPunct="1"/>
            <a:endParaRPr lang="en-US" baseline="0" dirty="0" smtClean="0"/>
          </a:p>
          <a:p>
            <a:pPr eaLnBrk="1" hangingPunct="1"/>
            <a:r>
              <a:rPr lang="en-US" baseline="0" dirty="0" smtClean="0"/>
              <a:t>“Living” – research on deceased individuals does not meet this definition (cadaver studies; researching medical records of deceased patients)</a:t>
            </a:r>
          </a:p>
          <a:p>
            <a:pPr eaLnBrk="1" hangingPunct="1"/>
            <a:r>
              <a:rPr lang="en-US" baseline="0" dirty="0" smtClean="0"/>
              <a:t/>
            </a:r>
            <a:br>
              <a:rPr lang="en-US" baseline="0" dirty="0" smtClean="0"/>
            </a:br>
            <a:r>
              <a:rPr lang="en-US" baseline="0" dirty="0" smtClean="0"/>
              <a:t>“About whom” – research needs to be ABOUT a live person; not just collecting data FROM a live person. </a:t>
            </a:r>
          </a:p>
          <a:p>
            <a:pPr eaLnBrk="1" hangingPunct="1"/>
            <a:endParaRPr lang="en-US" baseline="0" dirty="0" smtClean="0"/>
          </a:p>
          <a:p>
            <a:pPr eaLnBrk="1" hangingPunct="1"/>
            <a:r>
              <a:rPr lang="en-US" baseline="0" dirty="0" smtClean="0"/>
              <a:t>Primary or secondary data collection: intervention or interaction with the person OR Secondary data collection – receive data from another source that has identifiable private information. </a:t>
            </a:r>
          </a:p>
          <a:p>
            <a:pPr marL="184647" indent="-184647">
              <a:buFont typeface="Arial" panose="020B0604020202020204" pitchFamily="34" charset="0"/>
              <a:buChar char="•"/>
            </a:pPr>
            <a:r>
              <a:rPr lang="en-US" baseline="0" dirty="0" smtClean="0"/>
              <a:t>Identifiable means you can reasonably ascertain the person’s identity (not just name, but could include photograph, voice recording, address, social security number).</a:t>
            </a:r>
          </a:p>
          <a:p>
            <a:pPr marL="184647" indent="-184647">
              <a:buFont typeface="Arial" panose="020B0604020202020204" pitchFamily="34" charset="0"/>
              <a:buChar char="•"/>
            </a:pPr>
            <a:r>
              <a:rPr lang="en-US" baseline="0" dirty="0" smtClean="0"/>
              <a:t>Private means not publicly available – need permission to access</a:t>
            </a:r>
          </a:p>
          <a:p>
            <a:pPr eaLnBrk="1" hangingPunct="1"/>
            <a:endParaRPr lang="en-US" dirty="0" smtClean="0"/>
          </a:p>
        </p:txBody>
      </p:sp>
    </p:spTree>
    <p:extLst>
      <p:ext uri="{BB962C8B-B14F-4D97-AF65-F5344CB8AC3E}">
        <p14:creationId xmlns:p14="http://schemas.microsoft.com/office/powerpoint/2010/main" val="262369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IRB recognizes only ONE PI for each protocol</a:t>
            </a:r>
          </a:p>
          <a:p>
            <a:r>
              <a:rPr lang="en-US" dirty="0" smtClean="0"/>
              <a:t>The PI has ultimate responsibility for the research activities</a:t>
            </a:r>
          </a:p>
          <a:p>
            <a:pPr lvl="1"/>
            <a:r>
              <a:rPr lang="en-US" dirty="0" smtClean="0"/>
              <a:t>Protocols that require skills beyond those held by the PI must either be modified to meet the investigator’s skills, OR have one or more additional qualified faculty as co-investigator(s).</a:t>
            </a:r>
          </a:p>
          <a:p>
            <a:r>
              <a:rPr lang="en-US" dirty="0" smtClean="0"/>
              <a:t>Undergraduates cannot be the PI – the advisor must be</a:t>
            </a:r>
            <a:r>
              <a:rPr lang="en-US" baseline="0" dirty="0" smtClean="0"/>
              <a:t> listed as the PI</a:t>
            </a:r>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9</a:t>
            </a:fld>
            <a:endParaRPr lang="en-US" dirty="0"/>
          </a:p>
        </p:txBody>
      </p:sp>
    </p:spTree>
    <p:extLst>
      <p:ext uri="{BB962C8B-B14F-4D97-AF65-F5344CB8AC3E}">
        <p14:creationId xmlns:p14="http://schemas.microsoft.com/office/powerpoint/2010/main" val="417842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Can: Brown faculty</a:t>
            </a:r>
            <a:r>
              <a:rPr lang="en-US" baseline="0" dirty="0" smtClean="0"/>
              <a:t>; not visiting, not outside; does not have to be the same as thesis advisor or committee chair; must be CITI trained</a:t>
            </a:r>
          </a:p>
          <a:p>
            <a:endParaRPr lang="en-US" baseline="0" dirty="0" smtClean="0"/>
          </a:p>
          <a:p>
            <a:r>
              <a:rPr lang="en-US" baseline="0" dirty="0" smtClean="0"/>
              <a:t>Should: active mentor; experience with HSR, preferably at Brown; willing to work with you and sign off on all documents, measures, etc. They are considered an investigator with a vested interest and say in the research </a:t>
            </a:r>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11</a:t>
            </a:fld>
            <a:endParaRPr lang="en-US" dirty="0"/>
          </a:p>
        </p:txBody>
      </p:sp>
    </p:spTree>
    <p:extLst>
      <p:ext uri="{BB962C8B-B14F-4D97-AF65-F5344CB8AC3E}">
        <p14:creationId xmlns:p14="http://schemas.microsoft.com/office/powerpoint/2010/main" val="97387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a:t>
            </a:r>
            <a:r>
              <a:rPr lang="en-US" baseline="0" dirty="0" smtClean="0"/>
              <a:t> Program has training modules for research ethics and compliance, and this program is what Brown and many other institutions use.</a:t>
            </a:r>
          </a:p>
          <a:p>
            <a:endParaRPr lang="en-US" baseline="0" dirty="0" smtClean="0"/>
          </a:p>
          <a:p>
            <a:r>
              <a:rPr lang="en-US" baseline="0" dirty="0" smtClean="0"/>
              <a:t>The principle investigator (PI) and his/her advisor (if PI is a student) must be CITI trained before beginning human subjects research. We will not approve a study if the PI/advisor are not CITI trained or have an equivalent certification. Certification is good for 3 years.</a:t>
            </a:r>
          </a:p>
          <a:p>
            <a:endParaRPr lang="en-US" baseline="0" dirty="0" smtClean="0"/>
          </a:p>
          <a:p>
            <a:r>
              <a:rPr lang="en-US" baseline="0" dirty="0" smtClean="0"/>
              <a:t>CITI offers different modules or groups for different types of research: Group 1, 2, or 3 (G1 = social behavioral educational researchers; G2 = biomedical researchers; G3 = biomedical data or specimens only researchers)</a:t>
            </a:r>
          </a:p>
          <a:p>
            <a:r>
              <a:rPr lang="en-US" baseline="0" dirty="0" smtClean="0"/>
              <a:t>Group 4 = Brown researchers who have completed a basic CITI training course at another institution within the past 3 years; must provide copy of current certification.</a:t>
            </a:r>
          </a:p>
          <a:p>
            <a:r>
              <a:rPr lang="en-US" baseline="0" dirty="0" smtClean="0"/>
              <a:t>Group 5 = HIPAA certification, if you will be collecting or receiving protected health information (PHI)</a:t>
            </a:r>
          </a:p>
          <a:p>
            <a:r>
              <a:rPr lang="en-US" baseline="0" dirty="0" smtClean="0"/>
              <a:t>GCP = Brown researchers who will be conducting an NIH-funded clinical trial</a:t>
            </a:r>
          </a:p>
          <a:p>
            <a:endParaRPr lang="en-US" baseline="0" dirty="0" smtClean="0"/>
          </a:p>
          <a:p>
            <a:r>
              <a:rPr lang="en-US" baseline="0" dirty="0" smtClean="0"/>
              <a:t>Once you have a Brown CITI certification, every 3 years you can take an abridged refresher course to renew your certification.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12</a:t>
            </a:fld>
            <a:endParaRPr lang="en-US" dirty="0"/>
          </a:p>
        </p:txBody>
      </p:sp>
    </p:spTree>
    <p:extLst>
      <p:ext uri="{BB962C8B-B14F-4D97-AF65-F5344CB8AC3E}">
        <p14:creationId xmlns:p14="http://schemas.microsoft.com/office/powerpoint/2010/main" val="374638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of Intro </a:t>
            </a:r>
          </a:p>
          <a:p>
            <a:r>
              <a:rPr lang="en-US" dirty="0" smtClean="0"/>
              <a:t>Wait until Monday</a:t>
            </a:r>
            <a:r>
              <a:rPr lang="en-US" baseline="0" dirty="0" smtClean="0"/>
              <a:t> if you can </a:t>
            </a:r>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19</a:t>
            </a:fld>
            <a:endParaRPr lang="en-US" dirty="0"/>
          </a:p>
        </p:txBody>
      </p:sp>
    </p:spTree>
    <p:extLst>
      <p:ext uri="{BB962C8B-B14F-4D97-AF65-F5344CB8AC3E}">
        <p14:creationId xmlns:p14="http://schemas.microsoft.com/office/powerpoint/2010/main" val="218634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HRPP asks for more information or attachments, include full PDF again</a:t>
            </a:r>
            <a:endParaRPr lang="en-US" dirty="0"/>
          </a:p>
        </p:txBody>
      </p:sp>
      <p:sp>
        <p:nvSpPr>
          <p:cNvPr id="4" name="Slide Number Placeholder 3"/>
          <p:cNvSpPr>
            <a:spLocks noGrp="1"/>
          </p:cNvSpPr>
          <p:nvPr>
            <p:ph type="sldNum" sz="quarter" idx="10"/>
          </p:nvPr>
        </p:nvSpPr>
        <p:spPr/>
        <p:txBody>
          <a:bodyPr/>
          <a:lstStyle/>
          <a:p>
            <a:fld id="{BAC95F96-4172-43A1-8B3F-2906BC08122E}" type="slidenum">
              <a:rPr lang="en-US" smtClean="0"/>
              <a:t>22</a:t>
            </a:fld>
            <a:endParaRPr lang="en-US" dirty="0"/>
          </a:p>
        </p:txBody>
      </p:sp>
    </p:spTree>
    <p:extLst>
      <p:ext uri="{BB962C8B-B14F-4D97-AF65-F5344CB8AC3E}">
        <p14:creationId xmlns:p14="http://schemas.microsoft.com/office/powerpoint/2010/main" val="155530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10/7/2020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738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191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049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092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350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212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30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827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265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867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81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190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086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161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624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031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10/7/2020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5735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itiprogram.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www.brown.edu/research/covid-19-resour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brown.edu/research/conducting-research-brown/research-compliance-irb-iacuc-coi-export-control/hrpp-irb-home-pa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resuming_research@brown.edu" TargetMode="External"/><Relationship Id="rId2" Type="http://schemas.openxmlformats.org/officeDocument/2006/relationships/hyperlink" Target="https://www.brown.edu/research/conducting-research-brown/resuming-research"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18903"/>
            <a:ext cx="9448800" cy="2577738"/>
          </a:xfrm>
        </p:spPr>
        <p:txBody>
          <a:bodyPr>
            <a:normAutofit/>
          </a:bodyPr>
          <a:lstStyle/>
          <a:p>
            <a:r>
              <a:rPr lang="en-US" b="1" dirty="0" smtClean="0"/>
              <a:t>Undergraduate Projects at </a:t>
            </a:r>
            <a:r>
              <a:rPr lang="en-US" b="1" smtClean="0"/>
              <a:t>Brown University</a:t>
            </a:r>
            <a:endParaRPr lang="en-US" b="1" dirty="0"/>
          </a:p>
        </p:txBody>
      </p:sp>
      <p:sp>
        <p:nvSpPr>
          <p:cNvPr id="3" name="Subtitle 2"/>
          <p:cNvSpPr>
            <a:spLocks noGrp="1"/>
          </p:cNvSpPr>
          <p:nvPr>
            <p:ph type="subTitle" idx="1"/>
          </p:nvPr>
        </p:nvSpPr>
        <p:spPr>
          <a:xfrm>
            <a:off x="1371600" y="4415972"/>
            <a:ext cx="9448800" cy="1415201"/>
          </a:xfrm>
        </p:spPr>
        <p:txBody>
          <a:bodyPr>
            <a:normAutofit fontScale="92500" lnSpcReduction="10000"/>
          </a:bodyPr>
          <a:lstStyle/>
          <a:p>
            <a:r>
              <a:rPr lang="en-US" dirty="0" smtClean="0">
                <a:solidFill>
                  <a:schemeClr val="accent1">
                    <a:lumMod val="20000"/>
                    <a:lumOff val="80000"/>
                  </a:schemeClr>
                </a:solidFill>
              </a:rPr>
              <a:t>Brown University</a:t>
            </a:r>
          </a:p>
          <a:p>
            <a:r>
              <a:rPr lang="en-US" dirty="0" smtClean="0">
                <a:solidFill>
                  <a:schemeClr val="accent1">
                    <a:lumMod val="20000"/>
                    <a:lumOff val="80000"/>
                  </a:schemeClr>
                </a:solidFill>
              </a:rPr>
              <a:t>Human Research Protection Program</a:t>
            </a:r>
          </a:p>
          <a:p>
            <a:r>
              <a:rPr lang="en-US" dirty="0" smtClean="0">
                <a:solidFill>
                  <a:schemeClr val="accent1">
                    <a:lumMod val="20000"/>
                    <a:lumOff val="80000"/>
                  </a:schemeClr>
                </a:solidFill>
              </a:rPr>
              <a:t>Office of research integrity</a:t>
            </a:r>
          </a:p>
          <a:p>
            <a:r>
              <a:rPr lang="en-US" dirty="0" smtClean="0">
                <a:solidFill>
                  <a:schemeClr val="accent1">
                    <a:lumMod val="20000"/>
                    <a:lumOff val="80000"/>
                  </a:schemeClr>
                </a:solidFill>
              </a:rPr>
              <a:t>Https://www.brown.edu/research</a:t>
            </a:r>
          </a:p>
          <a:p>
            <a:endParaRPr lang="en-US" dirty="0">
              <a:solidFill>
                <a:schemeClr val="accent1">
                  <a:lumMod val="20000"/>
                  <a:lumOff val="80000"/>
                </a:schemeClr>
              </a:solidFill>
            </a:endParaRPr>
          </a:p>
        </p:txBody>
      </p:sp>
    </p:spTree>
    <p:extLst>
      <p:ext uri="{BB962C8B-B14F-4D97-AF65-F5344CB8AC3E}">
        <p14:creationId xmlns:p14="http://schemas.microsoft.com/office/powerpoint/2010/main" val="965229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Faculty Advisors Continued</a:t>
            </a:r>
            <a:endParaRPr lang="en-US" b="1" dirty="0"/>
          </a:p>
        </p:txBody>
      </p:sp>
      <p:sp>
        <p:nvSpPr>
          <p:cNvPr id="3" name="Content Placeholder 2"/>
          <p:cNvSpPr>
            <a:spLocks noGrp="1"/>
          </p:cNvSpPr>
          <p:nvPr>
            <p:ph idx="1"/>
          </p:nvPr>
        </p:nvSpPr>
        <p:spPr/>
        <p:txBody>
          <a:bodyPr/>
          <a:lstStyle/>
          <a:p>
            <a:r>
              <a:rPr lang="en-US" dirty="0"/>
              <a:t>Oversee any change to the project to ensure that they comply with the terms the </a:t>
            </a:r>
            <a:r>
              <a:rPr lang="en-US" i="1" dirty="0"/>
              <a:t>Undergraduate Project Application</a:t>
            </a:r>
            <a:r>
              <a:rPr lang="en-US" dirty="0"/>
              <a:t>’s </a:t>
            </a:r>
            <a:r>
              <a:rPr lang="en-US" dirty="0" smtClean="0"/>
              <a:t>assurances</a:t>
            </a:r>
          </a:p>
          <a:p>
            <a:r>
              <a:rPr lang="en-US" dirty="0"/>
              <a:t>Upon discovery, notify HRPP of any change to the project that do not comply with the terms the </a:t>
            </a:r>
            <a:r>
              <a:rPr lang="en-US" i="1" dirty="0"/>
              <a:t>Undergraduate Project Application</a:t>
            </a:r>
            <a:r>
              <a:rPr lang="en-US" dirty="0"/>
              <a:t>’s </a:t>
            </a:r>
            <a:r>
              <a:rPr lang="en-US" dirty="0" smtClean="0"/>
              <a:t>assurances</a:t>
            </a:r>
          </a:p>
          <a:p>
            <a:pPr lvl="0"/>
            <a:r>
              <a:rPr lang="en-US" dirty="0"/>
              <a:t>Monitor the project and inform the HRPP immediately if any significant problems arise.</a:t>
            </a:r>
          </a:p>
          <a:p>
            <a:pPr marL="0" indent="0">
              <a:buNone/>
            </a:pPr>
            <a:endParaRPr lang="en-US" dirty="0"/>
          </a:p>
        </p:txBody>
      </p:sp>
    </p:spTree>
    <p:extLst>
      <p:ext uri="{BB962C8B-B14F-4D97-AF65-F5344CB8AC3E}">
        <p14:creationId xmlns:p14="http://schemas.microsoft.com/office/powerpoint/2010/main" val="25214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Faculty Advisors</a:t>
            </a:r>
            <a:endParaRPr lang="en-US" b="1" dirty="0"/>
          </a:p>
        </p:txBody>
      </p:sp>
      <p:sp>
        <p:nvSpPr>
          <p:cNvPr id="3" name="Content Placeholder 2"/>
          <p:cNvSpPr>
            <a:spLocks noGrp="1"/>
          </p:cNvSpPr>
          <p:nvPr>
            <p:ph idx="1"/>
          </p:nvPr>
        </p:nvSpPr>
        <p:spPr>
          <a:xfrm>
            <a:off x="3129280" y="2603500"/>
            <a:ext cx="8696960" cy="4254500"/>
          </a:xfrm>
        </p:spPr>
        <p:txBody>
          <a:bodyPr>
            <a:normAutofit/>
          </a:bodyPr>
          <a:lstStyle/>
          <a:p>
            <a:pPr marL="466725" indent="-466725"/>
            <a:r>
              <a:rPr lang="en-US" sz="2800" dirty="0" smtClean="0"/>
              <a:t>Who </a:t>
            </a:r>
            <a:r>
              <a:rPr lang="en-US" sz="2800" u="sng" dirty="0" smtClean="0"/>
              <a:t>should</a:t>
            </a:r>
            <a:r>
              <a:rPr lang="en-US" sz="2800" dirty="0" smtClean="0"/>
              <a:t> be a faculty advisor?</a:t>
            </a:r>
          </a:p>
          <a:p>
            <a:pPr marL="914400" lvl="1" indent="-457200"/>
            <a:r>
              <a:rPr lang="en-US" sz="2800" dirty="0" smtClean="0"/>
              <a:t>An active mentor to the student researcher</a:t>
            </a:r>
          </a:p>
          <a:p>
            <a:pPr marL="914400" lvl="1" indent="-457200"/>
            <a:r>
              <a:rPr lang="en-US" sz="2800" dirty="0" smtClean="0"/>
              <a:t>Experience with human subject research at Brown</a:t>
            </a:r>
          </a:p>
          <a:p>
            <a:pPr marL="457200" lvl="1" indent="0">
              <a:buNone/>
            </a:pPr>
            <a:endParaRPr lang="en-US" sz="2800" dirty="0" smtClean="0"/>
          </a:p>
        </p:txBody>
      </p:sp>
      <p:pic>
        <p:nvPicPr>
          <p:cNvPr id="4" name="Picture 3" descr="the gift of mentors and sponsors | maturitas ca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8375"/>
            <a:ext cx="3129280" cy="4688016"/>
          </a:xfrm>
          <a:prstGeom prst="rect">
            <a:avLst/>
          </a:prstGeom>
        </p:spPr>
      </p:pic>
    </p:spTree>
    <p:extLst>
      <p:ext uri="{BB962C8B-B14F-4D97-AF65-F5344CB8AC3E}">
        <p14:creationId xmlns:p14="http://schemas.microsoft.com/office/powerpoint/2010/main" val="36789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425028"/>
            <a:ext cx="8761413" cy="706964"/>
          </a:xfrm>
        </p:spPr>
        <p:txBody>
          <a:bodyPr/>
          <a:lstStyle/>
          <a:p>
            <a:r>
              <a:rPr lang="en-US" b="1" dirty="0" smtClean="0"/>
              <a:t>Training</a:t>
            </a:r>
            <a:endParaRPr lang="en-US" b="1" dirty="0"/>
          </a:p>
        </p:txBody>
      </p:sp>
      <p:sp>
        <p:nvSpPr>
          <p:cNvPr id="3" name="Content Placeholder 2"/>
          <p:cNvSpPr>
            <a:spLocks noGrp="1"/>
          </p:cNvSpPr>
          <p:nvPr>
            <p:ph idx="1"/>
          </p:nvPr>
        </p:nvSpPr>
        <p:spPr>
          <a:xfrm>
            <a:off x="1154954" y="1361440"/>
            <a:ext cx="10772886" cy="4978400"/>
          </a:xfrm>
        </p:spPr>
        <p:txBody>
          <a:bodyPr>
            <a:normAutofit fontScale="77500" lnSpcReduction="20000"/>
          </a:bodyPr>
          <a:lstStyle/>
          <a:p>
            <a:pPr marL="466725" indent="-466725">
              <a:lnSpc>
                <a:spcPct val="170000"/>
              </a:lnSpc>
            </a:pPr>
            <a:r>
              <a:rPr lang="en-US" sz="3600" dirty="0" smtClean="0">
                <a:solidFill>
                  <a:schemeClr val="bg1"/>
                </a:solidFill>
              </a:rPr>
              <a:t>The Collaborative Institutional Training Initiative: </a:t>
            </a:r>
            <a:r>
              <a:rPr lang="en-US" sz="3600" dirty="0" smtClean="0">
                <a:solidFill>
                  <a:schemeClr val="bg1"/>
                </a:solidFill>
                <a:hlinkClick r:id="rId3"/>
              </a:rPr>
              <a:t>http://www.citiprogram.org</a:t>
            </a:r>
            <a:endParaRPr lang="en-US" sz="3600" dirty="0" smtClean="0">
              <a:solidFill>
                <a:schemeClr val="bg1"/>
              </a:solidFill>
            </a:endParaRPr>
          </a:p>
          <a:p>
            <a:pPr marL="914400" lvl="1" indent="-457200">
              <a:lnSpc>
                <a:spcPct val="170000"/>
              </a:lnSpc>
            </a:pPr>
            <a:r>
              <a:rPr lang="en-US" sz="3200" dirty="0" smtClean="0">
                <a:solidFill>
                  <a:schemeClr val="bg1"/>
                </a:solidFill>
              </a:rPr>
              <a:t>Principle Investigator (PI) and advisor</a:t>
            </a:r>
          </a:p>
          <a:p>
            <a:pPr marL="914400" lvl="1" indent="-457200">
              <a:lnSpc>
                <a:spcPct val="170000"/>
              </a:lnSpc>
            </a:pPr>
            <a:r>
              <a:rPr lang="en-US" sz="3200" dirty="0" smtClean="0">
                <a:solidFill>
                  <a:schemeClr val="bg1"/>
                </a:solidFill>
              </a:rPr>
              <a:t>Different </a:t>
            </a:r>
            <a:r>
              <a:rPr lang="en-US" sz="3200" dirty="0" smtClean="0">
                <a:solidFill>
                  <a:schemeClr val="bg1"/>
                </a:solidFill>
              </a:rPr>
              <a:t>groups/curricula (group 1, 2, or 3)</a:t>
            </a:r>
            <a:endParaRPr lang="en-US" sz="3200" dirty="0" smtClean="0">
              <a:solidFill>
                <a:schemeClr val="bg1"/>
              </a:solidFill>
            </a:endParaRPr>
          </a:p>
          <a:p>
            <a:pPr marL="914400" lvl="1" indent="-457200">
              <a:lnSpc>
                <a:spcPct val="170000"/>
              </a:lnSpc>
            </a:pPr>
            <a:r>
              <a:rPr lang="en-US" sz="3200" dirty="0" smtClean="0">
                <a:solidFill>
                  <a:schemeClr val="bg1"/>
                </a:solidFill>
              </a:rPr>
              <a:t>Other institutions’ appropriate trainings completed within the past 3 years</a:t>
            </a:r>
          </a:p>
          <a:p>
            <a:pPr marL="914400" lvl="1" indent="-457200">
              <a:lnSpc>
                <a:spcPct val="170000"/>
              </a:lnSpc>
            </a:pPr>
            <a:r>
              <a:rPr lang="en-US" sz="3200" dirty="0" smtClean="0">
                <a:solidFill>
                  <a:schemeClr val="bg1"/>
                </a:solidFill>
              </a:rPr>
              <a:t>Refresher (up to 3 times)</a:t>
            </a:r>
            <a:endParaRPr lang="en-US" sz="3200" dirty="0">
              <a:solidFill>
                <a:schemeClr val="bg1"/>
              </a:solidFill>
            </a:endParaRPr>
          </a:p>
        </p:txBody>
      </p:sp>
      <p:pic>
        <p:nvPicPr>
          <p:cNvPr id="4" name="Picture 4" descr="Image result for citi training logo"/>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harpenSoften amount="-3000"/>
                    </a14:imgEffect>
                    <a14:imgEffect>
                      <a14:saturation sat="64000"/>
                    </a14:imgEffect>
                  </a14:imgLayer>
                </a14:imgProps>
              </a:ext>
              <a:ext uri="{28A0092B-C50C-407E-A947-70E740481C1C}">
                <a14:useLocalDpi xmlns:a14="http://schemas.microsoft.com/office/drawing/2010/main" val="0"/>
              </a:ext>
            </a:extLst>
          </a:blip>
          <a:srcRect/>
          <a:stretch>
            <a:fillRect/>
          </a:stretch>
        </p:blipFill>
        <p:spPr bwMode="auto">
          <a:xfrm>
            <a:off x="9098280" y="5414208"/>
            <a:ext cx="2634237" cy="121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9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1708" y="1365553"/>
            <a:ext cx="8761413" cy="706964"/>
          </a:xfrm>
        </p:spPr>
        <p:txBody>
          <a:bodyPr/>
          <a:lstStyle/>
          <a:p>
            <a:r>
              <a:rPr lang="en-US" dirty="0" smtClean="0"/>
              <a:t>Level 1: </a:t>
            </a:r>
            <a:r>
              <a:rPr lang="en-US" dirty="0"/>
              <a:t>Undergraduate </a:t>
            </a:r>
            <a:r>
              <a:rPr lang="en-US" dirty="0" smtClean="0"/>
              <a:t>Work </a:t>
            </a:r>
            <a:r>
              <a:rPr lang="en-US" dirty="0"/>
              <a:t>T</a:t>
            </a:r>
            <a:r>
              <a:rPr lang="en-US" dirty="0" smtClean="0"/>
              <a:t>hat </a:t>
            </a:r>
            <a:r>
              <a:rPr lang="en-US" dirty="0"/>
              <a:t>D</a:t>
            </a:r>
            <a:r>
              <a:rPr lang="en-US" dirty="0" smtClean="0"/>
              <a:t>oes </a:t>
            </a:r>
            <a:r>
              <a:rPr lang="en-US" dirty="0"/>
              <a:t>N</a:t>
            </a:r>
            <a:r>
              <a:rPr lang="en-US" dirty="0" smtClean="0"/>
              <a:t>ot </a:t>
            </a:r>
            <a:r>
              <a:rPr lang="en-US" dirty="0"/>
              <a:t>R</a:t>
            </a:r>
            <a:r>
              <a:rPr lang="en-US" dirty="0" smtClean="0"/>
              <a:t>equire </a:t>
            </a:r>
            <a:r>
              <a:rPr lang="en-US" dirty="0"/>
              <a:t>IRB/HRPP </a:t>
            </a:r>
            <a:r>
              <a:rPr lang="en-US" dirty="0" smtClean="0"/>
              <a:t>Oversight</a:t>
            </a:r>
            <a:r>
              <a:rPr lang="en-US" dirty="0"/>
              <a:t/>
            </a:r>
            <a:br>
              <a:rPr lang="en-US" dirty="0"/>
            </a:br>
            <a:r>
              <a:rPr lang="en-US" dirty="0"/>
              <a:t> </a:t>
            </a:r>
            <a:br>
              <a:rPr lang="en-US" dirty="0"/>
            </a:br>
            <a:endParaRPr lang="en-US" dirty="0"/>
          </a:p>
        </p:txBody>
      </p:sp>
      <p:sp>
        <p:nvSpPr>
          <p:cNvPr id="9" name="Content Placeholder 8"/>
          <p:cNvSpPr>
            <a:spLocks noGrp="1"/>
          </p:cNvSpPr>
          <p:nvPr>
            <p:ph idx="1"/>
          </p:nvPr>
        </p:nvSpPr>
        <p:spPr>
          <a:xfrm>
            <a:off x="1586028" y="3034574"/>
            <a:ext cx="8825659" cy="3416300"/>
          </a:xfrm>
        </p:spPr>
        <p:txBody>
          <a:bodyPr/>
          <a:lstStyle/>
          <a:p>
            <a:pPr lvl="0"/>
            <a:r>
              <a:rPr lang="en-US" b="1" dirty="0"/>
              <a:t>The activity is designed for learning purposes only or done for a class project or grade</a:t>
            </a:r>
          </a:p>
          <a:p>
            <a:pPr lvl="0"/>
            <a:r>
              <a:rPr lang="en-US" b="1" dirty="0" smtClean="0"/>
              <a:t>Data collection procedures present only minimal risk to the subjects</a:t>
            </a:r>
          </a:p>
          <a:p>
            <a:pPr marL="0" lvl="0" indent="0">
              <a:buNone/>
            </a:pPr>
            <a:r>
              <a:rPr lang="en-US" dirty="0" smtClean="0"/>
              <a:t>	</a:t>
            </a:r>
            <a:r>
              <a:rPr lang="en-US" dirty="0" smtClean="0">
                <a:solidFill>
                  <a:schemeClr val="accent1">
                    <a:lumMod val="75000"/>
                  </a:schemeClr>
                </a:solidFill>
              </a:rPr>
              <a:t>minimal risk: The probability and magnitude of physical or psychological 	harm that is 	normally encountered in the daily lives or in the routine 	medical, dental, or psychological examination of healthy persons.</a:t>
            </a:r>
            <a:r>
              <a:rPr lang="en-US" dirty="0" smtClean="0"/>
              <a:t> </a:t>
            </a:r>
          </a:p>
          <a:p>
            <a:r>
              <a:rPr lang="en-US" b="1" dirty="0" smtClean="0"/>
              <a:t>Vulnerable </a:t>
            </a:r>
            <a:r>
              <a:rPr lang="en-US" b="1" dirty="0"/>
              <a:t>populations (i.e. children, prisoners, cognitively impaired individuals) are not used</a:t>
            </a:r>
          </a:p>
          <a:p>
            <a:r>
              <a:rPr lang="en-US" b="1" dirty="0"/>
              <a:t>Data is collected in a manner such that subjects are not identifiable</a:t>
            </a:r>
            <a:r>
              <a:rPr lang="en-US" dirty="0"/>
              <a:t>.</a:t>
            </a:r>
            <a:endParaRPr lang="en-US" dirty="0"/>
          </a:p>
        </p:txBody>
      </p:sp>
    </p:spTree>
    <p:extLst>
      <p:ext uri="{BB962C8B-B14F-4D97-AF65-F5344CB8AC3E}">
        <p14:creationId xmlns:p14="http://schemas.microsoft.com/office/powerpoint/2010/main" val="29893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Level II Review: </a:t>
            </a:r>
            <a:r>
              <a:rPr lang="en-US" dirty="0"/>
              <a:t>Undergraduate </a:t>
            </a:r>
            <a:r>
              <a:rPr lang="en-US" dirty="0" smtClean="0"/>
              <a:t>Work That </a:t>
            </a:r>
            <a:r>
              <a:rPr lang="en-US" dirty="0"/>
              <a:t>R</a:t>
            </a:r>
            <a:r>
              <a:rPr lang="en-US" dirty="0" smtClean="0"/>
              <a:t>equires </a:t>
            </a:r>
            <a:r>
              <a:rPr lang="en-US" dirty="0"/>
              <a:t>HRPP </a:t>
            </a:r>
            <a:r>
              <a:rPr lang="en-US" dirty="0" smtClean="0"/>
              <a:t>Notification </a:t>
            </a:r>
            <a:endParaRPr lang="en-US" dirty="0"/>
          </a:p>
        </p:txBody>
      </p:sp>
      <p:sp>
        <p:nvSpPr>
          <p:cNvPr id="3" name="Content Placeholder 2"/>
          <p:cNvSpPr>
            <a:spLocks noGrp="1"/>
          </p:cNvSpPr>
          <p:nvPr>
            <p:ph idx="1"/>
          </p:nvPr>
        </p:nvSpPr>
        <p:spPr/>
        <p:txBody>
          <a:bodyPr/>
          <a:lstStyle/>
          <a:p>
            <a:r>
              <a:rPr lang="en-US" dirty="0"/>
              <a:t>The project is designed and conducted solely for the purpose of the student’s educational experience or undergraduate </a:t>
            </a:r>
            <a:r>
              <a:rPr lang="en-US" dirty="0" smtClean="0"/>
              <a:t>thesis</a:t>
            </a:r>
          </a:p>
          <a:p>
            <a:r>
              <a:rPr lang="en-US" dirty="0" smtClean="0"/>
              <a:t>No use of children or other vulnerable populations</a:t>
            </a:r>
          </a:p>
          <a:p>
            <a:r>
              <a:rPr lang="en-US" dirty="0" smtClean="0"/>
              <a:t>Risk is not more than minimal </a:t>
            </a:r>
          </a:p>
          <a:p>
            <a:r>
              <a:rPr lang="en-US" dirty="0" smtClean="0"/>
              <a:t>All software or services are approved and listed in Brown’s Software Catalog </a:t>
            </a:r>
            <a:endParaRPr lang="en-US" dirty="0"/>
          </a:p>
        </p:txBody>
      </p:sp>
      <p:sp>
        <p:nvSpPr>
          <p:cNvPr id="4" name="5-Point Star 3"/>
          <p:cNvSpPr/>
          <p:nvPr/>
        </p:nvSpPr>
        <p:spPr>
          <a:xfrm>
            <a:off x="130629" y="195943"/>
            <a:ext cx="1024325" cy="966651"/>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511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Level II Review: Undergraduate Work That Requires HRPP Notification </a:t>
            </a:r>
          </a:p>
        </p:txBody>
      </p:sp>
      <p:sp>
        <p:nvSpPr>
          <p:cNvPr id="3" name="Content Placeholder 2"/>
          <p:cNvSpPr>
            <a:spLocks noGrp="1"/>
          </p:cNvSpPr>
          <p:nvPr>
            <p:ph idx="1"/>
          </p:nvPr>
        </p:nvSpPr>
        <p:spPr/>
        <p:txBody>
          <a:bodyPr/>
          <a:lstStyle/>
          <a:p>
            <a:r>
              <a:rPr lang="en-US" dirty="0" smtClean="0"/>
              <a:t>No use of deception </a:t>
            </a:r>
          </a:p>
          <a:p>
            <a:pPr lvl="1"/>
            <a:r>
              <a:rPr lang="en-US" dirty="0" smtClean="0">
                <a:solidFill>
                  <a:schemeClr val="tx1"/>
                </a:solidFill>
              </a:rPr>
              <a:t>deception: Occurs </a:t>
            </a:r>
            <a:r>
              <a:rPr lang="en-US" dirty="0">
                <a:solidFill>
                  <a:schemeClr val="tx1"/>
                </a:solidFill>
              </a:rPr>
              <a:t>when an investigator gives false information to, or </a:t>
            </a:r>
            <a:r>
              <a:rPr lang="en-US" dirty="0" smtClean="0">
                <a:solidFill>
                  <a:schemeClr val="tx1"/>
                </a:solidFill>
              </a:rPr>
              <a:t>	otherwise intentionally </a:t>
            </a:r>
            <a:r>
              <a:rPr lang="en-US" dirty="0">
                <a:solidFill>
                  <a:schemeClr val="tx1"/>
                </a:solidFill>
              </a:rPr>
              <a:t>misleads, a research participant about some key </a:t>
            </a:r>
            <a:r>
              <a:rPr lang="en-US" dirty="0" smtClean="0">
                <a:solidFill>
                  <a:schemeClr val="tx1"/>
                </a:solidFill>
              </a:rPr>
              <a:t>	aspect </a:t>
            </a:r>
            <a:r>
              <a:rPr lang="en-US" dirty="0">
                <a:solidFill>
                  <a:schemeClr val="tx1"/>
                </a:solidFill>
              </a:rPr>
              <a:t>of </a:t>
            </a:r>
            <a:r>
              <a:rPr lang="en-US" dirty="0" smtClean="0">
                <a:solidFill>
                  <a:schemeClr val="tx1"/>
                </a:solidFill>
              </a:rPr>
              <a:t>the </a:t>
            </a:r>
            <a:r>
              <a:rPr lang="en-US" dirty="0">
                <a:solidFill>
                  <a:schemeClr val="tx1"/>
                </a:solidFill>
              </a:rPr>
              <a:t>research to avoid biased responses.</a:t>
            </a:r>
            <a:endParaRPr lang="en-US" dirty="0" smtClean="0">
              <a:solidFill>
                <a:schemeClr val="tx1"/>
              </a:solidFill>
            </a:endParaRPr>
          </a:p>
          <a:p>
            <a:r>
              <a:rPr lang="en-US" dirty="0" smtClean="0"/>
              <a:t>No use of video recording </a:t>
            </a:r>
          </a:p>
          <a:p>
            <a:r>
              <a:rPr lang="en-US" dirty="0" smtClean="0"/>
              <a:t>Data is collected in a manner such that the subjects are not identifiable or their confidentiality is protected </a:t>
            </a:r>
          </a:p>
        </p:txBody>
      </p:sp>
      <p:pic>
        <p:nvPicPr>
          <p:cNvPr id="4" name="Picture 3"/>
          <p:cNvPicPr>
            <a:picLocks noChangeAspect="1"/>
          </p:cNvPicPr>
          <p:nvPr/>
        </p:nvPicPr>
        <p:blipFill>
          <a:blip r:embed="rId2"/>
          <a:stretch>
            <a:fillRect/>
          </a:stretch>
        </p:blipFill>
        <p:spPr>
          <a:xfrm>
            <a:off x="63675" y="-56645"/>
            <a:ext cx="1091279" cy="1030313"/>
          </a:xfrm>
          <a:prstGeom prst="rect">
            <a:avLst/>
          </a:prstGeom>
        </p:spPr>
      </p:pic>
    </p:spTree>
    <p:extLst>
      <p:ext uri="{BB962C8B-B14F-4D97-AF65-F5344CB8AC3E}">
        <p14:creationId xmlns:p14="http://schemas.microsoft.com/office/powerpoint/2010/main" val="4602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Level III Review</a:t>
            </a:r>
            <a:endParaRPr lang="en-US" dirty="0"/>
          </a:p>
        </p:txBody>
      </p:sp>
      <p:sp>
        <p:nvSpPr>
          <p:cNvPr id="3" name="Content Placeholder 2"/>
          <p:cNvSpPr>
            <a:spLocks noGrp="1"/>
          </p:cNvSpPr>
          <p:nvPr>
            <p:ph idx="1"/>
          </p:nvPr>
        </p:nvSpPr>
        <p:spPr>
          <a:xfrm>
            <a:off x="1795034" y="2498997"/>
            <a:ext cx="8825659" cy="3416300"/>
          </a:xfrm>
        </p:spPr>
        <p:txBody>
          <a:bodyPr/>
          <a:lstStyle/>
          <a:p>
            <a:pPr marL="0" indent="0" algn="ctr">
              <a:buNone/>
            </a:pPr>
            <a:r>
              <a:rPr lang="en-US" dirty="0"/>
              <a:t>Any undergraduate project involving human subjects that falls outside of the above conditions requires a standard IRB application submission found on our Forms &amp; Templates webpage with the Faculty Advisor acting as the Principal Investigator.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781" y="3934097"/>
            <a:ext cx="2294164" cy="2294164"/>
          </a:xfrm>
          <a:prstGeom prst="rect">
            <a:avLst/>
          </a:prstGeom>
        </p:spPr>
      </p:pic>
    </p:spTree>
    <p:extLst>
      <p:ext uri="{BB962C8B-B14F-4D97-AF65-F5344CB8AC3E}">
        <p14:creationId xmlns:p14="http://schemas.microsoft.com/office/powerpoint/2010/main" val="23292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COVID-19</a:t>
            </a:r>
            <a:endParaRPr lang="en-US" dirty="0"/>
          </a:p>
        </p:txBody>
      </p:sp>
      <p:sp>
        <p:nvSpPr>
          <p:cNvPr id="6" name="Content Placeholder 5"/>
          <p:cNvSpPr>
            <a:spLocks noGrp="1"/>
          </p:cNvSpPr>
          <p:nvPr>
            <p:ph idx="1"/>
          </p:nvPr>
        </p:nvSpPr>
        <p:spPr/>
        <p:txBody>
          <a:bodyPr/>
          <a:lstStyle/>
          <a:p>
            <a:r>
              <a:rPr lang="en-US" dirty="0" smtClean="0"/>
              <a:t>Provide resources to participants when asking about their experiences with the pandemic </a:t>
            </a:r>
          </a:p>
          <a:p>
            <a:pPr lvl="1"/>
            <a:r>
              <a:rPr lang="en-US" dirty="0"/>
              <a:t>Examples provided </a:t>
            </a:r>
            <a:r>
              <a:rPr lang="en-US" dirty="0" smtClean="0">
                <a:hlinkClick r:id="rId2"/>
              </a:rPr>
              <a:t>here</a:t>
            </a:r>
            <a:endParaRPr lang="en-US" dirty="0" smtClean="0"/>
          </a:p>
          <a:p>
            <a:r>
              <a:rPr lang="en-US" dirty="0" smtClean="0"/>
              <a:t>Include remote procedures in your Undergraduate Project Application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6" y="3837472"/>
            <a:ext cx="5663954" cy="3020528"/>
          </a:xfrm>
          <a:prstGeom prst="rect">
            <a:avLst/>
          </a:prstGeom>
        </p:spPr>
      </p:pic>
    </p:spTree>
    <p:extLst>
      <p:ext uri="{BB962C8B-B14F-4D97-AF65-F5344CB8AC3E}">
        <p14:creationId xmlns:p14="http://schemas.microsoft.com/office/powerpoint/2010/main" val="36853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5760" y="0"/>
            <a:ext cx="11441122" cy="6820852"/>
          </a:xfrm>
          <a:prstGeom prst="rect">
            <a:avLst/>
          </a:prstGeom>
        </p:spPr>
      </p:pic>
      <p:sp>
        <p:nvSpPr>
          <p:cNvPr id="8" name="TextBox 7"/>
          <p:cNvSpPr txBox="1"/>
          <p:nvPr/>
        </p:nvSpPr>
        <p:spPr>
          <a:xfrm>
            <a:off x="0" y="670560"/>
            <a:ext cx="11846560" cy="369332"/>
          </a:xfrm>
          <a:prstGeom prst="rect">
            <a:avLst/>
          </a:prstGeom>
          <a:solidFill>
            <a:schemeClr val="bg1"/>
          </a:solidFill>
        </p:spPr>
        <p:txBody>
          <a:bodyPr wrap="square" rtlCol="0">
            <a:spAutoFit/>
          </a:bodyPr>
          <a:lstStyle/>
          <a:p>
            <a:endParaRPr lang="en-US" dirty="0"/>
          </a:p>
        </p:txBody>
      </p:sp>
      <p:sp>
        <p:nvSpPr>
          <p:cNvPr id="9" name="Right Arrow 8"/>
          <p:cNvSpPr/>
          <p:nvPr/>
        </p:nvSpPr>
        <p:spPr>
          <a:xfrm>
            <a:off x="826086" y="3240285"/>
            <a:ext cx="731520" cy="34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6799775" y="1039892"/>
            <a:ext cx="711200" cy="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484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ADDE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532" y="11375"/>
            <a:ext cx="5329792" cy="6846625"/>
          </a:xfrm>
          <a:prstGeom prst="rect">
            <a:avLst/>
          </a:prstGeom>
        </p:spPr>
      </p:pic>
    </p:spTree>
    <p:extLst>
      <p:ext uri="{BB962C8B-B14F-4D97-AF65-F5344CB8AC3E}">
        <p14:creationId xmlns:p14="http://schemas.microsoft.com/office/powerpoint/2010/main" val="20696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1034628"/>
            <a:ext cx="8761413" cy="706964"/>
          </a:xfrm>
        </p:spPr>
        <p:txBody>
          <a:bodyPr/>
          <a:lstStyle/>
          <a:p>
            <a:r>
              <a:rPr lang="en-US" b="1" dirty="0" smtClean="0"/>
              <a:t>Who is the IRB and What Do They Do?</a:t>
            </a:r>
            <a:endParaRPr lang="en-US" b="1" dirty="0"/>
          </a:p>
        </p:txBody>
      </p:sp>
      <p:sp>
        <p:nvSpPr>
          <p:cNvPr id="3" name="Content Placeholder 2"/>
          <p:cNvSpPr>
            <a:spLocks noGrp="1"/>
          </p:cNvSpPr>
          <p:nvPr>
            <p:ph idx="1"/>
          </p:nvPr>
        </p:nvSpPr>
        <p:spPr>
          <a:xfrm>
            <a:off x="748554" y="2664460"/>
            <a:ext cx="8825659" cy="3416300"/>
          </a:xfrm>
        </p:spPr>
        <p:txBody>
          <a:bodyPr>
            <a:normAutofit fontScale="92500"/>
          </a:bodyPr>
          <a:lstStyle/>
          <a:p>
            <a:pPr>
              <a:lnSpc>
                <a:spcPct val="150000"/>
              </a:lnSpc>
            </a:pPr>
            <a:r>
              <a:rPr lang="en-US" sz="3600" dirty="0" smtClean="0"/>
              <a:t> Institutional Review Board</a:t>
            </a:r>
          </a:p>
          <a:p>
            <a:pPr>
              <a:lnSpc>
                <a:spcPct val="150000"/>
              </a:lnSpc>
            </a:pPr>
            <a:r>
              <a:rPr lang="en-US" sz="3600" dirty="0" smtClean="0"/>
              <a:t> Ensures that all approved research complies with the letter and spirit of human research protection regulations</a:t>
            </a:r>
          </a:p>
        </p:txBody>
      </p:sp>
      <p:pic>
        <p:nvPicPr>
          <p:cNvPr id="4" name="Picture 3" descr="Grammar &amp; Usage - Excelsior College OW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680" y="2377440"/>
            <a:ext cx="2956560" cy="2956560"/>
          </a:xfrm>
          <a:prstGeom prst="rect">
            <a:avLst/>
          </a:prstGeom>
        </p:spPr>
      </p:pic>
    </p:spTree>
    <p:extLst>
      <p:ext uri="{BB962C8B-B14F-4D97-AF65-F5344CB8AC3E}">
        <p14:creationId xmlns:p14="http://schemas.microsoft.com/office/powerpoint/2010/main" val="146492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ADDE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807" y="-17692"/>
            <a:ext cx="5492253" cy="6875691"/>
          </a:xfrm>
          <a:prstGeom prst="rect">
            <a:avLst/>
          </a:prstGeom>
        </p:spPr>
      </p:pic>
    </p:spTree>
    <p:extLst>
      <p:ext uri="{BB962C8B-B14F-4D97-AF65-F5344CB8AC3E}">
        <p14:creationId xmlns:p14="http://schemas.microsoft.com/office/powerpoint/2010/main" val="3919168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ADDE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787" y="7346"/>
            <a:ext cx="5452272" cy="6850653"/>
          </a:xfrm>
          <a:prstGeom prst="rect">
            <a:avLst/>
          </a:prstGeom>
        </p:spPr>
      </p:pic>
    </p:spTree>
    <p:extLst>
      <p:ext uri="{BB962C8B-B14F-4D97-AF65-F5344CB8AC3E}">
        <p14:creationId xmlns:p14="http://schemas.microsoft.com/office/powerpoint/2010/main" val="1402730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b="1" dirty="0" smtClean="0">
                <a:solidFill>
                  <a:schemeClr val="tx1"/>
                </a:solidFill>
              </a:rPr>
              <a:t>Application Preparation</a:t>
            </a:r>
            <a:endParaRPr lang="en-US" b="1" dirty="0">
              <a:solidFill>
                <a:schemeClr val="tx1"/>
              </a:solidFill>
            </a:endParaRPr>
          </a:p>
        </p:txBody>
      </p:sp>
      <p:sp>
        <p:nvSpPr>
          <p:cNvPr id="3" name="Content Placeholder 2"/>
          <p:cNvSpPr>
            <a:spLocks noGrp="1"/>
          </p:cNvSpPr>
          <p:nvPr>
            <p:ph idx="1"/>
          </p:nvPr>
        </p:nvSpPr>
        <p:spPr>
          <a:xfrm>
            <a:off x="1154954" y="2042160"/>
            <a:ext cx="9843246" cy="4130040"/>
          </a:xfrm>
        </p:spPr>
        <p:txBody>
          <a:bodyPr>
            <a:normAutofit/>
          </a:bodyPr>
          <a:lstStyle/>
          <a:p>
            <a:pPr marL="466725" indent="-466725"/>
            <a:r>
              <a:rPr lang="en-US" sz="3200" dirty="0" smtClean="0">
                <a:solidFill>
                  <a:schemeClr val="tx1"/>
                </a:solidFill>
              </a:rPr>
              <a:t>Determine type of review</a:t>
            </a:r>
          </a:p>
          <a:p>
            <a:pPr marL="466725" indent="-466725"/>
            <a:r>
              <a:rPr lang="en-US" sz="3200" dirty="0" smtClean="0">
                <a:solidFill>
                  <a:schemeClr val="tx1"/>
                </a:solidFill>
              </a:rPr>
              <a:t>Complete application</a:t>
            </a:r>
          </a:p>
          <a:p>
            <a:pPr marL="466725" indent="-466725"/>
            <a:r>
              <a:rPr lang="en-US" sz="3200" dirty="0" smtClean="0">
                <a:solidFill>
                  <a:schemeClr val="tx1"/>
                </a:solidFill>
              </a:rPr>
              <a:t>Include attachments (consent documents, survey/interview/focus group questions, letters of support, recruitment materials, etc.)</a:t>
            </a:r>
          </a:p>
          <a:p>
            <a:pPr marL="466725" indent="-466725"/>
            <a:r>
              <a:rPr lang="en-US" sz="3200" dirty="0" smtClean="0">
                <a:solidFill>
                  <a:schemeClr val="tx1"/>
                </a:solidFill>
              </a:rPr>
              <a:t>Submit as a single pdf to </a:t>
            </a:r>
            <a:r>
              <a:rPr lang="en-US" sz="3200" b="1" dirty="0" smtClean="0">
                <a:solidFill>
                  <a:schemeClr val="tx1"/>
                </a:solidFill>
              </a:rPr>
              <a:t>IRB@brown.edu</a:t>
            </a:r>
          </a:p>
        </p:txBody>
      </p:sp>
    </p:spTree>
    <p:extLst>
      <p:ext uri="{BB962C8B-B14F-4D97-AF65-F5344CB8AC3E}">
        <p14:creationId xmlns:p14="http://schemas.microsoft.com/office/powerpoint/2010/main" val="2589726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81050" y="56693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ea typeface="+mj-ea"/>
                <a:cs typeface="+mj-cs"/>
              </a:rPr>
              <a:t>What happens after you submit?</a:t>
            </a:r>
            <a:endParaRPr kumimoji="0" lang="en-US" sz="4000" b="1" i="0" u="none" strike="noStrike" kern="1200" cap="none" spc="0" normalizeH="0" baseline="0" noProof="0" dirty="0">
              <a:ln>
                <a:noFill/>
              </a:ln>
              <a:solidFill>
                <a:schemeClr val="bg1"/>
              </a:solidFill>
              <a:effectLst/>
              <a:uLnTx/>
              <a:uFillTx/>
              <a:ea typeface="+mj-ea"/>
              <a:cs typeface="+mj-cs"/>
            </a:endParaRPr>
          </a:p>
        </p:txBody>
      </p:sp>
      <p:sp>
        <p:nvSpPr>
          <p:cNvPr id="5" name="TextBox 4"/>
          <p:cNvSpPr txBox="1"/>
          <p:nvPr/>
        </p:nvSpPr>
        <p:spPr>
          <a:xfrm>
            <a:off x="781050" y="2460147"/>
            <a:ext cx="4324350" cy="1323439"/>
          </a:xfrm>
          <a:prstGeom prst="rect">
            <a:avLst/>
          </a:prstGeom>
          <a:solidFill>
            <a:schemeClr val="tx2">
              <a:lumMod val="75000"/>
            </a:schemeClr>
          </a:solidFill>
          <a:ln>
            <a:solidFill>
              <a:schemeClr val="bg1"/>
            </a:solidFill>
          </a:ln>
          <a:effectLst>
            <a:outerShdw blurRad="50800" dist="50800" dir="5400000" algn="ctr" rotWithShape="0">
              <a:schemeClr val="bg1"/>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spcBef>
                <a:spcPts val="600"/>
              </a:spcBef>
              <a:spcAft>
                <a:spcPts val="600"/>
              </a:spcAft>
            </a:pPr>
            <a:endParaRPr lang="en-US" sz="800" dirty="0" smtClean="0"/>
          </a:p>
          <a:p>
            <a:pPr>
              <a:spcBef>
                <a:spcPts val="600"/>
              </a:spcBef>
              <a:spcAft>
                <a:spcPts val="600"/>
              </a:spcAft>
            </a:pPr>
            <a:r>
              <a:rPr lang="en-US" sz="4400" dirty="0" smtClean="0"/>
              <a:t>HRPP </a:t>
            </a:r>
            <a:r>
              <a:rPr lang="en-US" sz="4400" dirty="0" smtClean="0"/>
              <a:t>review</a:t>
            </a:r>
          </a:p>
          <a:p>
            <a:pPr>
              <a:spcBef>
                <a:spcPts val="600"/>
              </a:spcBef>
              <a:spcAft>
                <a:spcPts val="600"/>
              </a:spcAft>
            </a:pPr>
            <a:endParaRPr lang="en-US" sz="800" dirty="0"/>
          </a:p>
        </p:txBody>
      </p:sp>
      <p:sp>
        <p:nvSpPr>
          <p:cNvPr id="6" name="TextBox 5"/>
          <p:cNvSpPr txBox="1"/>
          <p:nvPr/>
        </p:nvSpPr>
        <p:spPr>
          <a:xfrm>
            <a:off x="7219781" y="2183146"/>
            <a:ext cx="4114800" cy="1877437"/>
          </a:xfrm>
          <a:prstGeom prst="rect">
            <a:avLst/>
          </a:prstGeom>
          <a:solidFill>
            <a:schemeClr val="tx2"/>
          </a:solidFill>
          <a:ln>
            <a:solidFill>
              <a:schemeClr val="bg1"/>
            </a:solidFill>
          </a:ln>
          <a:effectLst>
            <a:outerShdw blurRad="50800" dist="50800" dir="5400000" algn="ctr" rotWithShape="0">
              <a:schemeClr val="bg1"/>
            </a:outerShdw>
          </a:effectLst>
          <a:scene3d>
            <a:camera prst="orthographicFront"/>
            <a:lightRig rig="threePt" dir="t"/>
          </a:scene3d>
          <a:sp3d>
            <a:bevelT/>
          </a:sp3d>
        </p:spPr>
        <p:txBody>
          <a:bodyPr wrap="square" rtlCol="0" anchor="ctr">
            <a:spAutoFit/>
          </a:bodyPr>
          <a:lstStyle/>
          <a:p>
            <a:pPr>
              <a:spcBef>
                <a:spcPts val="600"/>
              </a:spcBef>
              <a:spcAft>
                <a:spcPts val="600"/>
              </a:spcAft>
            </a:pPr>
            <a:endParaRPr lang="en-US" sz="800" dirty="0" smtClean="0">
              <a:solidFill>
                <a:schemeClr val="bg1"/>
              </a:solidFill>
              <a:latin typeface="+mn-lt"/>
            </a:endParaRPr>
          </a:p>
          <a:p>
            <a:pPr>
              <a:spcBef>
                <a:spcPts val="600"/>
              </a:spcBef>
              <a:spcAft>
                <a:spcPts val="600"/>
              </a:spcAft>
            </a:pPr>
            <a:endParaRPr lang="en-US" sz="800" dirty="0" smtClean="0">
              <a:solidFill>
                <a:schemeClr val="bg1"/>
              </a:solidFill>
              <a:latin typeface="+mn-lt"/>
            </a:endParaRPr>
          </a:p>
          <a:p>
            <a:pPr>
              <a:spcBef>
                <a:spcPts val="600"/>
              </a:spcBef>
              <a:spcAft>
                <a:spcPts val="600"/>
              </a:spcAft>
            </a:pPr>
            <a:r>
              <a:rPr lang="en-US" sz="4400" dirty="0" smtClean="0">
                <a:solidFill>
                  <a:schemeClr val="bg1"/>
                </a:solidFill>
                <a:latin typeface="+mn-lt"/>
              </a:rPr>
              <a:t>Contact PI</a:t>
            </a:r>
          </a:p>
          <a:p>
            <a:pPr>
              <a:spcBef>
                <a:spcPts val="600"/>
              </a:spcBef>
              <a:spcAft>
                <a:spcPts val="600"/>
              </a:spcAft>
            </a:pPr>
            <a:endParaRPr lang="en-US" sz="800" dirty="0" smtClean="0">
              <a:solidFill>
                <a:schemeClr val="bg1"/>
              </a:solidFill>
              <a:latin typeface="+mn-lt"/>
            </a:endParaRPr>
          </a:p>
          <a:p>
            <a:pPr>
              <a:spcBef>
                <a:spcPts val="600"/>
              </a:spcBef>
              <a:spcAft>
                <a:spcPts val="600"/>
              </a:spcAft>
            </a:pPr>
            <a:endParaRPr lang="en-US" sz="800" dirty="0">
              <a:solidFill>
                <a:schemeClr val="bg1"/>
              </a:solidFill>
              <a:latin typeface="+mn-lt"/>
            </a:endParaRPr>
          </a:p>
        </p:txBody>
      </p:sp>
      <p:sp>
        <p:nvSpPr>
          <p:cNvPr id="7" name="TextBox 6"/>
          <p:cNvSpPr txBox="1"/>
          <p:nvPr/>
        </p:nvSpPr>
        <p:spPr>
          <a:xfrm>
            <a:off x="781049" y="4354157"/>
            <a:ext cx="2218243" cy="369332"/>
          </a:xfrm>
          <a:prstGeom prst="rect">
            <a:avLst/>
          </a:prstGeom>
          <a:solidFill>
            <a:schemeClr val="tx2"/>
          </a:solidFill>
          <a:ln>
            <a:solidFill>
              <a:schemeClr val="bg1"/>
            </a:solidFill>
          </a:ln>
          <a:effectLst>
            <a:outerShdw blurRad="50800" dist="50800" dir="5400000" algn="ctr" rotWithShape="0">
              <a:schemeClr val="bg1"/>
            </a:outerShdw>
          </a:effectLst>
        </p:spPr>
        <p:txBody>
          <a:bodyPr wrap="square" rtlCol="0">
            <a:spAutoFit/>
          </a:bodyPr>
          <a:lstStyle/>
          <a:p>
            <a:pPr algn="l"/>
            <a:r>
              <a:rPr lang="en-US" dirty="0" smtClean="0">
                <a:solidFill>
                  <a:schemeClr val="bg1"/>
                </a:solidFill>
              </a:rPr>
              <a:t>Entire application</a:t>
            </a:r>
          </a:p>
        </p:txBody>
      </p:sp>
      <p:sp>
        <p:nvSpPr>
          <p:cNvPr id="8" name="TextBox 7"/>
          <p:cNvSpPr txBox="1"/>
          <p:nvPr/>
        </p:nvSpPr>
        <p:spPr>
          <a:xfrm>
            <a:off x="1903751" y="5556853"/>
            <a:ext cx="3498194" cy="369332"/>
          </a:xfrm>
          <a:prstGeom prst="rect">
            <a:avLst/>
          </a:prstGeom>
          <a:solidFill>
            <a:schemeClr val="tx2"/>
          </a:solidFill>
          <a:ln>
            <a:solidFill>
              <a:schemeClr val="bg1"/>
            </a:solidFill>
          </a:ln>
          <a:effectLst>
            <a:outerShdw blurRad="50800" dist="50800" dir="5400000" algn="ctr" rotWithShape="0">
              <a:schemeClr val="bg1"/>
            </a:outerShdw>
          </a:effectLst>
        </p:spPr>
        <p:txBody>
          <a:bodyPr wrap="square" rtlCol="0">
            <a:spAutoFit/>
          </a:bodyPr>
          <a:lstStyle/>
          <a:p>
            <a:pPr algn="l"/>
            <a:r>
              <a:rPr lang="en-US" dirty="0" smtClean="0">
                <a:solidFill>
                  <a:schemeClr val="bg1"/>
                </a:solidFill>
              </a:rPr>
              <a:t>Additional reviews</a:t>
            </a:r>
            <a:endParaRPr lang="en-US" dirty="0">
              <a:solidFill>
                <a:schemeClr val="bg1"/>
              </a:solidFill>
            </a:endParaRPr>
          </a:p>
        </p:txBody>
      </p:sp>
      <p:sp>
        <p:nvSpPr>
          <p:cNvPr id="9" name="TextBox 8"/>
          <p:cNvSpPr txBox="1"/>
          <p:nvPr/>
        </p:nvSpPr>
        <p:spPr>
          <a:xfrm>
            <a:off x="1349115" y="4955505"/>
            <a:ext cx="2976841" cy="369332"/>
          </a:xfrm>
          <a:prstGeom prst="rect">
            <a:avLst/>
          </a:prstGeom>
          <a:solidFill>
            <a:schemeClr val="tx2"/>
          </a:solidFill>
          <a:ln>
            <a:solidFill>
              <a:schemeClr val="bg1"/>
            </a:solidFill>
          </a:ln>
          <a:effectLst>
            <a:outerShdw blurRad="50800" dist="50800" dir="5400000" algn="ctr" rotWithShape="0">
              <a:schemeClr val="bg1"/>
            </a:outerShdw>
          </a:effectLst>
        </p:spPr>
        <p:txBody>
          <a:bodyPr wrap="square" rtlCol="0">
            <a:spAutoFit/>
          </a:bodyPr>
          <a:lstStyle/>
          <a:p>
            <a:pPr algn="l"/>
            <a:r>
              <a:rPr lang="en-US" dirty="0" smtClean="0">
                <a:solidFill>
                  <a:schemeClr val="bg1"/>
                </a:solidFill>
              </a:rPr>
              <a:t>Expert consultations</a:t>
            </a:r>
            <a:endParaRPr lang="en-US" dirty="0">
              <a:solidFill>
                <a:schemeClr val="bg1"/>
              </a:solidFill>
            </a:endParaRPr>
          </a:p>
        </p:txBody>
      </p:sp>
      <p:sp>
        <p:nvSpPr>
          <p:cNvPr id="10" name="Left-Right Arrow 9"/>
          <p:cNvSpPr/>
          <p:nvPr/>
        </p:nvSpPr>
        <p:spPr>
          <a:xfrm>
            <a:off x="5542933" y="2809094"/>
            <a:ext cx="1239315" cy="716827"/>
          </a:xfrm>
          <a:prstGeom prst="leftRightArrow">
            <a:avLst>
              <a:gd name="adj1" fmla="val 50000"/>
              <a:gd name="adj2" fmla="val 32526"/>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Explosion 1 10"/>
          <p:cNvSpPr/>
          <p:nvPr/>
        </p:nvSpPr>
        <p:spPr>
          <a:xfrm rot="21288616">
            <a:off x="326779" y="392972"/>
            <a:ext cx="11671620" cy="626589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20907989">
            <a:off x="3175349" y="2072820"/>
            <a:ext cx="7620000" cy="1569660"/>
          </a:xfrm>
          <a:prstGeom prst="rect">
            <a:avLst/>
          </a:prstGeom>
          <a:noFill/>
        </p:spPr>
        <p:txBody>
          <a:bodyPr wrap="square" rtlCol="0">
            <a:spAutoFit/>
          </a:bodyPr>
          <a:lstStyle/>
          <a:p>
            <a:r>
              <a:rPr lang="en-US" sz="9600" dirty="0" smtClean="0">
                <a:latin typeface="Jokerman" panose="04090605060D06020702" pitchFamily="82" charset="0"/>
              </a:rPr>
              <a:t>Approval</a:t>
            </a:r>
            <a:endParaRPr lang="en-US" sz="9600" dirty="0">
              <a:latin typeface="Jokerman" panose="04090605060D06020702" pitchFamily="8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912" y="3181952"/>
            <a:ext cx="2358396" cy="3183835"/>
          </a:xfrm>
          <a:prstGeom prst="rect">
            <a:avLst/>
          </a:prstGeom>
        </p:spPr>
      </p:pic>
    </p:spTree>
    <p:extLst>
      <p:ext uri="{BB962C8B-B14F-4D97-AF65-F5344CB8AC3E}">
        <p14:creationId xmlns:p14="http://schemas.microsoft.com/office/powerpoint/2010/main" val="1895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a:t>
            </a:r>
            <a:r>
              <a:rPr lang="en-US" dirty="0" smtClean="0"/>
              <a:t> </a:t>
            </a:r>
            <a:r>
              <a:rPr lang="en-US" dirty="0" smtClean="0"/>
              <a:t>Pitfalls</a:t>
            </a:r>
            <a:endParaRPr lang="en-US" dirty="0"/>
          </a:p>
        </p:txBody>
      </p:sp>
      <p:sp>
        <p:nvSpPr>
          <p:cNvPr id="3" name="Content Placeholder 2"/>
          <p:cNvSpPr>
            <a:spLocks noGrp="1"/>
          </p:cNvSpPr>
          <p:nvPr>
            <p:ph idx="1"/>
          </p:nvPr>
        </p:nvSpPr>
        <p:spPr>
          <a:xfrm>
            <a:off x="284814" y="2503357"/>
            <a:ext cx="11797258" cy="4137285"/>
          </a:xfrm>
        </p:spPr>
        <p:txBody>
          <a:bodyPr>
            <a:normAutofit/>
          </a:bodyPr>
          <a:lstStyle/>
          <a:p>
            <a:r>
              <a:rPr lang="en-US" sz="2400" dirty="0"/>
              <a:t>Review times </a:t>
            </a:r>
          </a:p>
          <a:p>
            <a:pPr lvl="1"/>
            <a:r>
              <a:rPr lang="en-US" sz="2400" dirty="0"/>
              <a:t>Submit as soon as your application is complete.  </a:t>
            </a:r>
          </a:p>
          <a:p>
            <a:pPr lvl="1"/>
            <a:r>
              <a:rPr lang="en-US" sz="2400" dirty="0"/>
              <a:t>Check the HRPP </a:t>
            </a:r>
            <a:r>
              <a:rPr lang="en-US" sz="2400" dirty="0">
                <a:hlinkClick r:id="rId2"/>
              </a:rPr>
              <a:t>website</a:t>
            </a:r>
            <a:r>
              <a:rPr lang="en-US" sz="2400" dirty="0"/>
              <a:t> for current review times</a:t>
            </a:r>
          </a:p>
          <a:p>
            <a:r>
              <a:rPr lang="en-US" sz="2400" dirty="0"/>
              <a:t>Education</a:t>
            </a:r>
          </a:p>
          <a:p>
            <a:r>
              <a:rPr lang="en-US" sz="2400" dirty="0"/>
              <a:t>Choose your </a:t>
            </a:r>
            <a:r>
              <a:rPr lang="en-US" sz="2400" dirty="0" smtClean="0"/>
              <a:t>level of review </a:t>
            </a:r>
          </a:p>
          <a:p>
            <a:r>
              <a:rPr lang="en-US" sz="2400" dirty="0" smtClean="0"/>
              <a:t>Include all attachments needed for review</a:t>
            </a:r>
            <a:endParaRPr lang="en-US" sz="2400" dirty="0"/>
          </a:p>
          <a:p>
            <a:r>
              <a:rPr lang="en-US" sz="2400" dirty="0" smtClean="0"/>
              <a:t>Make </a:t>
            </a:r>
            <a:r>
              <a:rPr lang="en-US" sz="2400" dirty="0"/>
              <a:t>sure the application is signed </a:t>
            </a:r>
            <a:r>
              <a:rPr lang="en-US" sz="2400" dirty="0" smtClean="0"/>
              <a:t>by </a:t>
            </a:r>
            <a:r>
              <a:rPr lang="en-US" sz="2400" dirty="0"/>
              <a:t>both you and your faculty advisor</a:t>
            </a:r>
          </a:p>
          <a:p>
            <a:endParaRPr lang="en-US" dirty="0"/>
          </a:p>
        </p:txBody>
      </p:sp>
      <p:pic>
        <p:nvPicPr>
          <p:cNvPr id="4" name="Picture 2" descr="Image result for human 3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07714" y="1944870"/>
            <a:ext cx="4289172" cy="34777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71607" y="3244334"/>
            <a:ext cx="248786" cy="369332"/>
          </a:xfrm>
          <a:prstGeom prst="rect">
            <a:avLst/>
          </a:prstGeom>
        </p:spPr>
        <p:txBody>
          <a:bodyPr wrap="none">
            <a:spAutoFit/>
          </a:bodyPr>
          <a:lstStyle/>
          <a:p>
            <a:r>
              <a:rPr lang="en-US" dirty="0"/>
              <a:t> </a:t>
            </a:r>
          </a:p>
        </p:txBody>
      </p:sp>
      <p:sp>
        <p:nvSpPr>
          <p:cNvPr id="6" name="Rectangle 5"/>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0062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6834" y="940526"/>
            <a:ext cx="10293532" cy="454483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can I get approval to work in a lab on campus in light of Brown’s current COVID-related </a:t>
            </a:r>
            <a:r>
              <a:rPr lang="en-US" sz="2400" dirty="0" smtClean="0">
                <a:latin typeface="Arial" panose="020B0604020202020204" pitchFamily="34" charset="0"/>
                <a:cs typeface="Arial" panose="020B0604020202020204" pitchFamily="34" charset="0"/>
              </a:rPr>
              <a:t>restrictions?</a:t>
            </a:r>
          </a:p>
          <a:p>
            <a:endParaRPr lang="en-US" sz="2400" dirty="0"/>
          </a:p>
          <a:p>
            <a:r>
              <a:rPr lang="en-US" sz="2400" i="1" dirty="0">
                <a:solidFill>
                  <a:srgbClr val="595959"/>
                </a:solidFill>
                <a:latin typeface="Arial" panose="020B0604020202020204" pitchFamily="34" charset="0"/>
              </a:rPr>
              <a:t>The faculty PI of the lab, and not the undergraduate themselves, must submit a request to add an undergraduate to the lab’s safety plan</a:t>
            </a:r>
            <a:r>
              <a:rPr lang="en-US" sz="2400" i="1" dirty="0" smtClean="0">
                <a:solidFill>
                  <a:srgbClr val="595959"/>
                </a:solidFill>
                <a:latin typeface="Arial" panose="020B0604020202020204" pitchFamily="34" charset="0"/>
              </a:rPr>
              <a:t>.</a:t>
            </a:r>
          </a:p>
          <a:p>
            <a:endParaRPr lang="en-US" sz="2400" i="1" dirty="0">
              <a:solidFill>
                <a:srgbClr val="595959"/>
              </a:solidFill>
              <a:latin typeface="Arial" panose="020B0604020202020204" pitchFamily="34" charset="0"/>
            </a:endParaRPr>
          </a:p>
          <a:p>
            <a:pPr>
              <a:spcAft>
                <a:spcPts val="1600"/>
              </a:spcAft>
            </a:pPr>
            <a:r>
              <a:rPr lang="en-US" sz="2400" dirty="0">
                <a:solidFill>
                  <a:srgbClr val="595959"/>
                </a:solidFill>
                <a:latin typeface="Arial" panose="020B0604020202020204" pitchFamily="34" charset="0"/>
              </a:rPr>
              <a:t>The faculty PI can consult pages 9-10 of the </a:t>
            </a:r>
            <a:r>
              <a:rPr lang="en-US" sz="2400" u="sng" dirty="0">
                <a:solidFill>
                  <a:srgbClr val="0097A7"/>
                </a:solidFill>
                <a:latin typeface="Arial" panose="020B0604020202020204" pitchFamily="34" charset="0"/>
                <a:hlinkClick r:id="rId2"/>
              </a:rPr>
              <a:t>resuming research guidelines</a:t>
            </a:r>
            <a:r>
              <a:rPr lang="en-US" sz="2400" dirty="0">
                <a:solidFill>
                  <a:srgbClr val="595959"/>
                </a:solidFill>
                <a:latin typeface="Arial" panose="020B0604020202020204" pitchFamily="34" charset="0"/>
              </a:rPr>
              <a:t> for further instructions, and can contact </a:t>
            </a:r>
            <a:r>
              <a:rPr lang="en-US" sz="2400" u="sng" dirty="0">
                <a:solidFill>
                  <a:srgbClr val="0097A7"/>
                </a:solidFill>
                <a:latin typeface="Arial" panose="020B0604020202020204" pitchFamily="34" charset="0"/>
                <a:hlinkClick r:id="rId3"/>
              </a:rPr>
              <a:t>resuming_research@brown.edu</a:t>
            </a:r>
            <a:r>
              <a:rPr lang="en-US" sz="2400" dirty="0">
                <a:solidFill>
                  <a:srgbClr val="595959"/>
                </a:solidFill>
                <a:latin typeface="Arial" panose="020B0604020202020204" pitchFamily="34" charset="0"/>
              </a:rPr>
              <a:t> with questions. It typically takes 2-4 weeks for such a request to be approved.</a:t>
            </a:r>
            <a:endParaRPr lang="en-US" sz="2400" dirty="0"/>
          </a:p>
          <a:p>
            <a:r>
              <a:rPr lang="en-US" dirty="0"/>
              <a:t/>
            </a:r>
            <a:br>
              <a:rPr lang="en-US" dirty="0"/>
            </a:br>
            <a:endParaRPr lang="en-US" dirty="0"/>
          </a:p>
        </p:txBody>
      </p:sp>
    </p:spTree>
    <p:extLst>
      <p:ext uri="{BB962C8B-B14F-4D97-AF65-F5344CB8AC3E}">
        <p14:creationId xmlns:p14="http://schemas.microsoft.com/office/powerpoint/2010/main" val="2018163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66800" y="642594"/>
            <a:ext cx="10058400" cy="1371600"/>
          </a:xfrm>
          <a:prstGeom prst="rect">
            <a:avLst/>
          </a:prstGeom>
          <a:solidFill>
            <a:schemeClr val="accent6">
              <a:lumMod val="50000"/>
            </a:schemeClr>
          </a:solidFill>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smtClean="0">
                <a:solidFill>
                  <a:schemeClr val="bg1"/>
                </a:solidFill>
                <a:latin typeface="Rockwell" panose="02060603020205020403" pitchFamily="18" charset="0"/>
              </a:rPr>
              <a:t>Contact Us!</a:t>
            </a:r>
            <a:endParaRPr lang="en-US" sz="6000" dirty="0">
              <a:solidFill>
                <a:schemeClr val="bg1"/>
              </a:solidFill>
              <a:latin typeface="Rockwell" panose="02060603020205020403" pitchFamily="18" charset="0"/>
            </a:endParaRPr>
          </a:p>
        </p:txBody>
      </p:sp>
      <p:pic>
        <p:nvPicPr>
          <p:cNvPr id="3" name="Picture 2" descr="Image result for contac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944" y="2154871"/>
            <a:ext cx="6236110" cy="1761123"/>
          </a:xfrm>
          <a:prstGeom prst="rect">
            <a:avLst/>
          </a:prstGeom>
          <a:solidFill>
            <a:schemeClr val="accent1">
              <a:lumMod val="50000"/>
            </a:schemeClr>
          </a:solidFill>
          <a:extLst/>
        </p:spPr>
      </p:pic>
      <p:sp>
        <p:nvSpPr>
          <p:cNvPr id="4" name="TextBox 3"/>
          <p:cNvSpPr txBox="1"/>
          <p:nvPr/>
        </p:nvSpPr>
        <p:spPr>
          <a:xfrm>
            <a:off x="1066800" y="4495800"/>
            <a:ext cx="10058399" cy="1569660"/>
          </a:xfrm>
          <a:prstGeom prst="rect">
            <a:avLst/>
          </a:prstGeom>
          <a:solidFill>
            <a:schemeClr val="accent6">
              <a:lumMod val="50000"/>
            </a:schemeClr>
          </a:solidFill>
        </p:spPr>
        <p:txBody>
          <a:bodyPr wrap="square" rtlCol="0">
            <a:spAutoFit/>
          </a:bodyPr>
          <a:lstStyle/>
          <a:p>
            <a:pPr algn="ctr"/>
            <a:r>
              <a:rPr lang="en-US" sz="4800" dirty="0" smtClean="0">
                <a:solidFill>
                  <a:schemeClr val="bg1"/>
                </a:solidFill>
                <a:latin typeface="Rockwell" panose="02060603020205020403" pitchFamily="18" charset="0"/>
                <a:ea typeface="Verdana" panose="020B0604030504040204" pitchFamily="34" charset="0"/>
              </a:rPr>
              <a:t>IRB@brown.edu</a:t>
            </a:r>
          </a:p>
          <a:p>
            <a:pPr algn="ctr"/>
            <a:r>
              <a:rPr lang="en-US" sz="4800" dirty="0" smtClean="0">
                <a:solidFill>
                  <a:schemeClr val="bg1"/>
                </a:solidFill>
                <a:latin typeface="Rockwell" panose="02060603020205020403" pitchFamily="18" charset="0"/>
                <a:ea typeface="Verdana" panose="020B0604030504040204" pitchFamily="34" charset="0"/>
              </a:rPr>
              <a:t>All HRPP Staff: 863-3050</a:t>
            </a:r>
            <a:endParaRPr lang="en-US" sz="4800" dirty="0">
              <a:solidFill>
                <a:schemeClr val="bg1"/>
              </a:solidFill>
              <a:latin typeface="Rockwell" panose="02060603020205020403" pitchFamily="18" charset="0"/>
              <a:ea typeface="Verdana" panose="020B0604030504040204" pitchFamily="34" charset="0"/>
            </a:endParaRPr>
          </a:p>
        </p:txBody>
      </p:sp>
    </p:spTree>
    <p:extLst>
      <p:ext uri="{BB962C8B-B14F-4D97-AF65-F5344CB8AC3E}">
        <p14:creationId xmlns:p14="http://schemas.microsoft.com/office/powerpoint/2010/main" val="37607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6" name="TextBox 5"/>
          <p:cNvSpPr txBox="1"/>
          <p:nvPr/>
        </p:nvSpPr>
        <p:spPr>
          <a:xfrm>
            <a:off x="2133600" y="2767280"/>
            <a:ext cx="7924800" cy="1323439"/>
          </a:xfrm>
          <a:prstGeom prst="rect">
            <a:avLst/>
          </a:prstGeom>
          <a:noFill/>
        </p:spPr>
        <p:txBody>
          <a:bodyPr wrap="square" rtlCol="0">
            <a:spAutoFit/>
          </a:bodyPr>
          <a:lstStyle/>
          <a:p>
            <a:pPr algn="ctr"/>
            <a:r>
              <a:rPr lang="en-US" sz="4000" dirty="0">
                <a:solidFill>
                  <a:schemeClr val="bg1"/>
                </a:solidFill>
                <a:latin typeface="+mn-lt"/>
              </a:rPr>
              <a:t>Research </a:t>
            </a:r>
            <a:r>
              <a:rPr lang="en-US" sz="4000" b="1" dirty="0">
                <a:solidFill>
                  <a:schemeClr val="bg1"/>
                </a:solidFill>
                <a:latin typeface="+mn-lt"/>
              </a:rPr>
              <a:t>+</a:t>
            </a:r>
            <a:r>
              <a:rPr lang="en-US" sz="4000" dirty="0">
                <a:solidFill>
                  <a:schemeClr val="bg1"/>
                </a:solidFill>
                <a:latin typeface="+mn-lt"/>
              </a:rPr>
              <a:t> Human Subjects </a:t>
            </a:r>
            <a:endParaRPr lang="en-US" sz="4000" dirty="0" smtClean="0">
              <a:solidFill>
                <a:schemeClr val="bg1"/>
              </a:solidFill>
              <a:latin typeface="+mn-lt"/>
            </a:endParaRPr>
          </a:p>
          <a:p>
            <a:pPr algn="ctr"/>
            <a:r>
              <a:rPr lang="en-US" sz="4000" b="1" dirty="0" smtClean="0">
                <a:solidFill>
                  <a:schemeClr val="bg1"/>
                </a:solidFill>
                <a:latin typeface="+mn-lt"/>
              </a:rPr>
              <a:t>=</a:t>
            </a:r>
            <a:r>
              <a:rPr lang="en-US" sz="4000" dirty="0" smtClean="0">
                <a:solidFill>
                  <a:schemeClr val="bg1"/>
                </a:solidFill>
                <a:latin typeface="+mn-lt"/>
              </a:rPr>
              <a:t> </a:t>
            </a:r>
            <a:r>
              <a:rPr lang="en-US" sz="4000" dirty="0">
                <a:solidFill>
                  <a:schemeClr val="bg1"/>
                </a:solidFill>
                <a:latin typeface="+mn-lt"/>
              </a:rPr>
              <a:t>IRB Review</a:t>
            </a:r>
          </a:p>
        </p:txBody>
      </p:sp>
      <p:sp>
        <p:nvSpPr>
          <p:cNvPr id="7" name="Rectangle 6"/>
          <p:cNvSpPr/>
          <p:nvPr/>
        </p:nvSpPr>
        <p:spPr>
          <a:xfrm>
            <a:off x="8615680" y="5486400"/>
            <a:ext cx="2960003" cy="461665"/>
          </a:xfrm>
          <a:prstGeom prst="rect">
            <a:avLst/>
          </a:prstGeom>
        </p:spPr>
        <p:txBody>
          <a:bodyPr wrap="square">
            <a:spAutoFit/>
          </a:bodyPr>
          <a:lstStyle/>
          <a:p>
            <a:r>
              <a:rPr lang="en-US" sz="2400" dirty="0" smtClean="0">
                <a:solidFill>
                  <a:schemeClr val="bg1"/>
                </a:solidFill>
              </a:rPr>
              <a:t>45 </a:t>
            </a:r>
            <a:r>
              <a:rPr lang="en-US" sz="2400" dirty="0">
                <a:solidFill>
                  <a:schemeClr val="bg1"/>
                </a:solidFill>
              </a:rPr>
              <a:t>CFR 46.102</a:t>
            </a:r>
          </a:p>
        </p:txBody>
      </p:sp>
    </p:spTree>
    <p:extLst>
      <p:ext uri="{BB962C8B-B14F-4D97-AF65-F5344CB8AC3E}">
        <p14:creationId xmlns:p14="http://schemas.microsoft.com/office/powerpoint/2010/main" val="349521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705" r="14705"/>
          <a:stretch>
            <a:fillRect/>
          </a:stretch>
        </p:blipFill>
        <p:spPr>
          <a:xfrm>
            <a:off x="2028122" y="483325"/>
            <a:ext cx="1908654" cy="2704011"/>
          </a:xfrm>
        </p:spPr>
      </p:pic>
      <p:sp>
        <p:nvSpPr>
          <p:cNvPr id="4" name="Text Placeholder 3"/>
          <p:cNvSpPr>
            <a:spLocks noGrp="1"/>
          </p:cNvSpPr>
          <p:nvPr>
            <p:ph type="body" sz="half" idx="2"/>
          </p:nvPr>
        </p:nvSpPr>
        <p:spPr/>
        <p:txBody>
          <a:bodyPr>
            <a:noAutofit/>
          </a:bodyPr>
          <a:lstStyle/>
          <a:p>
            <a:pPr algn="ctr"/>
            <a:r>
              <a:rPr lang="en-US" sz="2000" b="1" dirty="0">
                <a:solidFill>
                  <a:schemeClr val="bg1"/>
                </a:solidFill>
              </a:rPr>
              <a:t>Learning how to conduct ethical research with human subjects is a vital part of many students’ educational experience. </a:t>
            </a:r>
          </a:p>
        </p:txBody>
      </p:sp>
      <p:sp>
        <p:nvSpPr>
          <p:cNvPr id="7" name="TextBox 6"/>
          <p:cNvSpPr txBox="1"/>
          <p:nvPr/>
        </p:nvSpPr>
        <p:spPr>
          <a:xfrm>
            <a:off x="6544492" y="1084217"/>
            <a:ext cx="4362994" cy="4801314"/>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Ø"/>
            </a:pPr>
            <a:r>
              <a:rPr lang="en-US" dirty="0"/>
              <a:t>A </a:t>
            </a:r>
            <a:r>
              <a:rPr lang="en-US" b="1" dirty="0"/>
              <a:t>human subject </a:t>
            </a:r>
            <a:r>
              <a:rPr lang="en-US" dirty="0"/>
              <a:t>is defined by federal regulations as “a living individual about whom an investigator conducting research obtains (1) data through intervention or interaction with the individual, or (2) identifiable private information.” (45 CFR 46.102(f)(1)(2))</a:t>
            </a:r>
          </a:p>
          <a:p>
            <a:pPr marL="285750" indent="-285750">
              <a:buClr>
                <a:schemeClr val="accent1">
                  <a:lumMod val="75000"/>
                </a:schemeClr>
              </a:buClr>
              <a:buFont typeface="Wingdings" panose="05000000000000000000" pitchFamily="2" charset="2"/>
              <a:buChar char="Ø"/>
            </a:pPr>
            <a:r>
              <a:rPr lang="en-US" dirty="0"/>
              <a:t>Federal Regulations define </a:t>
            </a:r>
            <a:r>
              <a:rPr lang="en-US" b="1" dirty="0"/>
              <a:t>research </a:t>
            </a:r>
            <a:r>
              <a:rPr lang="en-US" dirty="0"/>
              <a:t>as “a systematic investigation, including development, testing, and evaluation, designed to develop or contribute to generalizable knowledge”.(45CFR46.102(d))</a:t>
            </a:r>
          </a:p>
          <a:p>
            <a:pPr marL="285750" indent="-285750">
              <a:buClr>
                <a:schemeClr val="accent1">
                  <a:lumMod val="75000"/>
                </a:schemeClr>
              </a:buClr>
              <a:buFont typeface="Wingdings" panose="05000000000000000000" pitchFamily="2" charset="2"/>
              <a:buChar char="Ø"/>
            </a:pPr>
            <a:endParaRPr lang="en-US" dirty="0"/>
          </a:p>
        </p:txBody>
      </p:sp>
      <p:sp>
        <p:nvSpPr>
          <p:cNvPr id="8" name="TextBox 7"/>
          <p:cNvSpPr txBox="1"/>
          <p:nvPr/>
        </p:nvSpPr>
        <p:spPr>
          <a:xfrm>
            <a:off x="6374674" y="5656217"/>
            <a:ext cx="5120640" cy="923330"/>
          </a:xfrm>
          <a:prstGeom prst="rect">
            <a:avLst/>
          </a:prstGeom>
          <a:noFill/>
        </p:spPr>
        <p:txBody>
          <a:bodyPr wrap="square" rtlCol="0">
            <a:spAutoFit/>
          </a:bodyPr>
          <a:lstStyle/>
          <a:p>
            <a:pPr algn="ctr"/>
            <a:r>
              <a:rPr lang="en-US" b="1" dirty="0">
                <a:solidFill>
                  <a:schemeClr val="accent6">
                    <a:lumMod val="75000"/>
                  </a:schemeClr>
                </a:solidFill>
              </a:rPr>
              <a:t>Often undergraduate student projects do not meet the federal definition of human subjects research</a:t>
            </a:r>
          </a:p>
        </p:txBody>
      </p:sp>
    </p:spTree>
    <p:extLst>
      <p:ext uri="{BB962C8B-B14F-4D97-AF65-F5344CB8AC3E}">
        <p14:creationId xmlns:p14="http://schemas.microsoft.com/office/powerpoint/2010/main" val="32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49705" y="245424"/>
            <a:ext cx="8984105" cy="2116776"/>
          </a:xfrm>
        </p:spPr>
        <p:txBody>
          <a:bodyPr/>
          <a:lstStyle/>
          <a:p>
            <a:pPr algn="ctr" eaLnBrk="1" hangingPunct="1"/>
            <a:r>
              <a:rPr lang="en-US" b="1" dirty="0" smtClean="0"/>
              <a:t>What is a Human Subject?</a:t>
            </a:r>
          </a:p>
        </p:txBody>
      </p:sp>
      <p:sp>
        <p:nvSpPr>
          <p:cNvPr id="27651" name="Rectangle 3"/>
          <p:cNvSpPr>
            <a:spLocks noGrp="1"/>
          </p:cNvSpPr>
          <p:nvPr>
            <p:ph idx="1"/>
          </p:nvPr>
        </p:nvSpPr>
        <p:spPr>
          <a:xfrm>
            <a:off x="434715" y="3627620"/>
            <a:ext cx="6423285" cy="3117954"/>
          </a:xfrm>
        </p:spPr>
        <p:txBody>
          <a:bodyPr>
            <a:normAutofit/>
          </a:bodyPr>
          <a:lstStyle/>
          <a:p>
            <a:pPr algn="ctr"/>
            <a:r>
              <a:rPr lang="en-US" sz="2400" dirty="0">
                <a:solidFill>
                  <a:srgbClr val="000000"/>
                </a:solidFill>
              </a:rPr>
              <a:t> </a:t>
            </a:r>
            <a:r>
              <a:rPr lang="en-US" sz="2400" dirty="0" smtClean="0"/>
              <a:t>Data / biospecimens </a:t>
            </a:r>
            <a:r>
              <a:rPr lang="en-US" sz="2400" dirty="0"/>
              <a:t>through </a:t>
            </a:r>
            <a:r>
              <a:rPr lang="en-US" sz="2400" b="1" u="sng" dirty="0"/>
              <a:t>intervention</a:t>
            </a:r>
            <a:r>
              <a:rPr lang="en-US" sz="2400" dirty="0"/>
              <a:t> or </a:t>
            </a:r>
            <a:r>
              <a:rPr lang="en-US" sz="2400" b="1" u="sng" dirty="0"/>
              <a:t>interaction</a:t>
            </a:r>
            <a:r>
              <a:rPr lang="en-US" sz="2400" dirty="0"/>
              <a:t> with the individual (primary data collection), </a:t>
            </a:r>
          </a:p>
          <a:p>
            <a:pPr marL="0" indent="0" algn="ctr">
              <a:buNone/>
            </a:pPr>
            <a:r>
              <a:rPr lang="en-US" sz="2400" dirty="0"/>
              <a:t>or</a:t>
            </a:r>
          </a:p>
          <a:p>
            <a:pPr algn="ctr"/>
            <a:r>
              <a:rPr lang="en-US" sz="2400" b="1" u="sng" dirty="0"/>
              <a:t>Identifiable private </a:t>
            </a:r>
            <a:r>
              <a:rPr lang="en-US" sz="2400" b="1" u="sng" dirty="0" smtClean="0"/>
              <a:t>information / biospecimens</a:t>
            </a:r>
            <a:r>
              <a:rPr lang="en-US" sz="2400" b="1" dirty="0" smtClean="0"/>
              <a:t> </a:t>
            </a:r>
            <a:r>
              <a:rPr lang="en-US" sz="2400" dirty="0" smtClean="0"/>
              <a:t>(secondary </a:t>
            </a:r>
            <a:r>
              <a:rPr lang="en-US" sz="2400" dirty="0"/>
              <a:t>data collection)</a:t>
            </a:r>
          </a:p>
          <a:p>
            <a:pPr>
              <a:buClr>
                <a:schemeClr val="folHlink"/>
              </a:buClr>
              <a:buSzPct val="90000"/>
              <a:buFont typeface="Wingdings" pitchFamily="2" charset="2"/>
              <a:buChar char="n"/>
            </a:pPr>
            <a:endParaRPr lang="en-US" sz="2400" dirty="0">
              <a:solidFill>
                <a:srgbClr val="000000"/>
              </a:solidFill>
            </a:endParaRPr>
          </a:p>
          <a:p>
            <a:pPr eaLnBrk="1" hangingPunct="1"/>
            <a:endParaRPr lang="en-US" dirty="0" smtClean="0"/>
          </a:p>
        </p:txBody>
      </p:sp>
      <p:pic>
        <p:nvPicPr>
          <p:cNvPr id="1026"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1" y="855025"/>
            <a:ext cx="4350327" cy="62147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p:cNvSpPr>
          <p:nvPr/>
        </p:nvSpPr>
        <p:spPr>
          <a:xfrm>
            <a:off x="434715" y="2248525"/>
            <a:ext cx="7185285" cy="17138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chemeClr val="folHlink"/>
              </a:buClr>
              <a:buSzPct val="90000"/>
              <a:buFont typeface="Wingdings" pitchFamily="2" charset="2"/>
              <a:buNone/>
            </a:pPr>
            <a:endParaRPr lang="en-US" sz="1050" dirty="0">
              <a:solidFill>
                <a:srgbClr val="000000"/>
              </a:solidFill>
            </a:endParaRPr>
          </a:p>
          <a:p>
            <a:pPr marL="0" indent="0" algn="ctr">
              <a:buNone/>
            </a:pPr>
            <a:r>
              <a:rPr lang="en-US" sz="2400" dirty="0"/>
              <a:t>“A </a:t>
            </a:r>
            <a:r>
              <a:rPr lang="en-US" sz="2400" b="1" u="sng" dirty="0"/>
              <a:t>living</a:t>
            </a:r>
            <a:r>
              <a:rPr lang="en-US" sz="2400" dirty="0"/>
              <a:t> individual </a:t>
            </a:r>
            <a:r>
              <a:rPr lang="en-US" sz="2400" b="1" u="sng" dirty="0"/>
              <a:t>about whom</a:t>
            </a:r>
            <a:r>
              <a:rPr lang="en-US" sz="2400" dirty="0"/>
              <a:t> an investigator conducting research obtains:</a:t>
            </a:r>
          </a:p>
        </p:txBody>
      </p:sp>
    </p:spTree>
    <p:extLst>
      <p:ext uri="{BB962C8B-B14F-4D97-AF65-F5344CB8AC3E}">
        <p14:creationId xmlns:p14="http://schemas.microsoft.com/office/powerpoint/2010/main" val="229947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19" y="2194560"/>
            <a:ext cx="5303521" cy="3749754"/>
          </a:xfrm>
        </p:spPr>
        <p:txBody>
          <a:bodyPr>
            <a:normAutofit fontScale="90000"/>
          </a:bodyPr>
          <a:lstStyle/>
          <a:p>
            <a:pPr algn="ctr"/>
            <a:r>
              <a:rPr lang="en-US" b="1" dirty="0"/>
              <a:t>Learning how to conduct ethical research with human subjects is a vital part of many students’ educational experience</a:t>
            </a:r>
          </a:p>
        </p:txBody>
      </p:sp>
      <p:sp>
        <p:nvSpPr>
          <p:cNvPr id="13" name="TextBox 12"/>
          <p:cNvSpPr txBox="1"/>
          <p:nvPr/>
        </p:nvSpPr>
        <p:spPr>
          <a:xfrm>
            <a:off x="6217920" y="1143000"/>
            <a:ext cx="5326380" cy="48013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D53DD0">
                  <a:lumMod val="50000"/>
                </a:srgbClr>
              </a:buClr>
              <a:buSzTx/>
              <a:buFont typeface="Wingdings" panose="05000000000000000000" pitchFamily="2" charset="2"/>
              <a:buChar char="Ø"/>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Often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undergraduate student projects do not meet the federal definition of human subjects </a:t>
            </a: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research</a:t>
            </a:r>
          </a:p>
          <a:p>
            <a:pPr marL="285750" marR="0" lvl="0" indent="-285750" algn="l" defTabSz="457200" rtl="0" eaLnBrk="1" fontAlgn="auto" latinLnBrk="0" hangingPunct="1">
              <a:lnSpc>
                <a:spcPct val="100000"/>
              </a:lnSpc>
              <a:spcBef>
                <a:spcPts val="0"/>
              </a:spcBef>
              <a:spcAft>
                <a:spcPts val="0"/>
              </a:spcAft>
              <a:buClr>
                <a:srgbClr val="D53DD0">
                  <a:lumMod val="50000"/>
                </a:srgbClr>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 </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human subject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is defined by federal regulations as “a living individual about whom an investigator conducting research obtains (1) data through intervention or interaction with the individual, or (2) identifiable private information.” (45 CFR 46.102(f)(1)(2))</a:t>
            </a:r>
          </a:p>
          <a:p>
            <a:pPr marL="285750" marR="0" lvl="0" indent="-285750" algn="l" defTabSz="457200" rtl="0" eaLnBrk="1" fontAlgn="auto" latinLnBrk="0" hangingPunct="1">
              <a:lnSpc>
                <a:spcPct val="100000"/>
              </a:lnSpc>
              <a:spcBef>
                <a:spcPts val="0"/>
              </a:spcBef>
              <a:spcAft>
                <a:spcPts val="0"/>
              </a:spcAft>
              <a:buClr>
                <a:srgbClr val="D53DD0">
                  <a:lumMod val="50000"/>
                </a:srgbClr>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Federal Regulations define </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research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as “a systematic investigation, including development, testing, and evaluation, designed to develop or contribute to generalizable knowledge”.(45CFR46.102(d))</a:t>
            </a:r>
          </a:p>
          <a:p>
            <a:pPr marL="285750" marR="0" lvl="0" indent="-285750" algn="l" defTabSz="457200" rtl="0" eaLnBrk="1" fontAlgn="auto" latinLnBrk="0" hangingPunct="1">
              <a:lnSpc>
                <a:spcPct val="100000"/>
              </a:lnSpc>
              <a:spcBef>
                <a:spcPts val="0"/>
              </a:spcBef>
              <a:spcAft>
                <a:spcPts val="0"/>
              </a:spcAft>
              <a:buClr>
                <a:srgbClr val="D53DD0">
                  <a:lumMod val="50000"/>
                </a:srgbClr>
              </a:buClr>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586740"/>
            <a:ext cx="2827019" cy="2827019"/>
          </a:xfrm>
          <a:prstGeom prst="rect">
            <a:avLst/>
          </a:prstGeom>
        </p:spPr>
      </p:pic>
      <p:pic>
        <p:nvPicPr>
          <p:cNvPr id="16" name="Picture 15"/>
          <p:cNvPicPr>
            <a:picLocks noChangeAspect="1"/>
          </p:cNvPicPr>
          <p:nvPr/>
        </p:nvPicPr>
        <p:blipFill>
          <a:blip r:embed="rId3"/>
          <a:stretch>
            <a:fillRect/>
          </a:stretch>
        </p:blipFill>
        <p:spPr>
          <a:xfrm>
            <a:off x="-1057" y="0"/>
            <a:ext cx="12193057" cy="6858594"/>
          </a:xfrm>
          <a:prstGeom prst="rect">
            <a:avLst/>
          </a:prstGeom>
        </p:spPr>
      </p:pic>
      <p:sp>
        <p:nvSpPr>
          <p:cNvPr id="17" name="TextBox 16"/>
          <p:cNvSpPr txBox="1"/>
          <p:nvPr/>
        </p:nvSpPr>
        <p:spPr>
          <a:xfrm>
            <a:off x="2667000" y="2343328"/>
            <a:ext cx="669798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One’s </a:t>
            </a: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ambition to publish the results of a project in a journal does not in and of itself make the project “research.”</a:t>
            </a:r>
          </a:p>
        </p:txBody>
      </p:sp>
    </p:spTree>
    <p:extLst>
      <p:ext uri="{BB962C8B-B14F-4D97-AF65-F5344CB8AC3E}">
        <p14:creationId xmlns:p14="http://schemas.microsoft.com/office/powerpoint/2010/main" val="297938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Key Informants vs Human Subjects</a:t>
            </a:r>
            <a:endParaRPr lang="en-US" dirty="0"/>
          </a:p>
        </p:txBody>
      </p:sp>
      <p:sp>
        <p:nvSpPr>
          <p:cNvPr id="8" name="Text Placeholder 7"/>
          <p:cNvSpPr>
            <a:spLocks noGrp="1"/>
          </p:cNvSpPr>
          <p:nvPr>
            <p:ph type="body" idx="1"/>
          </p:nvPr>
        </p:nvSpPr>
        <p:spPr>
          <a:xfrm>
            <a:off x="1280160" y="2603500"/>
            <a:ext cx="4699951" cy="576262"/>
          </a:xfrm>
        </p:spPr>
        <p:txBody>
          <a:bodyPr/>
          <a:lstStyle/>
          <a:p>
            <a:r>
              <a:rPr lang="en-US" dirty="0" smtClean="0"/>
              <a:t>Key Informants</a:t>
            </a:r>
            <a:endParaRPr lang="en-US" dirty="0"/>
          </a:p>
        </p:txBody>
      </p:sp>
      <p:sp>
        <p:nvSpPr>
          <p:cNvPr id="9" name="Content Placeholder 8"/>
          <p:cNvSpPr>
            <a:spLocks noGrp="1"/>
          </p:cNvSpPr>
          <p:nvPr>
            <p:ph sz="half" idx="2"/>
          </p:nvPr>
        </p:nvSpPr>
        <p:spPr/>
        <p:txBody>
          <a:bodyPr>
            <a:normAutofit lnSpcReduction="10000"/>
          </a:bodyPr>
          <a:lstStyle/>
          <a:p>
            <a:r>
              <a:rPr lang="en-US" dirty="0"/>
              <a:t>Any individual who provides information on topics other than themselves. Examples may be describing a clinic's intake policy or demographics of a local community. When conducting surveys or interviews, a key informant is not considered a human subject since they do not share personal information or opinions, therefore this activity does not </a:t>
            </a:r>
            <a:r>
              <a:rPr lang="en-US" dirty="0" smtClean="0"/>
              <a:t>require review</a:t>
            </a:r>
            <a:r>
              <a:rPr lang="en-US" dirty="0"/>
              <a:t>.</a:t>
            </a:r>
            <a:endParaRPr lang="en-US" dirty="0"/>
          </a:p>
        </p:txBody>
      </p:sp>
      <p:sp>
        <p:nvSpPr>
          <p:cNvPr id="10" name="Text Placeholder 9"/>
          <p:cNvSpPr>
            <a:spLocks noGrp="1"/>
          </p:cNvSpPr>
          <p:nvPr>
            <p:ph type="body" sz="quarter" idx="3"/>
          </p:nvPr>
        </p:nvSpPr>
        <p:spPr/>
        <p:txBody>
          <a:bodyPr/>
          <a:lstStyle/>
          <a:p>
            <a:r>
              <a:rPr lang="en-US" dirty="0" smtClean="0"/>
              <a:t>Human Subjects </a:t>
            </a:r>
            <a:endParaRPr lang="en-US" dirty="0"/>
          </a:p>
        </p:txBody>
      </p:sp>
      <p:sp>
        <p:nvSpPr>
          <p:cNvPr id="11" name="Content Placeholder 10"/>
          <p:cNvSpPr>
            <a:spLocks noGrp="1"/>
          </p:cNvSpPr>
          <p:nvPr>
            <p:ph sz="quarter" idx="4"/>
          </p:nvPr>
        </p:nvSpPr>
        <p:spPr/>
        <p:txBody>
          <a:bodyPr>
            <a:normAutofit fontScale="92500" lnSpcReduction="10000"/>
          </a:bodyPr>
          <a:lstStyle/>
          <a:p>
            <a:r>
              <a:rPr lang="en-US" dirty="0"/>
              <a:t>A living individual about whom an investigator (whether professional or student) conducting research:</a:t>
            </a:r>
            <a:r>
              <a:rPr lang="en-US" dirty="0"/>
              <a:t/>
            </a:r>
            <a:br>
              <a:rPr lang="en-US" dirty="0"/>
            </a:br>
            <a:r>
              <a:rPr lang="en-US" dirty="0"/>
              <a:t>(</a:t>
            </a:r>
            <a:r>
              <a:rPr lang="en-US" dirty="0" err="1"/>
              <a:t>i</a:t>
            </a:r>
            <a:r>
              <a:rPr lang="en-US" dirty="0"/>
              <a:t>) Obtains information or </a:t>
            </a:r>
            <a:r>
              <a:rPr lang="en-US" dirty="0" err="1"/>
              <a:t>biospecimens</a:t>
            </a:r>
            <a:r>
              <a:rPr lang="en-US" dirty="0"/>
              <a:t> through intervention or interaction with the individual, and uses, studies, or analyzes the information or </a:t>
            </a:r>
            <a:r>
              <a:rPr lang="en-US" dirty="0" err="1"/>
              <a:t>biospecimens</a:t>
            </a:r>
            <a:r>
              <a:rPr lang="en-US" dirty="0"/>
              <a:t>; or</a:t>
            </a:r>
            <a:r>
              <a:rPr lang="en-US" dirty="0"/>
              <a:t/>
            </a:r>
            <a:br>
              <a:rPr lang="en-US" dirty="0"/>
            </a:br>
            <a:r>
              <a:rPr lang="en-US" dirty="0"/>
              <a:t>(ii) Obtains, uses, studies, analyzes, or generates identifiable private information or identifiable </a:t>
            </a:r>
            <a:r>
              <a:rPr lang="en-US" dirty="0" err="1"/>
              <a:t>biospecimens</a:t>
            </a:r>
            <a:r>
              <a:rPr lang="en-US" dirty="0"/>
              <a:t>.</a:t>
            </a:r>
            <a:endParaRPr lang="en-US" dirty="0"/>
          </a:p>
        </p:txBody>
      </p:sp>
      <p:pic>
        <p:nvPicPr>
          <p:cNvPr id="12" name="Picture 11"/>
          <p:cNvPicPr>
            <a:picLocks noChangeAspect="1"/>
          </p:cNvPicPr>
          <p:nvPr/>
        </p:nvPicPr>
        <p:blipFill>
          <a:blip r:embed="rId2"/>
          <a:stretch>
            <a:fillRect/>
          </a:stretch>
        </p:blipFill>
        <p:spPr>
          <a:xfrm>
            <a:off x="8825088" y="2149449"/>
            <a:ext cx="1091279" cy="1030313"/>
          </a:xfrm>
          <a:prstGeom prst="rect">
            <a:avLst/>
          </a:prstGeom>
        </p:spPr>
      </p:pic>
    </p:spTree>
    <p:extLst>
      <p:ext uri="{BB962C8B-B14F-4D97-AF65-F5344CB8AC3E}">
        <p14:creationId xmlns:p14="http://schemas.microsoft.com/office/powerpoint/2010/main" val="7322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48" y="4497049"/>
            <a:ext cx="8360965" cy="524656"/>
          </a:xfrm>
        </p:spPr>
        <p:txBody>
          <a:bodyPr/>
          <a:lstStyle/>
          <a:p>
            <a:r>
              <a:rPr lang="en-US" b="1" dirty="0" smtClean="0">
                <a:solidFill>
                  <a:schemeClr val="bg1"/>
                </a:solidFill>
              </a:rPr>
              <a:t>That finally makes sense!</a:t>
            </a:r>
            <a:endParaRPr lang="en-US" b="1" dirty="0">
              <a:solidFill>
                <a:schemeClr val="bg1"/>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1571" b="11571"/>
          <a:stretch>
            <a:fillRect/>
          </a:stretch>
        </p:blipFill>
        <p:spPr>
          <a:xfrm>
            <a:off x="1619648" y="640021"/>
            <a:ext cx="8825659" cy="3429000"/>
          </a:xfrm>
        </p:spPr>
      </p:pic>
      <p:sp>
        <p:nvSpPr>
          <p:cNvPr id="4" name="Text Placeholder 3"/>
          <p:cNvSpPr>
            <a:spLocks noGrp="1"/>
          </p:cNvSpPr>
          <p:nvPr>
            <p:ph type="body" sz="half" idx="2"/>
          </p:nvPr>
        </p:nvSpPr>
        <p:spPr>
          <a:xfrm>
            <a:off x="1619648" y="5231567"/>
            <a:ext cx="8978398" cy="798810"/>
          </a:xfrm>
        </p:spPr>
        <p:txBody>
          <a:bodyPr>
            <a:normAutofit lnSpcReduction="10000"/>
          </a:bodyPr>
          <a:lstStyle/>
          <a:p>
            <a:r>
              <a:rPr lang="en-US" sz="2400" dirty="0" smtClean="0">
                <a:solidFill>
                  <a:schemeClr val="bg1"/>
                </a:solidFill>
              </a:rPr>
              <a:t>Now what should I do to conduct </a:t>
            </a:r>
            <a:r>
              <a:rPr lang="en-US" sz="2400" dirty="0" smtClean="0">
                <a:solidFill>
                  <a:schemeClr val="bg1"/>
                </a:solidFill>
              </a:rPr>
              <a:t>an Undergraduate project</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86459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32" y="829976"/>
            <a:ext cx="8761413" cy="706964"/>
          </a:xfrm>
        </p:spPr>
        <p:txBody>
          <a:bodyPr/>
          <a:lstStyle/>
          <a:p>
            <a:pPr algn="ctr"/>
            <a:r>
              <a:rPr lang="en-US" b="1" dirty="0" smtClean="0"/>
              <a:t>Consult with Faculty Advisor</a:t>
            </a:r>
            <a:br>
              <a:rPr lang="en-US" b="1" dirty="0" smtClean="0"/>
            </a:br>
            <a:r>
              <a:rPr lang="en-US" b="1" dirty="0" smtClean="0"/>
              <a:t>Responsibilities of Faculty Advisors:</a:t>
            </a:r>
            <a:endParaRPr lang="en-US"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5992" y="3258412"/>
            <a:ext cx="3236008" cy="3416300"/>
          </a:xfrm>
        </p:spPr>
      </p:pic>
      <p:sp>
        <p:nvSpPr>
          <p:cNvPr id="6" name="TextBox 5"/>
          <p:cNvSpPr txBox="1"/>
          <p:nvPr/>
        </p:nvSpPr>
        <p:spPr>
          <a:xfrm>
            <a:off x="718457" y="2638697"/>
            <a:ext cx="8595360" cy="3139321"/>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Ø"/>
            </a:pPr>
            <a:r>
              <a:rPr lang="en-US" dirty="0"/>
              <a:t>Mentor the student project researcher in the proper conduct of research and the protection of human subjects </a:t>
            </a:r>
          </a:p>
          <a:p>
            <a:pPr marL="285750" indent="-285750">
              <a:buClr>
                <a:schemeClr val="accent1">
                  <a:lumMod val="75000"/>
                </a:schemeClr>
              </a:buClr>
              <a:buFont typeface="Wingdings" panose="05000000000000000000" pitchFamily="2" charset="2"/>
              <a:buChar char="Ø"/>
            </a:pPr>
            <a:r>
              <a:rPr lang="en-US" dirty="0"/>
              <a:t>Faculty Advisors must mentor their student researchers regarding ethical principles for the protection of human subjects, which includes completion of the CITI training </a:t>
            </a:r>
            <a:endParaRPr lang="en-US" dirty="0" smtClean="0"/>
          </a:p>
          <a:p>
            <a:pPr marL="285750" indent="-285750">
              <a:buClr>
                <a:schemeClr val="accent1">
                  <a:lumMod val="75000"/>
                </a:schemeClr>
              </a:buClr>
              <a:buFont typeface="Wingdings" panose="05000000000000000000" pitchFamily="2" charset="2"/>
              <a:buChar char="Ø"/>
            </a:pPr>
            <a:r>
              <a:rPr lang="en-US" dirty="0"/>
              <a:t>Review the student’s </a:t>
            </a:r>
            <a:r>
              <a:rPr lang="en-US" i="1" dirty="0"/>
              <a:t>Undergraduate Project Application </a:t>
            </a:r>
            <a:r>
              <a:rPr lang="en-US" dirty="0"/>
              <a:t>and submit the form to the </a:t>
            </a:r>
            <a:r>
              <a:rPr lang="en-US" dirty="0" smtClean="0"/>
              <a:t>HRPP </a:t>
            </a:r>
          </a:p>
          <a:p>
            <a:pPr marL="285750" indent="-285750">
              <a:buClr>
                <a:schemeClr val="accent1">
                  <a:lumMod val="75000"/>
                </a:schemeClr>
              </a:buClr>
              <a:buFont typeface="Wingdings" panose="05000000000000000000" pitchFamily="2" charset="2"/>
              <a:buChar char="Ø"/>
            </a:pPr>
            <a:r>
              <a:rPr lang="en-US" dirty="0" smtClean="0"/>
              <a:t>Review all methods and instruments used in the project</a:t>
            </a:r>
          </a:p>
          <a:p>
            <a:pPr marL="285750" indent="-285750">
              <a:buClr>
                <a:schemeClr val="accent1">
                  <a:lumMod val="75000"/>
                </a:schemeClr>
              </a:buClr>
              <a:buFont typeface="Wingdings" panose="05000000000000000000" pitchFamily="2" charset="2"/>
              <a:buChar char="Ø"/>
            </a:pPr>
            <a:r>
              <a:rPr lang="en-US" dirty="0" smtClean="0"/>
              <a:t>Document that the student receives permission to conduct the project at any institutions or organizations outside of Brown University</a:t>
            </a:r>
          </a:p>
          <a:p>
            <a:pPr marL="285750" indent="-285750">
              <a:buClr>
                <a:schemeClr val="accent1">
                  <a:lumMod val="75000"/>
                </a:schemeClr>
              </a:buClr>
              <a:buFont typeface="Wingdings" panose="05000000000000000000" pitchFamily="2" charset="2"/>
              <a:buChar char="Ø"/>
            </a:pPr>
            <a:endParaRPr lang="en-US" dirty="0"/>
          </a:p>
        </p:txBody>
      </p:sp>
    </p:spTree>
    <p:extLst>
      <p:ext uri="{BB962C8B-B14F-4D97-AF65-F5344CB8AC3E}">
        <p14:creationId xmlns:p14="http://schemas.microsoft.com/office/powerpoint/2010/main" val="16300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10329</TotalTime>
  <Words>1861</Words>
  <Application>Microsoft Office PowerPoint</Application>
  <PresentationFormat>Widescreen</PresentationFormat>
  <Paragraphs>165</Paragraphs>
  <Slides>26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Jokerman</vt:lpstr>
      <vt:lpstr>Rockwell</vt:lpstr>
      <vt:lpstr>Verdana</vt:lpstr>
      <vt:lpstr>Wingdings</vt:lpstr>
      <vt:lpstr>Wingdings 3</vt:lpstr>
      <vt:lpstr>Ion Boardroom</vt:lpstr>
      <vt:lpstr>Undergraduate Projects at Brown University</vt:lpstr>
      <vt:lpstr>Who is the IRB and What Do They Do?</vt:lpstr>
      <vt:lpstr>PowerPoint Presentation</vt:lpstr>
      <vt:lpstr>PowerPoint Presentation</vt:lpstr>
      <vt:lpstr>What is a Human Subject?</vt:lpstr>
      <vt:lpstr>Learning how to conduct ethical research with human subjects is a vital part of many students’ educational experience</vt:lpstr>
      <vt:lpstr>Key Informants vs Human Subjects</vt:lpstr>
      <vt:lpstr>That finally makes sense!</vt:lpstr>
      <vt:lpstr>Consult with Faculty Advisor Responsibilities of Faculty Advisors:</vt:lpstr>
      <vt:lpstr>Faculty Advisors Continued</vt:lpstr>
      <vt:lpstr>Faculty Advisors</vt:lpstr>
      <vt:lpstr>Training</vt:lpstr>
      <vt:lpstr>Level 1: Undergraduate Work That Does Not Require IRB/HRPP Oversight   </vt:lpstr>
      <vt:lpstr>Level II Review: Undergraduate Work That Requires HRPP Notification </vt:lpstr>
      <vt:lpstr>Level II Review: Undergraduate Work That Requires HRPP Notification </vt:lpstr>
      <vt:lpstr>Level III Review</vt:lpstr>
      <vt:lpstr>COVID-19</vt:lpstr>
      <vt:lpstr>PowerPoint Presentation</vt:lpstr>
      <vt:lpstr>PowerPoint Presentation</vt:lpstr>
      <vt:lpstr>PowerPoint Presentation</vt:lpstr>
      <vt:lpstr>PowerPoint Presentation</vt:lpstr>
      <vt:lpstr>Application Preparation</vt:lpstr>
      <vt:lpstr>PowerPoint Presentation</vt:lpstr>
      <vt:lpstr>Submission Pitfalls</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Human Subjects Research at Brown</dc:title>
  <dc:creator>Bonney, Christina</dc:creator>
  <cp:lastModifiedBy>Sherman, Vanessa</cp:lastModifiedBy>
  <cp:revision>71</cp:revision>
  <cp:lastPrinted>2020-02-12T14:33:44Z</cp:lastPrinted>
  <dcterms:created xsi:type="dcterms:W3CDTF">2020-02-05T18:18:15Z</dcterms:created>
  <dcterms:modified xsi:type="dcterms:W3CDTF">2020-10-07T16:49:12Z</dcterms:modified>
</cp:coreProperties>
</file>