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8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832C-1C6E-4C95-A2D5-F47A838C867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2A0B-5046-4BFB-83FA-56F24F53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MOSFET </a:t>
            </a:r>
            <a:r>
              <a:rPr lang="en-US" dirty="0" err="1"/>
              <a:t>Opamp</a:t>
            </a:r>
            <a:r>
              <a:rPr lang="en-US" dirty="0"/>
              <a:t> with an</a:t>
            </a:r>
            <a:br>
              <a:rPr lang="en-US" dirty="0"/>
            </a:br>
            <a:r>
              <a:rPr lang="en-US" dirty="0"/>
              <a:t> N-MOS </a:t>
            </a:r>
            <a:r>
              <a:rPr lang="en-US" dirty="0" err="1"/>
              <a:t>Dfferential</a:t>
            </a:r>
            <a:r>
              <a:rPr lang="en-US" dirty="0"/>
              <a:t> Pair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Very-like but not quite your assignment</a:t>
            </a:r>
          </a:p>
        </p:txBody>
      </p:sp>
    </p:spTree>
    <p:extLst>
      <p:ext uri="{BB962C8B-B14F-4D97-AF65-F5344CB8AC3E}">
        <p14:creationId xmlns:p14="http://schemas.microsoft.com/office/powerpoint/2010/main" val="219785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777"/>
          </a:xfrm>
        </p:spPr>
        <p:txBody>
          <a:bodyPr>
            <a:normAutofit/>
          </a:bodyPr>
          <a:lstStyle/>
          <a:p>
            <a:r>
              <a:rPr lang="en-US" sz="3600" dirty="0"/>
              <a:t>Where Are the Poles?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754"/>
            <a:ext cx="10515600" cy="4963192"/>
          </a:xfrm>
        </p:spPr>
        <p:txBody>
          <a:bodyPr/>
          <a:lstStyle/>
          <a:p>
            <a:r>
              <a:rPr lang="en-US" sz="2400" dirty="0"/>
              <a:t>Denominator polynomial is a quadratic polynomial for which the zeros are: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Using a Taylor series approximation: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Pole frequencies show “splitting” – first pole is lowered and second pole is raised from positions without feedback</a:t>
            </a:r>
            <a:r>
              <a:rPr lang="en-US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40593"/>
              </p:ext>
            </p:extLst>
          </p:nvPr>
        </p:nvGraphicFramePr>
        <p:xfrm>
          <a:off x="3735794" y="1719429"/>
          <a:ext cx="1906372" cy="10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3" imgW="1269720" imgH="685800" progId="Equation.DSMT4">
                  <p:embed/>
                </p:oleObj>
              </mc:Choice>
              <mc:Fallback>
                <p:oleObj name="Equation" r:id="rId3" imgW="1269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5794" y="1719429"/>
                        <a:ext cx="1906372" cy="102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83657"/>
              </p:ext>
            </p:extLst>
          </p:nvPr>
        </p:nvGraphicFramePr>
        <p:xfrm>
          <a:off x="4023219" y="3129544"/>
          <a:ext cx="2420421" cy="127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5" imgW="2095200" imgH="1104840" progId="Equation.DSMT4">
                  <p:embed/>
                </p:oleObj>
              </mc:Choice>
              <mc:Fallback>
                <p:oleObj name="Equation" r:id="rId5" imgW="20952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3219" y="3129544"/>
                        <a:ext cx="2420421" cy="127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35951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80869"/>
              </p:ext>
            </p:extLst>
          </p:nvPr>
        </p:nvGraphicFramePr>
        <p:xfrm>
          <a:off x="3090905" y="5573123"/>
          <a:ext cx="3860516" cy="56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9" imgW="3022560" imgH="444240" progId="Equation.DSMT4">
                  <p:embed/>
                </p:oleObj>
              </mc:Choice>
              <mc:Fallback>
                <p:oleObj name="Equation" r:id="rId9" imgW="3022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0905" y="5573123"/>
                        <a:ext cx="3860516" cy="567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37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A31D-8B82-49FD-A712-0DE043BA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Slew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9DCE-E003-4A50-B27D-7C686C8B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circuit has a classic differential input pair (M2 and M3) for high CMRR and low DC drift.</a:t>
            </a:r>
          </a:p>
          <a:p>
            <a:r>
              <a:rPr lang="en-US" dirty="0"/>
              <a:t>It also has a current mirror (M4 – M7) with bias from the drain current of M1: I</a:t>
            </a:r>
            <a:r>
              <a:rPr lang="en-US" baseline="-25000" dirty="0"/>
              <a:t>M1Q</a:t>
            </a:r>
            <a:r>
              <a:rPr lang="en-US" dirty="0"/>
              <a:t> = 38 </a:t>
            </a:r>
            <a:r>
              <a:rPr lang="el-GR" dirty="0"/>
              <a:t>μ</a:t>
            </a:r>
            <a:r>
              <a:rPr lang="en-US" dirty="0"/>
              <a:t>amps.</a:t>
            </a:r>
          </a:p>
          <a:p>
            <a:r>
              <a:rPr lang="en-US" dirty="0"/>
              <a:t>A large step input puts all 38 </a:t>
            </a:r>
            <a:r>
              <a:rPr lang="el-GR" dirty="0"/>
              <a:t>μ</a:t>
            </a:r>
            <a:r>
              <a:rPr lang="en-US" dirty="0"/>
              <a:t>amps into the Miller capacitor C</a:t>
            </a:r>
            <a:r>
              <a:rPr lang="en-US" baseline="-25000" dirty="0"/>
              <a:t>M</a:t>
            </a:r>
            <a:r>
              <a:rPr lang="en-US" dirty="0"/>
              <a:t> = 5.5 pf for S.R. = 6.9 V/</a:t>
            </a:r>
            <a:r>
              <a:rPr lang="el-GR" dirty="0"/>
              <a:t> μ</a:t>
            </a:r>
            <a:r>
              <a:rPr lang="en-US" dirty="0"/>
              <a:t>sec.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AAE9D47-AB9F-4271-8803-8126B962D8D9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4460761"/>
            <a:ext cx="3840163" cy="1919288"/>
            <a:chOff x="2592" y="6984"/>
            <a:chExt cx="6048" cy="30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A5239BC-93E0-432E-9441-7FDD10AE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9576"/>
              <a:ext cx="288" cy="432"/>
              <a:chOff x="2448" y="3888"/>
              <a:chExt cx="288" cy="432"/>
            </a:xfrm>
          </p:grpSpPr>
          <p:sp>
            <p:nvSpPr>
              <p:cNvPr id="10240" name="Line 4">
                <a:extLst>
                  <a:ext uri="{FF2B5EF4-FFF2-40B4-BE49-F238E27FC236}">
                    <a16:creationId xmlns:a16="http://schemas.microsoft.com/office/drawing/2014/main" id="{1CEC665C-F132-4878-9F01-662368BD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888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1" name="Line 5">
                <a:extLst>
                  <a:ext uri="{FF2B5EF4-FFF2-40B4-BE49-F238E27FC236}">
                    <a16:creationId xmlns:a16="http://schemas.microsoft.com/office/drawing/2014/main" id="{3B535B75-66AE-48D2-92AA-09DD09827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4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2" name="Line 6">
                <a:extLst>
                  <a:ext uri="{FF2B5EF4-FFF2-40B4-BE49-F238E27FC236}">
                    <a16:creationId xmlns:a16="http://schemas.microsoft.com/office/drawing/2014/main" id="{1096B08B-A2B2-4CAC-8DCE-664228B91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4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3" name="Line 7">
                <a:extLst>
                  <a:ext uri="{FF2B5EF4-FFF2-40B4-BE49-F238E27FC236}">
                    <a16:creationId xmlns:a16="http://schemas.microsoft.com/office/drawing/2014/main" id="{FB1C1815-66CA-4F33-83BF-97D011C04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4104"/>
                <a:ext cx="144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4" name="Line 8">
                <a:extLst>
                  <a:ext uri="{FF2B5EF4-FFF2-40B4-BE49-F238E27FC236}">
                    <a16:creationId xmlns:a16="http://schemas.microsoft.com/office/drawing/2014/main" id="{DFDC3D0D-0D73-4F9D-8970-8413EC008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4104"/>
                <a:ext cx="144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0FC6F92F-5AF7-4080-B121-62D8F4390B0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788" y="7308"/>
              <a:ext cx="432" cy="504"/>
              <a:chOff x="5544" y="3456"/>
              <a:chExt cx="432" cy="504"/>
            </a:xfrm>
          </p:grpSpPr>
          <p:sp>
            <p:nvSpPr>
              <p:cNvPr id="28" name="Line 10">
                <a:extLst>
                  <a:ext uri="{FF2B5EF4-FFF2-40B4-BE49-F238E27FC236}">
                    <a16:creationId xmlns:a16="http://schemas.microsoft.com/office/drawing/2014/main" id="{16EC8A70-F0C3-4C8F-9ACE-33B948D09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DAC3B836-6B3E-4C24-902A-B2D68FBCE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4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B59CE4F2-2D49-48B4-9748-2BFC3ABD3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4" y="374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CC49BC2B-FF50-4894-97E7-134607994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" y="3744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2BAF7561-4773-4815-9C92-924C760C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8568"/>
              <a:ext cx="432" cy="864"/>
              <a:chOff x="9288" y="7848"/>
              <a:chExt cx="432" cy="864"/>
            </a:xfrm>
          </p:grpSpPr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42E1A1E9-F028-4A37-9A62-C1DE7278F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2" y="8064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9BC499A6-3095-4FC8-875C-D986CDD48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8" y="7992"/>
                <a:ext cx="0" cy="6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FF6A5A01-B823-4050-BCE7-D3A24CF96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6" y="8496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5BDDE976-B272-44DF-A35B-C46398A7C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76" y="7848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9">
                <a:extLst>
                  <a:ext uri="{FF2B5EF4-FFF2-40B4-BE49-F238E27FC236}">
                    <a16:creationId xmlns:a16="http://schemas.microsoft.com/office/drawing/2014/main" id="{340D531F-6C64-4EA9-BD29-8621421C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2" y="8208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A3592A66-F054-4EEC-82D4-32D8DE035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0" y="6984"/>
              <a:ext cx="576" cy="432"/>
              <a:chOff x="4896" y="3816"/>
              <a:chExt cx="576" cy="432"/>
            </a:xfrm>
          </p:grpSpPr>
          <p:sp>
            <p:nvSpPr>
              <p:cNvPr id="20" name="Line 21">
                <a:extLst>
                  <a:ext uri="{FF2B5EF4-FFF2-40B4-BE49-F238E27FC236}">
                    <a16:creationId xmlns:a16="http://schemas.microsoft.com/office/drawing/2014/main" id="{9A5D34C1-3DA2-44DC-8CCF-5A0BE7C49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4032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2">
                <a:extLst>
                  <a:ext uri="{FF2B5EF4-FFF2-40B4-BE49-F238E27FC236}">
                    <a16:creationId xmlns:a16="http://schemas.microsoft.com/office/drawing/2014/main" id="{1B5E5C80-092C-4429-95CA-EFDE7685B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403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 Box 23">
                <a:extLst>
                  <a:ext uri="{FF2B5EF4-FFF2-40B4-BE49-F238E27FC236}">
                    <a16:creationId xmlns:a16="http://schemas.microsoft.com/office/drawing/2014/main" id="{3B38ACD7-0386-45EF-9EDC-F28B49009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3816"/>
                <a:ext cx="576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VDD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887C289C-A23C-4DE0-A00D-DBA7C95E3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6" y="8640"/>
              <a:ext cx="216" cy="576"/>
              <a:chOff x="10008" y="8136"/>
              <a:chExt cx="216" cy="576"/>
            </a:xfrm>
          </p:grpSpPr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76498FC2-0746-43F7-9F01-CA3E2E414E3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008" y="8136"/>
                <a:ext cx="156" cy="576"/>
              </a:xfrm>
              <a:custGeom>
                <a:avLst/>
                <a:gdLst>
                  <a:gd name="T0" fmla="*/ 84 w 156"/>
                  <a:gd name="T1" fmla="*/ 0 h 576"/>
                  <a:gd name="T2" fmla="*/ 12 w 156"/>
                  <a:gd name="T3" fmla="*/ 288 h 576"/>
                  <a:gd name="T4" fmla="*/ 156 w 156"/>
                  <a:gd name="T5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576">
                    <a:moveTo>
                      <a:pt x="84" y="0"/>
                    </a:moveTo>
                    <a:cubicBezTo>
                      <a:pt x="42" y="96"/>
                      <a:pt x="0" y="192"/>
                      <a:pt x="12" y="288"/>
                    </a:cubicBezTo>
                    <a:cubicBezTo>
                      <a:pt x="24" y="384"/>
                      <a:pt x="144" y="528"/>
                      <a:pt x="156" y="57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6">
                <a:extLst>
                  <a:ext uri="{FF2B5EF4-FFF2-40B4-BE49-F238E27FC236}">
                    <a16:creationId xmlns:a16="http://schemas.microsoft.com/office/drawing/2014/main" id="{8AA7538E-9745-4948-B8E0-EE1DE718D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0" y="8136"/>
                <a:ext cx="144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7">
                <a:extLst>
                  <a:ext uri="{FF2B5EF4-FFF2-40B4-BE49-F238E27FC236}">
                    <a16:creationId xmlns:a16="http://schemas.microsoft.com/office/drawing/2014/main" id="{5C52F9F2-029B-4FD9-9CD2-D783A339B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08" y="8136"/>
                <a:ext cx="7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268" name="AutoShape 28">
              <a:extLst>
                <a:ext uri="{FF2B5EF4-FFF2-40B4-BE49-F238E27FC236}">
                  <a16:creationId xmlns:a16="http://schemas.microsoft.com/office/drawing/2014/main" id="{14E51AE3-FF08-486D-B9D4-F5B32DA08F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12" y="8064"/>
              <a:ext cx="0" cy="10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AutoShape 29">
              <a:extLst>
                <a:ext uri="{FF2B5EF4-FFF2-40B4-BE49-F238E27FC236}">
                  <a16:creationId xmlns:a16="http://schemas.microsoft.com/office/drawing/2014/main" id="{129DB4BF-C5CD-4F53-981A-0CFF052946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12" y="8496"/>
              <a:ext cx="1152" cy="6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0" name="AutoShape 30">
              <a:extLst>
                <a:ext uri="{FF2B5EF4-FFF2-40B4-BE49-F238E27FC236}">
                  <a16:creationId xmlns:a16="http://schemas.microsoft.com/office/drawing/2014/main" id="{56D539D9-CD39-47F7-A78B-264321FC92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12" y="8064"/>
              <a:ext cx="1152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1" name="AutoShape 31">
              <a:extLst>
                <a:ext uri="{FF2B5EF4-FFF2-40B4-BE49-F238E27FC236}">
                  <a16:creationId xmlns:a16="http://schemas.microsoft.com/office/drawing/2014/main" id="{A08E6ECF-3A65-4D09-A41F-9DEF325EEC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44" y="8568"/>
              <a:ext cx="13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2" name="AutoShape 32">
              <a:extLst>
                <a:ext uri="{FF2B5EF4-FFF2-40B4-BE49-F238E27FC236}">
                  <a16:creationId xmlns:a16="http://schemas.microsoft.com/office/drawing/2014/main" id="{E9179CBE-D9DF-4684-971B-6FDDA645C4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64" y="8496"/>
              <a:ext cx="100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3" name="AutoShape 33">
              <a:extLst>
                <a:ext uri="{FF2B5EF4-FFF2-40B4-BE49-F238E27FC236}">
                  <a16:creationId xmlns:a16="http://schemas.microsoft.com/office/drawing/2014/main" id="{80F3B07A-A105-448D-BDD6-7BB3A57440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6" y="8856"/>
              <a:ext cx="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4" name="AutoShape 34">
              <a:extLst>
                <a:ext uri="{FF2B5EF4-FFF2-40B4-BE49-F238E27FC236}">
                  <a16:creationId xmlns:a16="http://schemas.microsoft.com/office/drawing/2014/main" id="{9CFA877B-5867-42A6-8FD1-4FEDA98D6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16" y="7272"/>
              <a:ext cx="0" cy="9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5" name="AutoShape 35">
              <a:extLst>
                <a:ext uri="{FF2B5EF4-FFF2-40B4-BE49-F238E27FC236}">
                  <a16:creationId xmlns:a16="http://schemas.microsoft.com/office/drawing/2014/main" id="{C711C551-87AA-448A-A711-95B2D32B30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44" y="9576"/>
              <a:ext cx="36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6" name="AutoShape 36">
              <a:extLst>
                <a:ext uri="{FF2B5EF4-FFF2-40B4-BE49-F238E27FC236}">
                  <a16:creationId xmlns:a16="http://schemas.microsoft.com/office/drawing/2014/main" id="{03D37FE1-AD78-43BF-BD04-BCDF521DE8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44" y="9360"/>
              <a:ext cx="0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7" name="AutoShape 37">
              <a:extLst>
                <a:ext uri="{FF2B5EF4-FFF2-40B4-BE49-F238E27FC236}">
                  <a16:creationId xmlns:a16="http://schemas.microsoft.com/office/drawing/2014/main" id="{E96C40A0-7CF7-4BF6-A349-628C2508F0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2" y="7560"/>
              <a:ext cx="0" cy="10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AutoShape 38">
              <a:extLst>
                <a:ext uri="{FF2B5EF4-FFF2-40B4-BE49-F238E27FC236}">
                  <a16:creationId xmlns:a16="http://schemas.microsoft.com/office/drawing/2014/main" id="{1AF5206C-35C8-4DAF-87FA-7B76F97D40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4" y="7560"/>
              <a:ext cx="13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9" name="AutoShape 39">
              <a:extLst>
                <a:ext uri="{FF2B5EF4-FFF2-40B4-BE49-F238E27FC236}">
                  <a16:creationId xmlns:a16="http://schemas.microsoft.com/office/drawing/2014/main" id="{7893E48F-4FA8-468E-AE91-ED54BB3E7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2" y="7560"/>
              <a:ext cx="0" cy="9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AutoShape 40">
              <a:extLst>
                <a:ext uri="{FF2B5EF4-FFF2-40B4-BE49-F238E27FC236}">
                  <a16:creationId xmlns:a16="http://schemas.microsoft.com/office/drawing/2014/main" id="{C09F5829-217D-4B26-986D-F40F97C1D0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72" y="8352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AutoShape 41">
              <a:extLst>
                <a:ext uri="{FF2B5EF4-FFF2-40B4-BE49-F238E27FC236}">
                  <a16:creationId xmlns:a16="http://schemas.microsoft.com/office/drawing/2014/main" id="{FCE9FA3F-4F17-4AD3-9699-1618921A32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64" y="7488"/>
              <a:ext cx="0" cy="5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2" name="AutoShape 42">
              <a:extLst>
                <a:ext uri="{FF2B5EF4-FFF2-40B4-BE49-F238E27FC236}">
                  <a16:creationId xmlns:a16="http://schemas.microsoft.com/office/drawing/2014/main" id="{02DDDF83-58F2-43F3-92E2-4717BADD9B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2" y="7416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AutoShape 43">
              <a:extLst>
                <a:ext uri="{FF2B5EF4-FFF2-40B4-BE49-F238E27FC236}">
                  <a16:creationId xmlns:a16="http://schemas.microsoft.com/office/drawing/2014/main" id="{1A5FB8C7-2C64-4B76-9572-FC5AC6FEE7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40" y="8352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44">
              <a:extLst>
                <a:ext uri="{FF2B5EF4-FFF2-40B4-BE49-F238E27FC236}">
                  <a16:creationId xmlns:a16="http://schemas.microsoft.com/office/drawing/2014/main" id="{A396A7C7-5FE3-483A-9ADC-FBC652E7F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8784"/>
              <a:ext cx="136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in</a:t>
              </a: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= </a:t>
              </a: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M1Q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5">
              <a:extLst>
                <a:ext uri="{FF2B5EF4-FFF2-40B4-BE49-F238E27FC236}">
                  <a16:creationId xmlns:a16="http://schemas.microsoft.com/office/drawing/2014/main" id="{878B2EA6-61DC-4000-A8DF-77852CEA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8352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-A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46">
              <a:extLst>
                <a:ext uri="{FF2B5EF4-FFF2-40B4-BE49-F238E27FC236}">
                  <a16:creationId xmlns:a16="http://schemas.microsoft.com/office/drawing/2014/main" id="{C0FBAF59-ED08-485D-A3A6-28CC52B8A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6" y="6984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M1Q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47">
              <a:extLst>
                <a:ext uri="{FF2B5EF4-FFF2-40B4-BE49-F238E27FC236}">
                  <a16:creationId xmlns:a16="http://schemas.microsoft.com/office/drawing/2014/main" id="{0B871E08-E5CD-436E-9716-75D1B5227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" y="7992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M1Q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48">
              <a:extLst>
                <a:ext uri="{FF2B5EF4-FFF2-40B4-BE49-F238E27FC236}">
                  <a16:creationId xmlns:a16="http://schemas.microsoft.com/office/drawing/2014/main" id="{20C4BA9B-737E-4399-81F1-2D49EB29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" y="8784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v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49">
              <a:extLst>
                <a:ext uri="{FF2B5EF4-FFF2-40B4-BE49-F238E27FC236}">
                  <a16:creationId xmlns:a16="http://schemas.microsoft.com/office/drawing/2014/main" id="{287298E6-BC38-4FF4-BD0E-CD4982A21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7920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kumimoji="0" lang="en-US" altLang="en-US" sz="1400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M1Q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8B5C3DA0-5E8E-4B50-A37C-27B5D4B5A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7056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</a:t>
              </a:r>
              <a:r>
                <a:rPr kumimoji="0" lang="en-US" altLang="en-US" sz="1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45" name="Rectangle 52">
            <a:extLst>
              <a:ext uri="{FF2B5EF4-FFF2-40B4-BE49-F238E27FC236}">
                <a16:creationId xmlns:a16="http://schemas.microsoft.com/office/drawing/2014/main" id="{24A56CDC-3A4C-4D8B-AA3A-BD29BE8A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6" name="Object 10245">
            <a:extLst>
              <a:ext uri="{FF2B5EF4-FFF2-40B4-BE49-F238E27FC236}">
                <a16:creationId xmlns:a16="http://schemas.microsoft.com/office/drawing/2014/main" id="{9D9FD890-72DF-483B-AFD7-64774D3C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92609"/>
              </p:ext>
            </p:extLst>
          </p:nvPr>
        </p:nvGraphicFramePr>
        <p:xfrm>
          <a:off x="6709057" y="4975905"/>
          <a:ext cx="163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3" imgW="1637589" imgH="444307" progId="Equation.DSMT4">
                  <p:embed/>
                </p:oleObj>
              </mc:Choice>
              <mc:Fallback>
                <p:oleObj name="Equation" r:id="rId3" imgW="1637589" imgH="444307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057" y="4975905"/>
                        <a:ext cx="1638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6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Final Performance Specifications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72093"/>
              </p:ext>
            </p:extLst>
          </p:nvPr>
        </p:nvGraphicFramePr>
        <p:xfrm>
          <a:off x="838200" y="2548725"/>
          <a:ext cx="3364865" cy="292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Amplifier Property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 – DC Gain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 DB (X20,000)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r>
                        <a:rPr lang="en-US" sz="1200">
                          <a:effectLst/>
                        </a:rPr>
                        <a:t> – dominant pole position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 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GBW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8.0 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U</a:t>
                      </a:r>
                      <a:r>
                        <a:rPr lang="en-US" sz="1200">
                          <a:effectLst/>
                        </a:rPr>
                        <a:t> – unity gain frequency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 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 stage resistance at low frequency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277 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Zero position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10.7 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Slew Rate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V/sec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 stage quiescent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 </a:t>
                      </a:r>
                      <a:r>
                        <a:rPr lang="en-US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Opamp quiescent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 </a:t>
                      </a:r>
                      <a:r>
                        <a:rPr lang="en-US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Bias circuit quiescent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 </a:t>
                      </a:r>
                      <a:r>
                        <a:rPr lang="en-US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system quiescent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 </a:t>
                      </a:r>
                      <a:r>
                        <a:rPr lang="en-US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VDD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 volts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system power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 </a:t>
                      </a:r>
                      <a:r>
                        <a:rPr lang="en-US" sz="1200" dirty="0" err="1">
                          <a:effectLst/>
                        </a:rPr>
                        <a:t>mW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88083" y="3096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679268"/>
              </p:ext>
            </p:extLst>
          </p:nvPr>
        </p:nvGraphicFramePr>
        <p:xfrm>
          <a:off x="2520632" y="3952056"/>
          <a:ext cx="455766" cy="23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380835" imgH="203112" progId="Equation.DSMT4">
                  <p:embed/>
                </p:oleObj>
              </mc:Choice>
              <mc:Fallback>
                <p:oleObj name="Equation" r:id="rId3" imgW="380835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632" y="3952056"/>
                        <a:ext cx="455766" cy="239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7143"/>
              </p:ext>
            </p:extLst>
          </p:nvPr>
        </p:nvGraphicFramePr>
        <p:xfrm>
          <a:off x="4506098" y="2298357"/>
          <a:ext cx="547687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hart" r:id="rId5" imgW="5476875" imgH="3028950" progId="Excel.Chart.8">
                  <p:embed/>
                </p:oleObj>
              </mc:Choice>
              <mc:Fallback>
                <p:oleObj name="Chart" r:id="rId5" imgW="5476875" imgH="302895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098" y="2298357"/>
                        <a:ext cx="5476875" cy="302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06839" y="5189988"/>
            <a:ext cx="1173549" cy="27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Phase margin = 60 deg.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8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Schematic: (</a:t>
            </a:r>
            <a:r>
              <a:rPr lang="en-US" i="1" dirty="0" err="1"/>
              <a:t>DxDesigner</a:t>
            </a:r>
            <a:r>
              <a:rPr lang="en-US" dirty="0"/>
              <a:t> Drawing)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69" y="1373831"/>
            <a:ext cx="9491212" cy="50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14599-ECBF-4D82-817C-39186863B2D1}"/>
              </a:ext>
            </a:extLst>
          </p:cNvPr>
          <p:cNvSpPr txBox="1"/>
          <p:nvPr/>
        </p:nvSpPr>
        <p:spPr>
          <a:xfrm>
            <a:off x="1602658" y="6086168"/>
            <a:ext cx="899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Startup            Set bias current                Set </a:t>
            </a:r>
            <a:r>
              <a:rPr lang="en-US" sz="1400" dirty="0" err="1"/>
              <a:t>cascode</a:t>
            </a:r>
            <a:r>
              <a:rPr lang="en-US" sz="1400" dirty="0"/>
              <a:t>   Differential pair and current            Output stage and load</a:t>
            </a:r>
          </a:p>
          <a:p>
            <a:r>
              <a:rPr lang="en-US" sz="1400" dirty="0"/>
              <a:t>                                                                      bias voltage      mirror</a:t>
            </a:r>
          </a:p>
        </p:txBody>
      </p:sp>
    </p:spTree>
    <p:extLst>
      <p:ext uri="{BB962C8B-B14F-4D97-AF65-F5344CB8AC3E}">
        <p14:creationId xmlns:p14="http://schemas.microsoft.com/office/powerpoint/2010/main" val="48812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Device Parameter Estimates from SPICE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91538"/>
              </p:ext>
            </p:extLst>
          </p:nvPr>
        </p:nvGraphicFramePr>
        <p:xfrm>
          <a:off x="3495413" y="2374522"/>
          <a:ext cx="5486400" cy="3724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element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3.77E-05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2.90E-04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5.54E+05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4.12E-05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3.11E-04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8.09E+05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3.51E-05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5.01E-04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5.05E+05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2.91E-04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5.92E+05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3.51E-05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3.27E-04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8.12E+05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3.31E-04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6.32E+05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5.36E-06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3.42E-06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4.34E+03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3.156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2.22E-04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1.36E+06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-0.571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7.88E-12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4.17E-13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1.00E+12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2.22E-04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1.36E+06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5.63E-05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4.29E-04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5.19E+05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0.886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-4.1E-05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6.34E-05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2.13E+04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-4.1E-05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2.08E-04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6.64E+05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-3.5E-05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1.92E-04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7.27E+05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-3.8E-05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1.99E-04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7.14E+05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4.977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-5.4E-06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4.35E-06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9.43E+07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1.42E-04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8.52E+05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1.42E-04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9.19E+05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9.73E-05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1.09E+06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9.73E-05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1.10E+06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pssb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-5.6E-05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2.35E-04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5.96E+05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2138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Parameter Table for MOSFET Opamp Example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/>
          </a:bodyPr>
          <a:lstStyle/>
          <a:p>
            <a:r>
              <a:rPr lang="en-US" sz="3600" dirty="0"/>
              <a:t>Setting the Bias Current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9" y="1614573"/>
            <a:ext cx="3440335" cy="3978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4237" y="1478005"/>
            <a:ext cx="5931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don’t have to do this. I give you a current source for your assignment. This is one way to separate the amplifier bias from the exact VDD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M16 and M17 are a conventional current mirror with the input side on the left. M12 and M13 are a modified mirror with input on right and output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M12 is 4X wider than M13, probably made by parallel connection of 4 copies of M13. Notice that the body of M12 is connected to the source, not to ground (VSS).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ID13 times R is the difference in the </a:t>
            </a:r>
            <a:r>
              <a:rPr lang="en-US" dirty="0" err="1"/>
              <a:t>overvoltages</a:t>
            </a:r>
            <a:r>
              <a:rPr lang="en-US" dirty="0"/>
              <a:t> of M12 and M13. Equating ID13 to ID12 and using KVL,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has two solutions: both current and V</a:t>
            </a:r>
            <a:r>
              <a:rPr lang="en-US" baseline="-25000" dirty="0"/>
              <a:t>OV13</a:t>
            </a:r>
            <a:r>
              <a:rPr lang="en-US" dirty="0"/>
              <a:t> are zero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that 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0961" y="12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00395"/>
              </p:ext>
            </p:extLst>
          </p:nvPr>
        </p:nvGraphicFramePr>
        <p:xfrm>
          <a:off x="6597664" y="4567195"/>
          <a:ext cx="2340233" cy="33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4" imgW="1663700" imgH="241300" progId="Equation.DSMT4">
                  <p:embed/>
                </p:oleObj>
              </mc:Choice>
              <mc:Fallback>
                <p:oleObj name="Equation" r:id="rId4" imgW="1663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64" y="4567195"/>
                        <a:ext cx="2340233" cy="33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04589"/>
              </p:ext>
            </p:extLst>
          </p:nvPr>
        </p:nvGraphicFramePr>
        <p:xfrm>
          <a:off x="7124470" y="5154140"/>
          <a:ext cx="930875" cy="25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470" y="5154140"/>
                        <a:ext cx="930875" cy="256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85501"/>
              </p:ext>
            </p:extLst>
          </p:nvPr>
        </p:nvGraphicFramePr>
        <p:xfrm>
          <a:off x="6012618" y="5700008"/>
          <a:ext cx="1057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8" imgW="1054100" imgH="431800" progId="Equation.DSMT4">
                  <p:embed/>
                </p:oleObj>
              </mc:Choice>
              <mc:Fallback>
                <p:oleObj name="Equation" r:id="rId8" imgW="1054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618" y="5700008"/>
                        <a:ext cx="1057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44976"/>
              </p:ext>
            </p:extLst>
          </p:nvPr>
        </p:nvGraphicFramePr>
        <p:xfrm>
          <a:off x="8348318" y="5652708"/>
          <a:ext cx="800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0" imgW="799753" imgH="393529" progId="Equation.DSMT4">
                  <p:embed/>
                </p:oleObj>
              </mc:Choice>
              <mc:Fallback>
                <p:oleObj name="Equation" r:id="rId10" imgW="799753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318" y="5652708"/>
                        <a:ext cx="800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7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471"/>
          </a:xfrm>
        </p:spPr>
        <p:txBody>
          <a:bodyPr>
            <a:normAutofit/>
          </a:bodyPr>
          <a:lstStyle/>
          <a:p>
            <a:r>
              <a:rPr lang="en-US" sz="3600" dirty="0"/>
              <a:t>Starting Up the Bias </a:t>
            </a:r>
            <a:r>
              <a:rPr lang="en-US" sz="3600"/>
              <a:t>&amp; Providing Cascode </a:t>
            </a:r>
            <a:r>
              <a:rPr lang="en-US" sz="3600" dirty="0"/>
              <a:t>Bias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8" y="1882452"/>
            <a:ext cx="5287154" cy="2731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9811" y="1687484"/>
            <a:ext cx="3882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inverter has a very  low gate threshold voltage so its output is only high when the bias voltage is too 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M20 forces current into the top mirror until the output bias voltage is enough to settle to a final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M10 matches M13 so it is a current source with the same standard value as M13.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current ID10 sets VGS for M11 &amp; M11A (effectively a single transistor) that is used to bias the cascode current mirror.</a:t>
            </a:r>
          </a:p>
        </p:txBody>
      </p:sp>
    </p:spTree>
    <p:extLst>
      <p:ext uri="{BB962C8B-B14F-4D97-AF65-F5344CB8AC3E}">
        <p14:creationId xmlns:p14="http://schemas.microsoft.com/office/powerpoint/2010/main" val="17596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Output Stage at Low Frequency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32" y="2563551"/>
            <a:ext cx="3266667" cy="26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5254" y="2034746"/>
            <a:ext cx="4637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Source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load impedance from Channel Length Modulation (</a:t>
            </a:r>
            <a:r>
              <a:rPr lang="en-US" i="1" dirty="0"/>
              <a:t>r</a:t>
            </a:r>
            <a:r>
              <a:rPr lang="en-US" i="1" baseline="-25000" dirty="0"/>
              <a:t>0</a:t>
            </a:r>
            <a:r>
              <a:rPr lang="en-US" dirty="0"/>
              <a:t>) in M8 and M9 together with the load and parasitic capacitances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resistance 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proportional to the transconductance of M8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Pole at output: </a:t>
            </a:r>
            <a:r>
              <a:rPr lang="en-US" i="1" dirty="0"/>
              <a:t>f</a:t>
            </a:r>
            <a:r>
              <a:rPr lang="en-US" dirty="0"/>
              <a:t> = ??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C1DD24-E42E-4B55-926A-AF4C2C064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54800"/>
              </p:ext>
            </p:extLst>
          </p:nvPr>
        </p:nvGraphicFramePr>
        <p:xfrm>
          <a:off x="7595969" y="3429000"/>
          <a:ext cx="616471" cy="31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95969" y="3429000"/>
                        <a:ext cx="616471" cy="317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ACD7BF8-334C-47BB-994D-741B98289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38890"/>
              </p:ext>
            </p:extLst>
          </p:nvPr>
        </p:nvGraphicFramePr>
        <p:xfrm>
          <a:off x="6659563" y="4006843"/>
          <a:ext cx="168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6" imgW="1218960" imgH="253800" progId="Equation.DSMT4">
                  <p:embed/>
                </p:oleObj>
              </mc:Choice>
              <mc:Fallback>
                <p:oleObj name="Equation" r:id="rId6" imgW="12189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C1DD24-E42E-4B55-926A-AF4C2C064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59563" y="4006843"/>
                        <a:ext cx="168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8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First Stage: NMOS Differential Pair with </a:t>
            </a:r>
            <a:r>
              <a:rPr lang="en-US" sz="3600" dirty="0" err="1"/>
              <a:t>Cascoded</a:t>
            </a:r>
            <a:r>
              <a:rPr lang="en-US" sz="3600" dirty="0"/>
              <a:t> Current Mirror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5" y="2123932"/>
            <a:ext cx="3171429" cy="34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5124" y="1894703"/>
            <a:ext cx="48685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current gain is the </a:t>
            </a:r>
            <a:r>
              <a:rPr lang="en-US" dirty="0" err="1"/>
              <a:t>transconductance</a:t>
            </a:r>
            <a:r>
              <a:rPr lang="en-US" dirty="0"/>
              <a:t> of one of the differential pair transistors (2.22e-4 </a:t>
            </a:r>
            <a:r>
              <a:rPr lang="en-US" dirty="0" err="1"/>
              <a:t>sie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current mirror output impedance is the same problem as the </a:t>
            </a:r>
            <a:r>
              <a:rPr lang="en-US" dirty="0" err="1"/>
              <a:t>Widlar</a:t>
            </a:r>
            <a:r>
              <a:rPr lang="en-US" dirty="0"/>
              <a:t> source and the exam problem.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differential pair output resistance is just </a:t>
            </a:r>
            <a:r>
              <a:rPr lang="en-US" i="1" dirty="0"/>
              <a:t>r</a:t>
            </a:r>
            <a:r>
              <a:rPr lang="en-US" i="1" baseline="-25000" dirty="0"/>
              <a:t>0</a:t>
            </a:r>
            <a:r>
              <a:rPr lang="en-US" dirty="0"/>
              <a:t> for one of the differential pair transistors (1.36e6 ohms.)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impedance is essentially </a:t>
            </a:r>
            <a:r>
              <a:rPr lang="en-US" i="1" dirty="0"/>
              <a:t>r</a:t>
            </a:r>
            <a:r>
              <a:rPr lang="en-US" i="1" baseline="-25000" dirty="0"/>
              <a:t>0</a:t>
            </a:r>
            <a:r>
              <a:rPr lang="en-US" dirty="0"/>
              <a:t> of M3.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is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10046"/>
              </p:ext>
            </p:extLst>
          </p:nvPr>
        </p:nvGraphicFramePr>
        <p:xfrm>
          <a:off x="6389045" y="5325311"/>
          <a:ext cx="2552696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828800" imgH="228600" progId="Equation.DSMT4">
                  <p:embed/>
                </p:oleObj>
              </mc:Choice>
              <mc:Fallback>
                <p:oleObj name="Equation" r:id="rId4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9045" y="5325311"/>
                        <a:ext cx="2552696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947D81-BE1D-4DD2-87BF-AE9ED4AB0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71822"/>
              </p:ext>
            </p:extLst>
          </p:nvPr>
        </p:nvGraphicFramePr>
        <p:xfrm>
          <a:off x="6095999" y="3570416"/>
          <a:ext cx="3285715" cy="3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2145960" imgH="253800" progId="Equation.DSMT4">
                  <p:embed/>
                </p:oleObj>
              </mc:Choice>
              <mc:Fallback>
                <p:oleObj name="Equation" r:id="rId6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5999" y="3570416"/>
                        <a:ext cx="3285715" cy="388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9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45215"/>
              </p:ext>
            </p:extLst>
          </p:nvPr>
        </p:nvGraphicFramePr>
        <p:xfrm>
          <a:off x="4070350" y="5029200"/>
          <a:ext cx="358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3581280" imgH="482400" progId="Equation.DSMT4">
                  <p:embed/>
                </p:oleObj>
              </mc:Choice>
              <mc:Fallback>
                <p:oleObj name="Equation" r:id="rId3" imgW="358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0350" y="5029200"/>
                        <a:ext cx="3581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r>
              <a:rPr lang="en-US" sz="3600" dirty="0"/>
              <a:t>Transfer Function with RM = 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1"/>
            <a:ext cx="5200000" cy="283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563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Second pole                             Miller effect</a:t>
            </a:r>
          </a:p>
          <a:p>
            <a:r>
              <a:rPr lang="en-US" sz="1400" dirty="0"/>
              <a:t>                                                   Dominant pole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5511800"/>
            <a:ext cx="685800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43600" y="5511801"/>
            <a:ext cx="152400" cy="5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38902" y="4719600"/>
            <a:ext cx="495299" cy="30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65324" y="4554380"/>
            <a:ext cx="255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Zero – Bad for phase!!! </a:t>
            </a:r>
          </a:p>
        </p:txBody>
      </p:sp>
    </p:spTree>
    <p:extLst>
      <p:ext uri="{BB962C8B-B14F-4D97-AF65-F5344CB8AC3E}">
        <p14:creationId xmlns:p14="http://schemas.microsoft.com/office/powerpoint/2010/main" val="229940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Transfer Function with RM in Place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01993"/>
              </p:ext>
            </p:extLst>
          </p:nvPr>
        </p:nvGraphicFramePr>
        <p:xfrm>
          <a:off x="3390900" y="5257800"/>
          <a:ext cx="458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4584600" imgH="482400" progId="Equation.DSMT4">
                  <p:embed/>
                </p:oleObj>
              </mc:Choice>
              <mc:Fallback>
                <p:oleObj name="Equation" r:id="rId3" imgW="4584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257800"/>
                        <a:ext cx="4584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40" y="1219200"/>
            <a:ext cx="5385715" cy="2941428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3" idx="0"/>
          </p:cNvCxnSpPr>
          <p:nvPr/>
        </p:nvCxnSpPr>
        <p:spPr>
          <a:xfrm>
            <a:off x="4610100" y="4606972"/>
            <a:ext cx="1073150" cy="65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1223" y="4441753"/>
            <a:ext cx="255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Zero term bad for phase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60178" y="4931475"/>
            <a:ext cx="495299" cy="30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4766254"/>
            <a:ext cx="25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Zero – New term good for phase</a:t>
            </a:r>
          </a:p>
          <a:p>
            <a:r>
              <a:rPr lang="en-US" sz="1400" dirty="0"/>
              <a:t>            Make R</a:t>
            </a:r>
            <a:r>
              <a:rPr lang="en-US" sz="1400" baseline="-25000" dirty="0"/>
              <a:t>M</a:t>
            </a:r>
            <a:r>
              <a:rPr lang="en-US" sz="1400" dirty="0"/>
              <a:t> &gt; 1/g</a:t>
            </a:r>
            <a:r>
              <a:rPr lang="en-US" sz="1400" baseline="-25000" dirty="0"/>
              <a:t>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545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944</Words>
  <Application>Microsoft Office PowerPoint</Application>
  <PresentationFormat>Widescreen</PresentationFormat>
  <Paragraphs>305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MathType 6.0 Equation</vt:lpstr>
      <vt:lpstr>Chart</vt:lpstr>
      <vt:lpstr>A MOSFET Opamp with an  N-MOS Dfferential Pair</vt:lpstr>
      <vt:lpstr>The Schematic: (DxDesigner Drawing)</vt:lpstr>
      <vt:lpstr>Device Parameter Estimates from SPICE</vt:lpstr>
      <vt:lpstr>Setting the Bias Current</vt:lpstr>
      <vt:lpstr>Starting Up the Bias &amp; Providing Cascode Bias</vt:lpstr>
      <vt:lpstr>Output Stage at Low Frequency</vt:lpstr>
      <vt:lpstr>First Stage: NMOS Differential Pair with Cascoded Current Mirror</vt:lpstr>
      <vt:lpstr>Transfer Function with RM = 0</vt:lpstr>
      <vt:lpstr>Transfer Function with RM in Place</vt:lpstr>
      <vt:lpstr>Where Are the Poles?</vt:lpstr>
      <vt:lpstr>What Is the Slew Rate?</vt:lpstr>
      <vt:lpstr>Final Performance Specifications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MOSFET Opamp with an  N-MOS Dfferential Pair</dc:title>
  <dc:creator>William R Patterson</dc:creator>
  <cp:lastModifiedBy>William R Patterson III</cp:lastModifiedBy>
  <cp:revision>21</cp:revision>
  <dcterms:created xsi:type="dcterms:W3CDTF">2018-04-27T03:44:07Z</dcterms:created>
  <dcterms:modified xsi:type="dcterms:W3CDTF">2020-04-29T17:12:11Z</dcterms:modified>
</cp:coreProperties>
</file>