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3" r:id="rId6"/>
    <p:sldId id="257" r:id="rId7"/>
    <p:sldId id="261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9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6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8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0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8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8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6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4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AA6F-1155-4328-83FB-C2CA5FE88113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6E0E-FC68-4F98-9BF5-F6BAC670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0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segregate blocking and non-blocking assignments to separate </a:t>
            </a:r>
            <a:r>
              <a:rPr lang="en-US" sz="3200" i="1" dirty="0" smtClean="0"/>
              <a:t>always</a:t>
            </a:r>
            <a:r>
              <a:rPr lang="en-US" sz="3200" dirty="0" smtClean="0"/>
              <a:t> blocks?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 smtClean="0"/>
              <a:t>always</a:t>
            </a:r>
            <a:r>
              <a:rPr lang="en-US" sz="2400" dirty="0" smtClean="0"/>
              <a:t> blocks start when triggered and scan their statements sequentially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Blocking assignment: = (completes assignment before next statement executes)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Non-blocking: &lt;= (all such statements complete at once at end of the always block)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4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mixed always block for a funny shifter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31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module </a:t>
            </a:r>
            <a:r>
              <a:rPr lang="en-US" dirty="0" err="1"/>
              <a:t>funnyshifter</a:t>
            </a:r>
            <a:r>
              <a:rPr lang="en-US" dirty="0"/>
              <a:t> (input data, </a:t>
            </a:r>
            <a:r>
              <a:rPr lang="en-US" dirty="0" err="1"/>
              <a:t>clk</a:t>
            </a:r>
            <a:r>
              <a:rPr lang="en-US" dirty="0"/>
              <a:t>, output </a:t>
            </a:r>
            <a:r>
              <a:rPr lang="en-US" dirty="0" err="1"/>
              <a:t>reg</a:t>
            </a:r>
            <a:r>
              <a:rPr lang="en-US" dirty="0"/>
              <a:t> [3:0] </a:t>
            </a:r>
            <a:r>
              <a:rPr lang="en-US" dirty="0" err="1"/>
              <a:t>yout</a:t>
            </a:r>
            <a:r>
              <a:rPr lang="en-US" dirty="0"/>
              <a:t>);</a:t>
            </a:r>
          </a:p>
          <a:p>
            <a:r>
              <a:rPr lang="en-US" dirty="0" err="1" smtClean="0"/>
              <a:t>reg</a:t>
            </a:r>
            <a:r>
              <a:rPr lang="en-US" dirty="0" smtClean="0"/>
              <a:t> </a:t>
            </a:r>
            <a:r>
              <a:rPr lang="en-US" dirty="0"/>
              <a:t>[3:0] </a:t>
            </a:r>
            <a:r>
              <a:rPr lang="en-US" dirty="0" err="1"/>
              <a:t>asig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initial </a:t>
            </a:r>
            <a:r>
              <a:rPr lang="en-US" dirty="0" err="1"/>
              <a:t>asig</a:t>
            </a:r>
            <a:r>
              <a:rPr lang="en-US" dirty="0"/>
              <a:t> = 4'b0000;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always @ (</a:t>
            </a:r>
            <a:r>
              <a:rPr lang="en-US" dirty="0" err="1"/>
              <a:t>posedge</a:t>
            </a:r>
            <a:r>
              <a:rPr lang="en-US" dirty="0"/>
              <a:t> </a:t>
            </a:r>
            <a:r>
              <a:rPr lang="en-US" dirty="0" err="1"/>
              <a:t>clk</a:t>
            </a:r>
            <a:r>
              <a:rPr lang="en-US" dirty="0"/>
              <a:t>) begin</a:t>
            </a:r>
          </a:p>
          <a:p>
            <a:r>
              <a:rPr lang="en-US" dirty="0"/>
              <a:t>	</a:t>
            </a:r>
            <a:r>
              <a:rPr lang="en-US" dirty="0" err="1" smtClean="0"/>
              <a:t>asig</a:t>
            </a:r>
            <a:r>
              <a:rPr lang="en-US" dirty="0" smtClean="0"/>
              <a:t>[1] </a:t>
            </a:r>
            <a:r>
              <a:rPr lang="en-US" dirty="0"/>
              <a:t>= </a:t>
            </a:r>
            <a:r>
              <a:rPr lang="en-US" dirty="0" err="1" smtClean="0"/>
              <a:t>asig</a:t>
            </a:r>
            <a:r>
              <a:rPr lang="en-US" dirty="0" smtClean="0"/>
              <a:t>[0];</a:t>
            </a:r>
            <a:r>
              <a:rPr lang="en-US" dirty="0"/>
              <a:t>	// Value of </a:t>
            </a:r>
            <a:r>
              <a:rPr lang="en-US" dirty="0" err="1"/>
              <a:t>asig</a:t>
            </a:r>
            <a:r>
              <a:rPr lang="en-US" dirty="0"/>
              <a:t>(0) on entry written to </a:t>
            </a:r>
            <a:r>
              <a:rPr lang="en-US" dirty="0" err="1"/>
              <a:t>asig</a:t>
            </a:r>
            <a:r>
              <a:rPr lang="en-US" dirty="0"/>
              <a:t>(1) at 			// end of loop - D-</a:t>
            </a:r>
            <a:r>
              <a:rPr lang="en-US" dirty="0" err="1"/>
              <a:t>ff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asig</a:t>
            </a:r>
            <a:r>
              <a:rPr lang="en-US" dirty="0"/>
              <a:t>[2] = </a:t>
            </a:r>
            <a:r>
              <a:rPr lang="en-US" dirty="0" err="1"/>
              <a:t>asig</a:t>
            </a:r>
            <a:r>
              <a:rPr lang="en-US" dirty="0"/>
              <a:t>[1];	// Value of </a:t>
            </a:r>
            <a:r>
              <a:rPr lang="en-US" dirty="0" err="1"/>
              <a:t>asig</a:t>
            </a:r>
            <a:r>
              <a:rPr lang="en-US" dirty="0"/>
              <a:t>(1) as step written is already 			// updated so </a:t>
            </a:r>
            <a:r>
              <a:rPr lang="en-US" dirty="0" err="1"/>
              <a:t>asig</a:t>
            </a:r>
            <a:r>
              <a:rPr lang="en-US" dirty="0"/>
              <a:t>(2) = </a:t>
            </a:r>
            <a:r>
              <a:rPr lang="en-US" dirty="0" err="1"/>
              <a:t>asig</a:t>
            </a:r>
            <a:r>
              <a:rPr lang="en-US" dirty="0"/>
              <a:t>(0) at end of loop</a:t>
            </a:r>
          </a:p>
          <a:p>
            <a:r>
              <a:rPr lang="en-US" dirty="0"/>
              <a:t>	</a:t>
            </a:r>
            <a:r>
              <a:rPr lang="en-US" dirty="0" err="1" smtClean="0"/>
              <a:t>asig</a:t>
            </a:r>
            <a:r>
              <a:rPr lang="en-US" dirty="0" smtClean="0"/>
              <a:t>[3] </a:t>
            </a:r>
            <a:r>
              <a:rPr lang="en-US" dirty="0"/>
              <a:t>= </a:t>
            </a:r>
            <a:r>
              <a:rPr lang="en-US" dirty="0" err="1" smtClean="0"/>
              <a:t>asig</a:t>
            </a:r>
            <a:r>
              <a:rPr lang="en-US" dirty="0" smtClean="0"/>
              <a:t>[2];</a:t>
            </a:r>
            <a:r>
              <a:rPr lang="en-US" dirty="0"/>
              <a:t>	// Value of </a:t>
            </a:r>
            <a:r>
              <a:rPr lang="en-US" dirty="0" err="1"/>
              <a:t>asig</a:t>
            </a:r>
            <a:r>
              <a:rPr lang="en-US" dirty="0"/>
              <a:t>(2) as step written is already 			// updated so </a:t>
            </a:r>
            <a:r>
              <a:rPr lang="en-US" dirty="0" err="1"/>
              <a:t>asig</a:t>
            </a:r>
            <a:r>
              <a:rPr lang="en-US" dirty="0"/>
              <a:t>(3) = </a:t>
            </a:r>
            <a:r>
              <a:rPr lang="en-US" dirty="0" err="1"/>
              <a:t>asig</a:t>
            </a:r>
            <a:r>
              <a:rPr lang="en-US" dirty="0"/>
              <a:t>(0) at end of loop</a:t>
            </a:r>
          </a:p>
          <a:p>
            <a:r>
              <a:rPr lang="en-US" dirty="0"/>
              <a:t>	</a:t>
            </a:r>
            <a:r>
              <a:rPr lang="en-US" dirty="0" err="1"/>
              <a:t>asig</a:t>
            </a:r>
            <a:r>
              <a:rPr lang="en-US" dirty="0"/>
              <a:t>[0] = data;		// </a:t>
            </a:r>
            <a:r>
              <a:rPr lang="en-US" dirty="0" err="1"/>
              <a:t>asig</a:t>
            </a:r>
            <a:r>
              <a:rPr lang="en-US" dirty="0"/>
              <a:t>(0) = data at end of loop - D-</a:t>
            </a:r>
            <a:r>
              <a:rPr lang="en-US" dirty="0" err="1"/>
              <a:t>ff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yout</a:t>
            </a:r>
            <a:r>
              <a:rPr lang="en-US" dirty="0"/>
              <a:t>[3:1] &lt;= </a:t>
            </a:r>
            <a:r>
              <a:rPr lang="en-US" dirty="0" err="1"/>
              <a:t>asig</a:t>
            </a:r>
            <a:r>
              <a:rPr lang="en-US" dirty="0"/>
              <a:t>[3:1];	// non-blocking unambiguous D-</a:t>
            </a:r>
            <a:r>
              <a:rPr lang="en-US" dirty="0" err="1"/>
              <a:t>ff's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yout</a:t>
            </a:r>
            <a:r>
              <a:rPr lang="en-US" dirty="0"/>
              <a:t>[0] &lt;= data;</a:t>
            </a:r>
          </a:p>
          <a:p>
            <a:r>
              <a:rPr lang="en-US" dirty="0" smtClean="0"/>
              <a:t>end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endmodule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Designer’s Probable Intention – Block Diagram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4571410" cy="3861409"/>
          </a:xfrm>
        </p:spPr>
      </p:pic>
    </p:spTree>
    <p:extLst>
      <p:ext uri="{BB962C8B-B14F-4D97-AF65-F5344CB8AC3E}">
        <p14:creationId xmlns:p14="http://schemas.microsoft.com/office/powerpoint/2010/main" val="163447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Simulation results for different order of statements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7876985" cy="188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5" y="3962400"/>
            <a:ext cx="7863840" cy="148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500985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with first statement order: </a:t>
            </a:r>
            <a:r>
              <a:rPr lang="en-US" dirty="0" err="1" smtClean="0"/>
              <a:t>asig</a:t>
            </a:r>
            <a:r>
              <a:rPr lang="en-US" dirty="0" smtClean="0"/>
              <a:t>[3:1] are redundant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45227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Swap first and third lines and there is a double shift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You Actually Get – Block Diagram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70" y="1600200"/>
            <a:ext cx="497766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6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Same mixed always block but different statement order - designer’s probable intention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module </a:t>
            </a:r>
            <a:r>
              <a:rPr lang="en-US" sz="1600" dirty="0" err="1"/>
              <a:t>funnyshifter</a:t>
            </a:r>
            <a:r>
              <a:rPr lang="en-US" sz="1600" dirty="0"/>
              <a:t> (input data, </a:t>
            </a:r>
            <a:r>
              <a:rPr lang="en-US" sz="1600" dirty="0" err="1"/>
              <a:t>clk</a:t>
            </a:r>
            <a:r>
              <a:rPr lang="en-US" sz="1600" dirty="0"/>
              <a:t>, output </a:t>
            </a:r>
            <a:r>
              <a:rPr lang="en-US" sz="1600" dirty="0" err="1"/>
              <a:t>reg</a:t>
            </a:r>
            <a:r>
              <a:rPr lang="en-US" sz="1600" dirty="0"/>
              <a:t> [3:0] </a:t>
            </a:r>
            <a:r>
              <a:rPr lang="en-US" sz="1600" dirty="0" err="1"/>
              <a:t>yout</a:t>
            </a:r>
            <a:r>
              <a:rPr lang="en-US" sz="1600" dirty="0"/>
              <a:t>);</a:t>
            </a:r>
          </a:p>
          <a:p>
            <a:endParaRPr lang="en-US" sz="1600" dirty="0"/>
          </a:p>
          <a:p>
            <a:r>
              <a:rPr lang="en-US" sz="1600" dirty="0" err="1"/>
              <a:t>reg</a:t>
            </a:r>
            <a:r>
              <a:rPr lang="en-US" sz="1600" dirty="0"/>
              <a:t> [3:0] </a:t>
            </a:r>
            <a:r>
              <a:rPr lang="en-US" sz="1600" dirty="0" err="1"/>
              <a:t>asig</a:t>
            </a:r>
            <a:r>
              <a:rPr lang="en-US" sz="1600" dirty="0"/>
              <a:t>;</a:t>
            </a:r>
          </a:p>
          <a:p>
            <a:r>
              <a:rPr lang="en-US" sz="1600" dirty="0" smtClean="0"/>
              <a:t>initial </a:t>
            </a:r>
            <a:r>
              <a:rPr lang="en-US" sz="1600" dirty="0" err="1"/>
              <a:t>asig</a:t>
            </a:r>
            <a:r>
              <a:rPr lang="en-US" sz="1600" dirty="0"/>
              <a:t> = 4'b0000;</a:t>
            </a:r>
          </a:p>
          <a:p>
            <a:r>
              <a:rPr lang="en-US" sz="1600" dirty="0"/>
              <a:t>	</a:t>
            </a:r>
          </a:p>
          <a:p>
            <a:r>
              <a:rPr lang="en-US" sz="1600" dirty="0"/>
              <a:t>always @ (</a:t>
            </a:r>
            <a:r>
              <a:rPr lang="en-US" sz="1600" dirty="0" err="1"/>
              <a:t>posedge</a:t>
            </a:r>
            <a:r>
              <a:rPr lang="en-US" sz="1600" dirty="0"/>
              <a:t> </a:t>
            </a:r>
            <a:r>
              <a:rPr lang="en-US" sz="1600" dirty="0" err="1"/>
              <a:t>clk</a:t>
            </a:r>
            <a:r>
              <a:rPr lang="en-US" sz="1600" dirty="0"/>
              <a:t>) begin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asig</a:t>
            </a:r>
            <a:r>
              <a:rPr lang="en-US" sz="1600" dirty="0"/>
              <a:t>[3] = </a:t>
            </a:r>
            <a:r>
              <a:rPr lang="en-US" sz="1600" dirty="0" err="1"/>
              <a:t>asig</a:t>
            </a:r>
            <a:r>
              <a:rPr lang="en-US" sz="1600" dirty="0"/>
              <a:t>[2];	// Value of </a:t>
            </a:r>
            <a:r>
              <a:rPr lang="en-US" sz="1600" dirty="0" err="1" smtClean="0"/>
              <a:t>asig</a:t>
            </a:r>
            <a:r>
              <a:rPr lang="en-US" sz="1600" dirty="0" smtClean="0"/>
              <a:t>(2) </a:t>
            </a:r>
            <a:r>
              <a:rPr lang="en-US" sz="1600" dirty="0"/>
              <a:t>on entry written to </a:t>
            </a:r>
            <a:r>
              <a:rPr lang="en-US" sz="1600" dirty="0" err="1" smtClean="0"/>
              <a:t>asig</a:t>
            </a:r>
            <a:r>
              <a:rPr lang="en-US" sz="1600" dirty="0" smtClean="0"/>
              <a:t>(3) </a:t>
            </a:r>
            <a:r>
              <a:rPr lang="en-US" sz="1600" dirty="0"/>
              <a:t>at 			// end of loop - D-</a:t>
            </a:r>
            <a:r>
              <a:rPr lang="en-US" sz="1600" dirty="0" err="1"/>
              <a:t>ff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asig</a:t>
            </a:r>
            <a:r>
              <a:rPr lang="en-US" sz="1600" dirty="0"/>
              <a:t>[2] = </a:t>
            </a:r>
            <a:r>
              <a:rPr lang="en-US" sz="1600" dirty="0" err="1"/>
              <a:t>asig</a:t>
            </a:r>
            <a:r>
              <a:rPr lang="en-US" sz="1600" dirty="0"/>
              <a:t>[1];	// Value of </a:t>
            </a:r>
            <a:r>
              <a:rPr lang="en-US" sz="1600" dirty="0" err="1" smtClean="0"/>
              <a:t>asig</a:t>
            </a:r>
            <a:r>
              <a:rPr lang="en-US" sz="1600" dirty="0" smtClean="0"/>
              <a:t>(1) </a:t>
            </a:r>
            <a:r>
              <a:rPr lang="en-US" sz="1600" dirty="0"/>
              <a:t>on entry written to </a:t>
            </a:r>
            <a:r>
              <a:rPr lang="en-US" sz="1600" dirty="0" err="1" smtClean="0"/>
              <a:t>asig</a:t>
            </a:r>
            <a:r>
              <a:rPr lang="en-US" sz="1600" dirty="0" smtClean="0"/>
              <a:t>(2) </a:t>
            </a:r>
            <a:r>
              <a:rPr lang="en-US" sz="1600" dirty="0"/>
              <a:t>at 			// end of loop - D-</a:t>
            </a:r>
            <a:r>
              <a:rPr lang="en-US" sz="1600" dirty="0" err="1"/>
              <a:t>ff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asig</a:t>
            </a:r>
            <a:r>
              <a:rPr lang="en-US" sz="1600" dirty="0"/>
              <a:t>[1] = </a:t>
            </a:r>
            <a:r>
              <a:rPr lang="en-US" sz="1600" dirty="0" err="1"/>
              <a:t>asig</a:t>
            </a:r>
            <a:r>
              <a:rPr lang="en-US" sz="1600" dirty="0"/>
              <a:t>[0];	// Value of </a:t>
            </a:r>
            <a:r>
              <a:rPr lang="en-US" sz="1600" dirty="0" err="1" smtClean="0"/>
              <a:t>asig</a:t>
            </a:r>
            <a:r>
              <a:rPr lang="en-US" sz="1600" dirty="0" smtClean="0"/>
              <a:t>(0) </a:t>
            </a:r>
            <a:r>
              <a:rPr lang="en-US" sz="1600" dirty="0"/>
              <a:t>on entry written to </a:t>
            </a:r>
            <a:r>
              <a:rPr lang="en-US" sz="1600" dirty="0" err="1" smtClean="0"/>
              <a:t>asig</a:t>
            </a:r>
            <a:r>
              <a:rPr lang="en-US" sz="1600" dirty="0" smtClean="0"/>
              <a:t>(1) </a:t>
            </a:r>
            <a:r>
              <a:rPr lang="en-US" sz="1600" dirty="0"/>
              <a:t>at 			// end of loop - D-</a:t>
            </a:r>
            <a:r>
              <a:rPr lang="en-US" sz="1600" dirty="0" err="1"/>
              <a:t>ff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asig</a:t>
            </a:r>
            <a:r>
              <a:rPr lang="en-US" sz="1600" dirty="0"/>
              <a:t>[0] = data;		// </a:t>
            </a:r>
            <a:r>
              <a:rPr lang="en-US" sz="1600" dirty="0" err="1"/>
              <a:t>asig</a:t>
            </a:r>
            <a:r>
              <a:rPr lang="en-US" sz="1600" dirty="0"/>
              <a:t>(0) = data at end of loop - D-</a:t>
            </a:r>
            <a:r>
              <a:rPr lang="en-US" sz="1600" dirty="0" err="1"/>
              <a:t>ff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yout</a:t>
            </a:r>
            <a:r>
              <a:rPr lang="en-US" sz="1600" dirty="0"/>
              <a:t>[3:1] &lt;= </a:t>
            </a:r>
            <a:r>
              <a:rPr lang="en-US" sz="1600" dirty="0" err="1"/>
              <a:t>asig</a:t>
            </a:r>
            <a:r>
              <a:rPr lang="en-US" sz="1600" dirty="0"/>
              <a:t>[3:1];	// non-blocking unambiguous D-</a:t>
            </a:r>
            <a:r>
              <a:rPr lang="en-US" sz="1600" dirty="0" err="1"/>
              <a:t>ff's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yout</a:t>
            </a:r>
            <a:r>
              <a:rPr lang="en-US" sz="1600" dirty="0"/>
              <a:t>[0] &lt;= data;</a:t>
            </a:r>
          </a:p>
          <a:p>
            <a:r>
              <a:rPr lang="en-US" sz="1600" dirty="0" smtClean="0"/>
              <a:t>end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err="1" smtClean="0"/>
              <a:t>endmodule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83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right way to do it: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module</a:t>
            </a:r>
            <a:r>
              <a:rPr lang="en-US" sz="2600" dirty="0"/>
              <a:t> </a:t>
            </a:r>
            <a:r>
              <a:rPr lang="en-US" sz="2600" dirty="0" err="1"/>
              <a:t>funnyshifter</a:t>
            </a:r>
            <a:r>
              <a:rPr lang="en-US" sz="2600" dirty="0"/>
              <a:t> (</a:t>
            </a:r>
            <a:r>
              <a:rPr lang="en-US" sz="2600" dirty="0">
                <a:solidFill>
                  <a:schemeClr val="accent3"/>
                </a:solidFill>
              </a:rPr>
              <a:t>input</a:t>
            </a:r>
            <a:r>
              <a:rPr lang="en-US" sz="2600" dirty="0"/>
              <a:t> data, </a:t>
            </a:r>
            <a:r>
              <a:rPr lang="en-US" sz="2600" dirty="0" err="1"/>
              <a:t>clk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accent3"/>
                </a:solidFill>
              </a:rPr>
              <a:t>output </a:t>
            </a:r>
            <a:r>
              <a:rPr lang="en-US" sz="2600" dirty="0" err="1">
                <a:solidFill>
                  <a:schemeClr val="accent3"/>
                </a:solidFill>
              </a:rPr>
              <a:t>reg</a:t>
            </a:r>
            <a:r>
              <a:rPr lang="en-US" sz="2600" dirty="0">
                <a:solidFill>
                  <a:schemeClr val="accent3"/>
                </a:solidFill>
              </a:rPr>
              <a:t> </a:t>
            </a:r>
            <a:r>
              <a:rPr lang="en-US" sz="2600" dirty="0"/>
              <a:t>[3:0] </a:t>
            </a:r>
            <a:r>
              <a:rPr lang="en-US" sz="2600" dirty="0" err="1"/>
              <a:t>yout</a:t>
            </a:r>
            <a:r>
              <a:rPr lang="en-US" sz="2600" dirty="0"/>
              <a:t>);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accent3"/>
                </a:solidFill>
              </a:rPr>
              <a:t>reg</a:t>
            </a:r>
            <a:r>
              <a:rPr lang="en-US" sz="2600" dirty="0" smtClean="0"/>
              <a:t> </a:t>
            </a:r>
            <a:r>
              <a:rPr lang="en-US" sz="2600" dirty="0"/>
              <a:t>[3:0] </a:t>
            </a:r>
            <a:r>
              <a:rPr lang="en-US" sz="2600" dirty="0" err="1"/>
              <a:t>asig</a:t>
            </a:r>
            <a:r>
              <a:rPr lang="en-US" sz="2600" dirty="0"/>
              <a:t>;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initial</a:t>
            </a:r>
            <a:r>
              <a:rPr lang="en-US" sz="2600" dirty="0"/>
              <a:t> </a:t>
            </a:r>
            <a:r>
              <a:rPr lang="en-US" sz="2600" dirty="0" err="1"/>
              <a:t>asig</a:t>
            </a:r>
            <a:r>
              <a:rPr lang="en-US" sz="2600" dirty="0"/>
              <a:t> = 4'b0000</a:t>
            </a:r>
            <a:r>
              <a:rPr lang="en-US" sz="2600" dirty="0" smtClean="0"/>
              <a:t>;	// Note: this line initializes only the simulator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// and has no effect on hardware. I needed it to generate the </a:t>
            </a:r>
          </a:p>
          <a:p>
            <a:pPr marL="0" indent="0">
              <a:buNone/>
            </a:pPr>
            <a:r>
              <a:rPr lang="en-US" sz="2600" dirty="0" smtClean="0"/>
              <a:t>	// simulator output by starting in a known state.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3"/>
                </a:solidFill>
              </a:rPr>
              <a:t>always @ </a:t>
            </a:r>
            <a:r>
              <a:rPr lang="en-US" sz="2600" dirty="0"/>
              <a:t>(</a:t>
            </a:r>
            <a:r>
              <a:rPr lang="en-US" sz="2600" dirty="0" err="1"/>
              <a:t>posedge</a:t>
            </a:r>
            <a:r>
              <a:rPr lang="en-US" sz="2600" dirty="0"/>
              <a:t> </a:t>
            </a:r>
            <a:r>
              <a:rPr lang="en-US" sz="2600" dirty="0" err="1"/>
              <a:t>clk</a:t>
            </a:r>
            <a:r>
              <a:rPr lang="en-US" sz="2600" dirty="0"/>
              <a:t>) </a:t>
            </a:r>
            <a:r>
              <a:rPr lang="en-US" sz="2600" dirty="0">
                <a:solidFill>
                  <a:schemeClr val="accent3"/>
                </a:solidFill>
              </a:rPr>
              <a:t>begin</a:t>
            </a:r>
          </a:p>
          <a:p>
            <a:pPr marL="0" indent="0"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asig</a:t>
            </a:r>
            <a:r>
              <a:rPr lang="en-US" sz="2600" dirty="0" smtClean="0"/>
              <a:t> &lt;= {</a:t>
            </a:r>
            <a:r>
              <a:rPr lang="en-US" sz="2600" dirty="0" err="1" smtClean="0"/>
              <a:t>asig</a:t>
            </a:r>
            <a:r>
              <a:rPr lang="en-US" sz="2600" dirty="0" smtClean="0"/>
              <a:t>[2:0], data};</a:t>
            </a:r>
            <a:r>
              <a:rPr lang="en-US" sz="2600" dirty="0"/>
              <a:t>  </a:t>
            </a:r>
            <a:r>
              <a:rPr lang="en-US" sz="2600" dirty="0" smtClean="0"/>
              <a:t> // </a:t>
            </a:r>
            <a:r>
              <a:rPr lang="en-US" sz="2600" dirty="0"/>
              <a:t>non-blocking unambiguous D-</a:t>
            </a:r>
            <a:r>
              <a:rPr lang="en-US" sz="2600" dirty="0" err="1"/>
              <a:t>ff's</a:t>
            </a:r>
            <a:r>
              <a:rPr lang="en-US" sz="2600" dirty="0"/>
              <a:t> 	</a:t>
            </a:r>
            <a:r>
              <a:rPr lang="en-US" sz="2600" dirty="0" err="1"/>
              <a:t>yout</a:t>
            </a:r>
            <a:r>
              <a:rPr lang="en-US" sz="2600" dirty="0"/>
              <a:t>[3:1] &lt;= </a:t>
            </a:r>
            <a:r>
              <a:rPr lang="en-US" sz="2600" dirty="0" err="1"/>
              <a:t>asig</a:t>
            </a:r>
            <a:r>
              <a:rPr lang="en-US" sz="2600" dirty="0"/>
              <a:t>[3:1];	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err="1"/>
              <a:t>yout</a:t>
            </a:r>
            <a:r>
              <a:rPr lang="en-US" sz="2600" dirty="0"/>
              <a:t>[0] &lt;= data;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3"/>
                </a:solidFill>
              </a:rPr>
              <a:t>end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chemeClr val="accent3"/>
                </a:solidFill>
              </a:rPr>
              <a:t>endmodule</a:t>
            </a:r>
            <a:endParaRPr lang="en-US" sz="26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Suggested Rules and Styles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“Avoid writing modules that… mix the creation of state… in an </a:t>
            </a:r>
            <a:r>
              <a:rPr lang="en-US" sz="2000" i="1" dirty="0" smtClean="0"/>
              <a:t>always @ </a:t>
            </a:r>
            <a:r>
              <a:rPr lang="en-US" sz="2000" i="1" dirty="0" err="1" smtClean="0"/>
              <a:t>posedge</a:t>
            </a:r>
            <a:r>
              <a:rPr lang="en-US" sz="2000" dirty="0" smtClean="0"/>
              <a:t> block with the definition of the next-state function. .. (This) sidesteps a tremendous amount of confusion and frustration that result from incorrect use of blocking = versus non-blocking &lt;= assignment.” </a:t>
            </a:r>
          </a:p>
          <a:p>
            <a:pPr marL="0" indent="0">
              <a:buNone/>
            </a:pPr>
            <a:r>
              <a:rPr lang="en-US" sz="2000" dirty="0" smtClean="0"/>
              <a:t>Dally and </a:t>
            </a:r>
            <a:r>
              <a:rPr lang="en-US" sz="2000" dirty="0" err="1" smtClean="0"/>
              <a:t>Harting</a:t>
            </a:r>
            <a:r>
              <a:rPr lang="en-US" sz="2000" dirty="0" smtClean="0"/>
              <a:t>, </a:t>
            </a:r>
            <a:r>
              <a:rPr lang="en-US" sz="2000" i="1" dirty="0" smtClean="0"/>
              <a:t>Digital Design a Systems Approach</a:t>
            </a:r>
            <a:r>
              <a:rPr lang="en-US" sz="2000" dirty="0" smtClean="0"/>
              <a:t>, pp. 593-594 </a:t>
            </a:r>
          </a:p>
          <a:p>
            <a:endParaRPr lang="en-US" sz="2000" dirty="0"/>
          </a:p>
          <a:p>
            <a:r>
              <a:rPr lang="en-US" sz="2000" dirty="0" smtClean="0"/>
              <a:t>“Two rules are so important this is the only place that you’ll find bold font in this book.</a:t>
            </a:r>
          </a:p>
          <a:p>
            <a:pPr marL="800100" lvl="2" indent="0">
              <a:buNone/>
            </a:pPr>
            <a:r>
              <a:rPr lang="en-US" sz="1600" dirty="0" smtClean="0"/>
              <a:t>Always use </a:t>
            </a:r>
            <a:r>
              <a:rPr lang="en-US" sz="1800" b="1" dirty="0" smtClean="0"/>
              <a:t>blocking</a:t>
            </a:r>
            <a:r>
              <a:rPr lang="en-US" sz="1600" dirty="0" smtClean="0"/>
              <a:t> assignments (=) in </a:t>
            </a:r>
            <a:r>
              <a:rPr lang="en-US" sz="1600" i="1" dirty="0" smtClean="0"/>
              <a:t>always</a:t>
            </a:r>
            <a:r>
              <a:rPr lang="en-US" sz="1600" dirty="0" smtClean="0"/>
              <a:t> blocks intended to create combinational logic. </a:t>
            </a:r>
          </a:p>
          <a:p>
            <a:pPr marL="800100" lvl="2" indent="0">
              <a:buNone/>
            </a:pPr>
            <a:r>
              <a:rPr lang="en-US" sz="1600" dirty="0" smtClean="0"/>
              <a:t>Always use </a:t>
            </a:r>
            <a:r>
              <a:rPr lang="en-US" sz="1800" b="1" dirty="0" smtClean="0"/>
              <a:t>non-blocking</a:t>
            </a:r>
            <a:r>
              <a:rPr lang="en-US" sz="1600" dirty="0" smtClean="0"/>
              <a:t> assignments (&lt;=) in </a:t>
            </a:r>
            <a:r>
              <a:rPr lang="en-US" sz="1600" i="1" dirty="0" smtClean="0"/>
              <a:t>always</a:t>
            </a:r>
            <a:r>
              <a:rPr lang="en-US" sz="1600" dirty="0" smtClean="0"/>
              <a:t> blocks intended to create registers.</a:t>
            </a:r>
          </a:p>
          <a:p>
            <a:pPr marL="800100" lvl="2" indent="0">
              <a:buNone/>
            </a:pPr>
            <a:r>
              <a:rPr lang="en-US" sz="1600" dirty="0" smtClean="0"/>
              <a:t>Do not mix blocking and non-blocking logic in the same </a:t>
            </a:r>
            <a:r>
              <a:rPr lang="en-US" sz="1600" i="1" dirty="0" smtClean="0"/>
              <a:t>always</a:t>
            </a:r>
            <a:r>
              <a:rPr lang="en-US" sz="1600" dirty="0" smtClean="0"/>
              <a:t> block.”</a:t>
            </a:r>
          </a:p>
          <a:p>
            <a:pPr marL="0" indent="0">
              <a:buNone/>
            </a:pPr>
            <a:r>
              <a:rPr lang="en-US" sz="2000" dirty="0" smtClean="0"/>
              <a:t> John F. </a:t>
            </a:r>
            <a:r>
              <a:rPr lang="en-US" sz="2000" dirty="0" err="1" smtClean="0"/>
              <a:t>Wakerly</a:t>
            </a:r>
            <a:r>
              <a:rPr lang="en-US" sz="2000" dirty="0" smtClean="0"/>
              <a:t>, </a:t>
            </a:r>
            <a:r>
              <a:rPr lang="en-US" sz="2000" i="1" dirty="0" smtClean="0"/>
              <a:t>Digital Design Principles and Practices</a:t>
            </a:r>
            <a:r>
              <a:rPr lang="en-US" sz="2000" dirty="0" smtClean="0"/>
              <a:t>, pg. 316.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85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Strong Style Preference: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800" dirty="0" smtClean="0"/>
              <a:t>Rule: in any always block, you must not leave ambiguity – all possible input conditions should have fully specified output conditions</a:t>
            </a:r>
          </a:p>
          <a:p>
            <a:r>
              <a:rPr lang="en-US" sz="2800" dirty="0" smtClean="0"/>
              <a:t>Common logic expression formats include: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1200" dirty="0" smtClean="0"/>
              <a:t>always @ (*) begin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 if (</a:t>
            </a:r>
            <a:r>
              <a:rPr lang="en-US" sz="1200" dirty="0" err="1" smtClean="0"/>
              <a:t>adv</a:t>
            </a:r>
            <a:r>
              <a:rPr lang="en-US" sz="1200" dirty="0" smtClean="0"/>
              <a:t> = 1’b1) next = 0; // will get latch or permanent 0;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end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always @ (*) begin   // PREFERRED STYLE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case()	// USE case() for multiple choices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 </a:t>
            </a:r>
            <a:r>
              <a:rPr lang="en-US" sz="1200" dirty="0" smtClean="0"/>
              <a:t>      1’b1: next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 </a:t>
            </a:r>
            <a:r>
              <a:rPr lang="en-US" sz="1200" dirty="0" smtClean="0"/>
              <a:t>      1’b0: next = 1;       // Preferable to include all cases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 </a:t>
            </a:r>
            <a:r>
              <a:rPr lang="en-US" sz="1200" dirty="0" smtClean="0"/>
              <a:t>      default: next = 1;   // ALWAYS supply a default.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 smtClean="0"/>
              <a:t>endcase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assign next = </a:t>
            </a:r>
            <a:r>
              <a:rPr lang="en-US" sz="1200" dirty="0" err="1" smtClean="0"/>
              <a:t>adv</a:t>
            </a:r>
            <a:r>
              <a:rPr lang="en-US" sz="1200" dirty="0" smtClean="0"/>
              <a:t> ? 0 : 1;  // Satisfactory for single bit usage inside or outside always block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8848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375</Words>
  <Application>Microsoft Office PowerPoint</Application>
  <PresentationFormat>On-screen Show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Why segregate blocking and non-blocking assignments to separate always blocks?</vt:lpstr>
      <vt:lpstr>A mixed always block for a funny shifter</vt:lpstr>
      <vt:lpstr>Designer’s Probable Intention – Block Diagram</vt:lpstr>
      <vt:lpstr>Simulation results for different order of statements</vt:lpstr>
      <vt:lpstr>What You Actually Get – Block Diagram</vt:lpstr>
      <vt:lpstr>Same mixed always block but different statement order - designer’s probable intention</vt:lpstr>
      <vt:lpstr>The right way to do it:</vt:lpstr>
      <vt:lpstr>Suggested Rules and Styles</vt:lpstr>
      <vt:lpstr>A Strong Style Preference:</vt:lpstr>
    </vt:vector>
  </TitlesOfParts>
  <Company>Brown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segregate blocking and non-blocking assignments to separate always blocks:</dc:title>
  <dc:creator>William R Patterson</dc:creator>
  <cp:lastModifiedBy>William R Patterson</cp:lastModifiedBy>
  <cp:revision>19</cp:revision>
  <dcterms:created xsi:type="dcterms:W3CDTF">2015-10-28T03:44:28Z</dcterms:created>
  <dcterms:modified xsi:type="dcterms:W3CDTF">2017-10-27T04:15:22Z</dcterms:modified>
</cp:coreProperties>
</file>