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0" r:id="rId4"/>
    <p:sldId id="258" r:id="rId5"/>
    <p:sldId id="259" r:id="rId6"/>
    <p:sldId id="266" r:id="rId7"/>
    <p:sldId id="261" r:id="rId8"/>
    <p:sldId id="262" r:id="rId9"/>
    <p:sldId id="260" r:id="rId10"/>
    <p:sldId id="265" r:id="rId11"/>
    <p:sldId id="270" r:id="rId12"/>
    <p:sldId id="267" r:id="rId13"/>
    <p:sldId id="271" r:id="rId14"/>
    <p:sldId id="268" r:id="rId15"/>
    <p:sldId id="272" r:id="rId16"/>
    <p:sldId id="274" r:id="rId17"/>
    <p:sldId id="273" r:id="rId18"/>
    <p:sldId id="276" r:id="rId19"/>
    <p:sldId id="275" r:id="rId20"/>
    <p:sldId id="277" r:id="rId21"/>
    <p:sldId id="278" r:id="rId22"/>
    <p:sldId id="279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81095-1459-2C4F-8AA3-74DE3A1E4C2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C3236-EC7C-D542-98E6-3AD756EB01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3A554-18BB-1C41-AE8A-065410179DBD}" type="slidenum">
              <a:rPr lang="en-US"/>
              <a:pPr/>
              <a:t>4</a:t>
            </a:fld>
            <a:endParaRPr lang="en-US"/>
          </a:p>
        </p:txBody>
      </p:sp>
      <p:sp>
        <p:nvSpPr>
          <p:cNvPr id="291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312AB-AEEB-3B41-8A42-2DC29BCE6BBE}" type="slidenum">
              <a:rPr lang="en-US"/>
              <a:pPr/>
              <a:t>20</a:t>
            </a:fld>
            <a:endParaRPr lang="en-US"/>
          </a:p>
        </p:txBody>
      </p:sp>
      <p:sp>
        <p:nvSpPr>
          <p:cNvPr id="54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04672-626F-9942-906E-215C15EF21A3}" type="slidenum">
              <a:rPr lang="en-US"/>
              <a:pPr/>
              <a:t>21</a:t>
            </a:fld>
            <a:endParaRPr lang="en-US"/>
          </a:p>
        </p:txBody>
      </p:sp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83209-88EE-1740-A940-D541EB015A6A}" type="slidenum">
              <a:rPr lang="en-US"/>
              <a:pPr/>
              <a:t>22</a:t>
            </a:fld>
            <a:endParaRPr lang="en-US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3252A-2377-B347-88FD-F048883A8C22}" type="slidenum">
              <a:rPr lang="en-US"/>
              <a:pPr/>
              <a:t>23</a:t>
            </a:fld>
            <a:endParaRPr lang="en-US"/>
          </a:p>
        </p:txBody>
      </p:sp>
      <p:sp>
        <p:nvSpPr>
          <p:cNvPr id="205826" name="Rectangle 1026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1027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8CE02-C05E-3646-8523-8838174E30DA}" type="slidenum">
              <a:rPr lang="en-US"/>
              <a:pPr/>
              <a:t>5</a:t>
            </a:fld>
            <a:endParaRPr lang="en-US"/>
          </a:p>
        </p:txBody>
      </p:sp>
      <p:sp>
        <p:nvSpPr>
          <p:cNvPr id="2928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B8737-2F34-B847-A89F-286FF907D204}" type="slidenum">
              <a:rPr lang="en-US"/>
              <a:pPr/>
              <a:t>7</a:t>
            </a:fld>
            <a:endParaRPr lang="en-US"/>
          </a:p>
        </p:txBody>
      </p:sp>
      <p:sp>
        <p:nvSpPr>
          <p:cNvPr id="297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CF849-9217-CA4D-B220-BFF673ECBED9}" type="slidenum">
              <a:rPr lang="en-US"/>
              <a:pPr/>
              <a:t>8</a:t>
            </a:fld>
            <a:endParaRPr lang="en-US"/>
          </a:p>
        </p:txBody>
      </p:sp>
      <p:sp>
        <p:nvSpPr>
          <p:cNvPr id="40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95C57-1E01-EE4C-9F74-558A8CACA6A8}" type="slidenum">
              <a:rPr lang="en-US"/>
              <a:pPr/>
              <a:t>9</a:t>
            </a:fld>
            <a:endParaRPr lang="en-US"/>
          </a:p>
        </p:txBody>
      </p:sp>
      <p:sp>
        <p:nvSpPr>
          <p:cNvPr id="296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C3236-EC7C-D542-98E6-3AD756EB01A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87B37-2BAC-794F-B8C6-90079F1D7614}" type="slidenum">
              <a:rPr lang="en-US"/>
              <a:pPr/>
              <a:t>16</a:t>
            </a:fld>
            <a:endParaRPr lang="en-US"/>
          </a:p>
        </p:txBody>
      </p:sp>
      <p:sp>
        <p:nvSpPr>
          <p:cNvPr id="2293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22543-2281-0A48-BA31-970F74188F14}" type="slidenum">
              <a:rPr lang="en-US"/>
              <a:pPr/>
              <a:t>18</a:t>
            </a:fld>
            <a:endParaRPr lang="en-US"/>
          </a:p>
        </p:txBody>
      </p:sp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44E51-E767-564B-B3BB-55ECEB2AEB9D}" type="slidenum">
              <a:rPr lang="en-US"/>
              <a:pPr/>
              <a:t>19</a:t>
            </a:fld>
            <a:endParaRPr lang="en-US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6F777-E965-8848-AADA-3772C539F569}" type="datetimeFigureOut">
              <a:rPr lang="en-US" smtClean="0"/>
              <a:t>2/16/12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282EA-7CED-9747-A6DC-9D7ED4C104C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18.jpeg"/><Relationship Id="rId10" Type="http://schemas.openxmlformats.org/officeDocument/2006/relationships/image" Target="../media/image33.png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45.png"/><Relationship Id="rId8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7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4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23" y="293101"/>
            <a:ext cx="7772400" cy="82089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MicroRover</a:t>
            </a:r>
            <a:r>
              <a:rPr lang="en-US" sz="3600" dirty="0" smtClean="0"/>
              <a:t> Space Horizons Workshop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4313" y="5015273"/>
            <a:ext cx="5275745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James W Head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james_head@brown.edu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Department of Geological Sciences</a:t>
            </a:r>
          </a:p>
          <a:p>
            <a:r>
              <a:rPr lang="en-US" dirty="0" smtClean="0"/>
              <a:t>Brown University</a:t>
            </a:r>
          </a:p>
          <a:p>
            <a:r>
              <a:rPr lang="en-US" dirty="0" smtClean="0"/>
              <a:t>Providence, Rhode Island 02912 USA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025" y="1250685"/>
            <a:ext cx="670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Research and innovation in the design and utilization of </a:t>
            </a:r>
            <a:r>
              <a:rPr lang="en-US" dirty="0" err="1" smtClean="0"/>
              <a:t>microvehicles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 planetary research and other space applications.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817" y="1967503"/>
            <a:ext cx="840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 err="1"/>
              <a:t>Microvehicles</a:t>
            </a:r>
            <a:r>
              <a:rPr lang="en-US" sz="3600" dirty="0"/>
              <a:t> in Planetary Science Missions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1527" y="2863472"/>
            <a:ext cx="3046793" cy="20125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solar_system_hori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992" y="2852615"/>
            <a:ext cx="4672638" cy="3504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8458200" cy="3124200"/>
          </a:xfrm>
        </p:spPr>
        <p:txBody>
          <a:bodyPr/>
          <a:lstStyle/>
          <a:p>
            <a:r>
              <a:rPr lang="en-US" b="1"/>
              <a:t>Human Exploration of Mars: Lessons Learned from an</a:t>
            </a:r>
            <a:br>
              <a:rPr lang="en-US" b="1"/>
            </a:br>
            <a:r>
              <a:rPr lang="en-US" b="1"/>
              <a:t>Apollo 15</a:t>
            </a:r>
            <a:br>
              <a:rPr lang="en-US" b="1"/>
            </a:br>
            <a:r>
              <a:rPr lang="en-US" b="1"/>
              <a:t>500-Day Mission</a:t>
            </a: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62400"/>
            <a:ext cx="8458200" cy="2209800"/>
          </a:xfrm>
        </p:spPr>
        <p:txBody>
          <a:bodyPr>
            <a:normAutofit lnSpcReduction="10000"/>
          </a:bodyPr>
          <a:lstStyle/>
          <a:p>
            <a:r>
              <a:rPr lang="en-US" b="1"/>
              <a:t>Apollo 15 Commander David R. Scott </a:t>
            </a:r>
          </a:p>
          <a:p>
            <a:r>
              <a:rPr lang="en-US" b="1"/>
              <a:t>James W. Head</a:t>
            </a:r>
          </a:p>
          <a:p>
            <a:r>
              <a:rPr lang="en-US" b="1"/>
              <a:t>and Members of the</a:t>
            </a:r>
          </a:p>
          <a:p>
            <a:r>
              <a:rPr lang="en-US" b="1"/>
              <a:t>Brown Planetary Geosciences Group</a:t>
            </a:r>
            <a:endParaRPr lang="en-US"/>
          </a:p>
        </p:txBody>
      </p:sp>
      <p:pic>
        <p:nvPicPr>
          <p:cNvPr id="52228" name="Picture 4" descr="&#10;astronaut.pct                                                  0004A6D2Titan                          BC490DD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905000"/>
            <a:ext cx="1365250" cy="2057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9" name="Picture 5" descr="mola global.pct                                                0004A6BETitan                          BC490DD1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1746250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23" y="293101"/>
            <a:ext cx="7772400" cy="82089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MicroRover</a:t>
            </a:r>
            <a:r>
              <a:rPr lang="en-US" sz="3600" dirty="0" smtClean="0"/>
              <a:t> Space Horizons Workshop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62" y="3154113"/>
            <a:ext cx="8834183" cy="3283234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Exploration Legacy.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Science and Engineering Synergism.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Challenge, Innovation, Architecture and Context. 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Iteration, Empathy, Feedback and </a:t>
            </a:r>
            <a:r>
              <a:rPr lang="en-US" dirty="0" err="1" smtClean="0"/>
              <a:t>Feedforward</a:t>
            </a:r>
            <a:r>
              <a:rPr lang="en-US" dirty="0" smtClean="0"/>
              <a:t>.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Destinations.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025" y="1250685"/>
            <a:ext cx="670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Research and innovation in the design and utilization of </a:t>
            </a:r>
            <a:r>
              <a:rPr lang="en-US" dirty="0" err="1" smtClean="0"/>
              <a:t>microvehicles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 planetary research and other space applications.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817" y="2238903"/>
            <a:ext cx="840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 err="1"/>
              <a:t>Microvehicles</a:t>
            </a:r>
            <a:r>
              <a:rPr lang="en-US" sz="3600" dirty="0"/>
              <a:t> in Planetary Science Missions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5721" y="3080642"/>
            <a:ext cx="1926373" cy="12724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14389" b="14389"/>
          <a:stretch>
            <a:fillRect/>
          </a:stretch>
        </p:blipFill>
        <p:spPr>
          <a:xfrm>
            <a:off x="1371600" y="1856301"/>
            <a:ext cx="9094635" cy="5001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" y="237651"/>
            <a:ext cx="4790643" cy="3757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8250" y="456736"/>
            <a:ext cx="3761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Low-Latency Human-Robotic</a:t>
            </a:r>
          </a:p>
          <a:p>
            <a:pPr algn="ctr"/>
            <a:r>
              <a:rPr lang="en-US" sz="2400" dirty="0" err="1" smtClean="0"/>
              <a:t>Teleoperation</a:t>
            </a:r>
            <a:r>
              <a:rPr lang="en-US" sz="2400" dirty="0" smtClean="0"/>
              <a:t> from L2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8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23" y="293101"/>
            <a:ext cx="7772400" cy="82089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MicroRover</a:t>
            </a:r>
            <a:r>
              <a:rPr lang="en-US" sz="3600" dirty="0" smtClean="0"/>
              <a:t> Space Horizons Workshop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62" y="3154113"/>
            <a:ext cx="8834183" cy="3283234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Exploration Legacy.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Science and Engineering Synergism.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Challenge, Innovation, Architecture and Context. 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Iteration, Empathy, Feedback and </a:t>
            </a:r>
            <a:r>
              <a:rPr lang="en-US" dirty="0" err="1" smtClean="0"/>
              <a:t>Feedforward</a:t>
            </a:r>
            <a:r>
              <a:rPr lang="en-US" dirty="0" smtClean="0"/>
              <a:t>.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Destinations.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025" y="1250685"/>
            <a:ext cx="670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Research and innovation in the design and utilization of </a:t>
            </a:r>
            <a:r>
              <a:rPr lang="en-US" dirty="0" err="1" smtClean="0"/>
              <a:t>microvehicles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 planetary research and other space applications.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817" y="2238903"/>
            <a:ext cx="840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 err="1"/>
              <a:t>Microvehicles</a:t>
            </a:r>
            <a:r>
              <a:rPr lang="en-US" sz="3600" dirty="0"/>
              <a:t> in Planetary Science Missions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5721" y="3080642"/>
            <a:ext cx="1926373" cy="12724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654"/>
            <a:ext cx="8229600" cy="6480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Architectural Context and Destinations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985" y="1600200"/>
            <a:ext cx="8229600" cy="4525963"/>
          </a:xfrm>
        </p:spPr>
        <p:txBody>
          <a:bodyPr/>
          <a:lstStyle/>
          <a:p>
            <a:r>
              <a:rPr lang="en-US" dirty="0" smtClean="0"/>
              <a:t>Scouts.</a:t>
            </a:r>
          </a:p>
          <a:p>
            <a:r>
              <a:rPr lang="en-US" dirty="0" smtClean="0"/>
              <a:t>Precursors.</a:t>
            </a:r>
          </a:p>
          <a:p>
            <a:r>
              <a:rPr lang="en-US" dirty="0" smtClean="0"/>
              <a:t>Partners.</a:t>
            </a:r>
          </a:p>
          <a:p>
            <a:r>
              <a:rPr lang="en-US" dirty="0" err="1" smtClean="0"/>
              <a:t>Followup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Interpolation.</a:t>
            </a:r>
          </a:p>
          <a:p>
            <a:r>
              <a:rPr lang="en-US" dirty="0" smtClean="0"/>
              <a:t>Integration.</a:t>
            </a:r>
          </a:p>
          <a:p>
            <a:r>
              <a:rPr lang="en-US" dirty="0" smtClean="0"/>
              <a:t>In Depth.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6915" y="770739"/>
            <a:ext cx="1476283" cy="16365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9659" y="854007"/>
            <a:ext cx="2550715" cy="147941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4054" y="828521"/>
            <a:ext cx="2018972" cy="15245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2287481" y="4822711"/>
            <a:ext cx="2286773" cy="16536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79779" y="2634023"/>
            <a:ext cx="2083305" cy="15624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4927" y="2655735"/>
            <a:ext cx="2039127" cy="15293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53841" y="2494179"/>
            <a:ext cx="2298713" cy="172403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2682" y="4711309"/>
            <a:ext cx="1970927" cy="1906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76337" y="4830725"/>
            <a:ext cx="2444123" cy="16143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48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492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solar_system_hori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ges surface rocks.pct                                         0004A6B3Titan                          BC490DD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3248025" cy="3429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8851" name="Picture 3" descr="surface ages.pct                                               0004A6D2Titan                          BC490DD1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409950"/>
            <a:ext cx="3278188" cy="3371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8852" name="Picture 4" descr="geo (mars/moon/merc).pct                                       0004A6EATitan                          BC490DD1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77838"/>
            <a:ext cx="4267200" cy="27987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8853" name="Picture 5" descr="planetary history.pct                                          0004A6EATitan                          BC490DD1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024313"/>
            <a:ext cx="4114800" cy="27574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8854" name="Picture 6" descr=" earth.pct                                                      0004A6B3Titan                          BC490DD1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454150"/>
            <a:ext cx="2057400" cy="20510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-76200" y="0"/>
            <a:ext cx="928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1" charset="0"/>
              </a:rPr>
              <a:t>The Legacy: Scientific Results from Exploration: The Earth in Perspective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5450" y="76200"/>
            <a:ext cx="2368550" cy="2895600"/>
          </a:xfrm>
          <a:prstGeom prst="rect">
            <a:avLst/>
          </a:prstGeom>
          <a:noFill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464050"/>
            <a:ext cx="2133600" cy="2012950"/>
          </a:xfrm>
          <a:prstGeom prst="rect">
            <a:avLst/>
          </a:prstGeom>
          <a:noFill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191000"/>
            <a:ext cx="3886200" cy="2516188"/>
          </a:xfrm>
          <a:prstGeom prst="rect">
            <a:avLst/>
          </a:prstGeom>
          <a:noFill/>
        </p:spPr>
      </p:pic>
      <p:pic>
        <p:nvPicPr>
          <p:cNvPr id="7176" name="Picture 8" descr="Untitled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038600"/>
            <a:ext cx="2543175" cy="2819400"/>
          </a:xfrm>
          <a:prstGeom prst="rect">
            <a:avLst/>
          </a:prstGeom>
          <a:noFill/>
        </p:spPr>
      </p:pic>
      <p:sp>
        <p:nvSpPr>
          <p:cNvPr id="7178" name="Rectangle 10"/>
          <p:cNvSpPr>
            <a:spLocks noGrp="1" noChangeArrowheads="1"/>
          </p:cNvSpPr>
          <p:nvPr>
            <p:ph type="title"/>
          </p:nvPr>
        </p:nvSpPr>
        <p:spPr>
          <a:xfrm>
            <a:off x="-228600" y="152400"/>
            <a:ext cx="7772400" cy="533400"/>
          </a:xfrm>
          <a:noFill/>
          <a:ln/>
        </p:spPr>
        <p:txBody>
          <a:bodyPr/>
          <a:lstStyle/>
          <a:p>
            <a:r>
              <a:rPr lang="en-US" sz="2000" b="1"/>
              <a:t>Moon: </a:t>
            </a:r>
            <a:r>
              <a:rPr lang="en-US" sz="2000" b="1">
                <a:solidFill>
                  <a:schemeClr val="tx1"/>
                </a:solidFill>
              </a:rPr>
              <a:t>Insights into the formative years of planetary history.</a:t>
            </a:r>
            <a:r>
              <a:rPr lang="en-US" sz="2400" b="1">
                <a:solidFill>
                  <a:schemeClr val="tx1"/>
                </a:solidFill>
                <a:latin typeface="Times New Roman" pitchFamily="1" charset="0"/>
              </a:rPr>
              <a:t> 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228600" y="685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Ancient age of lunar crust.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Magma Ocean: Concept of wholesale melting. 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Linkage of geological observations and accretionary theory.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Moon formed from impact of Mars-sized object into early Earth.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Lunar Interior: Crust, lithosphere and thermal evolution. 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Differentiation, segregation instability and overturn. 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The Moon as a “one-plate” planet in contrast to Earth.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Impact cratering is a fundamental geological process.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Cometary volatiles may accumulate near poles.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600" b="1"/>
              <a:t>The Moon is a record of the first half of solar system history. </a:t>
            </a: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705600" cy="685800"/>
          </a:xfrm>
        </p:spPr>
        <p:txBody>
          <a:bodyPr/>
          <a:lstStyle/>
          <a:p>
            <a:r>
              <a:rPr lang="en-US" sz="2400"/>
              <a:t>Mercury:  Lunar-like surface, Earth-like interior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7772400" cy="39624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/>
              <a:t>	</a:t>
            </a:r>
          </a:p>
          <a:p>
            <a:r>
              <a:rPr lang="en-US" sz="1800"/>
              <a:t>Mercury is Moon-like! </a:t>
            </a:r>
          </a:p>
          <a:p>
            <a:r>
              <a:rPr lang="en-US" sz="1800"/>
              <a:t>Impact craters and plains dominate the surface.</a:t>
            </a:r>
          </a:p>
          <a:p>
            <a:r>
              <a:rPr lang="en-US" sz="1800"/>
              <a:t>Are the plains volcanic or impact?   </a:t>
            </a:r>
          </a:p>
          <a:p>
            <a:r>
              <a:rPr lang="en-US" sz="1800"/>
              <a:t>Tectonic one-plate planet, but with huge tectonic scarps. </a:t>
            </a:r>
          </a:p>
          <a:p>
            <a:r>
              <a:rPr lang="en-US" sz="1800"/>
              <a:t>Magnetic field: Is the core liquid and convecting?</a:t>
            </a:r>
          </a:p>
          <a:p>
            <a:r>
              <a:rPr lang="en-US" sz="1800"/>
              <a:t>Mariner 10 raised more questions than it answered.  </a:t>
            </a:r>
          </a:p>
          <a:p>
            <a:pPr>
              <a:buFontTx/>
              <a:buNone/>
            </a:pPr>
            <a:endParaRPr lang="en-US" sz="180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5950" y="3810000"/>
            <a:ext cx="3448050" cy="2105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400" y="1143000"/>
            <a:ext cx="24892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152400"/>
            <a:ext cx="2438400" cy="868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4" name="Picture 8" descr="02_mercu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581400"/>
            <a:ext cx="6172200" cy="2835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23" y="293101"/>
            <a:ext cx="7772400" cy="82089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MicroRover</a:t>
            </a:r>
            <a:r>
              <a:rPr lang="en-US" sz="3600" dirty="0" smtClean="0"/>
              <a:t> Space Horizons Workshop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62" y="3154113"/>
            <a:ext cx="8834183" cy="3283234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Exploration Legacy.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Science and Engineering Synergism.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Challenge, Innovation, Architecture and Context. 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Iteration, Empathy, Feedback and </a:t>
            </a:r>
            <a:r>
              <a:rPr lang="en-US" dirty="0" err="1" smtClean="0"/>
              <a:t>Feedforward</a:t>
            </a:r>
            <a:r>
              <a:rPr lang="en-US" dirty="0" smtClean="0"/>
              <a:t>.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Destinations.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025" y="1250685"/>
            <a:ext cx="670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Research and innovation in the design and utilization of </a:t>
            </a:r>
            <a:r>
              <a:rPr lang="en-US" dirty="0" err="1" smtClean="0"/>
              <a:t>microvehicles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 planetary research and other space applications.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817" y="2238903"/>
            <a:ext cx="840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 err="1"/>
              <a:t>Microvehicles</a:t>
            </a:r>
            <a:r>
              <a:rPr lang="en-US" sz="3600" dirty="0"/>
              <a:t> in Planetary Science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6400800" cy="533400"/>
          </a:xfrm>
        </p:spPr>
        <p:txBody>
          <a:bodyPr/>
          <a:lstStyle/>
          <a:p>
            <a:r>
              <a:rPr lang="en-US" sz="2400"/>
              <a:t>Mars:  Moon/Mercury with Water and Climate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7772400" cy="556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Differences from the Moon and Mercury: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1) Global crustal dichotomy: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2) </a:t>
            </a:r>
            <a:r>
              <a:rPr lang="en-US" sz="2000" dirty="0" err="1"/>
              <a:t>Tharsis</a:t>
            </a:r>
            <a:r>
              <a:rPr lang="en-US" sz="2000" dirty="0"/>
              <a:t> and Elysium topographic rises.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3) Volcanic activity extends up to the geological present.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4) Mars is a "water" planet: Rivers, lakes and oceans.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5) Extreme oscillations in spin-axis obliquity characterize Mars.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6) Huge crustal magnetic anomalies.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7) True polar wander may have occurred.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8) An early "warm and wet" Mars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is a likely habitat for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the formation and evolution of life.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Mars may be the true Rosetta stone of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Early Earth history, filling in the missing transition.</a:t>
            </a:r>
            <a:r>
              <a:rPr lang="en-US" sz="2800" b="1" dirty="0">
                <a:latin typeface="Times New Roman" pitchFamily="1" charset="0"/>
              </a:rPr>
              <a:t>  </a:t>
            </a:r>
          </a:p>
          <a:p>
            <a:pPr>
              <a:lnSpc>
                <a:spcPct val="90000"/>
              </a:lnSpc>
            </a:pPr>
            <a:endParaRPr lang="en-US" sz="2800" b="1" dirty="0">
              <a:latin typeface="Times New Roman" pitchFamily="1" charset="0"/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048000"/>
            <a:ext cx="3090862" cy="3505200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736600"/>
            <a:ext cx="3352800" cy="11953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715" y="4229944"/>
            <a:ext cx="4572000" cy="12906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4495800" cy="457200"/>
          </a:xfrm>
        </p:spPr>
        <p:txBody>
          <a:bodyPr/>
          <a:lstStyle/>
          <a:p>
            <a:r>
              <a:rPr lang="en-US" sz="2400"/>
              <a:t>Venus:  An Earth gone astray?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458200" cy="2590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There is no ancient heavily-cratered terrain. </a:t>
            </a:r>
          </a:p>
          <a:p>
            <a:pPr>
              <a:lnSpc>
                <a:spcPct val="90000"/>
              </a:lnSpc>
            </a:pPr>
            <a:r>
              <a:rPr lang="en-US" sz="1800"/>
              <a:t>The surface is predominantly volcanic in origin.</a:t>
            </a:r>
          </a:p>
          <a:p>
            <a:pPr>
              <a:lnSpc>
                <a:spcPct val="90000"/>
              </a:lnSpc>
            </a:pPr>
            <a:r>
              <a:rPr lang="en-US" sz="1800"/>
              <a:t>Tesserae: Intensely tectonically resurfaced terrain. </a:t>
            </a:r>
          </a:p>
          <a:p>
            <a:pPr>
              <a:lnSpc>
                <a:spcPct val="90000"/>
              </a:lnSpc>
            </a:pPr>
            <a:r>
              <a:rPr lang="en-US" sz="1800"/>
              <a:t>Impact cratering record is sparse.</a:t>
            </a:r>
          </a:p>
          <a:p>
            <a:pPr>
              <a:lnSpc>
                <a:spcPct val="90000"/>
              </a:lnSpc>
            </a:pPr>
            <a:r>
              <a:rPr lang="en-US" sz="1800"/>
              <a:t>Average age of the surface &lt; a billion years.</a:t>
            </a:r>
          </a:p>
          <a:p>
            <a:pPr>
              <a:lnSpc>
                <a:spcPct val="90000"/>
              </a:lnSpc>
            </a:pPr>
            <a:r>
              <a:rPr lang="en-US" sz="1800"/>
              <a:t>Crater population nearly completely spatially random and the vast majority of the craters have not been modified.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6200"/>
            <a:ext cx="2667000" cy="952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lum bright="4000" contrast="4000"/>
          </a:blip>
          <a:srcRect/>
          <a:stretch>
            <a:fillRect/>
          </a:stretch>
        </p:blipFill>
        <p:spPr bwMode="auto">
          <a:xfrm>
            <a:off x="6088063" y="2971800"/>
            <a:ext cx="2751137" cy="3810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143000"/>
            <a:ext cx="2743200" cy="1371600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17416" name="Picture 8" descr="Untitled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695700"/>
            <a:ext cx="5715000" cy="2133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185863" y="6138863"/>
            <a:ext cx="3386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Mikhail Ivanov, Vernadsky Institute, RAS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304800" y="838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1800" dirty="0"/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Answers to</a:t>
            </a:r>
            <a:r>
              <a:rPr lang="en-US" sz="1800" dirty="0" smtClean="0"/>
              <a:t> these </a:t>
            </a:r>
            <a:r>
              <a:rPr lang="en-US" sz="1800" dirty="0"/>
              <a:t>questions lie in the results of space missions to be undertaken in the next 50 years of Solar System exploration</a:t>
            </a:r>
            <a:r>
              <a:rPr lang="en-US" sz="1800" dirty="0" smtClean="0"/>
              <a:t>!  The </a:t>
            </a:r>
            <a:r>
              <a:rPr lang="en-US" dirty="0" smtClean="0"/>
              <a:t>challenge is yours!</a:t>
            </a:r>
            <a:endParaRPr lang="en-US" sz="1800" dirty="0" smtClean="0"/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1800" dirty="0"/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23345" y="1524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 smtClean="0">
                <a:solidFill>
                  <a:schemeClr val="tx2"/>
                </a:solidFill>
              </a:rPr>
              <a:t>55 </a:t>
            </a:r>
            <a:r>
              <a:rPr lang="en-US" sz="2400" dirty="0">
                <a:solidFill>
                  <a:schemeClr val="tx2"/>
                </a:solidFill>
              </a:rPr>
              <a:t>Years Since Sputnik: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algn="ctr" eaLnBrk="1" hangingPunct="1"/>
            <a:r>
              <a:rPr lang="en-US" sz="2400" dirty="0" smtClean="0">
                <a:solidFill>
                  <a:schemeClr val="tx2"/>
                </a:solidFill>
              </a:rPr>
              <a:t>The </a:t>
            </a:r>
            <a:r>
              <a:rPr lang="en-US" sz="2400" dirty="0">
                <a:solidFill>
                  <a:schemeClr val="tx2"/>
                </a:solidFill>
              </a:rPr>
              <a:t>next 50 </a:t>
            </a:r>
            <a:r>
              <a:rPr lang="en-US" sz="2400" dirty="0" smtClean="0">
                <a:solidFill>
                  <a:schemeClr val="tx2"/>
                </a:solidFill>
              </a:rPr>
              <a:t>Years?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828800"/>
            <a:ext cx="3352800" cy="14684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450" y="4268788"/>
            <a:ext cx="3689350" cy="24368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455988"/>
            <a:ext cx="3352800" cy="32496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73739" name="Picture 11" descr="Untitled-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350" y="1839913"/>
            <a:ext cx="4387850" cy="21224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76200"/>
            <a:ext cx="2895600" cy="10334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Untitled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840" y="76200"/>
            <a:ext cx="1335168" cy="1093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538" y="42863"/>
            <a:ext cx="7708900" cy="67976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23" y="293101"/>
            <a:ext cx="7772400" cy="82089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MicroRover</a:t>
            </a:r>
            <a:r>
              <a:rPr lang="en-US" sz="3600" dirty="0" smtClean="0"/>
              <a:t> Space Horizons Workshop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62" y="3154113"/>
            <a:ext cx="8834183" cy="3283234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Exploration Legacy.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Science and Engineering Synergism.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Challenge, Innovation, Architecture and Context. 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Iteration, Empathy, Feedback and </a:t>
            </a:r>
            <a:r>
              <a:rPr lang="en-US" dirty="0" err="1" smtClean="0"/>
              <a:t>Feedforward</a:t>
            </a:r>
            <a:r>
              <a:rPr lang="en-US" dirty="0" smtClean="0"/>
              <a:t>. 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Destinations.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025" y="1250685"/>
            <a:ext cx="670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Research and innovation in the design and utilization of </a:t>
            </a:r>
            <a:r>
              <a:rPr lang="en-US" dirty="0" err="1" smtClean="0"/>
              <a:t>microvehicles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for planetary research and other space applications.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817" y="2238903"/>
            <a:ext cx="840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 err="1"/>
              <a:t>Microvehicles</a:t>
            </a:r>
            <a:r>
              <a:rPr lang="en-US" sz="3600" dirty="0"/>
              <a:t> in Planetary Science Missions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5721" y="3080642"/>
            <a:ext cx="1926373" cy="12724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362450"/>
            <a:ext cx="3124200" cy="234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52400"/>
            <a:ext cx="2819400" cy="211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133600"/>
            <a:ext cx="2895600" cy="2309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4724400"/>
            <a:ext cx="2260600" cy="1695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5105400"/>
            <a:ext cx="2260600" cy="1695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3276600" y="533400"/>
            <a:ext cx="266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/>
              <a:t>Apollo 11</a:t>
            </a:r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>
            <a:off x="3581400" y="3810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945" name="Line 9"/>
          <p:cNvSpPr>
            <a:spLocks noChangeShapeType="1"/>
          </p:cNvSpPr>
          <p:nvPr/>
        </p:nvSpPr>
        <p:spPr bwMode="auto">
          <a:xfrm>
            <a:off x="3581400" y="14478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794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600" y="152400"/>
            <a:ext cx="2946400" cy="2209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47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2076450"/>
            <a:ext cx="3124200" cy="234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4114800"/>
            <a:ext cx="2032000" cy="152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3276600" y="533400"/>
            <a:ext cx="266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/>
              <a:t>Apollo 11</a:t>
            </a:r>
          </a:p>
        </p:txBody>
      </p:sp>
      <p:sp>
        <p:nvSpPr>
          <p:cNvPr id="168963" name="Line 3"/>
          <p:cNvSpPr>
            <a:spLocks noChangeShapeType="1"/>
          </p:cNvSpPr>
          <p:nvPr/>
        </p:nvSpPr>
        <p:spPr bwMode="auto">
          <a:xfrm>
            <a:off x="3581400" y="3810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>
            <a:off x="3581400" y="14478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" y="3200400"/>
            <a:ext cx="3298825" cy="342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28600"/>
            <a:ext cx="3021013" cy="2265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695700"/>
            <a:ext cx="3986213" cy="2989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788" y="192088"/>
            <a:ext cx="2995612" cy="22463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2000250"/>
            <a:ext cx="3733800" cy="2800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nearside.pct                                                   0004A6D2Titan                          BC490DD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5359400" cy="655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8" name="Picture 4" descr="orbital frame.gif                                              00000017Titan                          BC490DD1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590800"/>
            <a:ext cx="4978400" cy="3851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9" name="Picture 5" descr="a15.jpg                                                        0004ACC4Titan                          BC490DD1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28600"/>
            <a:ext cx="3352800" cy="26241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2895600" y="2057400"/>
            <a:ext cx="19812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V="1">
            <a:off x="7696200" y="1905000"/>
            <a:ext cx="381000" cy="2209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"/>
            <a:ext cx="8026400" cy="6019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5238" y="1219200"/>
            <a:ext cx="5056187" cy="548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8600"/>
            <a:ext cx="3124200" cy="234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05250"/>
            <a:ext cx="3276600" cy="2457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457200"/>
            <a:ext cx="3683000" cy="2762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3886200"/>
            <a:ext cx="2590800" cy="1943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57779" y="457200"/>
            <a:ext cx="1569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Apollo 15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595" y="2819400"/>
            <a:ext cx="5130800" cy="3848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0" y="381000"/>
            <a:ext cx="4597400" cy="3448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6200" y="457200"/>
            <a:ext cx="41719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David Scott</a:t>
            </a:r>
          </a:p>
          <a:p>
            <a:pPr algn="ctr"/>
            <a:r>
              <a:rPr lang="en-US" b="1"/>
              <a:t>Commander</a:t>
            </a:r>
          </a:p>
          <a:p>
            <a:pPr algn="ctr"/>
            <a:r>
              <a:rPr lang="en-US" b="1"/>
              <a:t>Apollo 15 Mission to the Moon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6075" y="4049664"/>
            <a:ext cx="3403600" cy="2552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775</Words>
  <Application>Microsoft Macintosh PowerPoint</Application>
  <PresentationFormat>On-screen Show (4:3)</PresentationFormat>
  <Paragraphs>131</Paragraphs>
  <Slides>23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MicroRover Space Horizons Workshop</vt:lpstr>
      <vt:lpstr>MicroRover Space Horizons Workshop</vt:lpstr>
      <vt:lpstr>MicroRover Space Horizons Workshop</vt:lpstr>
      <vt:lpstr>Slide 4</vt:lpstr>
      <vt:lpstr>Slide 5</vt:lpstr>
      <vt:lpstr>Slide 6</vt:lpstr>
      <vt:lpstr>Slide 7</vt:lpstr>
      <vt:lpstr>Slide 8</vt:lpstr>
      <vt:lpstr>Slide 9</vt:lpstr>
      <vt:lpstr>Human Exploration of Mars: Lessons Learned from an Apollo 15 500-Day Mission</vt:lpstr>
      <vt:lpstr>MicroRover Space Horizons Workshop</vt:lpstr>
      <vt:lpstr>Slide 12</vt:lpstr>
      <vt:lpstr>MicroRover Space Horizons Workshop</vt:lpstr>
      <vt:lpstr>Architectural Context and Destinations</vt:lpstr>
      <vt:lpstr>Slide 15</vt:lpstr>
      <vt:lpstr>Slide 16</vt:lpstr>
      <vt:lpstr>Slide 17</vt:lpstr>
      <vt:lpstr>Moon: Insights into the formative years of planetary history. </vt:lpstr>
      <vt:lpstr>Mercury:  Lunar-like surface, Earth-like interior</vt:lpstr>
      <vt:lpstr>Mars:  Moon/Mercury with Water and Climate</vt:lpstr>
      <vt:lpstr>Venus:  An Earth gone astray?</vt:lpstr>
      <vt:lpstr>Slide 22</vt:lpstr>
      <vt:lpstr>Slide 23</vt:lpstr>
    </vt:vector>
  </TitlesOfParts>
  <Company>Brown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MicroRover Space Horizons Workshop</dc:title>
  <dc:creator>James Head</dc:creator>
  <cp:lastModifiedBy>James Head</cp:lastModifiedBy>
  <cp:revision>25</cp:revision>
  <dcterms:created xsi:type="dcterms:W3CDTF">2012-02-16T09:24:00Z</dcterms:created>
  <dcterms:modified xsi:type="dcterms:W3CDTF">2012-02-16T11:52:18Z</dcterms:modified>
</cp:coreProperties>
</file>