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59" r:id="rId4"/>
    <p:sldId id="258" r:id="rId5"/>
    <p:sldId id="260" r:id="rId6"/>
    <p:sldId id="266"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16" autoAdjust="0"/>
    <p:restoredTop sz="94660"/>
  </p:normalViewPr>
  <p:slideViewPr>
    <p:cSldViewPr>
      <p:cViewPr varScale="1">
        <p:scale>
          <a:sx n="88" d="100"/>
          <a:sy n="88" d="100"/>
        </p:scale>
        <p:origin x="-8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91699-B4D2-45B9-93C0-ED29FECA356D}" type="datetimeFigureOut">
              <a:rPr lang="en-US" smtClean="0"/>
              <a:pPr/>
              <a:t>9/28/2009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C79A1-C7EF-4AC3-97CF-86029419EA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2F7F10-C99B-4748-9612-FF732BF15F91}" type="datetimeFigureOut">
              <a:rPr lang="en-US" smtClean="0"/>
              <a:pPr/>
              <a:t>9/28/2009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1B2F68-FCCE-44D0-A550-A1EABE887D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1B2F68-FCCE-44D0-A550-A1EABE887D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92F7F10-C99B-4748-9612-FF732BF15F91}" type="datetimeFigureOut">
              <a:rPr lang="en-US" smtClean="0"/>
              <a:pPr/>
              <a:t>9/28/2009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71B2F68-FCCE-44D0-A550-A1EABE887D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1B2F68-FCCE-44D0-A550-A1EABE887DC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1B2F68-FCCE-44D0-A550-A1EABE887DC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92F7F10-C99B-4748-9612-FF732BF15F91}" type="datetimeFigureOut">
              <a:rPr lang="en-US" smtClean="0"/>
              <a:pPr/>
              <a:t>9/28/2009</a:t>
            </a:fld>
            <a:endParaRPr lang="en-US" dirty="0"/>
          </a:p>
        </p:txBody>
      </p:sp>
      <p:sp>
        <p:nvSpPr>
          <p:cNvPr id="10" name="Slide Number Placeholder 9"/>
          <p:cNvSpPr>
            <a:spLocks noGrp="1"/>
          </p:cNvSpPr>
          <p:nvPr>
            <p:ph type="sldNum" sz="quarter" idx="16"/>
          </p:nvPr>
        </p:nvSpPr>
        <p:spPr/>
        <p:txBody>
          <a:bodyPr rtlCol="0"/>
          <a:lstStyle/>
          <a:p>
            <a:fld id="{A71B2F68-FCCE-44D0-A550-A1EABE887DC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92F7F10-C99B-4748-9612-FF732BF15F91}" type="datetimeFigureOut">
              <a:rPr lang="en-US" smtClean="0"/>
              <a:pPr/>
              <a:t>9/28/2009</a:t>
            </a:fld>
            <a:endParaRPr lang="en-US" dirty="0"/>
          </a:p>
        </p:txBody>
      </p:sp>
      <p:sp>
        <p:nvSpPr>
          <p:cNvPr id="12" name="Slide Number Placeholder 11"/>
          <p:cNvSpPr>
            <a:spLocks noGrp="1"/>
          </p:cNvSpPr>
          <p:nvPr>
            <p:ph type="sldNum" sz="quarter" idx="16"/>
          </p:nvPr>
        </p:nvSpPr>
        <p:spPr/>
        <p:txBody>
          <a:bodyPr rtlCol="0"/>
          <a:lstStyle/>
          <a:p>
            <a:fld id="{A71B2F68-FCCE-44D0-A550-A1EABE887DC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71B2F68-FCCE-44D0-A550-A1EABE887D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1B2F68-FCCE-44D0-A550-A1EABE887D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2F7F10-C99B-4748-9612-FF732BF15F91}" type="datetimeFigureOut">
              <a:rPr lang="en-US" smtClean="0"/>
              <a:pPr/>
              <a:t>9/28/2009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1B2F68-FCCE-44D0-A550-A1EABE887DC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92F7F10-C99B-4748-9612-FF732BF15F91}" type="datetimeFigureOut">
              <a:rPr lang="en-US" smtClean="0"/>
              <a:pPr/>
              <a:t>9/28/2009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1B2F68-FCCE-44D0-A550-A1EABE887DC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2F7F10-C99B-4748-9612-FF732BF15F91}" type="datetimeFigureOut">
              <a:rPr lang="en-US" smtClean="0"/>
              <a:pPr/>
              <a:t>9/28/2009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1B2F68-FCCE-44D0-A550-A1EABE887D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590800"/>
            <a:ext cx="6477000" cy="1828800"/>
          </a:xfrm>
        </p:spPr>
        <p:txBody>
          <a:bodyPr>
            <a:normAutofit fontScale="90000"/>
          </a:bodyPr>
          <a:lstStyle/>
          <a:p>
            <a:pPr algn="ctr"/>
            <a:r>
              <a:rPr lang="en-US" dirty="0" smtClean="0"/>
              <a:t>Archaeological        Report on </a:t>
            </a:r>
            <a:br>
              <a:rPr lang="en-US" dirty="0" smtClean="0"/>
            </a:br>
            <a:r>
              <a:rPr lang="en-US" dirty="0" smtClean="0"/>
              <a:t> Armilla: </a:t>
            </a:r>
            <a:br>
              <a:rPr lang="en-US" dirty="0" smtClean="0"/>
            </a:br>
            <a:r>
              <a:rPr lang="en-US" dirty="0" smtClean="0"/>
              <a:t>“the city of baths”</a:t>
            </a:r>
            <a:endParaRPr lang="en-US" dirty="0"/>
          </a:p>
        </p:txBody>
      </p:sp>
      <p:sp>
        <p:nvSpPr>
          <p:cNvPr id="3" name="Subtitle 2"/>
          <p:cNvSpPr>
            <a:spLocks noGrp="1"/>
          </p:cNvSpPr>
          <p:nvPr>
            <p:ph type="subTitle" idx="1"/>
          </p:nvPr>
        </p:nvSpPr>
        <p:spPr/>
        <p:txBody>
          <a:bodyPr/>
          <a:lstStyle/>
          <a:p>
            <a:r>
              <a:rPr lang="en-US" dirty="0" smtClean="0"/>
              <a:t>By Chelsea Tarvin</a:t>
            </a:r>
            <a:endParaRPr lang="en-US" dirty="0"/>
          </a:p>
        </p:txBody>
      </p:sp>
      <p:pic>
        <p:nvPicPr>
          <p:cNvPr id="4" name="Picture 3" descr="4-08 to 5-09 549.JPG"/>
          <p:cNvPicPr>
            <a:picLocks noChangeAspect="1"/>
          </p:cNvPicPr>
          <p:nvPr/>
        </p:nvPicPr>
        <p:blipFill>
          <a:blip r:embed="rId2" cstate="print"/>
          <a:srcRect l="4615" t="11154" r="21538" b="55385"/>
          <a:stretch>
            <a:fillRect/>
          </a:stretch>
        </p:blipFill>
        <p:spPr>
          <a:xfrm rot="16200000">
            <a:off x="-618796" y="1609398"/>
            <a:ext cx="4666593" cy="2819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a:t>
            </a:r>
            <a:r>
              <a:rPr lang="en-US" dirty="0" smtClean="0"/>
              <a:t>Accounts </a:t>
            </a:r>
            <a:r>
              <a:rPr lang="en-US" dirty="0" smtClean="0"/>
              <a:t>of Armilla</a:t>
            </a:r>
            <a:endParaRPr lang="en-US" dirty="0"/>
          </a:p>
        </p:txBody>
      </p:sp>
      <p:sp>
        <p:nvSpPr>
          <p:cNvPr id="3" name="Text Placeholder 2"/>
          <p:cNvSpPr>
            <a:spLocks noGrp="1"/>
          </p:cNvSpPr>
          <p:nvPr>
            <p:ph type="body" idx="2"/>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sz="1200" i="1" dirty="0" smtClean="0"/>
              <a:t>In the sanctuary of Aquafina, the sound of rushing water replaces the noises of congestion that fill other cities.   The air is rich with the smell of perfumed oils left for the goddess and her naiads by humble worshipers and the earthly sulfur of the spring.  As I wonder the mazes of aqua pools, I see glimpses of dolphins and fish below.  For a moment they seem real, they move and splash in the water.  Upon closer inspection, I find they are mosaic creatures instead of flesh and blood.  The goddess herself stands among them.  She is frozen in time, ever caught in the act of removing her diaphanous garments.   Statues of the goddess with her naiads and nymphs can be seen everywhere within Armilla.  They are undoing their hair on the rocky slope where the hot spring has its source.  They lie in the rich grasses between the baths as if awaiting their turn.  And, of course, they stand amid the flowing waters.  In addition to baths, this divine retinue of stone has been gifts dressing closets, a temple, and many extravagantly ornamented fountains which dot the sanctuary like the petals of a flower, giving it its shape and defining its beauty.  It is truly and earthly paradise, but it can never be enjoyed by mortals.  This place is reserved for the gods.</a:t>
            </a:r>
          </a:p>
          <a:p>
            <a:r>
              <a:rPr lang="en-US" sz="1200" dirty="0" smtClean="0"/>
              <a:t>Source: Unknown</a:t>
            </a:r>
          </a:p>
          <a:p>
            <a:endParaRPr lang="en-US" sz="1200" dirty="0" smtClean="0"/>
          </a:p>
          <a:p>
            <a:r>
              <a:rPr lang="en-US" sz="1200" i="1" dirty="0" smtClean="0"/>
              <a:t>We, the previous citizens of Armilla, dedicate this sanctuary to the Goddess so that she may enjoy the waters of the spring.  May she hence forth protect and look with kindness on the people </a:t>
            </a:r>
            <a:r>
              <a:rPr lang="en-US" sz="1200" i="1" dirty="0" smtClean="0"/>
              <a:t>Armilla.</a:t>
            </a:r>
            <a:endParaRPr lang="en-US" sz="1200" i="1" dirty="0" smtClean="0"/>
          </a:p>
          <a:p>
            <a:r>
              <a:rPr lang="en-US" sz="1200" dirty="0" smtClean="0"/>
              <a:t>Epigraphic Inscription outside the sanctuary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0" y="2743200"/>
            <a:ext cx="6477000" cy="3581400"/>
          </a:xfrm>
        </p:spPr>
        <p:txBody>
          <a:bodyPr>
            <a:normAutofit fontScale="47500" lnSpcReduction="20000"/>
          </a:bodyPr>
          <a:lstStyle/>
          <a:p>
            <a:r>
              <a:rPr lang="en-US" dirty="0" smtClean="0"/>
              <a:t>       While </a:t>
            </a:r>
            <a:r>
              <a:rPr lang="en-US" dirty="0" smtClean="0"/>
              <a:t>Marco Polo visited Armilla at a time when the city’s original purpose had been forgotten, the memory of this site’s association with water remained.  No mention is made in his description of the sanctuary’s original mosaics and statues or the bubbling springs.  What he sees instead is a modern version of the ancient bathing sanctuary. He describes the updated plumbing structure as “a forest of pipes that end in taps, showers, spouts, overflows.”  The reasoning behind the baths </a:t>
            </a:r>
            <a:r>
              <a:rPr lang="en-US" dirty="0" smtClean="0"/>
              <a:t>has become </a:t>
            </a:r>
            <a:r>
              <a:rPr lang="en-US" dirty="0" smtClean="0"/>
              <a:t>speculation studded with fragments of uncertain </a:t>
            </a:r>
            <a:r>
              <a:rPr lang="en-US" dirty="0" smtClean="0"/>
              <a:t>truth. </a:t>
            </a:r>
            <a:r>
              <a:rPr lang="en-US" dirty="0" smtClean="0"/>
              <a:t> </a:t>
            </a:r>
            <a:r>
              <a:rPr lang="en-US" dirty="0" smtClean="0"/>
              <a:t>However, </a:t>
            </a:r>
            <a:r>
              <a:rPr lang="en-US" dirty="0" smtClean="0"/>
              <a:t>the </a:t>
            </a:r>
            <a:r>
              <a:rPr lang="en-US" dirty="0" smtClean="0"/>
              <a:t>modern people of Armilla still populated this site, not with people, but with plumbing.  Marco Polo even seems to sense the spirit of the goddess Aquafina among the modern porcelain structures. </a:t>
            </a:r>
            <a:r>
              <a:rPr lang="en-US" dirty="0" smtClean="0"/>
              <a:t> </a:t>
            </a:r>
          </a:p>
          <a:p>
            <a:r>
              <a:rPr lang="en-US" dirty="0" smtClean="0"/>
              <a:t>	</a:t>
            </a:r>
            <a:r>
              <a:rPr lang="en-US" i="1" dirty="0" smtClean="0"/>
              <a:t>At any hour, raising your eyes among the pipes, you are likely to glimpse 	a young woman, or many young women, slender, not tall of stature, 	luxuriating in the bathtubs or arching their backs under the showers 	suspended in the void, washing or drying or perfuming themselves, or 	combing their long hair at a mirror.</a:t>
            </a:r>
            <a:r>
              <a:rPr lang="en-US" dirty="0" smtClean="0"/>
              <a:t> </a:t>
            </a:r>
            <a:r>
              <a:rPr lang="en-US" dirty="0" smtClean="0"/>
              <a:t>[…] </a:t>
            </a:r>
            <a:r>
              <a:rPr lang="en-US" i="1" dirty="0" smtClean="0"/>
              <a:t> In the morning you hear them 	singing.</a:t>
            </a:r>
            <a:endParaRPr lang="en-US" i="1" dirty="0" smtClean="0"/>
          </a:p>
          <a:p>
            <a:r>
              <a:rPr lang="en-US" dirty="0" smtClean="0"/>
              <a:t> </a:t>
            </a:r>
            <a:r>
              <a:rPr lang="en-US" dirty="0" smtClean="0"/>
              <a:t>        </a:t>
            </a:r>
          </a:p>
          <a:p>
            <a:r>
              <a:rPr lang="en-US" dirty="0" smtClean="0"/>
              <a:t>          </a:t>
            </a:r>
            <a:r>
              <a:rPr lang="en-US" dirty="0" smtClean="0"/>
              <a:t>Thousands </a:t>
            </a:r>
            <a:r>
              <a:rPr lang="en-US" dirty="0" smtClean="0"/>
              <a:t>of years have passed and </a:t>
            </a:r>
            <a:r>
              <a:rPr lang="en-US" dirty="0" smtClean="0"/>
              <a:t>the goddess</a:t>
            </a:r>
            <a:r>
              <a:rPr lang="en-US" dirty="0" smtClean="0"/>
              <a:t> </a:t>
            </a:r>
            <a:r>
              <a:rPr lang="en-US" dirty="0" smtClean="0"/>
              <a:t>has become nameless, but she is still indulging in the </a:t>
            </a:r>
            <a:r>
              <a:rPr lang="en-US" dirty="0" smtClean="0"/>
              <a:t>waters of Armilla, </a:t>
            </a:r>
            <a:r>
              <a:rPr lang="en-US" dirty="0" smtClean="0"/>
              <a:t>ever divine and elusive.</a:t>
            </a:r>
            <a:endParaRPr lang="en-US" dirty="0"/>
          </a:p>
        </p:txBody>
      </p:sp>
      <p:sp>
        <p:nvSpPr>
          <p:cNvPr id="3" name="Title 2"/>
          <p:cNvSpPr>
            <a:spLocks noGrp="1"/>
          </p:cNvSpPr>
          <p:nvPr>
            <p:ph type="title"/>
          </p:nvPr>
        </p:nvSpPr>
        <p:spPr/>
        <p:txBody>
          <a:bodyPr>
            <a:normAutofit fontScale="90000"/>
          </a:bodyPr>
          <a:lstStyle/>
          <a:p>
            <a:r>
              <a:rPr lang="en-US" dirty="0" smtClean="0"/>
              <a:t>          Account </a:t>
            </a:r>
            <a:r>
              <a:rPr lang="en-US" dirty="0" smtClean="0"/>
              <a:t>of </a:t>
            </a:r>
            <a:r>
              <a:rPr lang="en-US" dirty="0" smtClean="0"/>
              <a:t/>
            </a:r>
            <a:br>
              <a:rPr lang="en-US" dirty="0" smtClean="0"/>
            </a:br>
            <a:r>
              <a:rPr lang="en-US" dirty="0" smtClean="0"/>
              <a:t> </a:t>
            </a:r>
            <a:r>
              <a:rPr lang="en-US" dirty="0" smtClean="0"/>
              <a:t>                 </a:t>
            </a:r>
            <a:r>
              <a:rPr lang="en-US" dirty="0" smtClean="0"/>
              <a:t>Marco Polo (1347)</a:t>
            </a:r>
            <a:endParaRPr lang="en-US" dirty="0"/>
          </a:p>
        </p:txBody>
      </p:sp>
      <p:pic>
        <p:nvPicPr>
          <p:cNvPr id="4" name="Picture 3" descr="4-08 to 5-09 544.JPG"/>
          <p:cNvPicPr>
            <a:picLocks noChangeAspect="1"/>
          </p:cNvPicPr>
          <p:nvPr/>
        </p:nvPicPr>
        <p:blipFill>
          <a:blip r:embed="rId2" cstate="print"/>
          <a:stretch>
            <a:fillRect/>
          </a:stretch>
        </p:blipFill>
        <p:spPr>
          <a:xfrm>
            <a:off x="152400" y="5029200"/>
            <a:ext cx="2133600" cy="1600200"/>
          </a:xfrm>
          <a:prstGeom prst="rect">
            <a:avLst/>
          </a:prstGeom>
        </p:spPr>
      </p:pic>
      <p:pic>
        <p:nvPicPr>
          <p:cNvPr id="5" name="Picture 4" descr="4-08 to 5-09 542.JPG"/>
          <p:cNvPicPr>
            <a:picLocks noChangeAspect="1"/>
          </p:cNvPicPr>
          <p:nvPr/>
        </p:nvPicPr>
        <p:blipFill>
          <a:blip r:embed="rId3" cstate="print"/>
          <a:srcRect l="16327"/>
          <a:stretch>
            <a:fillRect/>
          </a:stretch>
        </p:blipFill>
        <p:spPr>
          <a:xfrm>
            <a:off x="0" y="0"/>
            <a:ext cx="2247511" cy="5029200"/>
          </a:xfrm>
          <a:prstGeom prst="rect">
            <a:avLst/>
          </a:prstGeom>
        </p:spPr>
      </p:pic>
      <p:pic>
        <p:nvPicPr>
          <p:cNvPr id="6" name="Picture 5" descr="4-08 to 5-09 545.JPG"/>
          <p:cNvPicPr>
            <a:picLocks noChangeAspect="1"/>
          </p:cNvPicPr>
          <p:nvPr/>
        </p:nvPicPr>
        <p:blipFill>
          <a:blip r:embed="rId4" cstate="print"/>
          <a:srcRect b="74444"/>
          <a:stretch>
            <a:fillRect/>
          </a:stretch>
        </p:blipFill>
        <p:spPr>
          <a:xfrm>
            <a:off x="3810000" y="0"/>
            <a:ext cx="4857750" cy="1447800"/>
          </a:xfrm>
          <a:prstGeom prst="rect">
            <a:avLst/>
          </a:prstGeom>
        </p:spPr>
      </p:pic>
      <p:pic>
        <p:nvPicPr>
          <p:cNvPr id="7" name="Picture 6" descr="4-08 to 5-09 549.JPG"/>
          <p:cNvPicPr>
            <a:picLocks noChangeAspect="1"/>
          </p:cNvPicPr>
          <p:nvPr/>
        </p:nvPicPr>
        <p:blipFill>
          <a:blip r:embed="rId5" cstate="print"/>
          <a:srcRect l="69259" t="38889" b="16667"/>
          <a:stretch>
            <a:fillRect/>
          </a:stretch>
        </p:blipFill>
        <p:spPr>
          <a:xfrm rot="5400000">
            <a:off x="1621316" y="-706915"/>
            <a:ext cx="1524000" cy="29378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History of </a:t>
            </a:r>
            <a:r>
              <a:rPr lang="en-US" dirty="0" smtClean="0"/>
              <a:t>the Founding of </a:t>
            </a:r>
            <a:r>
              <a:rPr lang="en-US" dirty="0" smtClean="0"/>
              <a:t>Armilla</a:t>
            </a:r>
            <a:endParaRPr lang="en-US" dirty="0"/>
          </a:p>
        </p:txBody>
      </p:sp>
      <p:sp>
        <p:nvSpPr>
          <p:cNvPr id="3" name="Content Placeholder 2"/>
          <p:cNvSpPr>
            <a:spLocks noGrp="1"/>
          </p:cNvSpPr>
          <p:nvPr>
            <p:ph sz="quarter" idx="1"/>
          </p:nvPr>
        </p:nvSpPr>
        <p:spPr/>
        <p:txBody>
          <a:bodyPr>
            <a:normAutofit fontScale="92500" lnSpcReduction="10000"/>
          </a:bodyPr>
          <a:lstStyle/>
          <a:p>
            <a:pPr lvl="2">
              <a:buNone/>
            </a:pPr>
            <a:r>
              <a:rPr lang="en-US" sz="1600" dirty="0" smtClean="0"/>
              <a:t>	The city of Armilla was originally inhabited by a small population of farmers. The site contained several natural hot springs that the people of the town utilized for drinking and irrigation.  This water came to have a reputation for its therapeutic and healing powers.  Eventually, the Armillian people created a thriving industry selling the mineral water to others in surrounding areas.   </a:t>
            </a:r>
          </a:p>
          <a:p>
            <a:pPr lvl="2">
              <a:buNone/>
            </a:pPr>
            <a:endParaRPr lang="en-US" sz="1600" dirty="0" smtClean="0"/>
          </a:p>
          <a:p>
            <a:pPr lvl="2">
              <a:buNone/>
            </a:pPr>
            <a:r>
              <a:rPr lang="en-US" sz="1600" dirty="0" smtClean="0"/>
              <a:t>	Archaeological evidence shows that at the city’s industrial peak, a fire ravaged Armilla and destroyed the entire town.  The citizens of Armilla attributed the fire to the water goddess, Aquafina.   Local myth indicates Aquafina caused the fire because she was angry that the inhabitants had allowed her sacred water to be carried outside the precinct.  Therefore, in order to appease the goddess, the citizens of Armilla dedicated the site to the her and created an elaborate open air bath complex in place of the town  This sanctuary was  explicitly meant for the enjoyment of the water goddess and her </a:t>
            </a:r>
            <a:r>
              <a:rPr lang="en-US" sz="1600" dirty="0" smtClean="0"/>
              <a:t>naiads.  </a:t>
            </a:r>
            <a:r>
              <a:rPr lang="en-US" sz="1600" dirty="0" smtClean="0"/>
              <a:t>Citizens could enter the bath city to give offerings or pray to the goddess, but it was no longer a place to dwell.</a:t>
            </a:r>
          </a:p>
          <a:p>
            <a:pPr lvl="2">
              <a:buNone/>
            </a:pPr>
            <a:endParaRPr lang="en-US" sz="1600" dirty="0" smtClean="0"/>
          </a:p>
          <a:p>
            <a:pPr lvl="2">
              <a:buNone/>
            </a:pPr>
            <a:r>
              <a:rPr lang="en-US" sz="1600" dirty="0" smtClean="0"/>
              <a:t>	Based on the archaeological evidence and the written account of Marco </a:t>
            </a:r>
            <a:r>
              <a:rPr lang="en-US" sz="1600" dirty="0" smtClean="0"/>
              <a:t>Polo, </a:t>
            </a:r>
            <a:r>
              <a:rPr lang="en-US" sz="1600" dirty="0" smtClean="0"/>
              <a:t>it appears that the site has since remained uninhabited and associated with water and bathing.</a:t>
            </a:r>
          </a:p>
          <a:p>
            <a:pPr lvl="2">
              <a:buNone/>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The foundation of the original city can still be seen at Armilla today.</a:t>
            </a:r>
            <a:endParaRPr lang="en-US" dirty="0"/>
          </a:p>
        </p:txBody>
      </p:sp>
      <p:sp>
        <p:nvSpPr>
          <p:cNvPr id="3" name="Title 2"/>
          <p:cNvSpPr>
            <a:spLocks noGrp="1"/>
          </p:cNvSpPr>
          <p:nvPr>
            <p:ph type="title"/>
          </p:nvPr>
        </p:nvSpPr>
        <p:spPr/>
        <p:txBody>
          <a:bodyPr/>
          <a:lstStyle/>
          <a:p>
            <a:r>
              <a:rPr lang="en-US" dirty="0" smtClean="0"/>
              <a:t>The site of Armilla as it appears today.</a:t>
            </a:r>
            <a:endParaRPr lang="en-US" dirty="0"/>
          </a:p>
        </p:txBody>
      </p:sp>
      <p:pic>
        <p:nvPicPr>
          <p:cNvPr id="5" name="Picture Placeholder 4" descr="IMG_2429.JPG"/>
          <p:cNvPicPr>
            <a:picLocks noGrp="1" noChangeAspect="1"/>
          </p:cNvPicPr>
          <p:nvPr>
            <p:ph type="pic" idx="1"/>
          </p:nvPr>
        </p:nvPicPr>
        <p:blipFill>
          <a:blip r:embed="rId2" cstate="print"/>
          <a:srcRect t="9835" b="9835"/>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H</a:t>
            </a:r>
            <a:r>
              <a:rPr lang="en-US" dirty="0" smtClean="0"/>
              <a:t>ot Springs </a:t>
            </a:r>
            <a:r>
              <a:rPr lang="en-US" dirty="0" smtClean="0"/>
              <a:t>of the </a:t>
            </a:r>
            <a:r>
              <a:rPr lang="en-US" dirty="0" smtClean="0"/>
              <a:t>Aquafina</a:t>
            </a:r>
            <a:endParaRPr lang="en-US" dirty="0"/>
          </a:p>
        </p:txBody>
      </p:sp>
      <p:pic>
        <p:nvPicPr>
          <p:cNvPr id="4" name="Content Placeholder 3" descr="IMG_2304.JPG"/>
          <p:cNvPicPr>
            <a:picLocks noGrp="1" noChangeAspect="1"/>
          </p:cNvPicPr>
          <p:nvPr>
            <p:ph sz="quarter" idx="1"/>
          </p:nvPr>
        </p:nvPicPr>
        <p:blipFill>
          <a:blip r:embed="rId2" cstate="print"/>
          <a:stretch>
            <a:fillRect/>
          </a:stretch>
        </p:blipFill>
        <p:spPr>
          <a:xfrm>
            <a:off x="2819400" y="1752600"/>
            <a:ext cx="3371850" cy="4495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10000"/>
          </a:bodyPr>
          <a:lstStyle/>
          <a:p>
            <a:r>
              <a:rPr lang="en-US" dirty="0" smtClean="0"/>
              <a:t>Although it is difficult to imagine what Armilla looked like in antiquity, the art and artifacts found at the site allow archaeologists to gain a better understanding of its appearance and function.</a:t>
            </a:r>
            <a:endParaRPr lang="en-US" dirty="0"/>
          </a:p>
        </p:txBody>
      </p:sp>
      <p:sp>
        <p:nvSpPr>
          <p:cNvPr id="3" name="Title 2"/>
          <p:cNvSpPr>
            <a:spLocks noGrp="1"/>
          </p:cNvSpPr>
          <p:nvPr>
            <p:ph type="title"/>
          </p:nvPr>
        </p:nvSpPr>
        <p:spPr/>
        <p:txBody>
          <a:bodyPr/>
          <a:lstStyle/>
          <a:p>
            <a:r>
              <a:rPr lang="en-US" dirty="0" smtClean="0"/>
              <a:t>Reconstructing Armilla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helsea\Pictures\Armilla plan 3012.tif"/>
          <p:cNvPicPr>
            <a:picLocks noChangeAspect="1" noChangeArrowheads="1"/>
          </p:cNvPicPr>
          <p:nvPr/>
        </p:nvPicPr>
        <p:blipFill>
          <a:blip r:embed="rId2" cstate="print"/>
          <a:srcRect l="6786"/>
          <a:stretch>
            <a:fillRect/>
          </a:stretch>
        </p:blipFill>
        <p:spPr bwMode="auto">
          <a:xfrm>
            <a:off x="3352800" y="0"/>
            <a:ext cx="5791200" cy="6880634"/>
          </a:xfrm>
          <a:prstGeom prst="rect">
            <a:avLst/>
          </a:prstGeom>
          <a:noFill/>
        </p:spPr>
      </p:pic>
      <p:sp>
        <p:nvSpPr>
          <p:cNvPr id="3" name="TextBox 2"/>
          <p:cNvSpPr txBox="1"/>
          <p:nvPr/>
        </p:nvSpPr>
        <p:spPr>
          <a:xfrm>
            <a:off x="152400" y="381000"/>
            <a:ext cx="3962400" cy="1077218"/>
          </a:xfrm>
          <a:prstGeom prst="rect">
            <a:avLst/>
          </a:prstGeom>
          <a:noFill/>
        </p:spPr>
        <p:txBody>
          <a:bodyPr wrap="square" rtlCol="0">
            <a:spAutoFit/>
          </a:bodyPr>
          <a:lstStyle/>
          <a:p>
            <a:r>
              <a:rPr lang="en-US" sz="3200" dirty="0" smtClean="0"/>
              <a:t>Detail of Armilla </a:t>
            </a:r>
          </a:p>
          <a:p>
            <a:r>
              <a:rPr lang="en-US" sz="3200" dirty="0" smtClean="0"/>
              <a:t>City Plan</a:t>
            </a:r>
            <a:endParaRPr lang="en-US" sz="3200" dirty="0"/>
          </a:p>
        </p:txBody>
      </p:sp>
      <p:sp>
        <p:nvSpPr>
          <p:cNvPr id="4" name="TextBox 3"/>
          <p:cNvSpPr txBox="1"/>
          <p:nvPr/>
        </p:nvSpPr>
        <p:spPr>
          <a:xfrm>
            <a:off x="2743200" y="2286000"/>
            <a:ext cx="914400" cy="430887"/>
          </a:xfrm>
          <a:prstGeom prst="rect">
            <a:avLst/>
          </a:prstGeom>
          <a:noFill/>
        </p:spPr>
        <p:txBody>
          <a:bodyPr wrap="square" rtlCol="0">
            <a:spAutoFit/>
          </a:bodyPr>
          <a:lstStyle/>
          <a:p>
            <a:r>
              <a:rPr lang="en-US" sz="1100" dirty="0" smtClean="0"/>
              <a:t>Temple of Aquafina</a:t>
            </a:r>
            <a:endParaRPr lang="en-US" sz="1100" dirty="0"/>
          </a:p>
        </p:txBody>
      </p:sp>
      <p:sp>
        <p:nvSpPr>
          <p:cNvPr id="5" name="TextBox 4"/>
          <p:cNvSpPr txBox="1"/>
          <p:nvPr/>
        </p:nvSpPr>
        <p:spPr>
          <a:xfrm>
            <a:off x="3581400" y="4953000"/>
            <a:ext cx="838200" cy="430887"/>
          </a:xfrm>
          <a:prstGeom prst="rect">
            <a:avLst/>
          </a:prstGeom>
          <a:noFill/>
        </p:spPr>
        <p:txBody>
          <a:bodyPr wrap="square" rtlCol="0">
            <a:spAutoFit/>
          </a:bodyPr>
          <a:lstStyle/>
          <a:p>
            <a:r>
              <a:rPr lang="en-US" sz="1100" dirty="0" smtClean="0"/>
              <a:t>Fountain House</a:t>
            </a:r>
            <a:endParaRPr lang="en-US" sz="1100" dirty="0"/>
          </a:p>
        </p:txBody>
      </p:sp>
      <p:sp>
        <p:nvSpPr>
          <p:cNvPr id="6" name="TextBox 5"/>
          <p:cNvSpPr txBox="1"/>
          <p:nvPr/>
        </p:nvSpPr>
        <p:spPr>
          <a:xfrm>
            <a:off x="8077200" y="4114800"/>
            <a:ext cx="1066800" cy="430887"/>
          </a:xfrm>
          <a:prstGeom prst="rect">
            <a:avLst/>
          </a:prstGeom>
          <a:noFill/>
        </p:spPr>
        <p:txBody>
          <a:bodyPr wrap="square" rtlCol="0">
            <a:spAutoFit/>
          </a:bodyPr>
          <a:lstStyle/>
          <a:p>
            <a:r>
              <a:rPr lang="en-US" sz="1100" dirty="0" smtClean="0"/>
              <a:t>Bathing Complex</a:t>
            </a:r>
            <a:endParaRPr lang="en-US" sz="1100" dirty="0"/>
          </a:p>
        </p:txBody>
      </p:sp>
      <p:sp>
        <p:nvSpPr>
          <p:cNvPr id="7" name="TextBox 6"/>
          <p:cNvSpPr txBox="1"/>
          <p:nvPr/>
        </p:nvSpPr>
        <p:spPr>
          <a:xfrm>
            <a:off x="5105400" y="152400"/>
            <a:ext cx="1752600" cy="261610"/>
          </a:xfrm>
          <a:prstGeom prst="rect">
            <a:avLst/>
          </a:prstGeom>
          <a:noFill/>
        </p:spPr>
        <p:txBody>
          <a:bodyPr wrap="square" rtlCol="0">
            <a:spAutoFit/>
          </a:bodyPr>
          <a:lstStyle/>
          <a:p>
            <a:r>
              <a:rPr lang="en-US" sz="1100" dirty="0" smtClean="0"/>
              <a:t>Dressing Complex</a:t>
            </a:r>
            <a:endParaRPr lang="en-US" sz="1100" dirty="0"/>
          </a:p>
        </p:txBody>
      </p:sp>
      <p:sp>
        <p:nvSpPr>
          <p:cNvPr id="8" name="TextBox 7"/>
          <p:cNvSpPr txBox="1"/>
          <p:nvPr/>
        </p:nvSpPr>
        <p:spPr>
          <a:xfrm>
            <a:off x="5486400" y="1447800"/>
            <a:ext cx="1219200" cy="430887"/>
          </a:xfrm>
          <a:prstGeom prst="rect">
            <a:avLst/>
          </a:prstGeom>
          <a:noFill/>
        </p:spPr>
        <p:txBody>
          <a:bodyPr wrap="square" rtlCol="0">
            <a:spAutoFit/>
          </a:bodyPr>
          <a:lstStyle/>
          <a:p>
            <a:r>
              <a:rPr lang="en-US" sz="1100" dirty="0" smtClean="0"/>
              <a:t>Pool with Wave Mosaic</a:t>
            </a:r>
            <a:endParaRPr lang="en-US" sz="1100" dirty="0"/>
          </a:p>
        </p:txBody>
      </p:sp>
      <p:sp>
        <p:nvSpPr>
          <p:cNvPr id="9" name="TextBox 8"/>
          <p:cNvSpPr txBox="1"/>
          <p:nvPr/>
        </p:nvSpPr>
        <p:spPr>
          <a:xfrm>
            <a:off x="7315200" y="2438400"/>
            <a:ext cx="762000" cy="261610"/>
          </a:xfrm>
          <a:prstGeom prst="rect">
            <a:avLst/>
          </a:prstGeom>
          <a:noFill/>
        </p:spPr>
        <p:txBody>
          <a:bodyPr wrap="square" rtlCol="0">
            <a:spAutoFit/>
          </a:bodyPr>
          <a:lstStyle/>
          <a:p>
            <a:r>
              <a:rPr lang="en-US" sz="1100" dirty="0" smtClean="0"/>
              <a:t>Well</a:t>
            </a:r>
            <a:endParaRPr lang="en-US" sz="1100" dirty="0"/>
          </a:p>
        </p:txBody>
      </p:sp>
      <p:sp>
        <p:nvSpPr>
          <p:cNvPr id="10" name="TextBox 9"/>
          <p:cNvSpPr txBox="1"/>
          <p:nvPr/>
        </p:nvSpPr>
        <p:spPr>
          <a:xfrm>
            <a:off x="7391400" y="1447800"/>
            <a:ext cx="838200" cy="430887"/>
          </a:xfrm>
          <a:prstGeom prst="rect">
            <a:avLst/>
          </a:prstGeom>
          <a:noFill/>
        </p:spPr>
        <p:txBody>
          <a:bodyPr wrap="square" rtlCol="0">
            <a:spAutoFit/>
          </a:bodyPr>
          <a:lstStyle/>
          <a:p>
            <a:r>
              <a:rPr lang="en-US" sz="1100" dirty="0" smtClean="0"/>
              <a:t>Hot Spring</a:t>
            </a:r>
            <a:endParaRPr lang="en-US" sz="1100" dirty="0"/>
          </a:p>
        </p:txBody>
      </p:sp>
      <p:sp>
        <p:nvSpPr>
          <p:cNvPr id="11" name="TextBox 10"/>
          <p:cNvSpPr txBox="1"/>
          <p:nvPr/>
        </p:nvSpPr>
        <p:spPr>
          <a:xfrm>
            <a:off x="4876800" y="4800600"/>
            <a:ext cx="1143000" cy="430887"/>
          </a:xfrm>
          <a:prstGeom prst="rect">
            <a:avLst/>
          </a:prstGeom>
          <a:noFill/>
        </p:spPr>
        <p:txBody>
          <a:bodyPr wrap="square" rtlCol="0">
            <a:spAutoFit/>
          </a:bodyPr>
          <a:lstStyle/>
          <a:p>
            <a:r>
              <a:rPr lang="en-US" sz="1100" dirty="0" smtClean="0"/>
              <a:t>Processional Gateway</a:t>
            </a:r>
            <a:endParaRPr lang="en-US" sz="1100" dirty="0"/>
          </a:p>
        </p:txBody>
      </p:sp>
      <p:sp>
        <p:nvSpPr>
          <p:cNvPr id="12" name="TextBox 11"/>
          <p:cNvSpPr txBox="1"/>
          <p:nvPr/>
        </p:nvSpPr>
        <p:spPr>
          <a:xfrm>
            <a:off x="4953000" y="3962400"/>
            <a:ext cx="1447800" cy="261610"/>
          </a:xfrm>
          <a:prstGeom prst="rect">
            <a:avLst/>
          </a:prstGeom>
          <a:noFill/>
        </p:spPr>
        <p:txBody>
          <a:bodyPr wrap="square" rtlCol="0">
            <a:spAutoFit/>
          </a:bodyPr>
          <a:lstStyle/>
          <a:p>
            <a:r>
              <a:rPr lang="en-US" sz="1100" dirty="0" smtClean="0"/>
              <a:t>Peristyle</a:t>
            </a:r>
            <a:r>
              <a:rPr lang="en-US" sz="1100" dirty="0" smtClean="0"/>
              <a:t> Court</a:t>
            </a:r>
            <a:endParaRPr lang="en-US" sz="1100" dirty="0"/>
          </a:p>
        </p:txBody>
      </p:sp>
      <p:sp>
        <p:nvSpPr>
          <p:cNvPr id="13" name="TextBox 12"/>
          <p:cNvSpPr txBox="1"/>
          <p:nvPr/>
        </p:nvSpPr>
        <p:spPr>
          <a:xfrm>
            <a:off x="457200" y="1981200"/>
            <a:ext cx="2209800" cy="4708981"/>
          </a:xfrm>
          <a:prstGeom prst="rect">
            <a:avLst/>
          </a:prstGeom>
          <a:noFill/>
        </p:spPr>
        <p:txBody>
          <a:bodyPr wrap="square" rtlCol="0">
            <a:spAutoFit/>
          </a:bodyPr>
          <a:lstStyle/>
          <a:p>
            <a:pPr algn="ctr"/>
            <a:r>
              <a:rPr lang="en-US" sz="1200" dirty="0" smtClean="0"/>
              <a:t>   </a:t>
            </a:r>
            <a:r>
              <a:rPr lang="en-US" sz="1200" b="1" dirty="0" smtClean="0"/>
              <a:t>The Cult of Aquafina in Antiquity  </a:t>
            </a:r>
          </a:p>
          <a:p>
            <a:endParaRPr lang="en-US" sz="1200" dirty="0" smtClean="0"/>
          </a:p>
          <a:p>
            <a:r>
              <a:rPr lang="en-US" sz="1200" dirty="0" smtClean="0"/>
              <a:t>   During antiquity, the cult of Aquafina gained popularity, not only with the Armillians, but with neighboring cities as well.  Visitors would come from miles away to pay homage to the goddess, bringing her votive offerings. </a:t>
            </a:r>
          </a:p>
          <a:p>
            <a:r>
              <a:rPr lang="en-US" sz="1200" dirty="0" smtClean="0"/>
              <a:t> </a:t>
            </a:r>
            <a:r>
              <a:rPr lang="en-US" sz="1200" dirty="0" smtClean="0"/>
              <a:t>   The Armillians began holding annual festivals in honor of Aquafina.  People would travel from the new village of Armilla, carrying images of the goddess and elaborate amphorae.  When the procession reached the sanctuary, the people would fill the amphorae with the spring water and pour libations for the goddess and pray for the prosperity of their city.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Statues of Aquafina</a:t>
            </a:r>
            <a:endParaRPr lang="en-US" dirty="0"/>
          </a:p>
        </p:txBody>
      </p:sp>
      <p:pic>
        <p:nvPicPr>
          <p:cNvPr id="5" name="Content Placeholder 4" descr="aphrodite_800.jpg"/>
          <p:cNvPicPr>
            <a:picLocks noGrp="1" noChangeAspect="1"/>
          </p:cNvPicPr>
          <p:nvPr>
            <p:ph sz="quarter" idx="1"/>
          </p:nvPr>
        </p:nvPicPr>
        <p:blipFill>
          <a:blip r:embed="rId2" cstate="print"/>
          <a:stretch>
            <a:fillRect/>
          </a:stretch>
        </p:blipFill>
        <p:spPr>
          <a:xfrm>
            <a:off x="990600" y="1143000"/>
            <a:ext cx="3046095" cy="4572000"/>
          </a:xfrm>
        </p:spPr>
      </p:pic>
      <p:pic>
        <p:nvPicPr>
          <p:cNvPr id="6" name="Content Placeholder 5" descr="bathing aphro.jpg"/>
          <p:cNvPicPr>
            <a:picLocks noGrp="1" noChangeAspect="1"/>
          </p:cNvPicPr>
          <p:nvPr>
            <p:ph sz="quarter" idx="2"/>
          </p:nvPr>
        </p:nvPicPr>
        <p:blipFill>
          <a:blip r:embed="rId3" cstate="print"/>
          <a:stretch>
            <a:fillRect/>
          </a:stretch>
        </p:blipFill>
        <p:spPr>
          <a:xfrm>
            <a:off x="6858000" y="304800"/>
            <a:ext cx="2067291" cy="4343400"/>
          </a:xfrm>
        </p:spPr>
      </p:pic>
      <p:pic>
        <p:nvPicPr>
          <p:cNvPr id="7" name="Picture 6" descr="S10_15Aphrodite.jpg"/>
          <p:cNvPicPr>
            <a:picLocks noChangeAspect="1"/>
          </p:cNvPicPr>
          <p:nvPr/>
        </p:nvPicPr>
        <p:blipFill>
          <a:blip r:embed="rId4" cstate="print"/>
          <a:stretch>
            <a:fillRect/>
          </a:stretch>
        </p:blipFill>
        <p:spPr>
          <a:xfrm>
            <a:off x="5410200" y="1143000"/>
            <a:ext cx="1828800" cy="4322620"/>
          </a:xfrm>
          <a:prstGeom prst="rect">
            <a:avLst/>
          </a:prstGeom>
        </p:spPr>
      </p:pic>
      <p:pic>
        <p:nvPicPr>
          <p:cNvPr id="8" name="Picture 7" descr="bathing aphro 2.jpg"/>
          <p:cNvPicPr>
            <a:picLocks noChangeAspect="1"/>
          </p:cNvPicPr>
          <p:nvPr/>
        </p:nvPicPr>
        <p:blipFill>
          <a:blip r:embed="rId5" cstate="print"/>
          <a:stretch>
            <a:fillRect/>
          </a:stretch>
        </p:blipFill>
        <p:spPr>
          <a:xfrm>
            <a:off x="0" y="3119400"/>
            <a:ext cx="1981200" cy="3510000"/>
          </a:xfrm>
          <a:prstGeom prst="rect">
            <a:avLst/>
          </a:prstGeom>
        </p:spPr>
      </p:pic>
      <p:sp>
        <p:nvSpPr>
          <p:cNvPr id="10" name="TextBox 9"/>
          <p:cNvSpPr txBox="1"/>
          <p:nvPr/>
        </p:nvSpPr>
        <p:spPr>
          <a:xfrm>
            <a:off x="3581400" y="5473005"/>
            <a:ext cx="5562600" cy="1169551"/>
          </a:xfrm>
          <a:prstGeom prst="rect">
            <a:avLst/>
          </a:prstGeom>
          <a:noFill/>
        </p:spPr>
        <p:txBody>
          <a:bodyPr wrap="square" rtlCol="0">
            <a:spAutoFit/>
          </a:bodyPr>
          <a:lstStyle/>
          <a:p>
            <a:r>
              <a:rPr lang="en-US" sz="1400" dirty="0"/>
              <a:t> </a:t>
            </a:r>
            <a:r>
              <a:rPr lang="en-US" sz="1400" dirty="0" smtClean="0"/>
              <a:t>          The goddess was most frequently depicted in the act of bathing.  These statues found at Armilla are exquisite examples of the degree of craftsmanship reached by the Armillian artists.  These artists likely specialized in statues of Aquafina which they sold to visitors of the sanctuary and  offered to the goddess as dedications.</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Mosaics from the Baths</a:t>
            </a:r>
            <a:endParaRPr lang="en-US" dirty="0"/>
          </a:p>
        </p:txBody>
      </p:sp>
      <p:pic>
        <p:nvPicPr>
          <p:cNvPr id="3" name="Picture 2" descr="IMG_2379.JPG"/>
          <p:cNvPicPr>
            <a:picLocks noChangeAspect="1"/>
          </p:cNvPicPr>
          <p:nvPr/>
        </p:nvPicPr>
        <p:blipFill>
          <a:blip r:embed="rId2" cstate="print"/>
          <a:stretch>
            <a:fillRect/>
          </a:stretch>
        </p:blipFill>
        <p:spPr>
          <a:xfrm>
            <a:off x="152400" y="1752600"/>
            <a:ext cx="5486400" cy="4114800"/>
          </a:xfrm>
          <a:prstGeom prst="rect">
            <a:avLst/>
          </a:prstGeom>
        </p:spPr>
      </p:pic>
      <p:pic>
        <p:nvPicPr>
          <p:cNvPr id="4" name="Picture 3" descr="journey_fish_mosaic.jpg"/>
          <p:cNvPicPr>
            <a:picLocks noChangeAspect="1"/>
          </p:cNvPicPr>
          <p:nvPr/>
        </p:nvPicPr>
        <p:blipFill>
          <a:blip r:embed="rId3" cstate="print"/>
          <a:stretch>
            <a:fillRect/>
          </a:stretch>
        </p:blipFill>
        <p:spPr>
          <a:xfrm>
            <a:off x="5791200" y="1905000"/>
            <a:ext cx="2926080" cy="2478024"/>
          </a:xfrm>
          <a:prstGeom prst="rect">
            <a:avLst/>
          </a:prstGeom>
        </p:spPr>
      </p:pic>
      <p:sp>
        <p:nvSpPr>
          <p:cNvPr id="5" name="TextBox 4"/>
          <p:cNvSpPr txBox="1"/>
          <p:nvPr/>
        </p:nvSpPr>
        <p:spPr>
          <a:xfrm>
            <a:off x="5867400" y="4724400"/>
            <a:ext cx="2971800" cy="1477328"/>
          </a:xfrm>
          <a:prstGeom prst="rect">
            <a:avLst/>
          </a:prstGeom>
          <a:noFill/>
        </p:spPr>
        <p:txBody>
          <a:bodyPr wrap="square" rtlCol="0">
            <a:spAutoFit/>
          </a:bodyPr>
          <a:lstStyle/>
          <a:p>
            <a:r>
              <a:rPr lang="en-US" dirty="0" smtClean="0"/>
              <a:t>Mosaics recovered from Armilla often have nautical themes as exhibited by the wave design (left) and these fish (above).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yballos.jpg"/>
          <p:cNvPicPr>
            <a:picLocks noChangeAspect="1"/>
          </p:cNvPicPr>
          <p:nvPr/>
        </p:nvPicPr>
        <p:blipFill>
          <a:blip r:embed="rId2" cstate="print"/>
          <a:srcRect t="45765"/>
          <a:stretch>
            <a:fillRect/>
          </a:stretch>
        </p:blipFill>
        <p:spPr>
          <a:xfrm>
            <a:off x="533400" y="685800"/>
            <a:ext cx="5397500" cy="2927350"/>
          </a:xfrm>
          <a:prstGeom prst="rect">
            <a:avLst/>
          </a:prstGeom>
        </p:spPr>
      </p:pic>
      <p:sp>
        <p:nvSpPr>
          <p:cNvPr id="3" name="TextBox 2"/>
          <p:cNvSpPr txBox="1"/>
          <p:nvPr/>
        </p:nvSpPr>
        <p:spPr>
          <a:xfrm>
            <a:off x="457200" y="3886200"/>
            <a:ext cx="4343400" cy="523220"/>
          </a:xfrm>
          <a:prstGeom prst="rect">
            <a:avLst/>
          </a:prstGeom>
          <a:noFill/>
        </p:spPr>
        <p:txBody>
          <a:bodyPr wrap="square" rtlCol="0">
            <a:spAutoFit/>
          </a:bodyPr>
          <a:lstStyle/>
          <a:p>
            <a:r>
              <a:rPr lang="en-US" sz="2800" dirty="0" smtClean="0">
                <a:solidFill>
                  <a:schemeClr val="bg2">
                    <a:lumMod val="25000"/>
                  </a:schemeClr>
                </a:solidFill>
              </a:rPr>
              <a:t>Artifacts found in Armilla</a:t>
            </a:r>
            <a:endParaRPr lang="en-US" sz="2800" dirty="0">
              <a:solidFill>
                <a:schemeClr val="bg2">
                  <a:lumMod val="25000"/>
                </a:schemeClr>
              </a:solidFill>
            </a:endParaRPr>
          </a:p>
        </p:txBody>
      </p:sp>
      <p:pic>
        <p:nvPicPr>
          <p:cNvPr id="4" name="Picture 3" descr="IMG_2374.JPG"/>
          <p:cNvPicPr>
            <a:picLocks noChangeAspect="1"/>
          </p:cNvPicPr>
          <p:nvPr/>
        </p:nvPicPr>
        <p:blipFill>
          <a:blip r:embed="rId3" cstate="print"/>
          <a:srcRect t="9596" b="25758"/>
          <a:stretch>
            <a:fillRect/>
          </a:stretch>
        </p:blipFill>
        <p:spPr>
          <a:xfrm rot="5400000">
            <a:off x="4953000" y="2743200"/>
            <a:ext cx="5029200" cy="2438400"/>
          </a:xfrm>
          <a:prstGeom prst="rect">
            <a:avLst/>
          </a:prstGeom>
        </p:spPr>
      </p:pic>
      <p:sp>
        <p:nvSpPr>
          <p:cNvPr id="5" name="TextBox 4"/>
          <p:cNvSpPr txBox="1"/>
          <p:nvPr/>
        </p:nvSpPr>
        <p:spPr>
          <a:xfrm>
            <a:off x="762000" y="4724400"/>
            <a:ext cx="4800600" cy="1754326"/>
          </a:xfrm>
          <a:prstGeom prst="rect">
            <a:avLst/>
          </a:prstGeom>
          <a:noFill/>
        </p:spPr>
        <p:txBody>
          <a:bodyPr wrap="square" rtlCol="0">
            <a:spAutoFit/>
          </a:bodyPr>
          <a:lstStyle/>
          <a:p>
            <a:r>
              <a:rPr lang="en-US" dirty="0" smtClean="0"/>
              <a:t>Visitors to the sanctuary would often leave votive offerings to the goddess in the form of oil jars (full of </a:t>
            </a:r>
            <a:r>
              <a:rPr lang="en-US" dirty="0" smtClean="0"/>
              <a:t>perfume) and small </a:t>
            </a:r>
            <a:r>
              <a:rPr lang="en-US" dirty="0" smtClean="0"/>
              <a:t>statuettes of the </a:t>
            </a:r>
            <a:r>
              <a:rPr lang="en-US" dirty="0" smtClean="0"/>
              <a:t>goddess. </a:t>
            </a:r>
            <a:r>
              <a:rPr lang="en-US" dirty="0" smtClean="0"/>
              <a:t> </a:t>
            </a:r>
            <a:r>
              <a:rPr lang="en-US" dirty="0" smtClean="0"/>
              <a:t>Suppliants also brought objects for the goddess’s beautification such as</a:t>
            </a:r>
            <a:r>
              <a:rPr lang="en-US" dirty="0" smtClean="0"/>
              <a:t> hair brushes, combs, and jewelry.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452</TotalTime>
  <Words>794</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Archaeological        Report on   Armilla:  “the city of baths”</vt:lpstr>
      <vt:lpstr>The History of the Founding of Armilla</vt:lpstr>
      <vt:lpstr>The site of Armilla as it appears today.</vt:lpstr>
      <vt:lpstr>The Hot Springs of the Aquafina</vt:lpstr>
      <vt:lpstr>Reconstructing Armilla</vt:lpstr>
      <vt:lpstr>Slide 6</vt:lpstr>
      <vt:lpstr>Statues of Aquafina</vt:lpstr>
      <vt:lpstr>Mosaics from the Baths</vt:lpstr>
      <vt:lpstr>Slide 9</vt:lpstr>
      <vt:lpstr>Ancient Accounts of Armilla</vt:lpstr>
      <vt:lpstr>          Account of                    Marco Polo (1347)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Archaeological Report on the City of Armilla</dc:title>
  <dc:creator>Chelsea</dc:creator>
  <cp:lastModifiedBy>Chelsea</cp:lastModifiedBy>
  <cp:revision>53</cp:revision>
  <dcterms:created xsi:type="dcterms:W3CDTF">2009-09-27T22:26:45Z</dcterms:created>
  <dcterms:modified xsi:type="dcterms:W3CDTF">2009-09-28T15:50:44Z</dcterms:modified>
</cp:coreProperties>
</file>