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AC747-90F7-414B-AE9B-31DB59A61D53}" type="datetimeFigureOut">
              <a:rPr lang="en-US" smtClean="0"/>
              <a:pPr/>
              <a:t>9/28/2009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AC747-90F7-414B-AE9B-31DB59A61D53}" type="datetimeFigureOut">
              <a:rPr lang="en-US" smtClean="0"/>
              <a:pPr/>
              <a:t>9/28/2009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AC747-90F7-414B-AE9B-31DB59A61D53}" type="datetimeFigureOut">
              <a:rPr lang="en-US" smtClean="0"/>
              <a:pPr/>
              <a:t>9/28/2009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AC747-90F7-414B-AE9B-31DB59A61D53}" type="datetimeFigureOut">
              <a:rPr lang="en-US" smtClean="0"/>
              <a:pPr/>
              <a:t>9/28/2009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AC747-90F7-414B-AE9B-31DB59A61D53}" type="datetimeFigureOut">
              <a:rPr lang="en-US" smtClean="0"/>
              <a:pPr/>
              <a:t>9/28/2009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5AC747-90F7-414B-AE9B-31DB59A61D53}" type="datetimeFigureOut">
              <a:rPr lang="en-US" smtClean="0"/>
              <a:pPr/>
              <a:t>9/28/2009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5AC747-90F7-414B-AE9B-31DB59A61D53}" type="datetimeFigureOut">
              <a:rPr lang="en-US" smtClean="0"/>
              <a:pPr/>
              <a:t>9/28/2009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5AC747-90F7-414B-AE9B-31DB59A61D53}" type="datetimeFigureOut">
              <a:rPr lang="en-US" smtClean="0"/>
              <a:pPr/>
              <a:t>9/28/2009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AC747-90F7-414B-AE9B-31DB59A61D53}" type="datetimeFigureOut">
              <a:rPr lang="en-US" smtClean="0"/>
              <a:pPr/>
              <a:t>9/28/2009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AC747-90F7-414B-AE9B-31DB59A61D53}" type="datetimeFigureOut">
              <a:rPr lang="en-US" smtClean="0"/>
              <a:pPr/>
              <a:t>9/28/2009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AC747-90F7-414B-AE9B-31DB59A61D53}" type="datetimeFigureOut">
              <a:rPr lang="en-US" smtClean="0"/>
              <a:pPr/>
              <a:t>9/28/2009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0F3F3-FCB5-44A3-90B9-442495E1AA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AC747-90F7-414B-AE9B-31DB59A61D53}" type="datetimeFigureOut">
              <a:rPr lang="en-US" smtClean="0"/>
              <a:pPr/>
              <a:t>9/28/2009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0F3F3-FCB5-44A3-90B9-442495E1AA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13.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Maurilia</a:t>
            </a:r>
            <a:endParaRPr lang="en-US" dirty="0"/>
          </a:p>
        </p:txBody>
      </p:sp>
      <p:sp>
        <p:nvSpPr>
          <p:cNvPr id="3" name="Subtitle 2"/>
          <p:cNvSpPr>
            <a:spLocks noGrp="1"/>
          </p:cNvSpPr>
          <p:nvPr>
            <p:ph type="subTitle" idx="1"/>
          </p:nvPr>
        </p:nvSpPr>
        <p:spPr/>
        <p:txBody>
          <a:bodyPr/>
          <a:lstStyle/>
          <a:p>
            <a:r>
              <a:rPr lang="en-US" dirty="0" smtClean="0"/>
              <a:t>An Exercise in Nostalgia</a:t>
            </a:r>
            <a:endParaRPr lang="en-US" dirty="0"/>
          </a:p>
        </p:txBody>
      </p:sp>
      <p:pic>
        <p:nvPicPr>
          <p:cNvPr id="4" name="Picture 3" descr="Sepia postcard.jpg"/>
          <p:cNvPicPr>
            <a:picLocks noChangeAspect="1"/>
          </p:cNvPicPr>
          <p:nvPr/>
        </p:nvPicPr>
        <p:blipFill>
          <a:blip r:embed="rId2" cstate="print">
            <a:lum bright="20000"/>
          </a:blip>
          <a:stretch>
            <a:fillRect/>
          </a:stretch>
        </p:blipFill>
        <p:spPr>
          <a:xfrm>
            <a:off x="-58143" y="0"/>
            <a:ext cx="9202143" cy="6858000"/>
          </a:xfrm>
          <a:prstGeom prst="rect">
            <a:avLst/>
          </a:prstGeom>
        </p:spPr>
      </p:pic>
      <p:sp>
        <p:nvSpPr>
          <p:cNvPr id="5" name="TextBox 4"/>
          <p:cNvSpPr txBox="1"/>
          <p:nvPr/>
        </p:nvSpPr>
        <p:spPr>
          <a:xfrm>
            <a:off x="1295400" y="1371600"/>
            <a:ext cx="4648200" cy="1015663"/>
          </a:xfrm>
          <a:prstGeom prst="rect">
            <a:avLst/>
          </a:prstGeom>
          <a:noFill/>
        </p:spPr>
        <p:txBody>
          <a:bodyPr wrap="square" rtlCol="0">
            <a:spAutoFit/>
          </a:bodyPr>
          <a:lstStyle/>
          <a:p>
            <a:r>
              <a:rPr lang="en-US" sz="6000" b="1" u="sng" dirty="0" smtClean="0">
                <a:latin typeface="Harrington" pitchFamily="82" charset="0"/>
              </a:rPr>
              <a:t>MAURILIA</a:t>
            </a:r>
            <a:endParaRPr lang="en-US" sz="6000" b="1" u="sng" dirty="0">
              <a:latin typeface="Harrington" pitchFamily="82" charset="0"/>
            </a:endParaRPr>
          </a:p>
        </p:txBody>
      </p:sp>
      <p:sp>
        <p:nvSpPr>
          <p:cNvPr id="6" name="TextBox 5"/>
          <p:cNvSpPr txBox="1"/>
          <p:nvPr/>
        </p:nvSpPr>
        <p:spPr>
          <a:xfrm>
            <a:off x="3352800" y="3733800"/>
            <a:ext cx="4876800" cy="830997"/>
          </a:xfrm>
          <a:prstGeom prst="rect">
            <a:avLst/>
          </a:prstGeom>
          <a:noFill/>
        </p:spPr>
        <p:txBody>
          <a:bodyPr wrap="square" rtlCol="0">
            <a:spAutoFit/>
          </a:bodyPr>
          <a:lstStyle/>
          <a:p>
            <a:r>
              <a:rPr lang="en-US" sz="4800" b="1" dirty="0" smtClean="0">
                <a:latin typeface="Harrington" pitchFamily="82" charset="0"/>
              </a:rPr>
              <a:t>City of Nostalgia</a:t>
            </a:r>
            <a:endParaRPr lang="en-US" sz="4800" b="1" dirty="0">
              <a:latin typeface="Harringto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0"/>
            <a:ext cx="5486400" cy="1176338"/>
          </a:xfrm>
        </p:spPr>
        <p:txBody>
          <a:bodyPr>
            <a:normAutofit fontScale="90000"/>
          </a:bodyPr>
          <a:lstStyle/>
          <a:p>
            <a:r>
              <a:rPr lang="en-US" dirty="0" smtClean="0">
                <a:latin typeface="Harrington" pitchFamily="82" charset="0"/>
              </a:rPr>
              <a:t>‘In </a:t>
            </a:r>
            <a:r>
              <a:rPr lang="en-US" dirty="0" err="1" smtClean="0">
                <a:latin typeface="Harrington" pitchFamily="82" charset="0"/>
              </a:rPr>
              <a:t>Maurilia</a:t>
            </a:r>
            <a:r>
              <a:rPr lang="en-US" dirty="0" smtClean="0">
                <a:latin typeface="Harrington" pitchFamily="82" charset="0"/>
              </a:rPr>
              <a:t>, the traveler is invited to visit the city, and, at the same time, to examine some old post cards that show it as it used to be.’</a:t>
            </a:r>
            <a:br>
              <a:rPr lang="en-US" dirty="0" smtClean="0">
                <a:latin typeface="Harrington" pitchFamily="82" charset="0"/>
              </a:rPr>
            </a:br>
            <a:endParaRPr lang="en-US" dirty="0"/>
          </a:p>
        </p:txBody>
      </p:sp>
      <p:pic>
        <p:nvPicPr>
          <p:cNvPr id="5" name="Picture Placeholder 4" descr="old high street.jpg"/>
          <p:cNvPicPr>
            <a:picLocks noGrp="1" noChangeAspect="1"/>
          </p:cNvPicPr>
          <p:nvPr>
            <p:ph type="pic" idx="1"/>
          </p:nvPr>
        </p:nvPicPr>
        <p:blipFill>
          <a:blip r:embed="rId2" cstate="print"/>
          <a:srcRect l="7778" r="7778"/>
          <a:stretch>
            <a:fillRect/>
          </a:stretch>
        </p:blipFill>
        <p:spPr>
          <a:xfrm>
            <a:off x="1447800" y="228600"/>
            <a:ext cx="6382901" cy="4340225"/>
          </a:xfrm>
        </p:spPr>
      </p:pic>
      <p:sp>
        <p:nvSpPr>
          <p:cNvPr id="4" name="Text Placeholder 3"/>
          <p:cNvSpPr>
            <a:spLocks noGrp="1"/>
          </p:cNvSpPr>
          <p:nvPr>
            <p:ph type="body" sz="half" idx="2"/>
          </p:nvPr>
        </p:nvSpPr>
        <p:spPr>
          <a:xfrm>
            <a:off x="762000" y="5562600"/>
            <a:ext cx="7848600" cy="804862"/>
          </a:xfrm>
        </p:spPr>
        <p:txBody>
          <a:bodyPr>
            <a:noAutofit/>
          </a:bodyPr>
          <a:lstStyle/>
          <a:p>
            <a:pPr algn="ctr"/>
            <a:r>
              <a:rPr lang="en-US" sz="2000" dirty="0" smtClean="0"/>
              <a:t>Let us take a journey through old </a:t>
            </a:r>
            <a:r>
              <a:rPr lang="en-US" sz="2000" dirty="0" err="1" smtClean="0"/>
              <a:t>Maurilia</a:t>
            </a:r>
            <a:r>
              <a:rPr lang="en-US" sz="2000" dirty="0" smtClean="0"/>
              <a:t>, seen through post cards. Collective memory of how a city used to be is a powerful thing- but how far does </a:t>
            </a:r>
            <a:r>
              <a:rPr lang="en-US" sz="2000" dirty="0" smtClean="0"/>
              <a:t>the </a:t>
            </a:r>
            <a:r>
              <a:rPr lang="en-US" sz="2000" dirty="0" smtClean="0"/>
              <a:t>memory </a:t>
            </a:r>
            <a:r>
              <a:rPr lang="en-US" sz="2000" dirty="0" smtClean="0"/>
              <a:t>of the ‘good old days’ reflect </a:t>
            </a:r>
            <a:r>
              <a:rPr lang="en-US" sz="2000" dirty="0" smtClean="0"/>
              <a:t>reality?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762000"/>
            <a:ext cx="7543800" cy="1200329"/>
          </a:xfrm>
          <a:prstGeom prst="rect">
            <a:avLst/>
          </a:prstGeom>
          <a:noFill/>
        </p:spPr>
        <p:txBody>
          <a:bodyPr wrap="square" rtlCol="0">
            <a:spAutoFit/>
          </a:bodyPr>
          <a:lstStyle/>
          <a:p>
            <a:pPr algn="ctr"/>
            <a:r>
              <a:rPr lang="en-US" sz="2400" dirty="0" smtClean="0">
                <a:latin typeface="Harrington" pitchFamily="82" charset="0"/>
              </a:rPr>
              <a:t>‘If the traveler does not wish to disappoint the inhabitants, he must praise the postcard city and prefer it to the present one’</a:t>
            </a:r>
            <a:endParaRPr lang="en-US" sz="2400" dirty="0">
              <a:latin typeface="Harrington" pitchFamily="82" charset="0"/>
            </a:endParaRPr>
          </a:p>
        </p:txBody>
      </p:sp>
      <p:sp>
        <p:nvSpPr>
          <p:cNvPr id="4" name="TextBox 3"/>
          <p:cNvSpPr txBox="1"/>
          <p:nvPr/>
        </p:nvSpPr>
        <p:spPr>
          <a:xfrm>
            <a:off x="609600" y="3048000"/>
            <a:ext cx="7848600" cy="1938992"/>
          </a:xfrm>
          <a:prstGeom prst="rect">
            <a:avLst/>
          </a:prstGeom>
          <a:noFill/>
        </p:spPr>
        <p:txBody>
          <a:bodyPr wrap="square" rtlCol="0">
            <a:spAutoFit/>
          </a:bodyPr>
          <a:lstStyle/>
          <a:p>
            <a:pPr algn="ctr"/>
            <a:r>
              <a:rPr lang="en-US" sz="2400" dirty="0" smtClean="0"/>
              <a:t>And why would he not prefer the postcard city when the views presented are so beautiful? </a:t>
            </a:r>
            <a:r>
              <a:rPr lang="en-US" sz="2400" dirty="0"/>
              <a:t>N</a:t>
            </a:r>
            <a:r>
              <a:rPr lang="en-US" sz="2400" dirty="0" smtClean="0"/>
              <a:t>o noise or smell to sully the panorama, </a:t>
            </a:r>
            <a:r>
              <a:rPr lang="en-US" sz="2400" dirty="0" smtClean="0"/>
              <a:t>no dirty traffic, fancy </a:t>
            </a:r>
            <a:r>
              <a:rPr lang="en-US" sz="2400" dirty="0" smtClean="0"/>
              <a:t>costumes and fancy architecture. No beggars </a:t>
            </a:r>
            <a:r>
              <a:rPr lang="en-US" sz="2400" dirty="0" err="1" smtClean="0"/>
              <a:t>harrass</a:t>
            </a:r>
            <a:r>
              <a:rPr lang="en-US" sz="2400" dirty="0" smtClean="0"/>
              <a:t> the viewer of the postcard as they do the traveler in the modern city.</a:t>
            </a:r>
            <a:endParaRPr lang="en-US" sz="2400" dirty="0"/>
          </a:p>
        </p:txBody>
      </p:sp>
      <p:pic>
        <p:nvPicPr>
          <p:cNvPr id="9" name="Picture 8" descr="old cathedral.jpg"/>
          <p:cNvPicPr>
            <a:picLocks noChangeAspect="1"/>
          </p:cNvPicPr>
          <p:nvPr/>
        </p:nvPicPr>
        <p:blipFill>
          <a:blip r:embed="rId2" cstate="print"/>
          <a:stretch>
            <a:fillRect/>
          </a:stretch>
        </p:blipFill>
        <p:spPr>
          <a:xfrm>
            <a:off x="533400" y="990600"/>
            <a:ext cx="7557336" cy="478631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 name="Picture 9" descr="old corporation street.jpg"/>
          <p:cNvPicPr>
            <a:picLocks noChangeAspect="1"/>
          </p:cNvPicPr>
          <p:nvPr/>
        </p:nvPicPr>
        <p:blipFill>
          <a:blip r:embed="rId3" cstate="print"/>
          <a:stretch>
            <a:fillRect/>
          </a:stretch>
        </p:blipFill>
        <p:spPr>
          <a:xfrm rot="752271">
            <a:off x="886607" y="991820"/>
            <a:ext cx="7557336" cy="478631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Picture 10" descr="5 ways old.jpg"/>
          <p:cNvPicPr>
            <a:picLocks noChangeAspect="1"/>
          </p:cNvPicPr>
          <p:nvPr/>
        </p:nvPicPr>
        <p:blipFill>
          <a:blip r:embed="rId4" cstate="print"/>
          <a:stretch>
            <a:fillRect/>
          </a:stretch>
        </p:blipFill>
        <p:spPr>
          <a:xfrm>
            <a:off x="381000" y="990600"/>
            <a:ext cx="8158916" cy="516731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2" name="Picture 11" descr="old town hall.jpg"/>
          <p:cNvPicPr>
            <a:picLocks noChangeAspect="1"/>
          </p:cNvPicPr>
          <p:nvPr/>
        </p:nvPicPr>
        <p:blipFill>
          <a:blip r:embed="rId5" cstate="print"/>
          <a:stretch>
            <a:fillRect/>
          </a:stretch>
        </p:blipFill>
        <p:spPr>
          <a:xfrm rot="528102">
            <a:off x="642816" y="1035122"/>
            <a:ext cx="7940842" cy="5029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ld cathedral.jpg"/>
          <p:cNvPicPr>
            <a:picLocks noChangeAspect="1"/>
          </p:cNvPicPr>
          <p:nvPr/>
        </p:nvPicPr>
        <p:blipFill>
          <a:blip r:embed="rId2" cstate="print">
            <a:lum bright="20000"/>
          </a:blip>
          <a:stretch>
            <a:fillRect/>
          </a:stretch>
        </p:blipFill>
        <p:spPr>
          <a:xfrm>
            <a:off x="0" y="0"/>
            <a:ext cx="9144000" cy="6858000"/>
          </a:xfrm>
          <a:prstGeom prst="rect">
            <a:avLst/>
          </a:prstGeom>
        </p:spPr>
      </p:pic>
      <p:sp>
        <p:nvSpPr>
          <p:cNvPr id="3" name="TextBox 2"/>
          <p:cNvSpPr txBox="1"/>
          <p:nvPr/>
        </p:nvSpPr>
        <p:spPr>
          <a:xfrm>
            <a:off x="685800" y="609600"/>
            <a:ext cx="7772400" cy="1200329"/>
          </a:xfrm>
          <a:prstGeom prst="rect">
            <a:avLst/>
          </a:prstGeom>
          <a:noFill/>
        </p:spPr>
        <p:txBody>
          <a:bodyPr wrap="square" rtlCol="0">
            <a:spAutoFit/>
          </a:bodyPr>
          <a:lstStyle/>
          <a:p>
            <a:r>
              <a:rPr lang="en-US" sz="2400" b="1" dirty="0" smtClean="0">
                <a:latin typeface="Harrington" pitchFamily="82" charset="0"/>
              </a:rPr>
              <a:t>‘When that provincial </a:t>
            </a:r>
            <a:r>
              <a:rPr lang="en-US" sz="2400" b="1" dirty="0" err="1" smtClean="0">
                <a:latin typeface="Harrington" pitchFamily="82" charset="0"/>
              </a:rPr>
              <a:t>Maurilia</a:t>
            </a:r>
            <a:r>
              <a:rPr lang="en-US" sz="2400" b="1" dirty="0" smtClean="0">
                <a:latin typeface="Harrington" pitchFamily="82" charset="0"/>
              </a:rPr>
              <a:t> was before one’s eyes, one saw absolutely nothing graceful and would see it even less today, if </a:t>
            </a:r>
            <a:r>
              <a:rPr lang="en-US" sz="2400" b="1" dirty="0" err="1" smtClean="0">
                <a:latin typeface="Harrington" pitchFamily="82" charset="0"/>
              </a:rPr>
              <a:t>Maurilia</a:t>
            </a:r>
            <a:r>
              <a:rPr lang="en-US" sz="2400" b="1" dirty="0" smtClean="0">
                <a:latin typeface="Harrington" pitchFamily="82" charset="0"/>
              </a:rPr>
              <a:t> had remained unchanged.’</a:t>
            </a:r>
            <a:endParaRPr lang="en-US" sz="2400" b="1" dirty="0">
              <a:latin typeface="Harrington" pitchFamily="82" charset="0"/>
            </a:endParaRPr>
          </a:p>
        </p:txBody>
      </p:sp>
      <p:sp>
        <p:nvSpPr>
          <p:cNvPr id="4" name="TextBox 3"/>
          <p:cNvSpPr txBox="1"/>
          <p:nvPr/>
        </p:nvSpPr>
        <p:spPr>
          <a:xfrm>
            <a:off x="609600" y="2362200"/>
            <a:ext cx="7620000" cy="830997"/>
          </a:xfrm>
          <a:prstGeom prst="rect">
            <a:avLst/>
          </a:prstGeom>
          <a:noFill/>
        </p:spPr>
        <p:txBody>
          <a:bodyPr wrap="square" rtlCol="0">
            <a:spAutoFit/>
          </a:bodyPr>
          <a:lstStyle/>
          <a:p>
            <a:pPr algn="ctr"/>
            <a:r>
              <a:rPr lang="en-US" sz="2400" b="1" dirty="0" smtClean="0"/>
              <a:t>What would the man standing in the postcard have thought about his city?</a:t>
            </a:r>
            <a:endParaRPr lang="en-US" sz="2400" b="1" dirty="0"/>
          </a:p>
        </p:txBody>
      </p:sp>
      <p:sp>
        <p:nvSpPr>
          <p:cNvPr id="6" name="TextBox 5"/>
          <p:cNvSpPr txBox="1"/>
          <p:nvPr/>
        </p:nvSpPr>
        <p:spPr>
          <a:xfrm>
            <a:off x="762000" y="3810000"/>
            <a:ext cx="7467600" cy="830997"/>
          </a:xfrm>
          <a:prstGeom prst="rect">
            <a:avLst/>
          </a:prstGeom>
          <a:noFill/>
        </p:spPr>
        <p:txBody>
          <a:bodyPr wrap="square" rtlCol="0">
            <a:spAutoFit/>
          </a:bodyPr>
          <a:lstStyle/>
          <a:p>
            <a:pPr algn="ctr"/>
            <a:r>
              <a:rPr lang="en-US" sz="2400" b="1" dirty="0" smtClean="0"/>
              <a:t>He might be standing in front of monumental architecture now, but where did he go home to at night?</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P spid="6"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acktobacks1.jpg"/>
          <p:cNvPicPr>
            <a:picLocks noChangeAspect="1"/>
          </p:cNvPicPr>
          <p:nvPr/>
        </p:nvPicPr>
        <p:blipFill>
          <a:blip r:embed="rId2" cstate="print"/>
          <a:stretch>
            <a:fillRect/>
          </a:stretch>
        </p:blipFill>
        <p:spPr>
          <a:xfrm>
            <a:off x="-1" y="0"/>
            <a:ext cx="4301613" cy="4267200"/>
          </a:xfrm>
          <a:prstGeom prst="rect">
            <a:avLst/>
          </a:prstGeom>
          <a:effectLst>
            <a:softEdge rad="317500"/>
          </a:effectLst>
        </p:spPr>
      </p:pic>
      <p:pic>
        <p:nvPicPr>
          <p:cNvPr id="3" name="Picture 2" descr="backtobacks2.jpg"/>
          <p:cNvPicPr>
            <a:picLocks noChangeAspect="1"/>
          </p:cNvPicPr>
          <p:nvPr/>
        </p:nvPicPr>
        <p:blipFill>
          <a:blip r:embed="rId3" cstate="print"/>
          <a:stretch>
            <a:fillRect/>
          </a:stretch>
        </p:blipFill>
        <p:spPr>
          <a:xfrm>
            <a:off x="5562600" y="2005203"/>
            <a:ext cx="3581400" cy="4852797"/>
          </a:xfrm>
          <a:prstGeom prst="rect">
            <a:avLst/>
          </a:prstGeom>
          <a:effectLst>
            <a:softEdge rad="317500"/>
          </a:effectLst>
        </p:spPr>
      </p:pic>
      <p:sp>
        <p:nvSpPr>
          <p:cNvPr id="4" name="TextBox 3"/>
          <p:cNvSpPr txBox="1"/>
          <p:nvPr/>
        </p:nvSpPr>
        <p:spPr>
          <a:xfrm>
            <a:off x="4343400" y="152400"/>
            <a:ext cx="4419600" cy="1569660"/>
          </a:xfrm>
          <a:prstGeom prst="rect">
            <a:avLst/>
          </a:prstGeom>
          <a:noFill/>
        </p:spPr>
        <p:txBody>
          <a:bodyPr wrap="square" rtlCol="0">
            <a:spAutoFit/>
          </a:bodyPr>
          <a:lstStyle/>
          <a:p>
            <a:pPr algn="ctr"/>
            <a:r>
              <a:rPr lang="en-US" sz="2400" dirty="0" smtClean="0"/>
              <a:t>Old </a:t>
            </a:r>
            <a:r>
              <a:rPr lang="en-US" sz="2400" dirty="0" err="1" smtClean="0"/>
              <a:t>Maurilia</a:t>
            </a:r>
            <a:r>
              <a:rPr lang="en-US" sz="2400" dirty="0" smtClean="0"/>
              <a:t> is suddenly less charming; but then we are not in </a:t>
            </a:r>
            <a:r>
              <a:rPr lang="en-US" sz="2400" dirty="0" smtClean="0"/>
              <a:t>the</a:t>
            </a:r>
            <a:r>
              <a:rPr lang="en-US" sz="2400" dirty="0" smtClean="0"/>
              <a:t> </a:t>
            </a:r>
            <a:r>
              <a:rPr lang="en-US" sz="2400" dirty="0" err="1" smtClean="0"/>
              <a:t>Maurilia</a:t>
            </a:r>
            <a:r>
              <a:rPr lang="en-US" sz="2400" dirty="0" smtClean="0"/>
              <a:t> </a:t>
            </a:r>
            <a:r>
              <a:rPr lang="en-US" sz="2400" dirty="0" smtClean="0"/>
              <a:t>of the postcards anymore</a:t>
            </a:r>
            <a:r>
              <a:rPr lang="en-US" sz="2400" dirty="0" smtClean="0"/>
              <a:t>.</a:t>
            </a:r>
            <a:endParaRPr lang="en-US" sz="2400" dirty="0"/>
          </a:p>
        </p:txBody>
      </p:sp>
      <p:sp>
        <p:nvSpPr>
          <p:cNvPr id="5" name="TextBox 4"/>
          <p:cNvSpPr txBox="1"/>
          <p:nvPr/>
        </p:nvSpPr>
        <p:spPr>
          <a:xfrm>
            <a:off x="228600" y="4038600"/>
            <a:ext cx="5410200" cy="3077766"/>
          </a:xfrm>
          <a:prstGeom prst="rect">
            <a:avLst/>
          </a:prstGeom>
          <a:noFill/>
        </p:spPr>
        <p:txBody>
          <a:bodyPr wrap="square" rtlCol="0">
            <a:spAutoFit/>
          </a:bodyPr>
          <a:lstStyle/>
          <a:p>
            <a:r>
              <a:rPr lang="en-US" sz="2200" dirty="0" smtClean="0">
                <a:latin typeface="Harrington" pitchFamily="82" charset="0"/>
              </a:rPr>
              <a:t>“When we were young we used to make our own entertainment. I used to play games with my brother where we would both run a matchbox up the bedroom wall to see how many bugs we could catch. We’d drag the edge of the matchbox up the wall and then we’d open it up and count how many we’d caught.”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534400" cy="461665"/>
          </a:xfrm>
          <a:prstGeom prst="rect">
            <a:avLst/>
          </a:prstGeom>
          <a:noFill/>
        </p:spPr>
        <p:txBody>
          <a:bodyPr wrap="square" rtlCol="0">
            <a:spAutoFit/>
          </a:bodyPr>
          <a:lstStyle/>
          <a:p>
            <a:r>
              <a:rPr lang="en-US" sz="2400" dirty="0" smtClean="0"/>
              <a:t>And what of New </a:t>
            </a:r>
            <a:r>
              <a:rPr lang="en-US" sz="2400" dirty="0" err="1" smtClean="0"/>
              <a:t>Maurilia</a:t>
            </a:r>
            <a:r>
              <a:rPr lang="en-US" sz="2400" dirty="0" smtClean="0"/>
              <a:t>? </a:t>
            </a:r>
            <a:endParaRPr lang="en-US" sz="2400" dirty="0"/>
          </a:p>
        </p:txBody>
      </p:sp>
      <p:sp>
        <p:nvSpPr>
          <p:cNvPr id="3" name="TextBox 2"/>
          <p:cNvSpPr txBox="1"/>
          <p:nvPr/>
        </p:nvSpPr>
        <p:spPr>
          <a:xfrm>
            <a:off x="3810000" y="228600"/>
            <a:ext cx="4800600" cy="461665"/>
          </a:xfrm>
          <a:prstGeom prst="rect">
            <a:avLst/>
          </a:prstGeom>
          <a:noFill/>
        </p:spPr>
        <p:txBody>
          <a:bodyPr wrap="square" rtlCol="0">
            <a:spAutoFit/>
          </a:bodyPr>
          <a:lstStyle/>
          <a:p>
            <a:r>
              <a:rPr lang="en-US" sz="2400" dirty="0" smtClean="0"/>
              <a:t>New has imposed itself on old:</a:t>
            </a:r>
            <a:endParaRPr lang="en-US" sz="2400" dirty="0"/>
          </a:p>
        </p:txBody>
      </p:sp>
      <p:pic>
        <p:nvPicPr>
          <p:cNvPr id="4" name="Picture 3" descr="old st martins.jpg"/>
          <p:cNvPicPr>
            <a:picLocks noChangeAspect="1"/>
          </p:cNvPicPr>
          <p:nvPr/>
        </p:nvPicPr>
        <p:blipFill>
          <a:blip r:embed="rId2" cstate="print"/>
          <a:stretch>
            <a:fillRect/>
          </a:stretch>
        </p:blipFill>
        <p:spPr>
          <a:xfrm>
            <a:off x="3048000" y="685800"/>
            <a:ext cx="2714625" cy="4286250"/>
          </a:xfrm>
          <a:prstGeom prst="rect">
            <a:avLst/>
          </a:prstGeom>
        </p:spPr>
      </p:pic>
      <p:pic>
        <p:nvPicPr>
          <p:cNvPr id="5" name="Picture 4" descr="new st martins.jpg"/>
          <p:cNvPicPr>
            <a:picLocks noChangeAspect="1"/>
          </p:cNvPicPr>
          <p:nvPr/>
        </p:nvPicPr>
        <p:blipFill>
          <a:blip r:embed="rId3" cstate="print"/>
          <a:stretch>
            <a:fillRect/>
          </a:stretch>
        </p:blipFill>
        <p:spPr>
          <a:xfrm>
            <a:off x="1981200" y="2057400"/>
            <a:ext cx="4429125" cy="2857500"/>
          </a:xfrm>
          <a:prstGeom prst="rect">
            <a:avLst/>
          </a:prstGeom>
        </p:spPr>
      </p:pic>
      <p:sp>
        <p:nvSpPr>
          <p:cNvPr id="6" name="TextBox 5"/>
          <p:cNvSpPr txBox="1"/>
          <p:nvPr/>
        </p:nvSpPr>
        <p:spPr>
          <a:xfrm>
            <a:off x="609600" y="4953000"/>
            <a:ext cx="8153400" cy="1200329"/>
          </a:xfrm>
          <a:prstGeom prst="rect">
            <a:avLst/>
          </a:prstGeom>
          <a:noFill/>
        </p:spPr>
        <p:txBody>
          <a:bodyPr wrap="square" rtlCol="0">
            <a:spAutoFit/>
          </a:bodyPr>
          <a:lstStyle/>
          <a:p>
            <a:pPr algn="ctr"/>
            <a:r>
              <a:rPr lang="en-US" sz="2400" dirty="0" smtClean="0">
                <a:latin typeface="Harrington" pitchFamily="82" charset="0"/>
              </a:rPr>
              <a:t>‘The magnificence and prosperity of the metropolis </a:t>
            </a:r>
            <a:r>
              <a:rPr lang="en-US" sz="2400" dirty="0" err="1" smtClean="0">
                <a:latin typeface="Harrington" pitchFamily="82" charset="0"/>
              </a:rPr>
              <a:t>Maurilia</a:t>
            </a:r>
            <a:r>
              <a:rPr lang="en-US" sz="2400" dirty="0" smtClean="0">
                <a:latin typeface="Harrington" pitchFamily="82" charset="0"/>
              </a:rPr>
              <a:t>, when compared to the old, provincial </a:t>
            </a:r>
            <a:r>
              <a:rPr lang="en-US" sz="2400" dirty="0" err="1" smtClean="0">
                <a:latin typeface="Harrington" pitchFamily="82" charset="0"/>
              </a:rPr>
              <a:t>Maurilia</a:t>
            </a:r>
            <a:r>
              <a:rPr lang="en-US" sz="2400" dirty="0" smtClean="0">
                <a:latin typeface="Harrington" pitchFamily="82" charset="0"/>
              </a:rPr>
              <a:t>, cannot compensate for a certain lost grace’</a:t>
            </a:r>
            <a:endParaRPr lang="en-US" sz="2400" dirty="0">
              <a:latin typeface="Harrington" pitchFamily="82" charset="0"/>
            </a:endParaRPr>
          </a:p>
        </p:txBody>
      </p:sp>
      <p:sp>
        <p:nvSpPr>
          <p:cNvPr id="7" name="TextBox 6"/>
          <p:cNvSpPr txBox="1"/>
          <p:nvPr/>
        </p:nvSpPr>
        <p:spPr>
          <a:xfrm>
            <a:off x="304800" y="6027003"/>
            <a:ext cx="8610600" cy="830997"/>
          </a:xfrm>
          <a:prstGeom prst="rect">
            <a:avLst/>
          </a:prstGeom>
          <a:noFill/>
        </p:spPr>
        <p:txBody>
          <a:bodyPr wrap="square" rtlCol="0">
            <a:spAutoFit/>
          </a:bodyPr>
          <a:lstStyle/>
          <a:p>
            <a:pPr algn="ctr"/>
            <a:r>
              <a:rPr lang="en-US" sz="2400" dirty="0" smtClean="0"/>
              <a:t>Though as we have seen, such ‘grace’ is a phantom, created by the postcard maker, presenting a utopia which never truly existed.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6" grpId="0" build="allAtOnce"/>
      <p:bldP spid="7"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ld cathedral.jpg"/>
          <p:cNvPicPr>
            <a:picLocks noChangeAspect="1"/>
          </p:cNvPicPr>
          <p:nvPr/>
        </p:nvPicPr>
        <p:blipFill>
          <a:blip r:embed="rId2" cstate="print"/>
          <a:stretch>
            <a:fillRect/>
          </a:stretch>
        </p:blipFill>
        <p:spPr>
          <a:xfrm>
            <a:off x="1" y="533400"/>
            <a:ext cx="9143998" cy="5791199"/>
          </a:xfrm>
          <a:prstGeom prst="rect">
            <a:avLst/>
          </a:prstGeom>
        </p:spPr>
      </p:pic>
      <p:pic>
        <p:nvPicPr>
          <p:cNvPr id="3" name="Picture 2" descr="new Birmingham cathedral.jpg"/>
          <p:cNvPicPr>
            <a:picLocks noChangeAspect="1"/>
          </p:cNvPicPr>
          <p:nvPr/>
        </p:nvPicPr>
        <p:blipFill>
          <a:blip r:embed="rId3" cstate="print"/>
          <a:stretch>
            <a:fillRect/>
          </a:stretch>
        </p:blipFill>
        <p:spPr>
          <a:xfrm>
            <a:off x="-381000" y="381000"/>
            <a:ext cx="9220200" cy="6229350"/>
          </a:xfrm>
          <a:prstGeom prst="rect">
            <a:avLst/>
          </a:prstGeom>
        </p:spPr>
      </p:pic>
      <p:pic>
        <p:nvPicPr>
          <p:cNvPr id="4" name="Picture 3" descr="old corporation street.jpg"/>
          <p:cNvPicPr>
            <a:picLocks noChangeAspect="1"/>
          </p:cNvPicPr>
          <p:nvPr/>
        </p:nvPicPr>
        <p:blipFill>
          <a:blip r:embed="rId4" cstate="print"/>
          <a:stretch>
            <a:fillRect/>
          </a:stretch>
        </p:blipFill>
        <p:spPr>
          <a:xfrm>
            <a:off x="-152400" y="609600"/>
            <a:ext cx="9296400" cy="5887721"/>
          </a:xfrm>
          <a:prstGeom prst="rect">
            <a:avLst/>
          </a:prstGeom>
        </p:spPr>
      </p:pic>
      <p:pic>
        <p:nvPicPr>
          <p:cNvPr id="5" name="Picture 4" descr="new corporation st.jpg"/>
          <p:cNvPicPr>
            <a:picLocks noChangeAspect="1"/>
          </p:cNvPicPr>
          <p:nvPr/>
        </p:nvPicPr>
        <p:blipFill>
          <a:blip r:embed="rId5" cstate="print"/>
          <a:stretch>
            <a:fillRect/>
          </a:stretch>
        </p:blipFill>
        <p:spPr>
          <a:xfrm>
            <a:off x="152400" y="609600"/>
            <a:ext cx="9502647" cy="6512027"/>
          </a:xfrm>
          <a:prstGeom prst="rect">
            <a:avLst/>
          </a:prstGeom>
        </p:spPr>
      </p:pic>
      <p:pic>
        <p:nvPicPr>
          <p:cNvPr id="7" name="Picture 6" descr="old town hall.jpg"/>
          <p:cNvPicPr>
            <a:picLocks noChangeAspect="1"/>
          </p:cNvPicPr>
          <p:nvPr/>
        </p:nvPicPr>
        <p:blipFill>
          <a:blip r:embed="rId6" cstate="print"/>
          <a:stretch>
            <a:fillRect/>
          </a:stretch>
        </p:blipFill>
        <p:spPr>
          <a:xfrm>
            <a:off x="-228600" y="228600"/>
            <a:ext cx="9593179" cy="6324600"/>
          </a:xfrm>
          <a:prstGeom prst="rect">
            <a:avLst/>
          </a:prstGeom>
        </p:spPr>
      </p:pic>
      <p:pic>
        <p:nvPicPr>
          <p:cNvPr id="8" name="Picture 7" descr="new town hall.jpg"/>
          <p:cNvPicPr>
            <a:picLocks noChangeAspect="1"/>
          </p:cNvPicPr>
          <p:nvPr/>
        </p:nvPicPr>
        <p:blipFill>
          <a:blip r:embed="rId7" cstate="print"/>
          <a:stretch>
            <a:fillRect/>
          </a:stretch>
        </p:blipFill>
        <p:spPr>
          <a:xfrm>
            <a:off x="-228600" y="1143000"/>
            <a:ext cx="7467600" cy="5181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000" fill="hold"/>
                                        <p:tgtEl>
                                          <p:spTgt spid="4"/>
                                        </p:tgtEl>
                                        <p:attrNameLst>
                                          <p:attrName>ppt_x</p:attrName>
                                        </p:attrNameLst>
                                      </p:cBhvr>
                                      <p:tavLst>
                                        <p:tav tm="0">
                                          <p:val>
                                            <p:strVal val="#ppt_x"/>
                                          </p:val>
                                        </p:tav>
                                        <p:tav tm="100000">
                                          <p:val>
                                            <p:strVal val="#ppt_x"/>
                                          </p:val>
                                        </p:tav>
                                      </p:tavLst>
                                    </p:anim>
                                    <p:anim calcmode="lin" valueType="num">
                                      <p:cBhvr additive="base">
                                        <p:cTn id="13"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2000" fill="hold"/>
                                        <p:tgtEl>
                                          <p:spTgt spid="7"/>
                                        </p:tgtEl>
                                        <p:attrNameLst>
                                          <p:attrName>ppt_x</p:attrName>
                                        </p:attrNameLst>
                                      </p:cBhvr>
                                      <p:tavLst>
                                        <p:tav tm="0">
                                          <p:val>
                                            <p:strVal val="#ppt_x"/>
                                          </p:val>
                                        </p:tav>
                                        <p:tav tm="100000">
                                          <p:val>
                                            <p:strVal val="#ppt_x"/>
                                          </p:val>
                                        </p:tav>
                                      </p:tavLst>
                                    </p:anim>
                                    <p:anim calcmode="lin" valueType="num">
                                      <p:cBhvr additive="base">
                                        <p:cTn id="24"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1000"/>
            <a:lum bright="-28000" contrast="64000"/>
          </a:blip>
          <a:srcRect/>
          <a:stretch>
            <a:fillRect l="-13000" r="-13000"/>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52400"/>
            <a:ext cx="8686800" cy="830997"/>
          </a:xfrm>
          <a:prstGeom prst="rect">
            <a:avLst/>
          </a:prstGeom>
          <a:noFill/>
        </p:spPr>
        <p:txBody>
          <a:bodyPr wrap="square" rtlCol="0">
            <a:spAutoFit/>
          </a:bodyPr>
          <a:lstStyle/>
          <a:p>
            <a:pPr algn="ctr"/>
            <a:r>
              <a:rPr lang="en-US" sz="2400" dirty="0" smtClean="0">
                <a:latin typeface="Harrington" pitchFamily="82" charset="0"/>
              </a:rPr>
              <a:t>The rigidly bipartite distinction the </a:t>
            </a:r>
            <a:r>
              <a:rPr lang="en-US" sz="2400" dirty="0" err="1" smtClean="0">
                <a:latin typeface="Harrington" pitchFamily="82" charset="0"/>
              </a:rPr>
              <a:t>Maurilians</a:t>
            </a:r>
            <a:r>
              <a:rPr lang="en-US" sz="2400" dirty="0" smtClean="0">
                <a:latin typeface="Harrington" pitchFamily="82" charset="0"/>
              </a:rPr>
              <a:t> make between ‘New </a:t>
            </a:r>
            <a:r>
              <a:rPr lang="en-US" sz="2400" dirty="0" err="1" smtClean="0">
                <a:latin typeface="Harrington" pitchFamily="82" charset="0"/>
              </a:rPr>
              <a:t>Maurilia</a:t>
            </a:r>
            <a:r>
              <a:rPr lang="en-US" sz="2400" dirty="0" smtClean="0">
                <a:latin typeface="Harrington" pitchFamily="82" charset="0"/>
              </a:rPr>
              <a:t>’ and ‘Old </a:t>
            </a:r>
            <a:r>
              <a:rPr lang="en-US" sz="2400" dirty="0" err="1" smtClean="0">
                <a:latin typeface="Harrington" pitchFamily="82" charset="0"/>
              </a:rPr>
              <a:t>Maurilia</a:t>
            </a:r>
            <a:r>
              <a:rPr lang="en-US" sz="2400" dirty="0" smtClean="0">
                <a:latin typeface="Harrington" pitchFamily="82" charset="0"/>
              </a:rPr>
              <a:t>’ is an illusion.</a:t>
            </a:r>
            <a:endParaRPr lang="en-US" sz="2400" dirty="0">
              <a:latin typeface="Harrington" pitchFamily="82" charset="0"/>
            </a:endParaRPr>
          </a:p>
        </p:txBody>
      </p:sp>
      <p:sp>
        <p:nvSpPr>
          <p:cNvPr id="3" name="TextBox 2"/>
          <p:cNvSpPr txBox="1"/>
          <p:nvPr/>
        </p:nvSpPr>
        <p:spPr>
          <a:xfrm>
            <a:off x="381000" y="1066800"/>
            <a:ext cx="7620000" cy="646331"/>
          </a:xfrm>
          <a:prstGeom prst="rect">
            <a:avLst/>
          </a:prstGeom>
          <a:noFill/>
        </p:spPr>
        <p:txBody>
          <a:bodyPr wrap="square" rtlCol="0">
            <a:spAutoFit/>
          </a:bodyPr>
          <a:lstStyle/>
          <a:p>
            <a:pPr algn="ctr"/>
            <a:r>
              <a:rPr lang="en-US" dirty="0" smtClean="0"/>
              <a:t>In reality, there are three cities depicted here: Old Postcard </a:t>
            </a:r>
            <a:r>
              <a:rPr lang="en-US" dirty="0" err="1" smtClean="0"/>
              <a:t>Maurilia</a:t>
            </a:r>
            <a:r>
              <a:rPr lang="en-US" dirty="0" smtClean="0"/>
              <a:t>, the Old </a:t>
            </a:r>
            <a:r>
              <a:rPr lang="en-US" dirty="0" err="1" smtClean="0"/>
              <a:t>Maurilia</a:t>
            </a:r>
            <a:r>
              <a:rPr lang="en-US" dirty="0" smtClean="0"/>
              <a:t> of the man in the postcard and New </a:t>
            </a:r>
            <a:r>
              <a:rPr lang="en-US" dirty="0" err="1" smtClean="0"/>
              <a:t>Maurilia</a:t>
            </a:r>
            <a:r>
              <a:rPr lang="en-US" dirty="0" smtClean="0"/>
              <a:t>. </a:t>
            </a:r>
            <a:endParaRPr lang="en-US" dirty="0"/>
          </a:p>
        </p:txBody>
      </p:sp>
      <p:sp>
        <p:nvSpPr>
          <p:cNvPr id="4" name="TextBox 3"/>
          <p:cNvSpPr txBox="1"/>
          <p:nvPr/>
        </p:nvSpPr>
        <p:spPr>
          <a:xfrm>
            <a:off x="1752600" y="1981200"/>
            <a:ext cx="7391400" cy="646331"/>
          </a:xfrm>
          <a:prstGeom prst="rect">
            <a:avLst/>
          </a:prstGeom>
          <a:noFill/>
        </p:spPr>
        <p:txBody>
          <a:bodyPr wrap="square" rtlCol="0">
            <a:spAutoFit/>
          </a:bodyPr>
          <a:lstStyle/>
          <a:p>
            <a:pPr algn="ctr"/>
            <a:r>
              <a:rPr lang="en-US" dirty="0" smtClean="0"/>
              <a:t>Perhaps the pictures of New </a:t>
            </a:r>
            <a:r>
              <a:rPr lang="en-US" dirty="0" err="1" smtClean="0"/>
              <a:t>Maurilia</a:t>
            </a:r>
            <a:r>
              <a:rPr lang="en-US" dirty="0" smtClean="0"/>
              <a:t> do not represent New </a:t>
            </a:r>
            <a:r>
              <a:rPr lang="en-US" dirty="0" err="1" smtClean="0"/>
              <a:t>Maurilia</a:t>
            </a:r>
            <a:r>
              <a:rPr lang="en-US" dirty="0" smtClean="0"/>
              <a:t> at all, but New Postcard </a:t>
            </a:r>
            <a:r>
              <a:rPr lang="en-US" dirty="0" err="1" smtClean="0"/>
              <a:t>Maurilia</a:t>
            </a:r>
            <a:r>
              <a:rPr lang="en-US" dirty="0" smtClean="0"/>
              <a:t>. </a:t>
            </a:r>
            <a:endParaRPr lang="en-US" dirty="0"/>
          </a:p>
        </p:txBody>
      </p:sp>
      <p:sp>
        <p:nvSpPr>
          <p:cNvPr id="5" name="TextBox 4"/>
          <p:cNvSpPr txBox="1"/>
          <p:nvPr/>
        </p:nvSpPr>
        <p:spPr>
          <a:xfrm>
            <a:off x="152400" y="2971800"/>
            <a:ext cx="7467600" cy="646331"/>
          </a:xfrm>
          <a:prstGeom prst="rect">
            <a:avLst/>
          </a:prstGeom>
          <a:noFill/>
        </p:spPr>
        <p:txBody>
          <a:bodyPr wrap="square" rtlCol="0">
            <a:spAutoFit/>
          </a:bodyPr>
          <a:lstStyle/>
          <a:p>
            <a:pPr algn="ctr"/>
            <a:r>
              <a:rPr lang="en-US" dirty="0" smtClean="0"/>
              <a:t>The permutations are endless, and perhaps not one of them can ever accurately represent </a:t>
            </a:r>
            <a:r>
              <a:rPr lang="en-US" dirty="0" err="1" smtClean="0"/>
              <a:t>Maurilia</a:t>
            </a:r>
            <a:r>
              <a:rPr lang="en-US" dirty="0" smtClean="0"/>
              <a:t> in its entirety. </a:t>
            </a:r>
            <a:endParaRPr lang="en-US" dirty="0"/>
          </a:p>
        </p:txBody>
      </p:sp>
      <p:sp>
        <p:nvSpPr>
          <p:cNvPr id="6" name="TextBox 5"/>
          <p:cNvSpPr txBox="1"/>
          <p:nvPr/>
        </p:nvSpPr>
        <p:spPr>
          <a:xfrm>
            <a:off x="2133600" y="3810000"/>
            <a:ext cx="6553200" cy="646331"/>
          </a:xfrm>
          <a:prstGeom prst="rect">
            <a:avLst/>
          </a:prstGeom>
          <a:noFill/>
        </p:spPr>
        <p:txBody>
          <a:bodyPr wrap="square" rtlCol="0">
            <a:spAutoFit/>
          </a:bodyPr>
          <a:lstStyle/>
          <a:p>
            <a:pPr algn="ctr"/>
            <a:r>
              <a:rPr lang="en-US" dirty="0" smtClean="0"/>
              <a:t>Of course, none of these pictures are of </a:t>
            </a:r>
            <a:r>
              <a:rPr lang="en-US" dirty="0" err="1" smtClean="0"/>
              <a:t>Maurilia</a:t>
            </a:r>
            <a:r>
              <a:rPr lang="en-US" dirty="0" smtClean="0"/>
              <a:t> at all, but they represent a ‘real’ city.  </a:t>
            </a:r>
            <a:endParaRPr lang="en-US" dirty="0"/>
          </a:p>
        </p:txBody>
      </p:sp>
      <p:sp>
        <p:nvSpPr>
          <p:cNvPr id="7" name="TextBox 6"/>
          <p:cNvSpPr txBox="1"/>
          <p:nvPr/>
        </p:nvSpPr>
        <p:spPr>
          <a:xfrm>
            <a:off x="838200" y="5029200"/>
            <a:ext cx="7315200" cy="1569660"/>
          </a:xfrm>
          <a:prstGeom prst="rect">
            <a:avLst/>
          </a:prstGeom>
          <a:noFill/>
        </p:spPr>
        <p:txBody>
          <a:bodyPr wrap="square" rtlCol="0">
            <a:spAutoFit/>
          </a:bodyPr>
          <a:lstStyle/>
          <a:p>
            <a:pPr algn="ctr"/>
            <a:r>
              <a:rPr lang="en-US" sz="2400" dirty="0" smtClean="0"/>
              <a:t>But the same process could be repeated for any city, and the results would be the same; </a:t>
            </a:r>
            <a:r>
              <a:rPr lang="en-US" sz="2400" dirty="0" err="1" smtClean="0"/>
              <a:t>Maurilians</a:t>
            </a:r>
            <a:r>
              <a:rPr lang="en-US" sz="2400" dirty="0" smtClean="0"/>
              <a:t> exist in every city, and allow their experience of their city to be </a:t>
            </a:r>
            <a:r>
              <a:rPr lang="en-US" sz="2400" dirty="0" err="1" smtClean="0"/>
              <a:t>coloured</a:t>
            </a:r>
            <a:r>
              <a:rPr lang="en-US" sz="2400" dirty="0" smtClean="0"/>
              <a:t> by the postcard propaganda of the past.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P spid="5" grpId="0" build="allAtOnce"/>
      <p:bldP spid="6" grpId="0" build="allAtOnce"/>
      <p:bldP spid="7" grpId="0" build="allAtOnce"/>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535</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Maurilia</vt:lpstr>
      <vt:lpstr>‘In Maurilia, the traveler is invited to visit the city, and, at the same time, to examine some old post cards that show it as it used to be.’ </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Maurilia</dc:title>
  <dc:creator>Kathryn</dc:creator>
  <cp:lastModifiedBy>Kathryn</cp:lastModifiedBy>
  <cp:revision>26</cp:revision>
  <dcterms:created xsi:type="dcterms:W3CDTF">2009-09-27T21:31:51Z</dcterms:created>
  <dcterms:modified xsi:type="dcterms:W3CDTF">2009-09-28T20:01:28Z</dcterms:modified>
</cp:coreProperties>
</file>