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58" r:id="rId3"/>
    <p:sldId id="293" r:id="rId4"/>
    <p:sldId id="286" r:id="rId5"/>
    <p:sldId id="292" r:id="rId6"/>
    <p:sldId id="284" r:id="rId7"/>
    <p:sldId id="291" r:id="rId8"/>
    <p:sldId id="285" r:id="rId9"/>
    <p:sldId id="290" r:id="rId10"/>
    <p:sldId id="287" r:id="rId11"/>
    <p:sldId id="297" r:id="rId12"/>
    <p:sldId id="295" r:id="rId13"/>
    <p:sldId id="280" r:id="rId14"/>
    <p:sldId id="281" r:id="rId15"/>
    <p:sldId id="282" r:id="rId16"/>
    <p:sldId id="259" r:id="rId17"/>
    <p:sldId id="260" r:id="rId18"/>
    <p:sldId id="261" r:id="rId19"/>
    <p:sldId id="262" r:id="rId20"/>
    <p:sldId id="263" r:id="rId21"/>
    <p:sldId id="264" r:id="rId22"/>
    <p:sldId id="265" r:id="rId23"/>
    <p:sldId id="288" r:id="rId24"/>
    <p:sldId id="283" r:id="rId25"/>
    <p:sldId id="296" r:id="rId26"/>
    <p:sldId id="269" r:id="rId27"/>
    <p:sldId id="270" r:id="rId28"/>
    <p:sldId id="271" r:id="rId29"/>
    <p:sldId id="273" r:id="rId30"/>
    <p:sldId id="272" r:id="rId31"/>
    <p:sldId id="274" r:id="rId32"/>
    <p:sldId id="289" r:id="rId33"/>
    <p:sldId id="275" r:id="rId34"/>
    <p:sldId id="276" r:id="rId35"/>
    <p:sldId id="277" r:id="rId36"/>
    <p:sldId id="278" r:id="rId37"/>
    <p:sldId id="279"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15" autoAdjust="0"/>
    <p:restoredTop sz="94660"/>
  </p:normalViewPr>
  <p:slideViewPr>
    <p:cSldViewPr>
      <p:cViewPr varScale="1">
        <p:scale>
          <a:sx n="66" d="100"/>
          <a:sy n="66" d="100"/>
        </p:scale>
        <p:origin x="-1506" y="-11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D1A0C4-C783-4246-8C05-E9FEC6969B5D}" type="datetimeFigureOut">
              <a:rPr lang="en-US" smtClean="0"/>
              <a:t>11/13/2013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67C79FD-D497-468F-88CD-ECF653EF681E}" type="slidenum">
              <a:rPr lang="en-US" smtClean="0"/>
              <a:t>‹#›</a:t>
            </a:fld>
            <a:endParaRPr lang="en-US"/>
          </a:p>
        </p:txBody>
      </p:sp>
    </p:spTree>
    <p:extLst>
      <p:ext uri="{BB962C8B-B14F-4D97-AF65-F5344CB8AC3E}">
        <p14:creationId xmlns:p14="http://schemas.microsoft.com/office/powerpoint/2010/main" val="22487320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6151711-7E41-4E45-8F47-6816B18BF292}" type="slidenum">
              <a:rPr lang="en-US" altLang="en-US" smtClean="0"/>
              <a:pPr eaLnBrk="1" hangingPunct="1"/>
              <a:t>2</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en-US" altLang="en-US" b="1" smtClean="0"/>
              <a:t>Food processing:  </a:t>
            </a:r>
            <a:r>
              <a:rPr lang="en-US" altLang="en-US" smtClean="0"/>
              <a:t>mortars and querns for grinding grain.  These objects would likely be associated with the domestic spaces of women and slaves.</a:t>
            </a:r>
          </a:p>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00ADC3E-5C4B-469D-9E02-C15D88D3A7EC}" type="slidenum">
              <a:rPr lang="en-US" altLang="en-US" smtClean="0"/>
              <a:pPr eaLnBrk="1" hangingPunct="1"/>
              <a:t>12</a:t>
            </a:fld>
            <a:endParaRPr lang="en-US" altLang="en-US" smtClean="0"/>
          </a:p>
        </p:txBody>
      </p:sp>
      <p:sp>
        <p:nvSpPr>
          <p:cNvPr id="72707" name="Slide Image Placeholder 1"/>
          <p:cNvSpPr>
            <a:spLocks noGrp="1" noRot="1" noChangeAspect="1" noTextEdit="1"/>
          </p:cNvSpPr>
          <p:nvPr>
            <p:ph type="sldImg"/>
          </p:nvPr>
        </p:nvSpPr>
        <p:spPr>
          <a:ln/>
        </p:spPr>
      </p:sp>
      <p:sp>
        <p:nvSpPr>
          <p:cNvPr id="72708" name="Notes Placeholder 2"/>
          <p:cNvSpPr>
            <a:spLocks noGrp="1"/>
          </p:cNvSpPr>
          <p:nvPr>
            <p:ph type="body" idx="1"/>
          </p:nvPr>
        </p:nvSpPr>
        <p:spPr>
          <a:noFill/>
        </p:spPr>
        <p:txBody>
          <a:bodyPr/>
          <a:lstStyle/>
          <a:p>
            <a:pPr eaLnBrk="1" hangingPunct="1">
              <a:spcBef>
                <a:spcPct val="0"/>
              </a:spcBef>
            </a:pPr>
            <a:r>
              <a:rPr lang="en-US" altLang="en-US" b="1" smtClean="0"/>
              <a:t>Women’s domestic space:  </a:t>
            </a:r>
            <a:r>
              <a:rPr lang="en-US" altLang="en-US" smtClean="0"/>
              <a:t>One of the primary responsibilities of women in the household was the production of cloth.  The Attic BF scene above shows this process.  Below are spindle whorls and loomweights that are the material residues of this process often found by archaeologists.</a:t>
            </a:r>
          </a:p>
          <a:p>
            <a:pPr eaLnBrk="1" hangingPunct="1">
              <a:spcBef>
                <a:spcPct val="0"/>
              </a:spcBef>
            </a:pPr>
            <a:endParaRPr lang="en-US" altLang="en-US" smtClean="0"/>
          </a:p>
        </p:txBody>
      </p:sp>
      <p:sp>
        <p:nvSpPr>
          <p:cNvPr id="7270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hangingPunct="1"/>
            <a:fld id="{C350ED90-BD33-4F51-99F6-CF921D88432C}" type="slidenum">
              <a:rPr lang="en-US" altLang="en-US" sz="1200">
                <a:solidFill>
                  <a:srgbClr val="FFCC66"/>
                </a:solidFill>
              </a:rPr>
              <a:pPr algn="r" eaLnBrk="1" hangingPunct="1"/>
              <a:t>12</a:t>
            </a:fld>
            <a:endParaRPr lang="en-US" altLang="en-US" sz="1200">
              <a:solidFill>
                <a:srgbClr val="FFCC66"/>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B2ED8E1-D177-4E29-89B5-4892532BD773}" type="slidenum">
              <a:rPr lang="en-US" altLang="en-US" smtClean="0"/>
              <a:pPr eaLnBrk="1" hangingPunct="1"/>
              <a:t>16</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006E2BE-04DE-473C-9A19-A99DBC103115}" type="slidenum">
              <a:rPr lang="en-US" altLang="en-US" smtClean="0"/>
              <a:pPr eaLnBrk="1" hangingPunct="1"/>
              <a:t>17</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3861816-257A-4941-9E46-D71614ABC3AD}" type="slidenum">
              <a:rPr lang="en-US" altLang="en-US" smtClean="0"/>
              <a:pPr eaLnBrk="1" hangingPunct="1"/>
              <a:t>18</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22821AC-337C-4575-ACDB-98D184376C82}" type="slidenum">
              <a:rPr lang="en-US" altLang="en-US" smtClean="0"/>
              <a:pPr eaLnBrk="1" hangingPunct="1"/>
              <a:t>19</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D10DC42C-C556-421A-8373-DC7EE93AA9CC}" type="slidenum">
              <a:rPr lang="en-US" altLang="en-US" smtClean="0"/>
              <a:pPr eaLnBrk="1" hangingPunct="1"/>
              <a:t>20</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A46F4CA-885A-4ED5-81ED-19DD07C7AC57}" type="slidenum">
              <a:rPr lang="en-US" altLang="en-US" smtClean="0"/>
              <a:pPr eaLnBrk="1" hangingPunct="1"/>
              <a:t>21</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287A861-CDE5-4717-BCF9-CF79E13E31E3}" type="slidenum">
              <a:rPr lang="en-US" altLang="en-US" smtClean="0"/>
              <a:pPr eaLnBrk="1" hangingPunct="1"/>
              <a:t>22</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7010400" y="2052960"/>
            <a:ext cx="1981200" cy="1828800"/>
          </a:xfrm>
        </p:spPr>
        <p:txBody>
          <a:bodyPr anchor="ctr">
            <a:normAutofit/>
          </a:bodyPr>
          <a:lstStyle>
            <a:lvl1pPr marL="0" indent="0" algn="l">
              <a:buNone/>
              <a:defRPr sz="19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Date Placeholder 9"/>
          <p:cNvSpPr>
            <a:spLocks noGrp="1"/>
          </p:cNvSpPr>
          <p:nvPr>
            <p:ph type="dt" sz="half" idx="10"/>
          </p:nvPr>
        </p:nvSpPr>
        <p:spPr/>
        <p:txBody>
          <a:bodyPr/>
          <a:lstStyle>
            <a:lvl1pPr>
              <a:defRPr>
                <a:solidFill>
                  <a:schemeClr val="bg2"/>
                </a:solidFill>
              </a:defRPr>
            </a:lvl1pPr>
          </a:lstStyle>
          <a:p>
            <a:fld id="{A9953B40-A9A3-4846-BD8F-F74F5A03254D}" type="datetimeFigureOut">
              <a:rPr lang="en-US" smtClean="0"/>
              <a:t>11/13/2013</a:t>
            </a:fld>
            <a:endParaRPr lang="en-US"/>
          </a:p>
        </p:txBody>
      </p:sp>
      <p:sp>
        <p:nvSpPr>
          <p:cNvPr id="11" name="Slide Number Placeholder 10"/>
          <p:cNvSpPr>
            <a:spLocks noGrp="1"/>
          </p:cNvSpPr>
          <p:nvPr>
            <p:ph type="sldNum" sz="quarter" idx="11"/>
          </p:nvPr>
        </p:nvSpPr>
        <p:spPr/>
        <p:txBody>
          <a:bodyPr/>
          <a:lstStyle>
            <a:lvl1pPr>
              <a:defRPr>
                <a:solidFill>
                  <a:srgbClr val="FFFFFF"/>
                </a:solidFill>
              </a:defRPr>
            </a:lvl1pPr>
          </a:lstStyle>
          <a:p>
            <a:fld id="{7B04D858-17CA-4316-A9A4-22EEEF671A2D}" type="slidenum">
              <a:rPr lang="en-US" smtClean="0"/>
              <a:t>‹#›</a:t>
            </a:fld>
            <a:endParaRPr lang="en-US"/>
          </a:p>
        </p:txBody>
      </p:sp>
      <p:sp>
        <p:nvSpPr>
          <p:cNvPr id="12" name="Footer Placeholder 11"/>
          <p:cNvSpPr>
            <a:spLocks noGrp="1"/>
          </p:cNvSpPr>
          <p:nvPr>
            <p:ph type="ftr" sz="quarter" idx="12"/>
          </p:nvPr>
        </p:nvSpPr>
        <p:spPr/>
        <p:txBody>
          <a:bodyPr/>
          <a:lstStyle>
            <a:lvl1pPr>
              <a:defRPr>
                <a:solidFill>
                  <a:schemeClr val="bg2"/>
                </a:solidFill>
              </a:defRPr>
            </a:lvl1pPr>
          </a:lstStyle>
          <a:p>
            <a:endParaRPr lang="en-US"/>
          </a:p>
        </p:txBody>
      </p:sp>
      <p:sp>
        <p:nvSpPr>
          <p:cNvPr id="13" name="Title 12"/>
          <p:cNvSpPr>
            <a:spLocks noGrp="1"/>
          </p:cNvSpPr>
          <p:nvPr>
            <p:ph type="title"/>
          </p:nvPr>
        </p:nvSpPr>
        <p:spPr>
          <a:xfrm>
            <a:off x="457200" y="2052960"/>
            <a:ext cx="6324600" cy="182880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953B40-A9A3-4846-BD8F-F74F5A03254D}" type="datetimeFigureOut">
              <a:rPr lang="en-US" smtClean="0"/>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D858-17CA-4316-A9A4-22EEEF671A2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152400" y="147319"/>
            <a:ext cx="6705600"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47319"/>
            <a:ext cx="1956046"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162800" y="274638"/>
            <a:ext cx="1676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953B40-A9A3-4846-BD8F-F74F5A03254D}" type="datetimeFigureOut">
              <a:rPr lang="en-US" smtClean="0"/>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2"/>
                </a:solidFill>
              </a:defRPr>
            </a:lvl1pPr>
          </a:lstStyle>
          <a:p>
            <a:fld id="{7B04D858-17CA-4316-A9A4-22EEEF671A2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9953B40-A9A3-4846-BD8F-F74F5A03254D}" type="datetimeFigureOut">
              <a:rPr lang="en-US" smtClean="0"/>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04D858-17CA-4316-A9A4-22EEEF671A2D}" type="slidenum">
              <a:rPr lang="en-US" smtClean="0"/>
              <a:t>‹#›</a:t>
            </a:fld>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010400" y="152399"/>
            <a:ext cx="1981200" cy="655624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400" y="153923"/>
            <a:ext cx="6705600" cy="6553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162799" y="2892277"/>
            <a:ext cx="1600201" cy="1645920"/>
          </a:xfrm>
        </p:spPr>
        <p:txBody>
          <a:bodyPr anchor="ctr"/>
          <a:lstStyle>
            <a:lvl1pPr marL="0" indent="0">
              <a:buNone/>
              <a:defRPr sz="200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8"/>
          <p:cNvSpPr>
            <a:spLocks noGrp="1"/>
          </p:cNvSpPr>
          <p:nvPr>
            <p:ph type="dt" sz="half" idx="10"/>
          </p:nvPr>
        </p:nvSpPr>
        <p:spPr/>
        <p:txBody>
          <a:bodyPr/>
          <a:lstStyle>
            <a:lvl1pPr>
              <a:defRPr>
                <a:solidFill>
                  <a:srgbClr val="FFFFFF"/>
                </a:solidFill>
              </a:defRPr>
            </a:lvl1pPr>
          </a:lstStyle>
          <a:p>
            <a:fld id="{A9953B40-A9A3-4846-BD8F-F74F5A03254D}" type="datetimeFigureOut">
              <a:rPr lang="en-US" smtClean="0"/>
              <a:t>11/13/2013</a:t>
            </a:fld>
            <a:endParaRPr lang="en-US"/>
          </a:p>
        </p:txBody>
      </p:sp>
      <p:sp>
        <p:nvSpPr>
          <p:cNvPr id="10" name="Slide Number Placeholder 9"/>
          <p:cNvSpPr>
            <a:spLocks noGrp="1"/>
          </p:cNvSpPr>
          <p:nvPr>
            <p:ph type="sldNum" sz="quarter" idx="11"/>
          </p:nvPr>
        </p:nvSpPr>
        <p:spPr/>
        <p:txBody>
          <a:bodyPr/>
          <a:lstStyle>
            <a:lvl1pPr>
              <a:defRPr>
                <a:solidFill>
                  <a:schemeClr val="bg2"/>
                </a:solidFill>
              </a:defRPr>
            </a:lvl1pPr>
          </a:lstStyle>
          <a:p>
            <a:fld id="{7B04D858-17CA-4316-A9A4-22EEEF671A2D}" type="slidenum">
              <a:rPr lang="en-US" smtClean="0"/>
              <a:t>‹#›</a:t>
            </a:fld>
            <a:endParaRPr lang="en-US"/>
          </a:p>
        </p:txBody>
      </p:sp>
      <p:sp>
        <p:nvSpPr>
          <p:cNvPr id="11" name="Footer Placeholder 10"/>
          <p:cNvSpPr>
            <a:spLocks noGrp="1"/>
          </p:cNvSpPr>
          <p:nvPr>
            <p:ph type="ftr" sz="quarter" idx="12"/>
          </p:nvPr>
        </p:nvSpPr>
        <p:spPr/>
        <p:txBody>
          <a:bodyPr/>
          <a:lstStyle>
            <a:lvl1pPr>
              <a:defRPr>
                <a:solidFill>
                  <a:srgbClr val="FFFFFF"/>
                </a:solidFill>
              </a:defRPr>
            </a:lvl1pPr>
          </a:lstStyle>
          <a:p>
            <a:endParaRPr lang="en-US"/>
          </a:p>
        </p:txBody>
      </p:sp>
      <p:sp>
        <p:nvSpPr>
          <p:cNvPr id="12" name="Title 11"/>
          <p:cNvSpPr>
            <a:spLocks noGrp="1"/>
          </p:cNvSpPr>
          <p:nvPr>
            <p:ph type="title"/>
          </p:nvPr>
        </p:nvSpPr>
        <p:spPr>
          <a:xfrm>
            <a:off x="381000" y="2892277"/>
            <a:ext cx="6324600" cy="1645920"/>
          </a:xfrm>
        </p:spPr>
        <p:txBody>
          <a:bodyPr/>
          <a:lstStyle>
            <a:lvl1pPr algn="r">
              <a:defRPr sz="4200" spc="150" baseline="0"/>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2"/>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9953B40-A9A3-4846-BD8F-F74F5A03254D}" type="datetimeFigureOut">
              <a:rPr lang="en-US" smtClean="0"/>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4D858-17CA-4316-A9A4-22EEEF671A2D}"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22438"/>
            <a:ext cx="4040188"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399"/>
            <a:ext cx="4040188"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399"/>
            <a:ext cx="4041775" cy="36877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9953B40-A9A3-4846-BD8F-F74F5A03254D}" type="datetimeFigureOut">
              <a:rPr lang="en-US" smtClean="0"/>
              <a:t>11/13/2013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04D858-17CA-4316-A9A4-22EEEF671A2D}" type="slidenum">
              <a:rPr lang="en-US" smtClean="0"/>
              <a:t>‹#›</a:t>
            </a:fld>
            <a:endParaRPr lang="en-US"/>
          </a:p>
        </p:txBody>
      </p:sp>
      <p:sp>
        <p:nvSpPr>
          <p:cNvPr id="10" name="Title 9"/>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9953B40-A9A3-4846-BD8F-F74F5A03254D}" type="datetimeFigureOut">
              <a:rPr lang="en-US" smtClean="0"/>
              <a:t>11/13/2013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04D858-17CA-4316-A9A4-22EEEF671A2D}" type="slidenum">
              <a:rPr lang="en-US" smtClean="0"/>
              <a:t>‹#›</a:t>
            </a:fld>
            <a:endParaRPr lang="en-US"/>
          </a:p>
        </p:txBody>
      </p:sp>
      <p:sp>
        <p:nvSpPr>
          <p:cNvPr id="6" name="Title 5"/>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52400" y="150919"/>
            <a:ext cx="8831802" cy="655624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A9953B40-A9A3-4846-BD8F-F74F5A03254D}" type="datetimeFigureOut">
              <a:rPr lang="en-US" smtClean="0"/>
              <a:t>11/13/2013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04D858-17CA-4316-A9A4-22EEEF671A2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010400" y="150876"/>
            <a:ext cx="1981200" cy="65562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152400" y="152400"/>
            <a:ext cx="6705600" cy="6553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304800"/>
            <a:ext cx="5867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159752" y="2130552"/>
            <a:ext cx="1673352" cy="2816352"/>
          </a:xfrm>
        </p:spPr>
        <p:txBody>
          <a:bodyPr tIns="0"/>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953B40-A9A3-4846-BD8F-F74F5A03254D}" type="datetimeFigureOut">
              <a:rPr lang="en-US" smtClean="0"/>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ln>
            <a:noFill/>
          </a:ln>
        </p:spPr>
        <p:txBody>
          <a:bodyPr/>
          <a:lstStyle>
            <a:lvl1pPr>
              <a:defRPr>
                <a:solidFill>
                  <a:srgbClr val="FFFFFF"/>
                </a:solidFill>
              </a:defRPr>
            </a:lvl1pPr>
          </a:lstStyle>
          <a:p>
            <a:fld id="{7B04D858-17CA-4316-A9A4-22EEEF671A2D}" type="slidenum">
              <a:rPr lang="en-US" smtClean="0"/>
              <a:t>‹#›</a:t>
            </a:fld>
            <a:endParaRPr lang="en-US"/>
          </a:p>
        </p:txBody>
      </p:sp>
      <p:sp>
        <p:nvSpPr>
          <p:cNvPr id="11" name="Title 10"/>
          <p:cNvSpPr>
            <a:spLocks noGrp="1"/>
          </p:cNvSpPr>
          <p:nvPr>
            <p:ph type="title"/>
          </p:nvPr>
        </p:nvSpPr>
        <p:spPr>
          <a:xfrm>
            <a:off x="7159752" y="457200"/>
            <a:ext cx="1675660" cy="1673352"/>
          </a:xfrm>
        </p:spPr>
        <p:txBody>
          <a:bodyPr anchor="b"/>
          <a:lstStyle>
            <a:lvl1pPr algn="l">
              <a:defRPr sz="2000" spc="150" baseline="0"/>
            </a:lvl1pPr>
          </a:lstStyle>
          <a:p>
            <a:r>
              <a:rPr lang="en-US" smtClean="0"/>
              <a:t>Click to edit Master title style</a:t>
            </a:r>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p:cNvSpPr/>
          <p:nvPr/>
        </p:nvSpPr>
        <p:spPr>
          <a:xfrm>
            <a:off x="7010400" y="150876"/>
            <a:ext cx="1981200" cy="65562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52400" y="152400"/>
            <a:ext cx="6705600" cy="6553200"/>
          </a:xfrm>
        </p:spPr>
        <p:txBody>
          <a:bodyPr anchor="ct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7162800" y="2133600"/>
            <a:ext cx="1676400" cy="2971800"/>
          </a:xfrm>
        </p:spPr>
        <p:txBody>
          <a:bodyPr tIns="0"/>
          <a:lstStyle>
            <a:lvl1pPr marL="0" indent="0">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9953B40-A9A3-4846-BD8F-F74F5A03254D}" type="datetimeFigureOut">
              <a:rPr lang="en-US" smtClean="0"/>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04D858-17CA-4316-A9A4-22EEEF671A2D}" type="slidenum">
              <a:rPr lang="en-US" smtClean="0"/>
              <a:t>‹#›</a:t>
            </a:fld>
            <a:endParaRPr lang="en-US"/>
          </a:p>
        </p:txBody>
      </p:sp>
      <p:sp>
        <p:nvSpPr>
          <p:cNvPr id="10" name="Title 9"/>
          <p:cNvSpPr>
            <a:spLocks noGrp="1"/>
          </p:cNvSpPr>
          <p:nvPr>
            <p:ph type="title"/>
          </p:nvPr>
        </p:nvSpPr>
        <p:spPr>
          <a:xfrm>
            <a:off x="7162800" y="460248"/>
            <a:ext cx="1676400" cy="1673352"/>
          </a:xfrm>
        </p:spPr>
        <p:txBody>
          <a:bodyPr anchor="b"/>
          <a:lstStyle>
            <a:lvl1pPr algn="l">
              <a:defRPr sz="2000" spc="150" baseline="0">
                <a:solidFill>
                  <a:schemeClr val="tx2"/>
                </a:solidFill>
              </a:defRPr>
            </a:lvl1pPr>
          </a:lstStyle>
          <a:p>
            <a:r>
              <a:rPr lang="en-US" smtClean="0"/>
              <a:t>Click to edit Master title style</a:t>
            </a:r>
            <a:endParaRPr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152400" y="1634971"/>
            <a:ext cx="8831802" cy="504547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52399" y="152400"/>
            <a:ext cx="8814047" cy="13464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81000" y="355847"/>
            <a:ext cx="8381260" cy="1054394"/>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380999" y="1719071"/>
            <a:ext cx="8407893" cy="440740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70888" y="6356350"/>
            <a:ext cx="2133600" cy="274320"/>
          </a:xfrm>
          <a:prstGeom prst="rect">
            <a:avLst/>
          </a:prstGeom>
        </p:spPr>
        <p:txBody>
          <a:bodyPr vert="horz" lIns="91440" tIns="45720" rIns="91440" bIns="45720" rtlCol="0" anchor="ctr"/>
          <a:lstStyle>
            <a:lvl1pPr algn="l">
              <a:defRPr sz="1100">
                <a:solidFill>
                  <a:schemeClr val="tx2"/>
                </a:solidFill>
              </a:defRPr>
            </a:lvl1pPr>
          </a:lstStyle>
          <a:p>
            <a:fld id="{A9953B40-A9A3-4846-BD8F-F74F5A03254D}" type="datetimeFigureOut">
              <a:rPr lang="en-US" smtClean="0"/>
              <a:t>11/13/2013</a:t>
            </a:fld>
            <a:endParaRPr lang="en-US"/>
          </a:p>
        </p:txBody>
      </p:sp>
      <p:sp>
        <p:nvSpPr>
          <p:cNvPr id="5" name="Footer Placeholder 4"/>
          <p:cNvSpPr>
            <a:spLocks noGrp="1"/>
          </p:cNvSpPr>
          <p:nvPr>
            <p:ph type="ftr" sz="quarter" idx="3"/>
          </p:nvPr>
        </p:nvSpPr>
        <p:spPr>
          <a:xfrm>
            <a:off x="3048000" y="6356350"/>
            <a:ext cx="3352800" cy="274320"/>
          </a:xfrm>
          <a:prstGeom prst="rect">
            <a:avLst/>
          </a:prstGeom>
        </p:spPr>
        <p:txBody>
          <a:bodyPr vert="horz" lIns="91440" tIns="45720" rIns="91440" bIns="45720" rtlCol="0" anchor="ctr"/>
          <a:lstStyle>
            <a:lvl1pPr algn="ctr">
              <a:defRPr sz="1100">
                <a:solidFill>
                  <a:schemeClr val="tx2"/>
                </a:solidFill>
              </a:defRPr>
            </a:lvl1pPr>
          </a:lstStyle>
          <a:p>
            <a:endParaRPr lang="en-US"/>
          </a:p>
        </p:txBody>
      </p:sp>
      <p:sp>
        <p:nvSpPr>
          <p:cNvPr id="6" name="Slide Number Placeholder 5"/>
          <p:cNvSpPr>
            <a:spLocks noGrp="1"/>
          </p:cNvSpPr>
          <p:nvPr>
            <p:ph type="sldNum" sz="quarter" idx="4"/>
          </p:nvPr>
        </p:nvSpPr>
        <p:spPr>
          <a:xfrm>
            <a:off x="8234680" y="6355080"/>
            <a:ext cx="582966" cy="274320"/>
          </a:xfrm>
          <a:prstGeom prst="rect">
            <a:avLst/>
          </a:prstGeom>
          <a:ln w="19050">
            <a:noFill/>
          </a:ln>
        </p:spPr>
        <p:txBody>
          <a:bodyPr vert="horz" lIns="91440" tIns="45720" rIns="91440" bIns="45720" rtlCol="0" anchor="ctr"/>
          <a:lstStyle>
            <a:lvl1pPr algn="ctr">
              <a:defRPr sz="1100">
                <a:solidFill>
                  <a:schemeClr val="tx2"/>
                </a:solidFill>
              </a:defRPr>
            </a:lvl1pPr>
          </a:lstStyle>
          <a:p>
            <a:fld id="{7B04D858-17CA-4316-A9A4-22EEEF671A2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3200" kern="1200" cap="all" spc="200" baseline="0">
          <a:ln>
            <a:noFill/>
          </a:ln>
          <a:solidFill>
            <a:schemeClr val="bg1"/>
          </a:solidFill>
          <a:effectLst/>
          <a:latin typeface="+mj-lt"/>
          <a:ea typeface="+mj-ea"/>
          <a:cs typeface="+mj-cs"/>
        </a:defRPr>
      </a:lvl1pPr>
    </p:titleStyle>
    <p:bodyStyle>
      <a:lvl1pPr marL="274320" indent="-228600" algn="l" defTabSz="914400" rtl="0" eaLnBrk="1" latinLnBrk="0" hangingPunct="1">
        <a:spcBef>
          <a:spcPct val="20000"/>
        </a:spcBef>
        <a:buClr>
          <a:schemeClr val="accent1"/>
        </a:buClr>
        <a:buFont typeface="Wingdings 2" pitchFamily="18" charset="2"/>
        <a:buChar char=""/>
        <a:defRPr sz="2000" kern="1200" spc="150" baseline="0">
          <a:solidFill>
            <a:schemeClr val="tx2"/>
          </a:solidFill>
          <a:latin typeface="+mn-lt"/>
          <a:ea typeface="+mn-ea"/>
          <a:cs typeface="+mn-cs"/>
        </a:defRPr>
      </a:lvl1pPr>
      <a:lvl2pPr marL="548640" indent="-182880" algn="l" defTabSz="914400" rtl="0" eaLnBrk="1" latinLnBrk="0" hangingPunct="1">
        <a:spcBef>
          <a:spcPct val="20000"/>
        </a:spcBef>
        <a:buClr>
          <a:schemeClr val="accent2"/>
        </a:buClr>
        <a:buFont typeface="Wingdings" pitchFamily="2" charset="2"/>
        <a:buChar char="§"/>
        <a:defRPr sz="1800" kern="1200" spc="100" baseline="0">
          <a:solidFill>
            <a:schemeClr val="tx2"/>
          </a:solidFill>
          <a:latin typeface="+mn-lt"/>
          <a:ea typeface="+mn-ea"/>
          <a:cs typeface="+mn-cs"/>
        </a:defRPr>
      </a:lvl2pPr>
      <a:lvl3pPr marL="822960" indent="-182880" algn="l" defTabSz="914400" rtl="0" eaLnBrk="1" latinLnBrk="0" hangingPunct="1">
        <a:spcBef>
          <a:spcPct val="20000"/>
        </a:spcBef>
        <a:buClr>
          <a:schemeClr val="accent3"/>
        </a:buClr>
        <a:buFont typeface="Wingdings" pitchFamily="2" charset="2"/>
        <a:buChar char="§"/>
        <a:defRPr sz="1600" kern="1200" spc="100" baseline="0">
          <a:solidFill>
            <a:schemeClr val="tx2"/>
          </a:solidFill>
          <a:latin typeface="+mn-lt"/>
          <a:ea typeface="+mn-ea"/>
          <a:cs typeface="+mn-cs"/>
        </a:defRPr>
      </a:lvl3pPr>
      <a:lvl4pPr marL="1097280" indent="-182880" algn="l" defTabSz="914400" rtl="0" eaLnBrk="1" latinLnBrk="0" hangingPunct="1">
        <a:spcBef>
          <a:spcPct val="20000"/>
        </a:spcBef>
        <a:buClr>
          <a:schemeClr val="accent4"/>
        </a:buClr>
        <a:buFont typeface="Wingdings" pitchFamily="2" charset="2"/>
        <a:buChar char="§"/>
        <a:defRPr sz="1400" kern="1200">
          <a:solidFill>
            <a:schemeClr val="tx2"/>
          </a:solidFill>
          <a:latin typeface="+mn-lt"/>
          <a:ea typeface="+mn-ea"/>
          <a:cs typeface="+mn-cs"/>
        </a:defRPr>
      </a:lvl4pPr>
      <a:lvl5pPr marL="1280160" indent="-182880" algn="l" defTabSz="914400" rtl="0" eaLnBrk="1" latinLnBrk="0" hangingPunct="1">
        <a:spcBef>
          <a:spcPct val="20000"/>
        </a:spcBef>
        <a:buClr>
          <a:schemeClr val="accent6"/>
        </a:buClr>
        <a:buFont typeface="Wingdings" pitchFamily="2" charset="2"/>
        <a:buChar char="§"/>
        <a:defRPr sz="1300" kern="1200" spc="100" baseline="0">
          <a:solidFill>
            <a:schemeClr val="tx2"/>
          </a:solidFill>
          <a:latin typeface="+mn-lt"/>
          <a:ea typeface="+mn-ea"/>
          <a:cs typeface="+mn-cs"/>
        </a:defRPr>
      </a:lvl5pPr>
      <a:lvl6pPr marL="1554480" indent="-182880" algn="l" defTabSz="914400" rtl="0" eaLnBrk="1" latinLnBrk="0" hangingPunct="1">
        <a:spcBef>
          <a:spcPct val="20000"/>
        </a:spcBef>
        <a:buClr>
          <a:schemeClr val="accent1"/>
        </a:buClr>
        <a:buFont typeface="Wingdings" pitchFamily="2" charset="2"/>
        <a:buChar char="§"/>
        <a:defRPr sz="1200" kern="1200">
          <a:solidFill>
            <a:schemeClr val="tx2"/>
          </a:solidFill>
          <a:latin typeface="+mn-lt"/>
          <a:ea typeface="+mn-ea"/>
          <a:cs typeface="+mn-cs"/>
        </a:defRPr>
      </a:lvl6pPr>
      <a:lvl7pPr marL="1828800" indent="-182880" algn="l" defTabSz="914400" rtl="0" eaLnBrk="1" latinLnBrk="0" hangingPunct="1">
        <a:spcBef>
          <a:spcPct val="20000"/>
        </a:spcBef>
        <a:buClr>
          <a:schemeClr val="accent2"/>
        </a:buClr>
        <a:buFont typeface="Wingdings" pitchFamily="2" charset="2"/>
        <a:buChar char="§"/>
        <a:defRPr sz="1200" kern="1200">
          <a:solidFill>
            <a:schemeClr val="tx2"/>
          </a:solidFill>
          <a:latin typeface="+mn-lt"/>
          <a:ea typeface="+mn-ea"/>
          <a:cs typeface="+mn-cs"/>
        </a:defRPr>
      </a:lvl7pPr>
      <a:lvl8pPr marL="2103120" indent="-182880" algn="l" defTabSz="914400" rtl="0" eaLnBrk="1" latinLnBrk="0" hangingPunct="1">
        <a:spcBef>
          <a:spcPct val="20000"/>
        </a:spcBef>
        <a:buClr>
          <a:schemeClr val="accent3"/>
        </a:buClr>
        <a:buFont typeface="Wingdings" pitchFamily="2" charset="2"/>
        <a:buChar char="§"/>
        <a:defRPr sz="1200" kern="1200">
          <a:solidFill>
            <a:schemeClr val="tx2"/>
          </a:solidFill>
          <a:latin typeface="+mn-lt"/>
          <a:ea typeface="+mn-ea"/>
          <a:cs typeface="+mn-cs"/>
        </a:defRPr>
      </a:lvl8pPr>
      <a:lvl9pPr marL="2377440" indent="-182880" algn="l" defTabSz="914400" rtl="0" eaLnBrk="1" latinLnBrk="0" hangingPunct="1">
        <a:spcBef>
          <a:spcPct val="20000"/>
        </a:spcBef>
        <a:buClr>
          <a:schemeClr val="accent5"/>
        </a:buClr>
        <a:buFont typeface="Wingdings" pitchFamily="2" charset="2"/>
        <a:buChar char="§"/>
        <a:defRPr sz="12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41.png"/><Relationship Id="rId7"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5.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7.jpe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6.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Katherine Harrington</a:t>
            </a:r>
          </a:p>
          <a:p>
            <a:r>
              <a:rPr lang="en-US" dirty="0" smtClean="0"/>
              <a:t>November 13, 2013</a:t>
            </a:r>
            <a:endParaRPr lang="en-US" dirty="0"/>
          </a:p>
        </p:txBody>
      </p:sp>
      <p:sp>
        <p:nvSpPr>
          <p:cNvPr id="2" name="Title 1"/>
          <p:cNvSpPr>
            <a:spLocks noGrp="1"/>
          </p:cNvSpPr>
          <p:nvPr>
            <p:ph type="title"/>
          </p:nvPr>
        </p:nvSpPr>
        <p:spPr/>
        <p:txBody>
          <a:bodyPr/>
          <a:lstStyle/>
          <a:p>
            <a:r>
              <a:rPr lang="en-US" dirty="0" smtClean="0"/>
              <a:t>Cooking in Antiquity, Cooking Like Antiquity Today</a:t>
            </a:r>
            <a:endParaRPr lang="en-US" dirty="0"/>
          </a:p>
        </p:txBody>
      </p:sp>
    </p:spTree>
    <p:extLst>
      <p:ext uri="{BB962C8B-B14F-4D97-AF65-F5344CB8AC3E}">
        <p14:creationId xmlns:p14="http://schemas.microsoft.com/office/powerpoint/2010/main" val="7340766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Products</a:t>
            </a:r>
            <a:endParaRPr lang="en-US" dirty="0"/>
          </a:p>
        </p:txBody>
      </p:sp>
      <p:pic>
        <p:nvPicPr>
          <p:cNvPr id="19460" name="Picture 4" descr="http://farm7.staticflickr.com/6172/6190815040_843fa9ed43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900" y="1676400"/>
            <a:ext cx="7277100"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5419725"/>
            <a:ext cx="6629400" cy="369332"/>
          </a:xfrm>
          <a:prstGeom prst="rect">
            <a:avLst/>
          </a:prstGeom>
          <a:noFill/>
        </p:spPr>
        <p:txBody>
          <a:bodyPr wrap="square" rtlCol="0">
            <a:spAutoFit/>
          </a:bodyPr>
          <a:lstStyle/>
          <a:p>
            <a:r>
              <a:rPr lang="en-US" dirty="0" smtClean="0"/>
              <a:t>Roman relief of a butcher.</a:t>
            </a:r>
            <a:endParaRPr lang="en-US" dirty="0"/>
          </a:p>
        </p:txBody>
      </p:sp>
    </p:spTree>
    <p:extLst>
      <p:ext uri="{BB962C8B-B14F-4D97-AF65-F5344CB8AC3E}">
        <p14:creationId xmlns:p14="http://schemas.microsoft.com/office/powerpoint/2010/main" val="9090453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Animal Products: </a:t>
            </a:r>
            <a:r>
              <a:rPr lang="en-US" dirty="0" err="1" smtClean="0"/>
              <a:t>Garum</a:t>
            </a:r>
            <a:r>
              <a:rPr lang="en-US" dirty="0" smtClean="0"/>
              <a:t>, Salted Fish</a:t>
            </a:r>
            <a:endParaRPr lang="en-US" dirty="0"/>
          </a:p>
        </p:txBody>
      </p:sp>
      <p:pic>
        <p:nvPicPr>
          <p:cNvPr id="25602" name="Picture 2" descr="File:Factoría de salazones 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752600"/>
            <a:ext cx="6781800" cy="45438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5400" y="6296407"/>
            <a:ext cx="6629400" cy="369332"/>
          </a:xfrm>
          <a:prstGeom prst="rect">
            <a:avLst/>
          </a:prstGeom>
          <a:noFill/>
        </p:spPr>
        <p:txBody>
          <a:bodyPr wrap="square" rtlCol="0">
            <a:spAutoFit/>
          </a:bodyPr>
          <a:lstStyle/>
          <a:p>
            <a:r>
              <a:rPr lang="en-US" dirty="0" err="1" smtClean="0"/>
              <a:t>Garum</a:t>
            </a:r>
            <a:r>
              <a:rPr lang="en-US" dirty="0" smtClean="0"/>
              <a:t> factory, </a:t>
            </a:r>
            <a:r>
              <a:rPr lang="en-US" dirty="0" err="1" smtClean="0"/>
              <a:t>Baelo</a:t>
            </a:r>
            <a:r>
              <a:rPr lang="en-US" dirty="0" smtClean="0"/>
              <a:t> Claudio, Spain</a:t>
            </a:r>
            <a:endParaRPr lang="en-US" dirty="0"/>
          </a:p>
        </p:txBody>
      </p:sp>
    </p:spTree>
    <p:extLst>
      <p:ext uri="{BB962C8B-B14F-4D97-AF65-F5344CB8AC3E}">
        <p14:creationId xmlns:p14="http://schemas.microsoft.com/office/powerpoint/2010/main" val="2504793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loomweight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0200" y="2809875"/>
            <a:ext cx="3581400"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9" descr="spindle_whorls_Classical.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71800" y="2751138"/>
            <a:ext cx="1976438"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11" descr="AtticBF_women_making_cloth.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8788" y="1028700"/>
            <a:ext cx="8047037"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798763"/>
            <a:ext cx="2238375"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05000" y="4992688"/>
            <a:ext cx="2362200"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7" name="Picture 9"/>
          <p:cNvPicPr>
            <a:picLocks noChangeAspect="1" noChangeArrowheads="1"/>
          </p:cNvPicPr>
          <p:nvPr/>
        </p:nvPicPr>
        <p:blipFill>
          <a:blip r:embed="rId8">
            <a:extLst>
              <a:ext uri="{28A0092B-C50C-407E-A947-70E740481C1C}">
                <a14:useLocalDpi xmlns:a14="http://schemas.microsoft.com/office/drawing/2010/main" val="0"/>
              </a:ext>
            </a:extLst>
          </a:blip>
          <a:srcRect l="7692" t="3847" r="15384" b="7692"/>
          <a:stretch>
            <a:fillRect/>
          </a:stretch>
        </p:blipFill>
        <p:spPr bwMode="auto">
          <a:xfrm>
            <a:off x="4800600" y="5105400"/>
            <a:ext cx="15240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3"/>
          <p:cNvSpPr>
            <a:spLocks noGrp="1"/>
          </p:cNvSpPr>
          <p:nvPr>
            <p:ph type="title"/>
          </p:nvPr>
        </p:nvSpPr>
        <p:spPr>
          <a:xfrm>
            <a:off x="422564" y="152400"/>
            <a:ext cx="8381260" cy="1054394"/>
          </a:xfrm>
        </p:spPr>
        <p:txBody>
          <a:bodyPr/>
          <a:lstStyle/>
          <a:p>
            <a:r>
              <a:rPr lang="en-US" dirty="0" smtClean="0"/>
              <a:t>Animal Products: Weaving</a:t>
            </a:r>
            <a:endParaRPr lang="en-US" dirty="0"/>
          </a:p>
        </p:txBody>
      </p:sp>
    </p:spTree>
    <p:extLst>
      <p:ext uri="{BB962C8B-B14F-4D97-AF65-F5344CB8AC3E}">
        <p14:creationId xmlns:p14="http://schemas.microsoft.com/office/powerpoint/2010/main" val="7891020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Ancient Greek </a:t>
            </a:r>
            <a:r>
              <a:rPr lang="en-US" dirty="0" err="1" smtClean="0"/>
              <a:t>KiTchens</a:t>
            </a:r>
            <a:r>
              <a:rPr lang="en-US" dirty="0" smtClean="0"/>
              <a:t>?</a:t>
            </a:r>
            <a:endParaRPr lang="en-US" dirty="0"/>
          </a:p>
        </p:txBody>
      </p:sp>
      <p:pic>
        <p:nvPicPr>
          <p:cNvPr id="3" name="Picture 4" descr="Olynthus_gendered_spaces_north_hill(Cahill_pl.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490706"/>
            <a:ext cx="4572000" cy="536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28800"/>
            <a:ext cx="4391025"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7391400" y="2133600"/>
            <a:ext cx="1219200" cy="646331"/>
          </a:xfrm>
          <a:prstGeom prst="rect">
            <a:avLst/>
          </a:prstGeom>
          <a:noFill/>
        </p:spPr>
        <p:txBody>
          <a:bodyPr wrap="square" rtlCol="0">
            <a:spAutoFit/>
          </a:bodyPr>
          <a:lstStyle/>
          <a:p>
            <a:r>
              <a:rPr lang="en-US" dirty="0" smtClean="0"/>
              <a:t>“kitchen-complex”</a:t>
            </a:r>
            <a:endParaRPr lang="en-US" dirty="0"/>
          </a:p>
        </p:txBody>
      </p:sp>
      <p:sp>
        <p:nvSpPr>
          <p:cNvPr id="5" name="TextBox 4"/>
          <p:cNvSpPr txBox="1"/>
          <p:nvPr/>
        </p:nvSpPr>
        <p:spPr>
          <a:xfrm>
            <a:off x="4572001" y="6257925"/>
            <a:ext cx="4391024" cy="369332"/>
          </a:xfrm>
          <a:prstGeom prst="rect">
            <a:avLst/>
          </a:prstGeom>
          <a:noFill/>
        </p:spPr>
        <p:txBody>
          <a:bodyPr wrap="square" rtlCol="0">
            <a:spAutoFit/>
          </a:bodyPr>
          <a:lstStyle/>
          <a:p>
            <a:r>
              <a:rPr lang="en-US" dirty="0" smtClean="0"/>
              <a:t>But is it really a kitchen?</a:t>
            </a:r>
            <a:endParaRPr lang="en-US" dirty="0"/>
          </a:p>
        </p:txBody>
      </p:sp>
    </p:spTree>
    <p:extLst>
      <p:ext uri="{BB962C8B-B14F-4D97-AF65-F5344CB8AC3E}">
        <p14:creationId xmlns:p14="http://schemas.microsoft.com/office/powerpoint/2010/main" val="39041894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Cooking Ware</a:t>
            </a:r>
            <a:endParaRPr lang="en-US"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981200"/>
            <a:ext cx="7714709" cy="3969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quot;No&quot; Symbol 2"/>
          <p:cNvSpPr/>
          <p:nvPr/>
        </p:nvSpPr>
        <p:spPr>
          <a:xfrm>
            <a:off x="1752600" y="1524000"/>
            <a:ext cx="6172200" cy="4953000"/>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724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Cooking Ware</a:t>
            </a:r>
            <a:endParaRPr lang="en-US"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408790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9527"/>
            <a:ext cx="3744344" cy="4336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97278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64" y="838200"/>
            <a:ext cx="7620000"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594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5029200" cy="335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7" name="Text Box 5"/>
          <p:cNvSpPr txBox="1">
            <a:spLocks noChangeArrowheads="1"/>
          </p:cNvSpPr>
          <p:nvPr/>
        </p:nvSpPr>
        <p:spPr bwMode="auto">
          <a:xfrm>
            <a:off x="609600" y="3810000"/>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tLang="en-US"/>
              <a:t>From Athens (c. 425-400 BCE), a portable oven on top of large rectangular eschara (or braizer). </a:t>
            </a:r>
          </a:p>
        </p:txBody>
      </p:sp>
      <p:pic>
        <p:nvPicPr>
          <p:cNvPr id="337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208463"/>
            <a:ext cx="3429000" cy="2649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81444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063336"/>
            <a:ext cx="7620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1" name="Text Box 5"/>
          <p:cNvSpPr txBox="1">
            <a:spLocks noChangeArrowheads="1"/>
          </p:cNvSpPr>
          <p:nvPr/>
        </p:nvSpPr>
        <p:spPr bwMode="auto">
          <a:xfrm>
            <a:off x="838200" y="5410200"/>
            <a:ext cx="8305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altLang="en-US"/>
          </a:p>
        </p:txBody>
      </p:sp>
    </p:spTree>
    <p:extLst>
      <p:ext uri="{BB962C8B-B14F-4D97-AF65-F5344CB8AC3E}">
        <p14:creationId xmlns:p14="http://schemas.microsoft.com/office/powerpoint/2010/main" val="31071407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04800"/>
            <a:ext cx="3733800" cy="242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6" descr="grid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3581400"/>
            <a:ext cx="28956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2971800"/>
            <a:ext cx="5638800" cy="369332"/>
          </a:xfrm>
          <a:prstGeom prst="rect">
            <a:avLst/>
          </a:prstGeom>
          <a:noFill/>
        </p:spPr>
        <p:txBody>
          <a:bodyPr wrap="square" rtlCol="0">
            <a:spAutoFit/>
          </a:bodyPr>
          <a:lstStyle/>
          <a:p>
            <a:r>
              <a:rPr lang="en-US" dirty="0" smtClean="0"/>
              <a:t>From Athens, 4</a:t>
            </a:r>
            <a:r>
              <a:rPr lang="en-US" baseline="30000" dirty="0" smtClean="0"/>
              <a:t>th</a:t>
            </a:r>
            <a:r>
              <a:rPr lang="en-US" dirty="0" smtClean="0"/>
              <a:t>-5</a:t>
            </a:r>
            <a:r>
              <a:rPr lang="en-US" baseline="30000" dirty="0" smtClean="0"/>
              <a:t>th</a:t>
            </a:r>
            <a:r>
              <a:rPr lang="en-US" dirty="0" smtClean="0"/>
              <a:t> c. BCE, Terracotta Grills</a:t>
            </a:r>
            <a:endParaRPr lang="en-US" dirty="0"/>
          </a:p>
        </p:txBody>
      </p:sp>
    </p:spTree>
    <p:extLst>
      <p:ext uri="{BB962C8B-B14F-4D97-AF65-F5344CB8AC3E}">
        <p14:creationId xmlns:p14="http://schemas.microsoft.com/office/powerpoint/2010/main" val="7910434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Processing</a:t>
            </a:r>
            <a:endParaRPr lang="en-US" dirty="0"/>
          </a:p>
        </p:txBody>
      </p:sp>
      <p:pic>
        <p:nvPicPr>
          <p:cNvPr id="31746" name="Picture 6" descr="D:\SZP\Stone mortars and saddle querns.jpg"/>
          <p:cNvPicPr>
            <a:picLocks noGrp="1" noChangeAspect="1" noChangeArrowheads="1"/>
          </p:cNvPicPr>
          <p:nvPr>
            <p:ph type="clipArt" sz="half" idx="4294967295"/>
          </p:nvPr>
        </p:nvPicPr>
        <p:blipFill>
          <a:blip r:embed="rId3">
            <a:extLst>
              <a:ext uri="{28A0092B-C50C-407E-A947-70E740481C1C}">
                <a14:useLocalDpi xmlns:a14="http://schemas.microsoft.com/office/drawing/2010/main" val="0"/>
              </a:ext>
            </a:extLst>
          </a:blip>
          <a:srcRect/>
          <a:stretch>
            <a:fillRect/>
          </a:stretch>
        </p:blipFill>
        <p:spPr>
          <a:xfrm>
            <a:off x="609600" y="1600200"/>
            <a:ext cx="7772400" cy="5022850"/>
          </a:xfrm>
          <a:noFill/>
        </p:spPr>
      </p:pic>
    </p:spTree>
    <p:extLst>
      <p:ext uri="{BB962C8B-B14F-4D97-AF65-F5344CB8AC3E}">
        <p14:creationId xmlns:p14="http://schemas.microsoft.com/office/powerpoint/2010/main" val="10544653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52500"/>
            <a:ext cx="76200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26692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8600"/>
            <a:ext cx="4495800" cy="292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6" descr="cooking_0001"/>
          <p:cNvPicPr>
            <a:picLocks noChangeAspect="1" noChangeArrowheads="1"/>
          </p:cNvPicPr>
          <p:nvPr/>
        </p:nvPicPr>
        <p:blipFill>
          <a:blip r:embed="rId4">
            <a:extLst>
              <a:ext uri="{28A0092B-C50C-407E-A947-70E740481C1C}">
                <a14:useLocalDpi xmlns:a14="http://schemas.microsoft.com/office/drawing/2010/main" val="0"/>
              </a:ext>
            </a:extLst>
          </a:blip>
          <a:srcRect l="16653" t="6415" b="6638"/>
          <a:stretch>
            <a:fillRect/>
          </a:stretch>
        </p:blipFill>
        <p:spPr bwMode="auto">
          <a:xfrm>
            <a:off x="1828800" y="4343400"/>
            <a:ext cx="1752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4343400"/>
            <a:ext cx="2514600" cy="237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3200400"/>
            <a:ext cx="7772400" cy="1477328"/>
          </a:xfrm>
          <a:prstGeom prst="rect">
            <a:avLst/>
          </a:prstGeom>
          <a:noFill/>
        </p:spPr>
        <p:txBody>
          <a:bodyPr wrap="square" rtlCol="0">
            <a:spAutoFit/>
          </a:bodyPr>
          <a:lstStyle/>
          <a:p>
            <a:r>
              <a:rPr lang="en-US" altLang="en-US" dirty="0" smtClean="0"/>
              <a:t>Unglazed kitchen wares from Athens dating to the Classical Period demonstrating various ways of suspending cooking pots above heat. Left to right; </a:t>
            </a:r>
            <a:r>
              <a:rPr lang="en-US" altLang="en-US" dirty="0" err="1" smtClean="0"/>
              <a:t>chytra</a:t>
            </a:r>
            <a:r>
              <a:rPr lang="en-US" altLang="en-US" dirty="0" smtClean="0"/>
              <a:t> on top of cooking stand, </a:t>
            </a:r>
            <a:r>
              <a:rPr lang="en-US" altLang="en-US" dirty="0" err="1" smtClean="0"/>
              <a:t>lopas</a:t>
            </a:r>
            <a:r>
              <a:rPr lang="en-US" altLang="en-US" dirty="0" smtClean="0"/>
              <a:t> with lid, on top of brazier, and tripod casserole dish. </a:t>
            </a:r>
          </a:p>
          <a:p>
            <a:endParaRPr lang="en-US" dirty="0"/>
          </a:p>
        </p:txBody>
      </p:sp>
    </p:spTree>
    <p:extLst>
      <p:ext uri="{BB962C8B-B14F-4D97-AF65-F5344CB8AC3E}">
        <p14:creationId xmlns:p14="http://schemas.microsoft.com/office/powerpoint/2010/main" val="2059805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idx="4294967295"/>
          </p:nvPr>
        </p:nvSpPr>
        <p:spPr>
          <a:xfrm>
            <a:off x="0" y="6096000"/>
            <a:ext cx="8991600" cy="762000"/>
          </a:xfrm>
        </p:spPr>
        <p:txBody>
          <a:bodyPr/>
          <a:lstStyle/>
          <a:p>
            <a:pPr eaLnBrk="1" hangingPunct="1">
              <a:lnSpc>
                <a:spcPct val="80000"/>
              </a:lnSpc>
            </a:pPr>
            <a:r>
              <a:rPr lang="en-US" altLang="en-US" sz="2000" dirty="0" smtClean="0"/>
              <a:t>Late Archaic (c. 525-475 BCE) terracotta figurines from Boeotia (?) depicting various types of household work. </a:t>
            </a:r>
          </a:p>
        </p:txBody>
      </p:sp>
      <p:pic>
        <p:nvPicPr>
          <p:cNvPr id="38916" name="Picture 5"/>
          <p:cNvPicPr>
            <a:picLocks noChangeAspect="1" noChangeArrowheads="1"/>
          </p:cNvPicPr>
          <p:nvPr/>
        </p:nvPicPr>
        <p:blipFill>
          <a:blip r:embed="rId3">
            <a:extLst>
              <a:ext uri="{28A0092B-C50C-407E-A947-70E740481C1C}">
                <a14:useLocalDpi xmlns:a14="http://schemas.microsoft.com/office/drawing/2010/main" val="0"/>
              </a:ext>
            </a:extLst>
          </a:blip>
          <a:srcRect t="7272" b="5455"/>
          <a:stretch>
            <a:fillRect/>
          </a:stretch>
        </p:blipFill>
        <p:spPr bwMode="auto">
          <a:xfrm>
            <a:off x="6248400" y="0"/>
            <a:ext cx="2524125"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7"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0"/>
            <a:ext cx="3295650" cy="311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505200"/>
            <a:ext cx="3143250" cy="242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9" name="Picture 9" descr="gridd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3276600"/>
            <a:ext cx="2895600"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11" descr="cooking_0001"/>
          <p:cNvPicPr>
            <a:picLocks noChangeAspect="1" noChangeArrowheads="1"/>
          </p:cNvPicPr>
          <p:nvPr/>
        </p:nvPicPr>
        <p:blipFill>
          <a:blip r:embed="rId7">
            <a:extLst>
              <a:ext uri="{28A0092B-C50C-407E-A947-70E740481C1C}">
                <a14:useLocalDpi xmlns:a14="http://schemas.microsoft.com/office/drawing/2010/main" val="0"/>
              </a:ext>
            </a:extLst>
          </a:blip>
          <a:srcRect l="16653" t="6415" b="6638"/>
          <a:stretch>
            <a:fillRect/>
          </a:stretch>
        </p:blipFill>
        <p:spPr bwMode="auto">
          <a:xfrm>
            <a:off x="0" y="0"/>
            <a:ext cx="23907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12" descr="gramps"/>
          <p:cNvPicPr>
            <a:picLocks noChangeAspect="1" noChangeArrowheads="1"/>
          </p:cNvPicPr>
          <p:nvPr/>
        </p:nvPicPr>
        <p:blipFill>
          <a:blip r:embed="rId8">
            <a:extLst>
              <a:ext uri="{28A0092B-C50C-407E-A947-70E740481C1C}">
                <a14:useLocalDpi xmlns:a14="http://schemas.microsoft.com/office/drawing/2010/main" val="0"/>
              </a:ext>
            </a:extLst>
          </a:blip>
          <a:srcRect t="11006" r="11797"/>
          <a:stretch>
            <a:fillRect/>
          </a:stretch>
        </p:blipFill>
        <p:spPr bwMode="auto">
          <a:xfrm>
            <a:off x="6553200" y="2895600"/>
            <a:ext cx="200342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572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1219200"/>
            <a:ext cx="8305800" cy="1569660"/>
          </a:xfrm>
          <a:prstGeom prst="rect">
            <a:avLst/>
          </a:prstGeom>
          <a:noFill/>
        </p:spPr>
        <p:txBody>
          <a:bodyPr wrap="square" rtlCol="0">
            <a:spAutoFit/>
          </a:bodyPr>
          <a:lstStyle/>
          <a:p>
            <a:r>
              <a:rPr lang="en-US" sz="3200" dirty="0" smtClean="0"/>
              <a:t>Provenance:</a:t>
            </a:r>
          </a:p>
          <a:p>
            <a:pPr marL="457200" indent="-457200">
              <a:buFont typeface="Arial" panose="020B0604020202020204" pitchFamily="34" charset="0"/>
              <a:buChar char="•"/>
            </a:pPr>
            <a:r>
              <a:rPr lang="en-US" sz="3200" dirty="0" smtClean="0"/>
              <a:t>Where did the artifact come from? Where was it found, where did it originate?</a:t>
            </a:r>
            <a:endParaRPr lang="en-US" sz="3200" dirty="0"/>
          </a:p>
        </p:txBody>
      </p:sp>
      <p:sp>
        <p:nvSpPr>
          <p:cNvPr id="3" name="TextBox 2"/>
          <p:cNvSpPr txBox="1"/>
          <p:nvPr/>
        </p:nvSpPr>
        <p:spPr>
          <a:xfrm>
            <a:off x="685800" y="3886200"/>
            <a:ext cx="7848600" cy="1200329"/>
          </a:xfrm>
          <a:prstGeom prst="rect">
            <a:avLst/>
          </a:prstGeom>
          <a:noFill/>
        </p:spPr>
        <p:txBody>
          <a:bodyPr wrap="square" rtlCol="0">
            <a:spAutoFit/>
          </a:bodyPr>
          <a:lstStyle/>
          <a:p>
            <a:r>
              <a:rPr lang="en-US" sz="2400" dirty="0" smtClean="0"/>
              <a:t>Why is this so important?</a:t>
            </a:r>
          </a:p>
          <a:p>
            <a:pPr marL="342900" indent="-342900">
              <a:buFont typeface="Arial" panose="020B0604020202020204" pitchFamily="34" charset="0"/>
              <a:buChar char="•"/>
            </a:pPr>
            <a:r>
              <a:rPr lang="en-US" sz="2400" dirty="0" smtClean="0"/>
              <a:t>What does it mean if we don’t know the provenance of these terracotta figurines?</a:t>
            </a:r>
            <a:endParaRPr lang="en-US" sz="2400" dirty="0"/>
          </a:p>
        </p:txBody>
      </p:sp>
    </p:spTree>
    <p:extLst>
      <p:ext uri="{BB962C8B-B14F-4D97-AF65-F5344CB8AC3E}">
        <p14:creationId xmlns:p14="http://schemas.microsoft.com/office/powerpoint/2010/main" val="3074989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Roman Cooking Tools</a:t>
            </a:r>
            <a:endParaRPr lang="en-US" dirty="0"/>
          </a:p>
        </p:txBody>
      </p:sp>
      <p:sp>
        <p:nvSpPr>
          <p:cNvPr id="3" name="Content Placeholder 2"/>
          <p:cNvSpPr>
            <a:spLocks noGrp="1"/>
          </p:cNvSpPr>
          <p:nvPr>
            <p:ph idx="1"/>
          </p:nvPr>
        </p:nvSpPr>
        <p:spPr/>
        <p:txBody>
          <a:bodyPr/>
          <a:lstStyle/>
          <a:p>
            <a:endParaRPr lang="en-US" dirty="0"/>
          </a:p>
        </p:txBody>
      </p:sp>
      <p:pic>
        <p:nvPicPr>
          <p:cNvPr id="2150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76400"/>
            <a:ext cx="4495800" cy="3371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836" y="3425837"/>
            <a:ext cx="4343400" cy="324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800600" y="1981200"/>
            <a:ext cx="3657600" cy="369332"/>
          </a:xfrm>
          <a:prstGeom prst="rect">
            <a:avLst/>
          </a:prstGeom>
          <a:noFill/>
        </p:spPr>
        <p:txBody>
          <a:bodyPr wrap="square" rtlCol="0">
            <a:spAutoFit/>
          </a:bodyPr>
          <a:lstStyle/>
          <a:p>
            <a:r>
              <a:rPr lang="en-US" dirty="0" smtClean="0"/>
              <a:t>Jars for fattening dormice…</a:t>
            </a:r>
            <a:endParaRPr lang="en-US" dirty="0"/>
          </a:p>
        </p:txBody>
      </p:sp>
    </p:spTree>
    <p:extLst>
      <p:ext uri="{BB962C8B-B14F-4D97-AF65-F5344CB8AC3E}">
        <p14:creationId xmlns:p14="http://schemas.microsoft.com/office/powerpoint/2010/main" val="20105296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Roman Cooking Tools</a:t>
            </a:r>
            <a:endParaRPr lang="en-US"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6002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86200"/>
            <a:ext cx="3609474"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2082" y="1614055"/>
            <a:ext cx="3458852"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5" name="Picture 7" descr="http://farm4.staticflickr.com/3394/3598598668_d87da53828_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4158962"/>
            <a:ext cx="3352800" cy="251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6857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Reconstructing Ancient Cooking Today</a:t>
            </a:r>
            <a:endParaRPr lang="en-US" dirty="0"/>
          </a:p>
        </p:txBody>
      </p:sp>
      <p:sp>
        <p:nvSpPr>
          <p:cNvPr id="3" name="TextBox 2"/>
          <p:cNvSpPr txBox="1"/>
          <p:nvPr/>
        </p:nvSpPr>
        <p:spPr>
          <a:xfrm>
            <a:off x="152400" y="1676400"/>
            <a:ext cx="8839200" cy="2862322"/>
          </a:xfrm>
          <a:prstGeom prst="rect">
            <a:avLst/>
          </a:prstGeom>
          <a:noFill/>
        </p:spPr>
        <p:txBody>
          <a:bodyPr wrap="square" rtlCol="0">
            <a:spAutoFit/>
          </a:bodyPr>
          <a:lstStyle/>
          <a:p>
            <a:pPr marL="285750" indent="-285750">
              <a:buFont typeface="Arial" panose="020B0604020202020204" pitchFamily="34" charset="0"/>
              <a:buChar char="•"/>
            </a:pPr>
            <a:r>
              <a:rPr lang="en-US" sz="3600" dirty="0" smtClean="0"/>
              <a:t>Archaeologists</a:t>
            </a:r>
          </a:p>
          <a:p>
            <a:pPr marL="285750" indent="-285750">
              <a:buFont typeface="Arial" panose="020B0604020202020204" pitchFamily="34" charset="0"/>
              <a:buChar char="•"/>
            </a:pPr>
            <a:endParaRPr lang="en-US" sz="3600" dirty="0" smtClean="0"/>
          </a:p>
          <a:p>
            <a:pPr marL="285750" indent="-285750">
              <a:buFont typeface="Arial" panose="020B0604020202020204" pitchFamily="34" charset="0"/>
              <a:buChar char="•"/>
            </a:pPr>
            <a:r>
              <a:rPr lang="en-US" sz="3600" dirty="0" smtClean="0"/>
              <a:t>Entrepreneurs</a:t>
            </a:r>
          </a:p>
          <a:p>
            <a:r>
              <a:rPr lang="en-US" sz="3600" dirty="0" smtClean="0"/>
              <a:t> </a:t>
            </a:r>
          </a:p>
          <a:p>
            <a:pPr marL="285750" indent="-285750">
              <a:buFont typeface="Arial" panose="020B0604020202020204" pitchFamily="34" charset="0"/>
              <a:buChar char="•"/>
            </a:pPr>
            <a:r>
              <a:rPr lang="en-US" sz="3600" dirty="0" smtClean="0"/>
              <a:t>Enthusiasts</a:t>
            </a:r>
            <a:endParaRPr lang="en-US" sz="3600" dirty="0"/>
          </a:p>
        </p:txBody>
      </p:sp>
    </p:spTree>
    <p:extLst>
      <p:ext uri="{BB962C8B-B14F-4D97-AF65-F5344CB8AC3E}">
        <p14:creationId xmlns:p14="http://schemas.microsoft.com/office/powerpoint/2010/main" val="13666668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dirty="0"/>
          </a:p>
        </p:txBody>
      </p:sp>
      <p:sp>
        <p:nvSpPr>
          <p:cNvPr id="7" name="Text Placeholder 6"/>
          <p:cNvSpPr>
            <a:spLocks noGrp="1"/>
          </p:cNvSpPr>
          <p:nvPr>
            <p:ph type="body" sz="half" idx="2"/>
          </p:nvPr>
        </p:nvSpPr>
        <p:spPr>
          <a:xfrm>
            <a:off x="7086600" y="762000"/>
            <a:ext cx="1673352" cy="457200"/>
          </a:xfrm>
        </p:spPr>
        <p:txBody>
          <a:bodyPr/>
          <a:lstStyle/>
          <a:p>
            <a:r>
              <a:rPr lang="en-US" dirty="0" smtClean="0"/>
              <a:t>Case Study: </a:t>
            </a:r>
          </a:p>
          <a:p>
            <a:endParaRPr lang="en-US" dirty="0"/>
          </a:p>
        </p:txBody>
      </p:sp>
      <p:sp>
        <p:nvSpPr>
          <p:cNvPr id="5" name="Title 4"/>
          <p:cNvSpPr>
            <a:spLocks noGrp="1"/>
          </p:cNvSpPr>
          <p:nvPr>
            <p:ph type="title"/>
          </p:nvPr>
        </p:nvSpPr>
        <p:spPr>
          <a:xfrm>
            <a:off x="7010400" y="152400"/>
            <a:ext cx="2209800" cy="581152"/>
          </a:xfrm>
        </p:spPr>
        <p:txBody>
          <a:bodyPr/>
          <a:lstStyle/>
          <a:p>
            <a:r>
              <a:rPr lang="en-US" sz="1600" dirty="0" smtClean="0"/>
              <a:t>Archaeologists</a:t>
            </a:r>
            <a:endParaRPr lang="en-US"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715" y="152400"/>
            <a:ext cx="5321905"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AutoShape 4" descr="https://mail-attachment.googleusercontent.com/attachment/u/0/?ui=2&amp;ik=209d074969&amp;view=att&amp;th=1423635ace54a3a1&amp;attid=0.1&amp;disp=inline&amp;realattid=f_hnqzkhr50&amp;safe=1&amp;zw&amp;saduie=AG9B_P8iK7fu9VnwTPd7wiHRzJpg&amp;sadet=1384314868213&amp;sads=lKFYD8GzdcwPE_RNr8YKG0a8v_Y"/>
          <p:cNvSpPr>
            <a:spLocks noChangeAspect="1" noChangeArrowheads="1"/>
          </p:cNvSpPr>
          <p:nvPr/>
        </p:nvSpPr>
        <p:spPr bwMode="auto">
          <a:xfrm>
            <a:off x="155575" y="-2909888"/>
            <a:ext cx="9639300" cy="607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3">
            <a:extLst>
              <a:ext uri="{28A0092B-C50C-407E-A947-70E740481C1C}">
                <a14:useLocalDpi xmlns:a14="http://schemas.microsoft.com/office/drawing/2010/main" val="0"/>
              </a:ext>
            </a:extLst>
          </a:blip>
          <a:srcRect l="11306" t="21490" b="13408"/>
          <a:stretch/>
        </p:blipFill>
        <p:spPr bwMode="auto">
          <a:xfrm>
            <a:off x="155576" y="3403948"/>
            <a:ext cx="6704184" cy="326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descr="Minoan Tas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6237" y="1066800"/>
            <a:ext cx="6137275" cy="9441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934200" y="2090933"/>
            <a:ext cx="2209800" cy="4616648"/>
          </a:xfrm>
          <a:prstGeom prst="rect">
            <a:avLst/>
          </a:prstGeom>
          <a:noFill/>
        </p:spPr>
        <p:txBody>
          <a:bodyPr wrap="square" rtlCol="0">
            <a:spAutoFit/>
          </a:bodyPr>
          <a:lstStyle/>
          <a:p>
            <a:r>
              <a:rPr lang="en-US" sz="1400" b="1" dirty="0" smtClean="0"/>
              <a:t>“</a:t>
            </a:r>
            <a:r>
              <a:rPr lang="en-US" sz="1400" b="1" dirty="0" err="1" smtClean="0"/>
              <a:t>Minoiton</a:t>
            </a:r>
            <a:r>
              <a:rPr lang="en-US" sz="1400" b="1" dirty="0" smtClean="0"/>
              <a:t> </a:t>
            </a:r>
            <a:r>
              <a:rPr lang="en-US" sz="1400" b="1" dirty="0" err="1"/>
              <a:t>Gefseis</a:t>
            </a:r>
            <a:r>
              <a:rPr lang="en-US" sz="1400" dirty="0"/>
              <a:t> brings ancient flavors to the people of today in the style of a modern catering company. We achieve this by following the footsteps of the ancient cooks using Minoan style earthenware cooking pots and techniques. Our culinary experience is based on current scientific research that is designed to incorporate archaeological, ecological and environmental evidence to produce our interpretation of Minoan tastes. </a:t>
            </a:r>
            <a:r>
              <a:rPr lang="en-US" sz="1400" dirty="0" err="1"/>
              <a:t>Minoiton</a:t>
            </a:r>
            <a:r>
              <a:rPr lang="en-US" sz="1400" dirty="0"/>
              <a:t> </a:t>
            </a:r>
            <a:r>
              <a:rPr lang="en-US" sz="1400" dirty="0" err="1"/>
              <a:t>Gefseis</a:t>
            </a:r>
            <a:r>
              <a:rPr lang="en-US" sz="1400" dirty="0"/>
              <a:t> engages all of your senses</a:t>
            </a:r>
            <a:r>
              <a:rPr lang="en-US" sz="1400" dirty="0" smtClean="0"/>
              <a:t>.”</a:t>
            </a:r>
            <a:endParaRPr lang="en-US" sz="1400" dirty="0"/>
          </a:p>
        </p:txBody>
      </p:sp>
    </p:spTree>
    <p:extLst>
      <p:ext uri="{BB962C8B-B14F-4D97-AF65-F5344CB8AC3E}">
        <p14:creationId xmlns:p14="http://schemas.microsoft.com/office/powerpoint/2010/main" val="4123932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On Crete, during the Bronze Age. Flourished ~2700-1400 BCE.</a:t>
            </a:r>
          </a:p>
          <a:p>
            <a:endParaRPr lang="en-US" dirty="0"/>
          </a:p>
        </p:txBody>
      </p:sp>
      <p:sp>
        <p:nvSpPr>
          <p:cNvPr id="5" name="Title 4"/>
          <p:cNvSpPr>
            <a:spLocks noGrp="1"/>
          </p:cNvSpPr>
          <p:nvPr>
            <p:ph type="title"/>
          </p:nvPr>
        </p:nvSpPr>
        <p:spPr/>
        <p:txBody>
          <a:bodyPr/>
          <a:lstStyle/>
          <a:p>
            <a:r>
              <a:rPr lang="en-US" dirty="0" smtClean="0"/>
              <a:t>The Minoans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514600"/>
            <a:ext cx="6553200" cy="393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23735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2913062"/>
            <a:ext cx="3792538" cy="379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185738"/>
            <a:ext cx="4402138" cy="2916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2" descr="https://mail-attachment.googleusercontent.com/attachment/u/0/?ui=2&amp;ik=209d074969&amp;view=att&amp;th=1423635ace54a3a1&amp;attid=0.2&amp;disp=inline&amp;realattid=f_hnqzki0q1&amp;safe=1&amp;zw&amp;saduie=AG9B_P8iK7fu9VnwTPd7wiHRzJpg&amp;sadet=1384314991011&amp;sads=eW13p8KirAO4dVRsc3KCoJCIw9A"/>
          <p:cNvSpPr>
            <a:spLocks noChangeAspect="1" noChangeArrowheads="1"/>
          </p:cNvSpPr>
          <p:nvPr/>
        </p:nvSpPr>
        <p:spPr bwMode="auto">
          <a:xfrm>
            <a:off x="155575" y="-2909888"/>
            <a:ext cx="9172575" cy="60769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45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429" y="185737"/>
            <a:ext cx="4600753" cy="3469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430" y="3657600"/>
            <a:ext cx="4600753" cy="304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4608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4191000"/>
            <a:ext cx="403860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294534"/>
            <a:ext cx="4400550" cy="239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6" name="Picture 4" descr="C:\Users\Kath\Pictures\2013-05-25 Turkey Spain 1\Turkey Spain 1 126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7400" y="898236"/>
            <a:ext cx="2469573" cy="3292764"/>
          </a:xfrm>
          <a:prstGeom prst="rect">
            <a:avLst/>
          </a:prstGeom>
          <a:noFill/>
          <a:extLst>
            <a:ext uri="{909E8E84-426E-40DD-AFC4-6F175D3DCCD1}">
              <a14:hiddenFill xmlns:a14="http://schemas.microsoft.com/office/drawing/2010/main">
                <a:solidFill>
                  <a:srgbClr val="FFFFFF"/>
                </a:solidFill>
              </a14:hiddenFill>
            </a:ext>
          </a:extLst>
        </p:spPr>
      </p:pic>
      <p:pic>
        <p:nvPicPr>
          <p:cNvPr id="13317" name="Picture 5" descr="C:\Users\Kath\Pictures\2013-05-25 Turkey Spain 1\Turkey Spain 1 126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725" y="3636818"/>
            <a:ext cx="2400300" cy="3200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810000" y="3685309"/>
            <a:ext cx="1905000" cy="369332"/>
          </a:xfrm>
          <a:prstGeom prst="rect">
            <a:avLst/>
          </a:prstGeom>
          <a:noFill/>
        </p:spPr>
        <p:txBody>
          <a:bodyPr wrap="square" rtlCol="0">
            <a:spAutoFit/>
          </a:bodyPr>
          <a:lstStyle/>
          <a:p>
            <a:r>
              <a:rPr lang="en-US" dirty="0" smtClean="0"/>
              <a:t>Saddle Quern</a:t>
            </a:r>
            <a:endParaRPr lang="en-US" dirty="0"/>
          </a:p>
        </p:txBody>
      </p:sp>
    </p:spTree>
    <p:extLst>
      <p:ext uri="{BB962C8B-B14F-4D97-AF65-F5344CB8AC3E}">
        <p14:creationId xmlns:p14="http://schemas.microsoft.com/office/powerpoint/2010/main" val="167498205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ath\AppData\Local\Temp\DSC_603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4114800"/>
            <a:ext cx="3887638" cy="25755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Kath\AppData\Local\Temp\DSC_608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28600"/>
            <a:ext cx="36576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1000" y="228600"/>
            <a:ext cx="4724400" cy="3129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191000" y="3505200"/>
            <a:ext cx="4724400" cy="2862322"/>
          </a:xfrm>
          <a:prstGeom prst="rect">
            <a:avLst/>
          </a:prstGeom>
          <a:noFill/>
        </p:spPr>
        <p:txBody>
          <a:bodyPr wrap="square" rtlCol="0">
            <a:spAutoFit/>
          </a:bodyPr>
          <a:lstStyle/>
          <a:p>
            <a:r>
              <a:rPr lang="en-US" dirty="0" smtClean="0"/>
              <a:t>Strategies</a:t>
            </a:r>
            <a:r>
              <a:rPr lang="en-US" dirty="0" smtClean="0"/>
              <a:t>:</a:t>
            </a:r>
          </a:p>
          <a:p>
            <a:endParaRPr lang="en-US" dirty="0" smtClean="0"/>
          </a:p>
          <a:p>
            <a:pPr marL="285750" indent="-285750">
              <a:buFont typeface="Arial" panose="020B0604020202020204" pitchFamily="34" charset="0"/>
              <a:buChar char="•"/>
            </a:pPr>
            <a:r>
              <a:rPr lang="en-US" dirty="0" smtClean="0"/>
              <a:t>Reconstruct ancient vessels</a:t>
            </a:r>
          </a:p>
          <a:p>
            <a:pPr marL="285750" indent="-285750">
              <a:buFont typeface="Arial" panose="020B0604020202020204" pitchFamily="34" charset="0"/>
              <a:buChar char="•"/>
            </a:pPr>
            <a:r>
              <a:rPr lang="en-US" dirty="0" smtClean="0"/>
              <a:t>Use only foods available during the Minoan era</a:t>
            </a:r>
          </a:p>
          <a:p>
            <a:pPr marL="285750" indent="-285750">
              <a:buFont typeface="Arial" panose="020B0604020202020204" pitchFamily="34" charset="0"/>
              <a:buChar char="•"/>
            </a:pPr>
            <a:r>
              <a:rPr lang="en-US" dirty="0" smtClean="0"/>
              <a:t>Experiment with different cooking techniques, based on archaeological evidence.</a:t>
            </a:r>
          </a:p>
          <a:p>
            <a:endParaRPr lang="en-US" dirty="0" smtClean="0"/>
          </a:p>
          <a:p>
            <a:endParaRPr lang="en-US" dirty="0"/>
          </a:p>
        </p:txBody>
      </p:sp>
    </p:spTree>
    <p:extLst>
      <p:ext uri="{BB962C8B-B14F-4D97-AF65-F5344CB8AC3E}">
        <p14:creationId xmlns:p14="http://schemas.microsoft.com/office/powerpoint/2010/main" val="2375516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381000"/>
            <a:ext cx="1981200" cy="1673352"/>
          </a:xfrm>
        </p:spPr>
        <p:txBody>
          <a:bodyPr/>
          <a:lstStyle/>
          <a:p>
            <a:r>
              <a:rPr lang="en-US" sz="1600" dirty="0" smtClean="0"/>
              <a:t>Entrepreneurs</a:t>
            </a:r>
            <a:endParaRPr lang="en-US" sz="1600" dirty="0"/>
          </a:p>
        </p:txBody>
      </p:sp>
      <p:sp>
        <p:nvSpPr>
          <p:cNvPr id="3" name="Content Placeholder 2"/>
          <p:cNvSpPr>
            <a:spLocks noGrp="1"/>
          </p:cNvSpPr>
          <p:nvPr>
            <p:ph idx="1"/>
          </p:nvPr>
        </p:nvSpPr>
        <p:spPr/>
        <p:txBody>
          <a:bodyPr/>
          <a:lstStyle/>
          <a:p>
            <a:pPr marL="45720" indent="0">
              <a:buNone/>
            </a:pPr>
            <a:endParaRPr lang="en-US" dirty="0"/>
          </a:p>
        </p:txBody>
      </p:sp>
      <p:sp>
        <p:nvSpPr>
          <p:cNvPr id="4" name="Text Placeholder 3"/>
          <p:cNvSpPr>
            <a:spLocks noGrp="1"/>
          </p:cNvSpPr>
          <p:nvPr>
            <p:ph type="body" sz="half" idx="2"/>
          </p:nvPr>
        </p:nvSpPr>
        <p:spPr>
          <a:xfrm>
            <a:off x="7162800" y="3733800"/>
            <a:ext cx="1673352" cy="2816352"/>
          </a:xfrm>
        </p:spPr>
        <p:txBody>
          <a:bodyPr/>
          <a:lstStyle/>
          <a:p>
            <a:r>
              <a:rPr lang="en-US" dirty="0" smtClean="0"/>
              <a:t>Case Study: </a:t>
            </a:r>
            <a:r>
              <a:rPr lang="en-US" dirty="0" err="1" smtClean="0"/>
              <a:t>Archaion</a:t>
            </a:r>
            <a:r>
              <a:rPr lang="en-US" dirty="0" smtClean="0"/>
              <a:t> </a:t>
            </a:r>
            <a:r>
              <a:rPr lang="en-US" dirty="0" err="1" smtClean="0"/>
              <a:t>Gefsis</a:t>
            </a:r>
            <a:r>
              <a:rPr lang="en-US" dirty="0" smtClean="0"/>
              <a:t> </a:t>
            </a:r>
            <a:r>
              <a:rPr lang="en-US" dirty="0" err="1" smtClean="0"/>
              <a:t>Restaturant</a:t>
            </a:r>
            <a:r>
              <a:rPr lang="en-US" dirty="0" smtClean="0"/>
              <a:t>, Athens, Greece</a:t>
            </a:r>
            <a:endParaRPr lang="en-US"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8999" y="2133600"/>
            <a:ext cx="1457241"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26867"/>
            <a:ext cx="6705600" cy="4479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3525" y="4609616"/>
            <a:ext cx="3943350" cy="2172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4876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1450"/>
            <a:ext cx="3524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329295"/>
            <a:ext cx="3524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00995"/>
            <a:ext cx="3524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57595"/>
            <a:ext cx="3524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2329295"/>
            <a:ext cx="3524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51764" y="4577195"/>
            <a:ext cx="3524250"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43374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3429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28600"/>
            <a:ext cx="4895850" cy="3248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150" y="3620155"/>
            <a:ext cx="4057650" cy="304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68522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923" y="457200"/>
            <a:ext cx="8814155" cy="5943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719618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0400" y="457200"/>
            <a:ext cx="1981200" cy="1673352"/>
          </a:xfrm>
        </p:spPr>
        <p:txBody>
          <a:bodyPr/>
          <a:lstStyle/>
          <a:p>
            <a:r>
              <a:rPr lang="en-US" dirty="0" smtClean="0"/>
              <a:t>Enthusiasts</a:t>
            </a:r>
            <a:endParaRPr lang="en-US" dirty="0"/>
          </a:p>
        </p:txBody>
      </p:sp>
      <p:sp>
        <p:nvSpPr>
          <p:cNvPr id="3" name="Content Placeholder 2"/>
          <p:cNvSpPr>
            <a:spLocks noGrp="1"/>
          </p:cNvSpPr>
          <p:nvPr>
            <p:ph idx="1"/>
          </p:nvPr>
        </p:nvSpPr>
        <p:spPr/>
        <p:txBody>
          <a:bodyPr/>
          <a:lstStyle/>
          <a:p>
            <a:endParaRPr lang="en-US"/>
          </a:p>
        </p:txBody>
      </p:sp>
      <p:sp>
        <p:nvSpPr>
          <p:cNvPr id="4" name="Text Placeholder 3"/>
          <p:cNvSpPr>
            <a:spLocks noGrp="1"/>
          </p:cNvSpPr>
          <p:nvPr>
            <p:ph type="body" sz="half" idx="2"/>
          </p:nvPr>
        </p:nvSpPr>
        <p:spPr>
          <a:xfrm>
            <a:off x="7162800" y="3048000"/>
            <a:ext cx="1673352" cy="2816352"/>
          </a:xfrm>
        </p:spPr>
        <p:txBody>
          <a:bodyPr/>
          <a:lstStyle/>
          <a:p>
            <a:r>
              <a:rPr lang="en-US" dirty="0" smtClean="0"/>
              <a:t>Case Study: Ancient Food Blogs </a:t>
            </a:r>
            <a:endParaRPr lang="en-US"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52400"/>
            <a:ext cx="632460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4343400"/>
            <a:ext cx="304800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17131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endParaRPr lang="en-US"/>
          </a:p>
        </p:txBody>
      </p:sp>
      <p:sp>
        <p:nvSpPr>
          <p:cNvPr id="5" name="Title 4"/>
          <p:cNvSpPr>
            <a:spLocks noGrp="1"/>
          </p:cNvSpPr>
          <p:nvPr>
            <p:ph type="title"/>
          </p:nvPr>
        </p:nvSpPr>
        <p:spPr/>
        <p:txBody>
          <a:bodyPr/>
          <a:lstStyle/>
          <a:p>
            <a:r>
              <a:rPr lang="en-US" dirty="0" smtClean="0"/>
              <a:t>Blog: Ancient Foods Today!</a:t>
            </a:r>
            <a:endParaRPr lang="en-US" dirty="0"/>
          </a:p>
        </p:txBody>
      </p:sp>
      <p:pic>
        <p:nvPicPr>
          <p:cNvPr id="614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4318" t="11706" r="39426" b="6250"/>
          <a:stretch/>
        </p:blipFill>
        <p:spPr bwMode="auto">
          <a:xfrm>
            <a:off x="5410200" y="1905000"/>
            <a:ext cx="3533579"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079" t="14683" r="15666" b="4735"/>
          <a:stretch/>
        </p:blipFill>
        <p:spPr bwMode="auto">
          <a:xfrm>
            <a:off x="166255" y="2209800"/>
            <a:ext cx="5562529" cy="3692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6630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Blog: Pass the </a:t>
            </a:r>
            <a:r>
              <a:rPr lang="en-US" dirty="0" err="1" smtClean="0"/>
              <a:t>Garum</a:t>
            </a:r>
            <a:endParaRPr lang="en-US" dirty="0"/>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438" t="11707" r="41546" b="6250"/>
          <a:stretch/>
        </p:blipFill>
        <p:spPr bwMode="auto">
          <a:xfrm>
            <a:off x="5638800" y="1752601"/>
            <a:ext cx="3331976" cy="48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486" t="14868" r="24657" b="5019"/>
          <a:stretch/>
        </p:blipFill>
        <p:spPr bwMode="auto">
          <a:xfrm>
            <a:off x="152401" y="1828800"/>
            <a:ext cx="5359450" cy="4655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6094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a:t>
            </a:r>
            <a:endParaRPr lang="en-US" dirty="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042" t="23214" r="38757" b="27652"/>
          <a:stretch/>
        </p:blipFill>
        <p:spPr bwMode="auto">
          <a:xfrm>
            <a:off x="3733800" y="1709057"/>
            <a:ext cx="5100452" cy="3594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676400"/>
            <a:ext cx="3490027" cy="2617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267200"/>
            <a:ext cx="3261427" cy="2446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733800" y="5490235"/>
            <a:ext cx="4953000" cy="400110"/>
          </a:xfrm>
          <a:prstGeom prst="rect">
            <a:avLst/>
          </a:prstGeom>
          <a:noFill/>
        </p:spPr>
        <p:txBody>
          <a:bodyPr wrap="square" rtlCol="0">
            <a:spAutoFit/>
          </a:bodyPr>
          <a:lstStyle/>
          <a:p>
            <a:r>
              <a:rPr lang="en-US" sz="2000" dirty="0" smtClean="0"/>
              <a:t>Olynthus Mill/Hopper Mill</a:t>
            </a:r>
            <a:endParaRPr lang="en-US" sz="2000" dirty="0"/>
          </a:p>
        </p:txBody>
      </p:sp>
    </p:spTree>
    <p:extLst>
      <p:ext uri="{BB962C8B-B14F-4D97-AF65-F5344CB8AC3E}">
        <p14:creationId xmlns:p14="http://schemas.microsoft.com/office/powerpoint/2010/main" val="18113662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Grains</a:t>
            </a:r>
            <a:endParaRPr lang="en-US"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1676400"/>
            <a:ext cx="3302000"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38400"/>
            <a:ext cx="4385413"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57200" y="5791200"/>
            <a:ext cx="4495800" cy="369332"/>
          </a:xfrm>
          <a:prstGeom prst="rect">
            <a:avLst/>
          </a:prstGeom>
          <a:noFill/>
        </p:spPr>
        <p:txBody>
          <a:bodyPr wrap="square" rtlCol="0">
            <a:spAutoFit/>
          </a:bodyPr>
          <a:lstStyle/>
          <a:p>
            <a:r>
              <a:rPr lang="en-US" dirty="0" smtClean="0"/>
              <a:t>“Pompeii Mill,” other mills</a:t>
            </a:r>
            <a:endParaRPr lang="en-US" dirty="0"/>
          </a:p>
        </p:txBody>
      </p:sp>
    </p:spTree>
    <p:extLst>
      <p:ext uri="{BB962C8B-B14F-4D97-AF65-F5344CB8AC3E}">
        <p14:creationId xmlns:p14="http://schemas.microsoft.com/office/powerpoint/2010/main" val="3512461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Olives (Crushing)</a:t>
            </a:r>
            <a:endParaRPr lang="en-US" dirty="0"/>
          </a:p>
        </p:txBody>
      </p:sp>
      <p:pic>
        <p:nvPicPr>
          <p:cNvPr id="10242" name="Picture 2" descr="C:\Users\Kath\Pictures\ASCSA Trip 2\ASCSA Trip 2 (155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676400"/>
            <a:ext cx="3759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Kath\Pictures\ASCSA Trip 2\ASCSA Trip 2 (155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1648691"/>
            <a:ext cx="3733800" cy="280035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Kath\Pictures\ASCSA Trip 2\ASCSA Trip 2 (15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9200" y="3886200"/>
            <a:ext cx="3708400" cy="2781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029200" y="6052066"/>
            <a:ext cx="2641600" cy="369332"/>
          </a:xfrm>
          <a:prstGeom prst="rect">
            <a:avLst/>
          </a:prstGeom>
          <a:noFill/>
        </p:spPr>
        <p:txBody>
          <a:bodyPr wrap="square" rtlCol="0">
            <a:spAutoFit/>
          </a:bodyPr>
          <a:lstStyle/>
          <a:p>
            <a:r>
              <a:rPr lang="en-US" dirty="0" err="1" smtClean="0"/>
              <a:t>Trapetum</a:t>
            </a:r>
            <a:endParaRPr lang="en-US" dirty="0"/>
          </a:p>
        </p:txBody>
      </p:sp>
    </p:spTree>
    <p:extLst>
      <p:ext uri="{BB962C8B-B14F-4D97-AF65-F5344CB8AC3E}">
        <p14:creationId xmlns:p14="http://schemas.microsoft.com/office/powerpoint/2010/main" val="13663334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Olives (Pressing)</a:t>
            </a:r>
            <a:endParaRPr lang="en-US" dirty="0"/>
          </a:p>
        </p:txBody>
      </p:sp>
      <p:pic>
        <p:nvPicPr>
          <p:cNvPr id="11266" name="Picture 2" descr="C:\Users\Kath\Pictures\ASCSA Trip 2\ASCSA Trip 2 (15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0200"/>
            <a:ext cx="46736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Kath\Pictures\ASCSA Trip 2\ASCSA Trip 2 (156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888673"/>
            <a:ext cx="5292436" cy="396932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5410200"/>
            <a:ext cx="3581400" cy="369332"/>
          </a:xfrm>
          <a:prstGeom prst="rect">
            <a:avLst/>
          </a:prstGeom>
          <a:noFill/>
        </p:spPr>
        <p:txBody>
          <a:bodyPr wrap="square" rtlCol="0">
            <a:spAutoFit/>
          </a:bodyPr>
          <a:lstStyle/>
          <a:p>
            <a:r>
              <a:rPr lang="en-US" dirty="0" smtClean="0"/>
              <a:t>Who owned them?</a:t>
            </a:r>
            <a:endParaRPr lang="en-US" dirty="0"/>
          </a:p>
        </p:txBody>
      </p:sp>
    </p:spTree>
    <p:extLst>
      <p:ext uri="{BB962C8B-B14F-4D97-AF65-F5344CB8AC3E}">
        <p14:creationId xmlns:p14="http://schemas.microsoft.com/office/powerpoint/2010/main" val="21998856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Grapes</a:t>
            </a:r>
            <a:endParaRPr lang="en-US" dirty="0"/>
          </a:p>
        </p:txBody>
      </p:sp>
      <p:pic>
        <p:nvPicPr>
          <p:cNvPr id="14338" name="Picture 2" descr="C:\Users\Kath\Pictures\2013-05-25 Turkey Spain 1\Turkey Spain 1 120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4572000"/>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Kath\Pictures\2013-05-25 Turkey Spain 1\Turkey Spain 1 12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1400" y="4572000"/>
            <a:ext cx="264160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http://cdn-5.historyforkids.org/learn/greeks/food/pictures/wineski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3001" y="1676400"/>
            <a:ext cx="3809999" cy="27680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3188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a:t>
            </a:r>
            <a:endParaRPr lang="en-US" dirty="0"/>
          </a:p>
        </p:txBody>
      </p:sp>
      <p:pic>
        <p:nvPicPr>
          <p:cNvPr id="9218" name="Picture 2" descr="C:\Users\Kath\Pictures\ASCSA Trip 2\ASCSA Trip 2 (61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8450" y="1676400"/>
            <a:ext cx="3638550" cy="485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14433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Grid">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Grid">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0000"/>
            <a:shade val="93000"/>
            <a:satMod val="150000"/>
          </a:schemeClr>
        </a:solidFill>
        <a:blipFill rotWithShape="1">
          <a:blip xmlns:r="http://schemas.openxmlformats.org/officeDocument/2006/relationships" r:embed="rId1">
            <a:duotone>
              <a:schemeClr val="phClr">
                <a:tint val="95000"/>
              </a:schemeClr>
              <a:schemeClr val="phClr">
                <a:shade val="93000"/>
                <a:satMod val="11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Grid</Template>
  <TotalTime>254</TotalTime>
  <Words>475</Words>
  <Application>Microsoft Office PowerPoint</Application>
  <PresentationFormat>On-screen Show (4:3)</PresentationFormat>
  <Paragraphs>71</Paragraphs>
  <Slides>37</Slides>
  <Notes>9</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Grid</vt:lpstr>
      <vt:lpstr>Cooking in Antiquity, Cooking Like Antiquity Today</vt:lpstr>
      <vt:lpstr>Food Processing</vt:lpstr>
      <vt:lpstr>Grains</vt:lpstr>
      <vt:lpstr>Grains</vt:lpstr>
      <vt:lpstr>Grains</vt:lpstr>
      <vt:lpstr>Olives (Crushing)</vt:lpstr>
      <vt:lpstr>Olives (Pressing)</vt:lpstr>
      <vt:lpstr>Grapes</vt:lpstr>
      <vt:lpstr>Storage</vt:lpstr>
      <vt:lpstr>Animal Products</vt:lpstr>
      <vt:lpstr>Animal Products: Garum, Salted Fish</vt:lpstr>
      <vt:lpstr>Animal Products: Weaving</vt:lpstr>
      <vt:lpstr>Ancient Greek KiTchens?</vt:lpstr>
      <vt:lpstr>Cooking Ware</vt:lpstr>
      <vt:lpstr>Cooking 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Roman Cooking Tools</vt:lpstr>
      <vt:lpstr>Roman Cooking Tools</vt:lpstr>
      <vt:lpstr>Reconstructing Ancient Cooking Today</vt:lpstr>
      <vt:lpstr>Archaeologists</vt:lpstr>
      <vt:lpstr>The Minoans</vt:lpstr>
      <vt:lpstr>PowerPoint Presentation</vt:lpstr>
      <vt:lpstr>PowerPoint Presentation</vt:lpstr>
      <vt:lpstr>Entrepreneurs</vt:lpstr>
      <vt:lpstr>PowerPoint Presentation</vt:lpstr>
      <vt:lpstr>PowerPoint Presentation</vt:lpstr>
      <vt:lpstr>PowerPoint Presentation</vt:lpstr>
      <vt:lpstr>Enthusiasts</vt:lpstr>
      <vt:lpstr>Blog: Ancient Foods Today!</vt:lpstr>
      <vt:lpstr>Blog: Pass the Garum</vt:lpstr>
    </vt:vector>
  </TitlesOfParts>
  <Company>Toshiba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Cooking in Antiquity, Cooking Like Antiquity Today</dc:title>
  <dc:creator>Kath</dc:creator>
  <cp:lastModifiedBy>Kath</cp:lastModifiedBy>
  <cp:revision>20</cp:revision>
  <dcterms:created xsi:type="dcterms:W3CDTF">2013-11-13T03:03:10Z</dcterms:created>
  <dcterms:modified xsi:type="dcterms:W3CDTF">2013-11-13T15:04:54Z</dcterms:modified>
</cp:coreProperties>
</file>