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media/audio6.bin" ContentType="audio/unknown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media/audio4.bin" ContentType="audio/unknown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media/audio5.bin" ContentType="audio/unknown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media/audio3.bin" ContentType="audio/unknown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media/audio1.bin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66" r:id="rId4"/>
    <p:sldId id="260" r:id="rId5"/>
    <p:sldId id="267" r:id="rId6"/>
    <p:sldId id="268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6492875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57200" y="816802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TitleSlide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356646"/>
          </a:xfrm>
          <a:prstGeom prst="rect">
            <a:avLst/>
          </a:prstGeom>
        </p:spPr>
      </p:pic>
      <p:pic>
        <p:nvPicPr>
          <p:cNvPr id="10" name="Picture 9" descr="TitleSlide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0601"/>
            <a:ext cx="8229600" cy="37001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ectionHeader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457200"/>
            <a:ext cx="2216561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-222366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unningTop-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57200"/>
            <a:ext cx="8229600" cy="1382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286000"/>
            <a:ext cx="6197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fld id="{ADE6394D-35F0-7D4C-BCB8-792C4AD9BA74}" type="datetimeFigureOut">
              <a:rPr lang="en-US" smtClean="0"/>
              <a:t>5/10/11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fld id="{FDE3C981-FE43-9441-88BA-3EFF0CDF1E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096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sz="5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18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png"/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.png"/><Relationship Id="rId1" Type="http://schemas.openxmlformats.org/officeDocument/2006/relationships/audio" Target="../media/audio3.bin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8.png"/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8.png"/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Temple of Isis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Claire Huang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Pompeii</a:t>
            </a:r>
            <a:endParaRPr lang="en-US" dirty="0"/>
          </a:p>
        </p:txBody>
      </p:sp>
      <p:pic>
        <p:nvPicPr>
          <p:cNvPr id="6" name="Content Placeholder 5" descr="Pompeii_the_last_day_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914" r="-2914"/>
          <a:stretch>
            <a:fillRect/>
          </a:stretch>
        </p:blipFill>
        <p:spPr/>
      </p:pic>
      <p:pic>
        <p:nvPicPr>
          <p:cNvPr id="7" name="Content Placeholder 6" descr="Blog Picture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21506" r="-21506"/>
          <a:stretch>
            <a:fillRect/>
          </a:stretch>
        </p:blipFill>
        <p:spPr/>
      </p:pic>
      <p:pic>
        <p:nvPicPr>
          <p:cNvPr id="8" name="Pompeii &amp; TOI">
            <a:hlinkClick r:id="" action="ppaction://media"/>
          </p:cNvPr>
          <p:cNvPicPr>
            <a:picLocks noRot="1" noChangeAspect="1"/>
          </p:cNvPicPr>
          <p:nvPr>
            <a:wavAudioFile r:embed="rId1" name="Pompeii &amp; TOI"/>
          </p:nvPr>
        </p:nvPicPr>
        <p:blipFill>
          <a:blip r:embed="rId5"/>
          <a:stretch>
            <a:fillRect/>
          </a:stretch>
        </p:blipFill>
        <p:spPr>
          <a:xfrm>
            <a:off x="4559052" y="2286000"/>
            <a:ext cx="544512" cy="54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Temple of Isis</a:t>
            </a:r>
            <a:endParaRPr lang="en-US" dirty="0"/>
          </a:p>
        </p:txBody>
      </p:sp>
      <p:pic>
        <p:nvPicPr>
          <p:cNvPr id="4" name="Content Placeholder 3" descr="761px-Brogi,_Giacomo_(1822-1881)_-_Pompei_-_Tempio_d'Iside_-_n._5038_-_ca._1870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622" r="-13622"/>
          <a:stretch>
            <a:fillRect/>
          </a:stretch>
        </p:blipFill>
        <p:spPr/>
      </p:pic>
      <p:pic>
        <p:nvPicPr>
          <p:cNvPr id="6" name="TOI">
            <a:hlinkClick r:id="" action="ppaction://media"/>
          </p:cNvPr>
          <p:cNvPicPr>
            <a:picLocks noRot="1" noChangeAspect="1"/>
          </p:cNvPicPr>
          <p:nvPr>
            <a:wavAudioFile r:embed="rId1" name="TOI"/>
          </p:nvPr>
        </p:nvPicPr>
        <p:blipFill>
          <a:blip r:embed="rId4"/>
          <a:stretch>
            <a:fillRect/>
          </a:stretch>
        </p:blipFill>
        <p:spPr>
          <a:xfrm>
            <a:off x="1371600" y="27432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</a:t>
            </a:r>
            <a:endParaRPr lang="en-US" dirty="0"/>
          </a:p>
        </p:txBody>
      </p:sp>
      <p:pic>
        <p:nvPicPr>
          <p:cNvPr id="4" name="Content Placeholder 3" descr="image005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4930" r="-14930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/>
          <a:p>
            <a:r>
              <a:rPr lang="en-US" dirty="0" smtClean="0"/>
              <a:t>“Oh </a:t>
            </a:r>
            <a:r>
              <a:rPr lang="en-US" dirty="0" smtClean="0"/>
              <a:t>holy and blessed Lady the perpetual comfort of humankind who by thy bounty and grace </a:t>
            </a:r>
            <a:r>
              <a:rPr lang="en-US" dirty="0" err="1" smtClean="0"/>
              <a:t>nourishs</a:t>
            </a:r>
            <a:r>
              <a:rPr lang="en-US" dirty="0" smtClean="0"/>
              <a:t> the whole world and bears a great compassion to the troubles of the miserable as a loving mother </a:t>
            </a:r>
            <a:r>
              <a:rPr lang="en-US" dirty="0" smtClean="0"/>
              <a:t>would”</a:t>
            </a:r>
            <a:br>
              <a:rPr lang="en-US" dirty="0" smtClean="0"/>
            </a:br>
            <a:r>
              <a:rPr lang="en-US" dirty="0" smtClean="0"/>
              <a:t>	 </a:t>
            </a:r>
            <a:r>
              <a:rPr lang="en-US" dirty="0" smtClean="0"/>
              <a:t>-</a:t>
            </a:r>
            <a:r>
              <a:rPr lang="en-US" dirty="0" err="1" smtClean="0"/>
              <a:t>Lucius</a:t>
            </a:r>
            <a:r>
              <a:rPr lang="en-US" dirty="0" smtClean="0"/>
              <a:t> Apuleius</a:t>
            </a:r>
            <a:endParaRPr lang="en-US" dirty="0"/>
          </a:p>
        </p:txBody>
      </p:sp>
      <p:pic>
        <p:nvPicPr>
          <p:cNvPr id="6" name="Isis">
            <a:hlinkClick r:id="" action="ppaction://media"/>
          </p:cNvPr>
          <p:cNvPicPr>
            <a:picLocks noRot="1" noChangeAspect="1"/>
          </p:cNvPicPr>
          <p:nvPr>
            <a:wavAudioFile r:embed="rId1" name="Isis"/>
          </p:nvPr>
        </p:nvPicPr>
        <p:blipFill>
          <a:blip r:embed="rId4"/>
          <a:stretch>
            <a:fillRect/>
          </a:stretch>
        </p:blipFill>
        <p:spPr>
          <a:xfrm>
            <a:off x="4049804" y="2209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 of the Temple of Isis</a:t>
            </a:r>
            <a:endParaRPr lang="en-US" dirty="0"/>
          </a:p>
        </p:txBody>
      </p:sp>
      <p:pic>
        <p:nvPicPr>
          <p:cNvPr id="8" name="Content Placeholder 7" descr="temple-of-isis-plan-300x183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6058" b="-36058"/>
          <a:stretch>
            <a:fillRect/>
          </a:stretch>
        </p:blipFill>
        <p:spPr/>
      </p:pic>
      <p:pic>
        <p:nvPicPr>
          <p:cNvPr id="9" name="Content Placeholder 8" descr="2815_pompei_temple_of_isis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8856" b="-28856"/>
          <a:stretch>
            <a:fillRect/>
          </a:stretch>
        </p:blipFill>
        <p:spPr/>
      </p:pic>
      <p:pic>
        <p:nvPicPr>
          <p:cNvPr id="10" name="structure of TOI">
            <a:hlinkClick r:id="" action="ppaction://media"/>
          </p:cNvPr>
          <p:cNvPicPr>
            <a:picLocks noRot="1" noChangeAspect="1"/>
          </p:cNvPicPr>
          <p:nvPr>
            <a:wavAudioFile r:embed="rId1" name="structure of TOI"/>
          </p:nvPr>
        </p:nvPicPr>
        <p:blipFill>
          <a:blip r:embed="rId5"/>
          <a:stretch>
            <a:fillRect/>
          </a:stretch>
        </p:blipFill>
        <p:spPr>
          <a:xfrm>
            <a:off x="4114800" y="2747736"/>
            <a:ext cx="459106" cy="514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Excavation of Temple of Isis</a:t>
            </a:r>
            <a:endParaRPr lang="en-US" dirty="0"/>
          </a:p>
        </p:txBody>
      </p:sp>
      <p:pic>
        <p:nvPicPr>
          <p:cNvPr id="4" name="Content Placeholder 3" descr="image00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521" r="-10521"/>
          <a:stretch>
            <a:fillRect/>
          </a:stretch>
        </p:blipFill>
        <p:spPr/>
      </p:pic>
      <p:pic>
        <p:nvPicPr>
          <p:cNvPr id="7" name="excavation TOI">
            <a:hlinkClick r:id="" action="ppaction://media"/>
          </p:cNvPr>
          <p:cNvPicPr>
            <a:picLocks noRot="1" noChangeAspect="1"/>
          </p:cNvPicPr>
          <p:nvPr>
            <a:wavAudioFile r:embed="rId1" name="excavation TOI"/>
          </p:nvPr>
        </p:nvPicPr>
        <p:blipFill>
          <a:blip r:embed="rId4"/>
          <a:stretch>
            <a:fillRect/>
          </a:stretch>
        </p:blipFill>
        <p:spPr>
          <a:xfrm>
            <a:off x="1447800" y="274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Temple of Isis</a:t>
            </a:r>
            <a:endParaRPr lang="en-US" dirty="0"/>
          </a:p>
        </p:txBody>
      </p:sp>
      <p:pic>
        <p:nvPicPr>
          <p:cNvPr id="4" name="Content Placeholder 3" descr="Temple_Isi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858" r="-7858"/>
          <a:stretch>
            <a:fillRect/>
          </a:stretch>
        </p:blipFill>
        <p:spPr/>
      </p:pic>
      <p:pic>
        <p:nvPicPr>
          <p:cNvPr id="5" name="significance TOI">
            <a:hlinkClick r:id="" action="ppaction://media"/>
          </p:cNvPr>
          <p:cNvPicPr>
            <a:picLocks noRot="1" noChangeAspect="1"/>
          </p:cNvPicPr>
          <p:nvPr>
            <a:wavAudioFile r:embed="rId1" name="significance TOI"/>
          </p:nvPr>
        </p:nvPicPr>
        <p:blipFill>
          <a:blip r:embed="rId4"/>
          <a:stretch>
            <a:fillRect/>
          </a:stretch>
        </p:blipFill>
        <p:spPr>
          <a:xfrm>
            <a:off x="914400" y="2743200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Balch, D.L. (2003). The Suffering of Isis/Io and Paul's Portrait of Christ Crucified (Gal. 3:1): Frescoes in Pompeian and Roman Houses and in the Temple of Isis in Pompeii.</a:t>
            </a:r>
          </a:p>
          <a:p>
            <a:r>
              <a:rPr lang="en-US" dirty="0" smtClean="0"/>
              <a:t>Blanchard</a:t>
            </a:r>
            <a:r>
              <a:rPr lang="en-US" dirty="0" smtClean="0"/>
              <a:t>, Paul. "Blue Guide, Southern Italy; From Rome to Calabria", New York: W. W. Norton &amp; Company</a:t>
            </a:r>
            <a:r>
              <a:rPr lang="en-US" dirty="0" smtClean="0"/>
              <a:t> Inc</a:t>
            </a:r>
            <a:r>
              <a:rPr lang="en-US" dirty="0" smtClean="0"/>
              <a:t>., 1982. </a:t>
            </a:r>
          </a:p>
          <a:p>
            <a:r>
              <a:rPr lang="en-US" dirty="0" smtClean="0"/>
              <a:t>"</a:t>
            </a:r>
            <a:r>
              <a:rPr lang="en-US" dirty="0" err="1" smtClean="0"/>
              <a:t>Blog</a:t>
            </a:r>
            <a:r>
              <a:rPr lang="en-US" dirty="0" smtClean="0"/>
              <a:t> </a:t>
            </a:r>
            <a:r>
              <a:rPr lang="en-US" dirty="0" smtClean="0"/>
              <a:t>Picture." </a:t>
            </a:r>
            <a:r>
              <a:rPr lang="en-US" i="1" dirty="0" smtClean="0"/>
              <a:t>Do as the Romans did ... in "Pompeii" --- a novel by Robert Harris</a:t>
            </a:r>
            <a:r>
              <a:rPr lang="en-US" dirty="0" smtClean="0"/>
              <a:t>. Web. 10 May 2011.</a:t>
            </a:r>
            <a:r>
              <a:rPr lang="en-US" dirty="0" smtClean="0"/>
              <a:t> &lt;http</a:t>
            </a:r>
            <a:r>
              <a:rPr lang="en-US" dirty="0" smtClean="0"/>
              <a:t>://www.yorkblog.com/books/2007/09/do-as-the-romans-did-in-</a:t>
            </a:r>
            <a:r>
              <a:rPr lang="en-US" dirty="0" smtClean="0"/>
              <a:t>pompei.html&gt;.</a:t>
            </a:r>
          </a:p>
          <a:p>
            <a:r>
              <a:rPr lang="en-US" dirty="0" smtClean="0"/>
              <a:t>"</a:t>
            </a:r>
            <a:r>
              <a:rPr lang="en-US" dirty="0" err="1" smtClean="0"/>
              <a:t>Brogi</a:t>
            </a:r>
            <a:r>
              <a:rPr lang="en-US" dirty="0" smtClean="0"/>
              <a:t>, </a:t>
            </a:r>
            <a:r>
              <a:rPr lang="en-US" dirty="0" err="1" smtClean="0"/>
              <a:t>Giacomo</a:t>
            </a:r>
            <a:r>
              <a:rPr lang="en-US" dirty="0" smtClean="0"/>
              <a:t> (1822-1881) - </a:t>
            </a:r>
            <a:r>
              <a:rPr lang="en-US" dirty="0" err="1" smtClean="0"/>
              <a:t>Pompei</a:t>
            </a:r>
            <a:r>
              <a:rPr lang="en-US" dirty="0" smtClean="0"/>
              <a:t> - </a:t>
            </a:r>
            <a:r>
              <a:rPr lang="en-US" dirty="0" err="1" smtClean="0"/>
              <a:t>Tempio</a:t>
            </a:r>
            <a:r>
              <a:rPr lang="en-US" dirty="0" smtClean="0"/>
              <a:t> </a:t>
            </a:r>
            <a:r>
              <a:rPr lang="en-US" dirty="0" err="1" smtClean="0"/>
              <a:t>d'Iside</a:t>
            </a:r>
            <a:r>
              <a:rPr lang="en-US" dirty="0" smtClean="0"/>
              <a:t> - </a:t>
            </a:r>
            <a:r>
              <a:rPr lang="en-US" dirty="0" err="1" smtClean="0"/>
              <a:t>n</a:t>
            </a:r>
            <a:r>
              <a:rPr lang="en-US" dirty="0" smtClean="0"/>
              <a:t>. 5038 - ca. 1870." </a:t>
            </a:r>
            <a:r>
              <a:rPr lang="en-US" i="1" dirty="0" err="1" smtClean="0"/>
              <a:t>File:Brogi</a:t>
            </a:r>
            <a:r>
              <a:rPr lang="en-US" i="1" dirty="0" smtClean="0"/>
              <a:t>, </a:t>
            </a:r>
            <a:r>
              <a:rPr lang="en-US" i="1" dirty="0" err="1" smtClean="0"/>
              <a:t>Giacomo</a:t>
            </a:r>
            <a:r>
              <a:rPr lang="en-US" i="1" dirty="0" smtClean="0"/>
              <a:t> (1822-1881) - </a:t>
            </a:r>
            <a:r>
              <a:rPr lang="en-US" i="1" dirty="0" err="1" smtClean="0"/>
              <a:t>Pompei</a:t>
            </a:r>
            <a:r>
              <a:rPr lang="en-US" i="1" dirty="0" smtClean="0"/>
              <a:t> - </a:t>
            </a:r>
            <a:r>
              <a:rPr lang="en-US" i="1" dirty="0" err="1" smtClean="0"/>
              <a:t>Tempio</a:t>
            </a:r>
            <a:r>
              <a:rPr lang="en-US" i="1" dirty="0" smtClean="0"/>
              <a:t> </a:t>
            </a:r>
            <a:r>
              <a:rPr lang="en-US" i="1" dirty="0" err="1" smtClean="0"/>
              <a:t>d'Iside</a:t>
            </a:r>
            <a:r>
              <a:rPr lang="en-US" i="1" dirty="0" smtClean="0"/>
              <a:t> - </a:t>
            </a:r>
            <a:r>
              <a:rPr lang="en-US" i="1" dirty="0" err="1" smtClean="0"/>
              <a:t>n</a:t>
            </a:r>
            <a:r>
              <a:rPr lang="en-US" i="1" dirty="0" smtClean="0"/>
              <a:t>. 5038 - ca. 1870.jpg</a:t>
            </a:r>
            <a:r>
              <a:rPr lang="en-US" dirty="0" smtClean="0"/>
              <a:t>. Web. 10 May 2011. &lt;http://en.wikipedia.org/wiki/File:Brogi,_Giacomo_%281822-1881%29_-_Pompei_-_Tempio_d%27Iside_-_n._5038_-_ca._1870.jpg&gt;.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Hackworth Petersen, L. (2006). </a:t>
            </a:r>
            <a:r>
              <a:rPr lang="en-US" i="1" dirty="0" smtClean="0"/>
              <a:t>"The Freedman in Roman Art and Art History</a:t>
            </a:r>
            <a:r>
              <a:rPr lang="en-US" dirty="0" smtClean="0"/>
              <a:t>", Cambridge University Press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Jacobson, Jeffrey. "Historical Background." </a:t>
            </a:r>
            <a:r>
              <a:rPr lang="en-US" i="1" dirty="0" smtClean="0"/>
              <a:t>http://</a:t>
            </a:r>
            <a:r>
              <a:rPr lang="en-US" i="1" dirty="0" err="1" smtClean="0"/>
              <a:t>www.planetjeff.net</a:t>
            </a:r>
            <a:r>
              <a:rPr lang="en-US" i="1" dirty="0" smtClean="0"/>
              <a:t>/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10 May 2011. &lt;http://</a:t>
            </a:r>
            <a:r>
              <a:rPr lang="en-US" dirty="0" err="1" smtClean="0"/>
              <a:t>www.planetjeff.net/isis/verbage/background.html</a:t>
            </a:r>
            <a:r>
              <a:rPr lang="en-US" dirty="0" smtClean="0"/>
              <a:t>&gt;.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"Pompeii the last day 1." </a:t>
            </a:r>
            <a:r>
              <a:rPr lang="en-US" i="1" dirty="0" err="1" smtClean="0"/>
              <a:t>File:Pompeii</a:t>
            </a:r>
            <a:r>
              <a:rPr lang="en-US" i="1" dirty="0" smtClean="0"/>
              <a:t> the last day 1.jpg</a:t>
            </a:r>
            <a:r>
              <a:rPr lang="en-US" dirty="0" smtClean="0"/>
              <a:t>. Web. 10 May 2011. &lt;http://commons.wikimedia.org/wiki/File:Pompeii_the_last_day_1.jpg&gt;.</a:t>
            </a:r>
            <a:r>
              <a:rPr lang="en-US" dirty="0" smtClean="0"/>
              <a:t> </a:t>
            </a:r>
          </a:p>
          <a:p>
            <a:r>
              <a:rPr lang="en-US" dirty="0" smtClean="0"/>
              <a:t>R.E </a:t>
            </a:r>
            <a:r>
              <a:rPr lang="en-US" dirty="0" smtClean="0"/>
              <a:t>Witt, "Isis in the Ancient World", </a:t>
            </a:r>
            <a:r>
              <a:rPr lang="en-US" dirty="0" err="1" smtClean="0"/>
              <a:t>p</a:t>
            </a:r>
            <a:r>
              <a:rPr lang="en-US" dirty="0" smtClean="0"/>
              <a:t>. 7, </a:t>
            </a:r>
            <a:r>
              <a:rPr lang="en-US" dirty="0" smtClean="0"/>
              <a:t>1997.</a:t>
            </a:r>
          </a:p>
          <a:p>
            <a:r>
              <a:rPr lang="en-US" dirty="0" smtClean="0"/>
              <a:t>"Temple of Isis - Pompeii." </a:t>
            </a:r>
            <a:r>
              <a:rPr lang="en-US" i="1" dirty="0" err="1" smtClean="0"/>
              <a:t>Ancientvine</a:t>
            </a:r>
            <a:r>
              <a:rPr lang="en-US" dirty="0" smtClean="0"/>
              <a:t>. </a:t>
            </a:r>
            <a:r>
              <a:rPr lang="en-US" dirty="0" err="1" smtClean="0"/>
              <a:t>Ancientvine.Com</a:t>
            </a:r>
            <a:r>
              <a:rPr lang="en-US" dirty="0" smtClean="0"/>
              <a:t>, 2008. Web. 10 May 2011. &lt;http://</a:t>
            </a:r>
            <a:r>
              <a:rPr lang="en-US" dirty="0" err="1" smtClean="0"/>
              <a:t>www.ancientvine.com/templeofisis.html</a:t>
            </a:r>
            <a:r>
              <a:rPr lang="en-US" dirty="0" smtClean="0"/>
              <a:t>&gt;.</a:t>
            </a:r>
            <a:r>
              <a:rPr lang="en-US" dirty="0" smtClean="0"/>
              <a:t> </a:t>
            </a:r>
          </a:p>
          <a:p>
            <a:r>
              <a:rPr lang="en-US" dirty="0" smtClean="0"/>
              <a:t>"TEMPLE OF ISIS - POMPEII." </a:t>
            </a:r>
            <a:r>
              <a:rPr lang="en-US" i="1" dirty="0" smtClean="0"/>
              <a:t>Pompeii tours: Pompeii is the most popular tourist attraction in Italy.</a:t>
            </a:r>
            <a:r>
              <a:rPr lang="en-US" dirty="0" smtClean="0"/>
              <a:t>. POMPEII.ORG.UK, </a:t>
            </a:r>
            <a:r>
              <a:rPr lang="en-US" dirty="0" err="1" smtClean="0"/>
              <a:t>n.d</a:t>
            </a:r>
            <a:r>
              <a:rPr lang="en-US" dirty="0" smtClean="0"/>
              <a:t>. Web. 10 May 2011. &lt;http://www.pompeii.org.uk/m.php/museo-tempio-di-iside-pompei-it-77-m.htm&gt;. </a:t>
            </a:r>
          </a:p>
          <a:p>
            <a:r>
              <a:rPr lang="en-US" dirty="0" smtClean="0"/>
              <a:t>"</a:t>
            </a:r>
            <a:r>
              <a:rPr lang="en-US" dirty="0" smtClean="0"/>
              <a:t>The Church in Ancient Society: From Galilee to Gregory the Great", Henry Chadwick, p526, Oxford University Press, </a:t>
            </a:r>
            <a:r>
              <a:rPr lang="en-US" dirty="0" smtClean="0"/>
              <a:t>2003.</a:t>
            </a:r>
          </a:p>
          <a:p>
            <a:r>
              <a:rPr lang="en-US" dirty="0" smtClean="0"/>
              <a:t>"</a:t>
            </a:r>
            <a:r>
              <a:rPr lang="en-US" dirty="0" smtClean="0"/>
              <a:t>The Forgotten City of</a:t>
            </a:r>
            <a:r>
              <a:rPr lang="en-US" dirty="0" smtClean="0"/>
              <a:t> Pompeii</a:t>
            </a:r>
            <a:r>
              <a:rPr lang="en-US" dirty="0" smtClean="0"/>
              <a:t>; A First Look ." </a:t>
            </a:r>
            <a:r>
              <a:rPr lang="en-US" i="1" dirty="0" smtClean="0"/>
              <a:t>Tour of Italy for the Financially Challenged</a:t>
            </a:r>
            <a:r>
              <a:rPr lang="en-US" dirty="0" smtClean="0"/>
              <a:t>. Tour of Italy for the Financially Challenged/</a:t>
            </a:r>
            <a:r>
              <a:rPr lang="en-US" dirty="0" err="1" smtClean="0"/>
              <a:t>touritaly.org</a:t>
            </a:r>
            <a:r>
              <a:rPr lang="en-US" dirty="0" smtClean="0"/>
              <a:t>, 2008. Web. 10 May 2011. &lt;</a:t>
            </a:r>
            <a:r>
              <a:rPr lang="en-US" dirty="0" err="1" smtClean="0"/>
              <a:t>http://touritaly.org/pompeii/pompeii-main.htm</a:t>
            </a:r>
            <a:r>
              <a:rPr lang="en-US" dirty="0" smtClean="0"/>
              <a:t>&gt;.</a:t>
            </a:r>
            <a:r>
              <a:rPr lang="en-US" dirty="0" smtClean="0"/>
              <a:t> </a:t>
            </a:r>
          </a:p>
          <a:p>
            <a:r>
              <a:rPr lang="en-US" dirty="0" smtClean="0"/>
              <a:t>"VIII.7.28 Pompeii. 1906. Statue of Isis in situ on north wall." </a:t>
            </a:r>
            <a:r>
              <a:rPr lang="en-US" i="1" dirty="0" err="1" smtClean="0"/>
              <a:t>Pompeiiin</a:t>
            </a:r>
            <a:r>
              <a:rPr lang="en-US" i="1" dirty="0" smtClean="0"/>
              <a:t> Pictures</a:t>
            </a:r>
            <a:r>
              <a:rPr lang="en-US" dirty="0" smtClean="0"/>
              <a:t>. Web. 10 May 2011. &lt;http://www.pompeiiinpictures.com/pompeiiinpictures/R8/8%2007%2028%20p5.htm&gt;.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1678</TotalTime>
  <Words>633</Words>
  <Application>Microsoft Macintosh PowerPoint</Application>
  <PresentationFormat>On-screen Show (4:3)</PresentationFormat>
  <Paragraphs>24</Paragraphs>
  <Slides>9</Slides>
  <Notes>0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Codex</vt:lpstr>
      <vt:lpstr>Temple of Isis</vt:lpstr>
      <vt:lpstr>Pompeii</vt:lpstr>
      <vt:lpstr>The Temple of Isis</vt:lpstr>
      <vt:lpstr>Isis</vt:lpstr>
      <vt:lpstr>The Structure of the Temple of Isis</vt:lpstr>
      <vt:lpstr>Excavation of Temple of Isis</vt:lpstr>
      <vt:lpstr>Significance of Temple of Isis</vt:lpstr>
      <vt:lpstr>Bibliography</vt:lpstr>
      <vt:lpstr>Bibliography</vt:lpstr>
    </vt:vector>
  </TitlesOfParts>
  <Company>Brown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Temple of Isis</dc:title>
  <dc:creator>Claire Huang</dc:creator>
  <cp:lastModifiedBy>Claire Huang</cp:lastModifiedBy>
  <cp:revision>3</cp:revision>
  <dcterms:created xsi:type="dcterms:W3CDTF">2011-05-10T07:02:18Z</dcterms:created>
  <dcterms:modified xsi:type="dcterms:W3CDTF">2011-05-11T11:01:08Z</dcterms:modified>
</cp:coreProperties>
</file>