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media/audio6.bin" ContentType="audio/unknown"/>
  <Override PartName="/ppt/slideLayouts/slideLayout6.xml" ContentType="application/vnd.openxmlformats-officedocument.presentationml.slideLayout+xml"/>
  <Override PartName="/ppt/slides/slide5.xml" ContentType="application/vnd.openxmlformats-officedocument.presentationml.slide+xml"/>
  <Override PartName="/ppt/media/audio4.bin" ContentType="audio/unknown"/>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media/audio2.bin" ContentType="audio/unknown"/>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presentation.xml" ContentType="application/vnd.openxmlformats-officedocument.presentationml.presentation.main+xml"/>
  <Override PartName="/ppt/notesSlides/notesSlide2.xml" ContentType="application/vnd.openxmlformats-officedocument.presentationml.notesSlide+xml"/>
  <Override PartName="/ppt/media/audio7.bin" ContentType="audio/unknown"/>
  <Override PartName="/ppt/slideLayouts/slideLayout7.xml" ContentType="application/vnd.openxmlformats-officedocument.presentationml.slideLayout+xml"/>
  <Override PartName="/ppt/slides/slide6.xml" ContentType="application/vnd.openxmlformats-officedocument.presentationml.slide+xml"/>
  <Override PartName="/ppt/media/audio5.bin" ContentType="audio/unknown"/>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media/audio3.bin" ContentType="audio/unknown"/>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media/audio1.bin" ContentType="audio/unknown"/>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2" r:id="rId7"/>
    <p:sldId id="261"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65582" autoAdjust="0"/>
  </p:normalViewPr>
  <p:slideViewPr>
    <p:cSldViewPr snapToGrid="0" snapToObjects="1">
      <p:cViewPr varScale="1">
        <p:scale>
          <a:sx n="66" d="100"/>
          <a:sy n="66" d="100"/>
        </p:scale>
        <p:origin x="-235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2F2DF6-DAF9-074F-B1B0-2DF6BD333157}" type="datetimeFigureOut">
              <a:rPr lang="en-US" smtClean="0"/>
              <a:t>5/13/11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F34B11-9CC0-C743-9391-CDF4A3E2C5D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Villa Julia Felix was a larger residence on the periphery of Pompeii. It is on the eastern end of the Via del </a:t>
            </a:r>
            <a:r>
              <a:rPr lang="en-US" sz="1200" kern="1200" dirty="0" err="1" smtClean="0">
                <a:solidFill>
                  <a:schemeClr val="tx1"/>
                </a:solidFill>
                <a:latin typeface="+mn-lt"/>
                <a:ea typeface="+mn-ea"/>
                <a:cs typeface="+mn-cs"/>
              </a:rPr>
              <a:t>Abbondanza</a:t>
            </a:r>
            <a:r>
              <a:rPr lang="en-US" sz="1200" kern="1200" dirty="0" smtClean="0">
                <a:solidFill>
                  <a:schemeClr val="tx1"/>
                </a:solidFill>
                <a:latin typeface="+mn-lt"/>
                <a:ea typeface="+mn-ea"/>
                <a:cs typeface="+mn-cs"/>
              </a:rPr>
              <a:t>, around the corner from the amphitheater. In 62 AD the Julia Felix was devastated in the earthquake of Pompeii. Julia Felix, who had already amassed a fortune in business and through inheritance decided not to renovate her house, but instead the large real-estate property was converted into a place of business. </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scriptural evidence proves, Julia had a variety of different commercial ventures: the </a:t>
            </a:r>
            <a:r>
              <a:rPr lang="en-US" sz="1200" kern="1200" dirty="0" err="1" smtClean="0">
                <a:solidFill>
                  <a:schemeClr val="tx1"/>
                </a:solidFill>
                <a:latin typeface="+mn-lt"/>
                <a:ea typeface="+mn-ea"/>
                <a:cs typeface="+mn-cs"/>
              </a:rPr>
              <a:t>larget</a:t>
            </a:r>
            <a:r>
              <a:rPr lang="en-US" sz="1200" kern="1200" dirty="0" smtClean="0">
                <a:solidFill>
                  <a:schemeClr val="tx1"/>
                </a:solidFill>
                <a:latin typeface="+mn-lt"/>
                <a:ea typeface="+mn-ea"/>
                <a:cs typeface="+mn-cs"/>
              </a:rPr>
              <a:t> was her public bath system, which scholars have discovered to have been called </a:t>
            </a:r>
            <a:r>
              <a:rPr lang="en-US" sz="1200" i="1" kern="1200" dirty="0" err="1" smtClean="0">
                <a:solidFill>
                  <a:schemeClr val="tx1"/>
                </a:solidFill>
                <a:latin typeface="+mn-lt"/>
                <a:ea typeface="+mn-ea"/>
                <a:cs typeface="+mn-cs"/>
              </a:rPr>
              <a:t>Balneum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Venerum</a:t>
            </a:r>
            <a:r>
              <a:rPr lang="en-US" sz="1200" i="1" kern="1200" dirty="0" smtClean="0">
                <a:solidFill>
                  <a:schemeClr val="tx1"/>
                </a:solidFill>
                <a:latin typeface="+mn-lt"/>
                <a:ea typeface="+mn-ea"/>
                <a:cs typeface="+mn-cs"/>
              </a:rPr>
              <a:t>, or “Baths of Venus.” This has lead some commentators to believe that Villa Julia Felix was a brothel, but this has been contested on the grounds that </a:t>
            </a:r>
            <a:r>
              <a:rPr lang="en-US" sz="1200" i="1" kern="1200" dirty="0" err="1" smtClean="0">
                <a:solidFill>
                  <a:schemeClr val="tx1"/>
                </a:solidFill>
                <a:latin typeface="+mn-lt"/>
                <a:ea typeface="+mn-ea"/>
                <a:cs typeface="+mn-cs"/>
              </a:rPr>
              <a:t>Balneum</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Venerum</a:t>
            </a:r>
            <a:r>
              <a:rPr lang="en-US" sz="1200" i="1" kern="1200" dirty="0" smtClean="0">
                <a:solidFill>
                  <a:schemeClr val="tx1"/>
                </a:solidFill>
                <a:latin typeface="+mn-lt"/>
                <a:ea typeface="+mn-ea"/>
                <a:cs typeface="+mn-cs"/>
              </a:rPr>
              <a:t> means “Baths worthy of Venus.” The Villa Julia Felix was one of the first places archeologists excavated. It was first unearthed in 1755, but unfortunately, as contemporaneous archeological practice dictated, the house was emptied of dirt, looted of art and other valuables, and the refilled with rubble. This methodology was detrimental to the other remains of the house because a frost came around and destroyed a mosaic of pigs, now only to survive in a water color rendition by an Italian artist. The house was completely emptied of its rubble in 1953.</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Villa de Julia Felix was an honest house that served the Romans.  The walls carried images from everyday life at the forum, and the inside and outside of the villa one can find inscriptions. One read, “</a:t>
            </a:r>
            <a:r>
              <a:rPr lang="en-US" sz="1200" kern="1200" dirty="0" err="1" smtClean="0">
                <a:solidFill>
                  <a:schemeClr val="tx1"/>
                </a:solidFill>
                <a:latin typeface="+mn-lt"/>
                <a:ea typeface="+mn-ea"/>
                <a:cs typeface="+mn-cs"/>
              </a:rPr>
              <a:t>Helvius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Sabinus</a:t>
            </a:r>
            <a:r>
              <a:rPr lang="en-US" sz="1200" kern="1200" dirty="0" smtClean="0">
                <a:solidFill>
                  <a:schemeClr val="tx1"/>
                </a:solidFill>
                <a:latin typeface="+mn-lt"/>
                <a:ea typeface="+mn-ea"/>
                <a:cs typeface="+mn-cs"/>
              </a:rPr>
              <a:t>, an honest young man for </a:t>
            </a:r>
            <a:r>
              <a:rPr lang="en-US" sz="1200" kern="1200" dirty="0" err="1" smtClean="0">
                <a:solidFill>
                  <a:schemeClr val="tx1"/>
                </a:solidFill>
                <a:latin typeface="+mn-lt"/>
                <a:ea typeface="+mn-ea"/>
                <a:cs typeface="+mn-cs"/>
              </a:rPr>
              <a:t>aedile</a:t>
            </a:r>
            <a:r>
              <a:rPr lang="en-US" sz="1200" kern="1200" dirty="0" smtClean="0">
                <a:solidFill>
                  <a:schemeClr val="tx1"/>
                </a:solidFill>
                <a:latin typeface="+mn-lt"/>
                <a:ea typeface="+mn-ea"/>
                <a:cs typeface="+mn-cs"/>
              </a:rPr>
              <a:t>,” which is an advertisement for the young </a:t>
            </a:r>
            <a:r>
              <a:rPr lang="en-US" sz="1200" kern="1200" dirty="0" err="1" smtClean="0">
                <a:solidFill>
                  <a:schemeClr val="tx1"/>
                </a:solidFill>
                <a:latin typeface="+mn-lt"/>
                <a:ea typeface="+mn-ea"/>
                <a:cs typeface="+mn-cs"/>
              </a:rPr>
              <a:t>Helvius</a:t>
            </a:r>
            <a:r>
              <a:rPr lang="en-US" sz="1200" kern="1200" dirty="0" smtClean="0">
                <a:solidFill>
                  <a:schemeClr val="tx1"/>
                </a:solidFill>
                <a:latin typeface="+mn-lt"/>
                <a:ea typeface="+mn-ea"/>
                <a:cs typeface="+mn-cs"/>
              </a:rPr>
              <a:t> so that he may become an </a:t>
            </a:r>
            <a:r>
              <a:rPr lang="en-US" sz="1200" kern="1200" dirty="0" err="1" smtClean="0">
                <a:solidFill>
                  <a:schemeClr val="tx1"/>
                </a:solidFill>
                <a:latin typeface="+mn-lt"/>
                <a:ea typeface="+mn-ea"/>
                <a:cs typeface="+mn-cs"/>
              </a:rPr>
              <a:t>aedile</a:t>
            </a:r>
            <a:r>
              <a:rPr lang="en-US" sz="1200" kern="1200" dirty="0" smtClean="0">
                <a:solidFill>
                  <a:schemeClr val="tx1"/>
                </a:solidFill>
                <a:latin typeface="+mn-lt"/>
                <a:ea typeface="+mn-ea"/>
                <a:cs typeface="+mn-cs"/>
              </a:rPr>
              <a:t>, an honorable office for young men where they administered public works, like the aqueduct system. Another wall inscription reads, “elegant baths for respectable people, shops with upper rooms, and apartments… the lease will expire after five years,” which informs us of the desperation of Julia Felix. She was a rich woman once, and then she became so poor that she was forced to sell her house area for bathing, shopping , and rent out rooms for no less than five year leases. Then there is a fragmented image of shopping in the market, which contextualizes the sociological interest of Julia Felix – she was a business woman.</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House of Julia Felix, along with its expansive gardens, takes up one of the largest plots in Pompeii.  In fact, the House takes up most of the block, which deems the house to take the name of a Villa, instead of a typical home, otherwise known as a “casa.”    The House of Julia Felix was so expansive that it was even constructed out of two entire </a:t>
            </a:r>
            <a:r>
              <a:rPr lang="en-US" sz="1200" kern="1200" dirty="0" err="1" smtClean="0">
                <a:solidFill>
                  <a:schemeClr val="tx1"/>
                </a:solidFill>
                <a:latin typeface="+mn-lt"/>
                <a:ea typeface="+mn-ea"/>
                <a:cs typeface="+mn-cs"/>
              </a:rPr>
              <a:t>insulae</a:t>
            </a:r>
            <a:r>
              <a:rPr lang="en-US" sz="1200" kern="1200" dirty="0" smtClean="0">
                <a:solidFill>
                  <a:schemeClr val="tx1"/>
                </a:solidFill>
                <a:latin typeface="+mn-lt"/>
                <a:ea typeface="+mn-ea"/>
                <a:cs typeface="+mn-cs"/>
              </a:rPr>
              <a:t> that were merged together, with the street dividing them being completely built over.  To put this size into perspective; an </a:t>
            </a:r>
            <a:r>
              <a:rPr lang="en-US" sz="1200" kern="1200" dirty="0" err="1" smtClean="0">
                <a:solidFill>
                  <a:schemeClr val="tx1"/>
                </a:solidFill>
                <a:latin typeface="+mn-lt"/>
                <a:ea typeface="+mn-ea"/>
                <a:cs typeface="+mn-cs"/>
              </a:rPr>
              <a:t>insula</a:t>
            </a:r>
            <a:r>
              <a:rPr lang="en-US" sz="1200" kern="1200" dirty="0" smtClean="0">
                <a:solidFill>
                  <a:schemeClr val="tx1"/>
                </a:solidFill>
                <a:latin typeface="+mn-lt"/>
                <a:ea typeface="+mn-ea"/>
                <a:cs typeface="+mn-cs"/>
              </a:rPr>
              <a:t> was the typical kind of building that housed the majority of the urban citizen population.   A notable consequence of the construction of Julia Felix was the result of street that was built over, as this street was an important route to the amphitheatre.  Compensation came in the widening of the next street, in expense of Julia’s grand estate.</a:t>
            </a:r>
            <a:r>
              <a:rPr lang="en-US" sz="1200" kern="1200" baseline="0" dirty="0" smtClean="0">
                <a:solidFill>
                  <a:schemeClr val="tx1"/>
                </a:solidFill>
                <a:latin typeface="+mn-lt"/>
                <a:ea typeface="+mn-ea"/>
                <a:cs typeface="+mn-cs"/>
              </a:rPr>
              <a:t>  Irony resides in the Villa in the </a:t>
            </a:r>
            <a:r>
              <a:rPr lang="en-US" sz="1200" kern="1200" baseline="0" dirty="0" err="1" smtClean="0">
                <a:solidFill>
                  <a:schemeClr val="tx1"/>
                </a:solidFill>
                <a:latin typeface="+mn-lt"/>
                <a:ea typeface="+mn-ea"/>
                <a:cs typeface="+mn-cs"/>
              </a:rPr>
              <a:t>peristyle’s</a:t>
            </a:r>
            <a:r>
              <a:rPr lang="en-US" sz="1200" kern="1200" baseline="0" dirty="0" smtClean="0">
                <a:solidFill>
                  <a:schemeClr val="tx1"/>
                </a:solidFill>
                <a:latin typeface="+mn-lt"/>
                <a:ea typeface="+mn-ea"/>
                <a:cs typeface="+mn-cs"/>
              </a:rPr>
              <a:t> containment of fruit trees.  Fruit trees were  the norm in the country villa’s where large spaces permitted their existence.  Julia Felix’s property was so large that it allowed for the growth of fruit trees and thus resembled a country villa in its grandiose scale.   </a:t>
            </a:r>
            <a:r>
              <a:rPr lang="en-US" sz="1200" kern="1200" dirty="0" smtClean="0">
                <a:solidFill>
                  <a:schemeClr val="tx1"/>
                </a:solidFill>
                <a:latin typeface="+mn-lt"/>
                <a:ea typeface="+mn-ea"/>
                <a:cs typeface="+mn-cs"/>
              </a:rPr>
              <a:t>Julia Felix’s house could be characterized as a luxurious environment.  The main entrance was elaborately decorated with scenes from the forum, while the exterior contained immense gardens and water cascades.  Towards the rear of the property, existed an elegant portico that contained Corinthian  pillars,</a:t>
            </a:r>
            <a:r>
              <a:rPr lang="en-US" sz="1200" kern="1200" baseline="0" dirty="0" smtClean="0">
                <a:solidFill>
                  <a:schemeClr val="tx1"/>
                </a:solidFill>
                <a:latin typeface="+mn-lt"/>
                <a:ea typeface="+mn-ea"/>
                <a:cs typeface="+mn-cs"/>
              </a:rPr>
              <a:t> which can be viewed in the image on the right.  </a:t>
            </a:r>
            <a:r>
              <a:rPr lang="en-US" sz="1200" kern="1200" dirty="0" smtClean="0">
                <a:solidFill>
                  <a:schemeClr val="tx1"/>
                </a:solidFill>
                <a:latin typeface="+mn-lt"/>
                <a:ea typeface="+mn-ea"/>
                <a:cs typeface="+mn-cs"/>
              </a:rPr>
              <a:t>  Within the marvelous </a:t>
            </a:r>
            <a:r>
              <a:rPr lang="en-US" sz="1200" kern="1200" dirty="0" err="1" smtClean="0">
                <a:solidFill>
                  <a:schemeClr val="tx1"/>
                </a:solidFill>
                <a:latin typeface="+mn-lt"/>
                <a:ea typeface="+mn-ea"/>
                <a:cs typeface="+mn-cs"/>
              </a:rPr>
              <a:t>peristyles</a:t>
            </a:r>
            <a:r>
              <a:rPr lang="en-US" sz="1200" kern="1200" dirty="0" smtClean="0">
                <a:solidFill>
                  <a:schemeClr val="tx1"/>
                </a:solidFill>
                <a:latin typeface="+mn-lt"/>
                <a:ea typeface="+mn-ea"/>
                <a:cs typeface="+mn-cs"/>
              </a:rPr>
              <a:t>, there was even a large pool of water that represented the Canopus canal in Egypt.  The theme of “</a:t>
            </a:r>
            <a:r>
              <a:rPr lang="en-US" sz="1200" kern="1200" dirty="0" err="1" smtClean="0">
                <a:solidFill>
                  <a:schemeClr val="tx1"/>
                </a:solidFill>
                <a:latin typeface="+mn-lt"/>
                <a:ea typeface="+mn-ea"/>
                <a:cs typeface="+mn-cs"/>
              </a:rPr>
              <a:t>otium</a:t>
            </a:r>
            <a:r>
              <a:rPr lang="en-US" sz="1200" kern="1200" dirty="0" smtClean="0">
                <a:solidFill>
                  <a:schemeClr val="tx1"/>
                </a:solidFill>
                <a:latin typeface="+mn-lt"/>
                <a:ea typeface="+mn-ea"/>
                <a:cs typeface="+mn-cs"/>
              </a:rPr>
              <a:t>” is ubiquitous among the property.  An elaborate dining room even overlooked the beautiful landscape, and brought the beauty of nature inside the home when dining. </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Private baths were constructed  after the devastating earthquake that caused Julia Felix to reinvent the house into public rental housing, instead of refurbishing it as a private villa like it once was.  During the time when the property was for public rental housing, there were individual  rental rooms about the house, as well as shops.   </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house of the Felix is a great example in the study of Freed Slaves in Rome.  The pedigree of Julia Felix’s family, points to her family most likely having been freed slaves at some point.  The House of Julia Felix captures the ability for freed slaves to harvest success, and gain property.  Furthermore, The House of Julia Felix shows the way in which one property owner can manipulate public spaces: thus, the relationship of public and private is illuminated in how public streets were consumed by the property of the House of Julia </a:t>
            </a:r>
            <a:r>
              <a:rPr lang="en-US" sz="1200" kern="1200" dirty="0" err="1" smtClean="0">
                <a:solidFill>
                  <a:schemeClr val="tx1"/>
                </a:solidFill>
                <a:latin typeface="+mn-lt"/>
                <a:ea typeface="+mn-ea"/>
                <a:cs typeface="+mn-cs"/>
              </a:rPr>
              <a:t>Felix.Emperors</a:t>
            </a:r>
            <a:r>
              <a:rPr lang="en-US" sz="1200" kern="1200" dirty="0" smtClean="0">
                <a:solidFill>
                  <a:schemeClr val="tx1"/>
                </a:solidFill>
                <a:latin typeface="+mn-lt"/>
                <a:ea typeface="+mn-ea"/>
                <a:cs typeface="+mn-cs"/>
              </a:rPr>
              <a:t> and the Roman government often times created open public spaces, that were intended to give back to the people of Rome and offer a place of peace and tranquility.  Examples of these public spaces are the Emperors forums, as well as the Pantheon, and public gardens.   The house of Julia Felix may have not at first been a space that was open to the usage of the public, but after its reconstruction, that is after the earthquake, the villa transformed from private, into a public space.  Though not as public as, say the forum of Vespasian’s “</a:t>
            </a:r>
            <a:r>
              <a:rPr lang="en-US" sz="1200" kern="1200" dirty="0" err="1" smtClean="0">
                <a:solidFill>
                  <a:schemeClr val="tx1"/>
                </a:solidFill>
                <a:latin typeface="+mn-lt"/>
                <a:ea typeface="+mn-ea"/>
                <a:cs typeface="+mn-cs"/>
              </a:rPr>
              <a:t>Templum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Pacis</a:t>
            </a:r>
            <a:r>
              <a:rPr lang="en-US" sz="1200" kern="1200" dirty="0" smtClean="0">
                <a:solidFill>
                  <a:schemeClr val="tx1"/>
                </a:solidFill>
                <a:latin typeface="+mn-lt"/>
                <a:ea typeface="+mn-ea"/>
                <a:cs typeface="+mn-cs"/>
              </a:rPr>
              <a:t>,” The House of the Felix offered itself to the public by providing Roman baths, shops, and housing.  The Roman culture of class is also evident in Julia Felix’s decision to open up her house to the public.  Julia Felix’s decision to turn her pretentious villa to the public summons her identity of humbleness.  In many cultures, land and wealth is maintained in privacy, but Julia Felix shares her privacy to the public, which consequentially emits a Roman culture where altruism existed. </a:t>
            </a:r>
            <a:endParaRPr lang="en-US" dirty="0"/>
          </a:p>
        </p:txBody>
      </p:sp>
      <p:sp>
        <p:nvSpPr>
          <p:cNvPr id="4" name="Slide Number Placeholder 3"/>
          <p:cNvSpPr>
            <a:spLocks noGrp="1"/>
          </p:cNvSpPr>
          <p:nvPr>
            <p:ph type="sldNum" sz="quarter" idx="10"/>
          </p:nvPr>
        </p:nvSpPr>
        <p:spPr/>
        <p:txBody>
          <a:bodyPr/>
          <a:lstStyle/>
          <a:p>
            <a:fld id="{FCF34B11-9CC0-C743-9391-CDF4A3E2C5DE}" type="slidenum">
              <a:rPr lang="en-US" smtClean="0"/>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3428BC-7CCE-8C43-ADBF-2898FE7E1029}" type="datetimeFigureOut">
              <a:rPr lang="en-US" smtClean="0"/>
              <a:pPr/>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428BC-7CCE-8C43-ADBF-2898FE7E1029}" type="datetimeFigureOut">
              <a:rPr lang="en-US" smtClean="0"/>
              <a:pPr/>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428BC-7CCE-8C43-ADBF-2898FE7E1029}" type="datetimeFigureOut">
              <a:rPr lang="en-US" smtClean="0"/>
              <a:pPr/>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428BC-7CCE-8C43-ADBF-2898FE7E1029}" type="datetimeFigureOut">
              <a:rPr lang="en-US" smtClean="0"/>
              <a:pPr/>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428BC-7CCE-8C43-ADBF-2898FE7E1029}" type="datetimeFigureOut">
              <a:rPr lang="en-US" smtClean="0"/>
              <a:pPr/>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3428BC-7CCE-8C43-ADBF-2898FE7E1029}" type="datetimeFigureOut">
              <a:rPr lang="en-US" smtClean="0"/>
              <a:pPr/>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3428BC-7CCE-8C43-ADBF-2898FE7E1029}" type="datetimeFigureOut">
              <a:rPr lang="en-US" smtClean="0"/>
              <a:pPr/>
              <a:t>5/13/11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3428BC-7CCE-8C43-ADBF-2898FE7E1029}" type="datetimeFigureOut">
              <a:rPr lang="en-US" smtClean="0"/>
              <a:pPr/>
              <a:t>5/13/11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428BC-7CCE-8C43-ADBF-2898FE7E1029}" type="datetimeFigureOut">
              <a:rPr lang="en-US" smtClean="0"/>
              <a:pPr/>
              <a:t>5/13/11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428BC-7CCE-8C43-ADBF-2898FE7E1029}" type="datetimeFigureOut">
              <a:rPr lang="en-US" smtClean="0"/>
              <a:pPr/>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428BC-7CCE-8C43-ADBF-2898FE7E1029}" type="datetimeFigureOut">
              <a:rPr lang="en-US" smtClean="0"/>
              <a:pPr/>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0C079A-994E-FD4D-87AD-E0B48401C3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428BC-7CCE-8C43-ADBF-2898FE7E1029}" type="datetimeFigureOut">
              <a:rPr lang="en-US" smtClean="0"/>
              <a:pPr/>
              <a:t>5/13/11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C079A-994E-FD4D-87AD-E0B48401C37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audio" Target="../media/audio1.bin"/><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5" Type="http://schemas.openxmlformats.org/officeDocument/2006/relationships/image" Target="../media/image2.png"/><Relationship Id="rId1" Type="http://schemas.openxmlformats.org/officeDocument/2006/relationships/audio" Target="../media/audio2.bin"/><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jpeg"/><Relationship Id="rId5" Type="http://schemas.openxmlformats.org/officeDocument/2006/relationships/image" Target="../media/image2.png"/><Relationship Id="rId1" Type="http://schemas.openxmlformats.org/officeDocument/2006/relationships/audio" Target="../media/audio3.bin"/><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2.png"/><Relationship Id="rId1" Type="http://schemas.openxmlformats.org/officeDocument/2006/relationships/audio" Target="../media/audio4.bin"/><Relationship Id="rId2"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eg"/><Relationship Id="rId5" Type="http://schemas.openxmlformats.org/officeDocument/2006/relationships/image" Target="../media/image2.png"/><Relationship Id="rId1" Type="http://schemas.openxmlformats.org/officeDocument/2006/relationships/audio" Target="../media/audio5.bin"/><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jpeg"/><Relationship Id="rId5" Type="http://schemas.openxmlformats.org/officeDocument/2006/relationships/image" Target="../media/image2.png"/><Relationship Id="rId1" Type="http://schemas.openxmlformats.org/officeDocument/2006/relationships/audio" Target="../media/audio6.bin"/><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ites.google.com/site/ad79eruption/pompeii/regio-ii/reg-ii-ins-4/house-of-julia-felix" TargetMode="External"/><Relationship Id="rId5" Type="http://schemas.openxmlformats.org/officeDocument/2006/relationships/image" Target="../media/image2.png"/><Relationship Id="rId1" Type="http://schemas.openxmlformats.org/officeDocument/2006/relationships/audio" Target="../media/audio7.bin"/><Relationship Id="rId2"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Pompeii:  The House of Julia Felix</a:t>
            </a:r>
            <a:endParaRPr lang="en-US" dirty="0"/>
          </a:p>
        </p:txBody>
      </p:sp>
      <p:pic>
        <p:nvPicPr>
          <p:cNvPr id="5" name="Content Placeholder 4" descr="aaaaa.jpg"/>
          <p:cNvPicPr>
            <a:picLocks noGrp="1" noChangeAspect="1"/>
          </p:cNvPicPr>
          <p:nvPr>
            <p:ph idx="1"/>
          </p:nvPr>
        </p:nvPicPr>
        <p:blipFill>
          <a:blip r:embed="rId4"/>
          <a:srcRect l="-73695" r="-73695"/>
          <a:stretch>
            <a:fillRect/>
          </a:stretch>
        </p:blipFill>
        <p:spPr/>
      </p:pic>
      <p:pic>
        <p:nvPicPr>
          <p:cNvPr id="20"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Monument </a:t>
            </a:r>
            <a:endParaRPr lang="en-US" dirty="0"/>
          </a:p>
        </p:txBody>
      </p:sp>
      <p:pic>
        <p:nvPicPr>
          <p:cNvPr id="10" name="Content Placeholder 9" descr="jjjjjju.jpg"/>
          <p:cNvPicPr>
            <a:picLocks noGrp="1" noChangeAspect="1"/>
          </p:cNvPicPr>
          <p:nvPr>
            <p:ph idx="1"/>
          </p:nvPr>
        </p:nvPicPr>
        <p:blipFill>
          <a:blip r:embed="rId4"/>
          <a:srcRect l="-9095" r="-9095"/>
          <a:stretch>
            <a:fillRect/>
          </a:stretch>
        </p:blipFill>
        <p:spPr/>
      </p:pic>
      <p:pic>
        <p:nvPicPr>
          <p:cNvPr id="16"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t>
            </a:r>
            <a:r>
              <a:rPr lang="en-US" dirty="0" smtClean="0"/>
              <a:t>ignificant ancient </a:t>
            </a:r>
            <a:r>
              <a:rPr lang="en-US" dirty="0" smtClean="0"/>
              <a:t>literary or inscriptional evidence.</a:t>
            </a:r>
            <a:endParaRPr lang="en-US" dirty="0"/>
          </a:p>
        </p:txBody>
      </p:sp>
      <p:pic>
        <p:nvPicPr>
          <p:cNvPr id="12" name="Content Placeholder 11" descr="forumstufff1.jpg"/>
          <p:cNvPicPr>
            <a:picLocks noGrp="1" noChangeAspect="1"/>
          </p:cNvPicPr>
          <p:nvPr>
            <p:ph idx="1"/>
          </p:nvPr>
        </p:nvPicPr>
        <p:blipFill>
          <a:blip r:embed="rId4"/>
          <a:srcRect l="-71132" r="-71132"/>
          <a:stretch>
            <a:fillRect/>
          </a:stretch>
        </p:blipFill>
        <p:spPr/>
      </p:pic>
      <p:pic>
        <p:nvPicPr>
          <p:cNvPr id="16"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features and characteristics of the House of Julia Felix</a:t>
            </a:r>
            <a:endParaRPr lang="en-US" dirty="0"/>
          </a:p>
        </p:txBody>
      </p:sp>
      <p:pic>
        <p:nvPicPr>
          <p:cNvPr id="17" name="Content Placeholder 16" descr="House of Julia Felix - peristyle and piscina.jpg"/>
          <p:cNvPicPr>
            <a:picLocks noGrp="1" noChangeAspect="1"/>
          </p:cNvPicPr>
          <p:nvPr>
            <p:ph sz="half" idx="2"/>
          </p:nvPr>
        </p:nvPicPr>
        <p:blipFill>
          <a:blip r:embed="rId4"/>
          <a:srcRect t="-24053" b="-24053"/>
          <a:stretch>
            <a:fillRect/>
          </a:stretch>
        </p:blipFill>
        <p:spPr/>
      </p:pic>
      <p:pic>
        <p:nvPicPr>
          <p:cNvPr id="19" name="Content Placeholder 18" descr="churos.jpg"/>
          <p:cNvPicPr>
            <a:picLocks noGrp="1" noChangeAspect="1"/>
          </p:cNvPicPr>
          <p:nvPr>
            <p:ph sz="half" idx="1"/>
          </p:nvPr>
        </p:nvPicPr>
        <p:blipFill>
          <a:blip r:embed="rId5"/>
          <a:srcRect t="-24558" b="-24558"/>
          <a:stretch>
            <a:fillRect/>
          </a:stretch>
        </p:blipFill>
        <p:spPr/>
      </p:pic>
      <p:pic>
        <p:nvPicPr>
          <p:cNvPr id="23" name="PowerPoint Temp">
            <a:hlinkClick r:id="" action="ppaction://media"/>
          </p:cNvPr>
          <p:cNvPicPr>
            <a:picLocks noRot="1" noChangeAspect="1"/>
          </p:cNvPicPr>
          <p:nvPr>
            <a:wavAudioFile r:embed="rId1" name="PowerPoint Temp"/>
          </p:nvPr>
        </p:nvPicPr>
        <p:blipFill>
          <a:blip r:embed="rId6"/>
          <a:stretch>
            <a:fillRect/>
          </a:stretch>
        </p:blipFill>
        <p:spPr>
          <a:xfrm>
            <a:off x="8747125" y="6461125"/>
            <a:ext cx="244475" cy="244475"/>
          </a:xfrm>
          <a:prstGeom prst="rect">
            <a:avLst/>
          </a:prstGeom>
        </p:spPr>
      </p:pic>
    </p:spTree>
  </p:cSld>
  <p:clrMapOvr>
    <a:masterClrMapping/>
  </p:clrMapOvr>
  <p:transition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features and characteristics of the House of Julia Felix</a:t>
            </a:r>
            <a:endParaRPr lang="en-US" dirty="0"/>
          </a:p>
        </p:txBody>
      </p:sp>
      <p:pic>
        <p:nvPicPr>
          <p:cNvPr id="6" name="Content Placeholder 5" descr="baths.jpg"/>
          <p:cNvPicPr>
            <a:picLocks noGrp="1" noChangeAspect="1"/>
          </p:cNvPicPr>
          <p:nvPr>
            <p:ph idx="1"/>
          </p:nvPr>
        </p:nvPicPr>
        <p:blipFill>
          <a:blip r:embed="rId4"/>
          <a:srcRect l="-17872" r="-17872"/>
          <a:stretch>
            <a:fillRect/>
          </a:stretch>
        </p:blipFill>
        <p:spPr/>
      </p:pic>
      <p:pic>
        <p:nvPicPr>
          <p:cNvPr id="8"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Wider context of Classical Studies</a:t>
            </a:r>
            <a:endParaRPr lang="en-US" dirty="0"/>
          </a:p>
        </p:txBody>
      </p:sp>
      <p:pic>
        <p:nvPicPr>
          <p:cNvPr id="14" name="Content Placeholder 13" descr="mats.jpg"/>
          <p:cNvPicPr>
            <a:picLocks noGrp="1" noChangeAspect="1"/>
          </p:cNvPicPr>
          <p:nvPr>
            <p:ph idx="1"/>
          </p:nvPr>
        </p:nvPicPr>
        <p:blipFill>
          <a:blip r:embed="rId4"/>
          <a:srcRect l="-29412" r="-29412"/>
          <a:stretch>
            <a:fillRect/>
          </a:stretch>
        </p:blipFill>
        <p:spPr/>
      </p:pic>
      <p:pic>
        <p:nvPicPr>
          <p:cNvPr id="15"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Bibliography</a:t>
            </a:r>
            <a:endParaRPr lang="en-US" dirty="0"/>
          </a:p>
        </p:txBody>
      </p:sp>
      <p:sp>
        <p:nvSpPr>
          <p:cNvPr id="17" name="Text Placeholder 16"/>
          <p:cNvSpPr>
            <a:spLocks noGrp="1"/>
          </p:cNvSpPr>
          <p:nvPr>
            <p:ph type="body" idx="1"/>
          </p:nvPr>
        </p:nvSpPr>
        <p:spPr/>
        <p:txBody>
          <a:bodyPr/>
          <a:lstStyle/>
          <a:p>
            <a:endParaRPr lang="en-US"/>
          </a:p>
        </p:txBody>
      </p:sp>
      <p:pic>
        <p:nvPicPr>
          <p:cNvPr id="15" name="Picture 14"/>
          <p:cNvPicPr>
            <a:picLocks noChangeAspect="1"/>
          </p:cNvPicPr>
          <p:nvPr/>
        </p:nvPicPr>
        <p:blipFill>
          <a:blip r:embed="rId3"/>
          <a:stretch>
            <a:fillRect/>
          </a:stretch>
        </p:blipFill>
        <p:spPr>
          <a:xfrm>
            <a:off x="-1143000" y="0"/>
            <a:ext cx="10287000" cy="6858000"/>
          </a:xfrm>
          <a:prstGeom prst="rect">
            <a:avLst/>
          </a:prstGeom>
        </p:spPr>
      </p:pic>
      <p:sp>
        <p:nvSpPr>
          <p:cNvPr id="18" name="TextBox 17"/>
          <p:cNvSpPr txBox="1"/>
          <p:nvPr/>
        </p:nvSpPr>
        <p:spPr>
          <a:xfrm>
            <a:off x="-900376" y="413662"/>
            <a:ext cx="4266697" cy="769441"/>
          </a:xfrm>
          <a:prstGeom prst="rect">
            <a:avLst/>
          </a:prstGeom>
          <a:noFill/>
        </p:spPr>
        <p:txBody>
          <a:bodyPr wrap="square" rtlCol="0">
            <a:spAutoFit/>
          </a:bodyPr>
          <a:lstStyle/>
          <a:p>
            <a:r>
              <a:rPr lang="en-US" sz="4400" b="1" u="sng" dirty="0" smtClean="0"/>
              <a:t>BIBLIOGRAPHY</a:t>
            </a:r>
            <a:endParaRPr lang="en-US" sz="4400" b="1" u="sng" dirty="0"/>
          </a:p>
        </p:txBody>
      </p:sp>
      <p:sp>
        <p:nvSpPr>
          <p:cNvPr id="19" name="TextBox 18"/>
          <p:cNvSpPr txBox="1"/>
          <p:nvPr/>
        </p:nvSpPr>
        <p:spPr>
          <a:xfrm>
            <a:off x="5592657" y="413662"/>
            <a:ext cx="2902056" cy="6186310"/>
          </a:xfrm>
          <a:prstGeom prst="rect">
            <a:avLst/>
          </a:prstGeom>
          <a:noFill/>
        </p:spPr>
        <p:txBody>
          <a:bodyPr wrap="square" rtlCol="0">
            <a:spAutoFit/>
          </a:bodyPr>
          <a:lstStyle/>
          <a:p>
            <a:r>
              <a:rPr lang="en-US" dirty="0" err="1" smtClean="0"/>
              <a:t>Brion</a:t>
            </a:r>
            <a:r>
              <a:rPr lang="en-US" dirty="0" smtClean="0"/>
              <a:t>, M. Pompeii and Herculaneum: the glory and the grief. Translated by J. Rosenberg. Crown: New York, 1960</a:t>
            </a:r>
            <a:r>
              <a:rPr lang="en-US" dirty="0" smtClean="0"/>
              <a:t>.</a:t>
            </a:r>
          </a:p>
          <a:p>
            <a:endParaRPr lang="en-US" dirty="0" smtClean="0"/>
          </a:p>
          <a:p>
            <a:r>
              <a:rPr lang="en-US" dirty="0" smtClean="0"/>
              <a:t>"House of Julia Felix.” House of Julia Felix 79 AD Eruption. Web. </a:t>
            </a:r>
            <a:r>
              <a:rPr lang="en-US" dirty="0" smtClean="0">
                <a:hlinkClick r:id="rId4"/>
              </a:rPr>
              <a:t>http://sites.google.com/site/ad79eruption/pompeii/regio-ii/reg-ii-ins-4/house-of-julia-felix</a:t>
            </a:r>
            <a:r>
              <a:rPr lang="en-US" dirty="0" smtClean="0">
                <a:hlinkClick r:id="rId4"/>
              </a:rPr>
              <a:t>.</a:t>
            </a:r>
          </a:p>
          <a:p>
            <a:endParaRPr lang="en-US" dirty="0" smtClean="0">
              <a:hlinkClick r:id="rId4"/>
            </a:endParaRPr>
          </a:p>
          <a:p>
            <a:r>
              <a:rPr lang="en-US" dirty="0" smtClean="0"/>
              <a:t>De </a:t>
            </a:r>
            <a:r>
              <a:rPr lang="en-US" dirty="0" err="1" smtClean="0"/>
              <a:t>Franciscis</a:t>
            </a:r>
            <a:r>
              <a:rPr lang="en-US" dirty="0" smtClean="0"/>
              <a:t>, A. Pompeii: monuments past and present. Rome. 1995</a:t>
            </a:r>
            <a:r>
              <a:rPr lang="en-US" dirty="0" smtClean="0"/>
              <a:t>.</a:t>
            </a:r>
          </a:p>
          <a:p>
            <a:endParaRPr lang="en-US" dirty="0" smtClean="0"/>
          </a:p>
          <a:p>
            <a:r>
              <a:rPr lang="en-US" dirty="0" smtClean="0"/>
              <a:t>Cooley, A. and M.G.L. Cooley. Pompeii: a sourcebook. London. 2004</a:t>
            </a:r>
            <a:endParaRPr lang="en-US" dirty="0" smtClean="0">
              <a:hlinkClick r:id="rId4"/>
            </a:endParaRPr>
          </a:p>
          <a:p>
            <a:endParaRPr lang="en-US" dirty="0"/>
          </a:p>
        </p:txBody>
      </p:sp>
      <p:pic>
        <p:nvPicPr>
          <p:cNvPr id="21" name="PowerPoint Temp">
            <a:hlinkClick r:id="" action="ppaction://media"/>
          </p:cNvPr>
          <p:cNvPicPr>
            <a:picLocks noRot="1" noChangeAspect="1"/>
          </p:cNvPicPr>
          <p:nvPr>
            <a:wavAudioFile r:embed="rId1" name="PowerPoint Temp"/>
          </p:nvPr>
        </p:nvPicPr>
        <p:blipFill>
          <a:blip r:embed="rId5"/>
          <a:stretch>
            <a:fillRect/>
          </a:stretch>
        </p:blipFill>
        <p:spPr>
          <a:xfrm>
            <a:off x="8747125" y="6461125"/>
            <a:ext cx="244475" cy="244475"/>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364</TotalTime>
  <Words>1359</Words>
  <Application>Microsoft Macintosh PowerPoint</Application>
  <PresentationFormat>On-screen Show (4:3)</PresentationFormat>
  <Paragraphs>27</Paragraphs>
  <Slides>7</Slides>
  <Notes>6</Notes>
  <HiddenSlides>0</HiddenSlides>
  <MMClips>7</MMClips>
  <ScaleCrop>false</ScaleCrop>
  <HeadingPairs>
    <vt:vector size="4" baseType="variant">
      <vt:variant>
        <vt:lpstr>Design Template</vt:lpstr>
      </vt:variant>
      <vt:variant>
        <vt:i4>1</vt:i4>
      </vt:variant>
      <vt:variant>
        <vt:lpstr>Slide Titles</vt:lpstr>
      </vt:variant>
      <vt:variant>
        <vt:i4>7</vt:i4>
      </vt:variant>
    </vt:vector>
  </HeadingPairs>
  <TitlesOfParts>
    <vt:vector size="8" baseType="lpstr">
      <vt:lpstr>Office Theme</vt:lpstr>
      <vt:lpstr>Pompeii:  The House of Julia Felix</vt:lpstr>
      <vt:lpstr>History of the Monument </vt:lpstr>
      <vt:lpstr>Significant ancient literary or inscriptional evidence.</vt:lpstr>
      <vt:lpstr>Physical features and characteristics of the House of Julia Felix</vt:lpstr>
      <vt:lpstr>Physical features and characteristics of the House of Julia Felix</vt:lpstr>
      <vt:lpstr>Wider context of Classical Studies</vt:lpstr>
      <vt:lpstr>Bibliography</vt:lpstr>
    </vt:vector>
  </TitlesOfParts>
  <Company>Brown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Pompeii:  The House of Julia Felix</dc:title>
  <dc:creator>Grant Villeneuve</dc:creator>
  <cp:lastModifiedBy>Grant Villeneuve</cp:lastModifiedBy>
  <cp:revision>2</cp:revision>
  <dcterms:created xsi:type="dcterms:W3CDTF">2011-05-13T19:22:03Z</dcterms:created>
  <dcterms:modified xsi:type="dcterms:W3CDTF">2011-05-14T01:26:28Z</dcterms:modified>
</cp:coreProperties>
</file>