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1"/>
  </p:notesMasterIdLst>
  <p:sldIdLst>
    <p:sldId id="263" r:id="rId2"/>
    <p:sldId id="270" r:id="rId3"/>
    <p:sldId id="277" r:id="rId4"/>
    <p:sldId id="278" r:id="rId5"/>
    <p:sldId id="271" r:id="rId6"/>
    <p:sldId id="265" r:id="rId7"/>
    <p:sldId id="294" r:id="rId8"/>
    <p:sldId id="272" r:id="rId9"/>
    <p:sldId id="275" r:id="rId10"/>
    <p:sldId id="269" r:id="rId11"/>
    <p:sldId id="274" r:id="rId12"/>
    <p:sldId id="283" r:id="rId13"/>
    <p:sldId id="282" r:id="rId14"/>
    <p:sldId id="280" r:id="rId15"/>
    <p:sldId id="281" r:id="rId16"/>
    <p:sldId id="258" r:id="rId17"/>
    <p:sldId id="268" r:id="rId18"/>
    <p:sldId id="284" r:id="rId19"/>
    <p:sldId id="285" r:id="rId20"/>
    <p:sldId id="286" r:id="rId21"/>
    <p:sldId id="287" r:id="rId22"/>
    <p:sldId id="288" r:id="rId23"/>
    <p:sldId id="289" r:id="rId24"/>
    <p:sldId id="290" r:id="rId25"/>
    <p:sldId id="266" r:id="rId26"/>
    <p:sldId id="292" r:id="rId27"/>
    <p:sldId id="291" r:id="rId28"/>
    <p:sldId id="293" r:id="rId29"/>
    <p:sldId id="267" r:id="rId3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3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F1914D-441B-45D0-A545-F02FB12FAE78}" type="datetimeFigureOut">
              <a:rPr lang="en-US" smtClean="0"/>
              <a:pPr/>
              <a:t>11/17/2010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0803D8-1F0A-421F-9642-2DD94A467FC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C3B74F-3F49-4788-94BB-D88663DE0A7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0803D8-1F0A-421F-9642-2DD94A467FC0}"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0803D8-1F0A-421F-9642-2DD94A467FC0}"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0803D8-1F0A-421F-9642-2DD94A467FC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0803D8-1F0A-421F-9642-2DD94A467FC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667F8805-7D89-45B4-B3AC-617342275992}" type="datetimeFigureOut">
              <a:rPr lang="ko-KR" altLang="en-US" smtClean="0"/>
              <a:pPr/>
              <a:t>2010-11-17</a:t>
            </a:fld>
            <a:endParaRPr lang="ko-KR" altLang="en-US"/>
          </a:p>
        </p:txBody>
      </p:sp>
      <p:sp>
        <p:nvSpPr>
          <p:cNvPr id="17" name="Footer Placeholder 16"/>
          <p:cNvSpPr>
            <a:spLocks noGrp="1"/>
          </p:cNvSpPr>
          <p:nvPr>
            <p:ph type="ftr" sz="quarter" idx="11"/>
          </p:nvPr>
        </p:nvSpPr>
        <p:spPr>
          <a:xfrm>
            <a:off x="2898648" y="6355080"/>
            <a:ext cx="3474720" cy="365760"/>
          </a:xfrm>
        </p:spPr>
        <p:txBody>
          <a:bodyPr/>
          <a:lstStyle/>
          <a:p>
            <a:endParaRPr lang="ko-KR" altLang="en-US"/>
          </a:p>
        </p:txBody>
      </p:sp>
      <p:sp>
        <p:nvSpPr>
          <p:cNvPr id="29" name="Slide Number Placeholder 28"/>
          <p:cNvSpPr>
            <a:spLocks noGrp="1"/>
          </p:cNvSpPr>
          <p:nvPr>
            <p:ph type="sldNum" sz="quarter" idx="12"/>
          </p:nvPr>
        </p:nvSpPr>
        <p:spPr>
          <a:xfrm>
            <a:off x="1216152" y="6355080"/>
            <a:ext cx="1219200" cy="365760"/>
          </a:xfrm>
        </p:spPr>
        <p:txBody>
          <a:bodyPr/>
          <a:lstStyle/>
          <a:p>
            <a:fld id="{C86FB0F9-0931-429F-9002-0159D39D2A2D}" type="slidenum">
              <a:rPr lang="ko-KR" altLang="en-US" smtClean="0"/>
              <a:pPr/>
              <a:t>‹#›</a:t>
            </a:fld>
            <a:endParaRPr lang="ko-KR" alt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86FB0F9-0931-429F-9002-0159D39D2A2D}" type="slidenum">
              <a:rPr lang="ko-KR" altLang="en-US" smtClean="0"/>
              <a:pPr/>
              <a:t>‹#›</a:t>
            </a:fld>
            <a:endParaRPr lang="ko-KR"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667F8805-7D89-45B4-B3AC-617342275992}" type="datetimeFigureOut">
              <a:rPr lang="ko-KR" altLang="en-US" smtClean="0"/>
              <a:pPr/>
              <a:t>2010-11-17</a:t>
            </a:fld>
            <a:endParaRPr lang="ko-KR" altLang="en-US"/>
          </a:p>
        </p:txBody>
      </p:sp>
      <p:sp>
        <p:nvSpPr>
          <p:cNvPr id="5" name="Footer Placeholder 4"/>
          <p:cNvSpPr>
            <a:spLocks noGrp="1"/>
          </p:cNvSpPr>
          <p:nvPr>
            <p:ph type="ftr" sz="quarter" idx="11"/>
          </p:nvPr>
        </p:nvSpPr>
        <p:spPr>
          <a:xfrm>
            <a:off x="2898648" y="6355080"/>
            <a:ext cx="3474720" cy="365760"/>
          </a:xfrm>
        </p:spPr>
        <p:txBody>
          <a:bodyPr/>
          <a:lstStyle/>
          <a:p>
            <a:endParaRPr lang="ko-KR" altLang="en-US"/>
          </a:p>
        </p:txBody>
      </p:sp>
      <p:sp>
        <p:nvSpPr>
          <p:cNvPr id="6" name="Slide Number Placeholder 5"/>
          <p:cNvSpPr>
            <a:spLocks noGrp="1"/>
          </p:cNvSpPr>
          <p:nvPr>
            <p:ph type="sldNum" sz="quarter" idx="12"/>
          </p:nvPr>
        </p:nvSpPr>
        <p:spPr>
          <a:xfrm>
            <a:off x="1069848" y="6355080"/>
            <a:ext cx="1520952" cy="365760"/>
          </a:xfrm>
        </p:spPr>
        <p:txBody>
          <a:bodyPr/>
          <a:lstStyle/>
          <a:p>
            <a:fld id="{C86FB0F9-0931-429F-9002-0159D39D2A2D}" type="slidenum">
              <a:rPr lang="ko-KR" altLang="en-US" smtClean="0"/>
              <a:pPr/>
              <a:t>‹#›</a:t>
            </a:fld>
            <a:endParaRPr lang="ko-KR" alt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7F8805-7D89-45B4-B3AC-617342275992}" type="datetimeFigureOut">
              <a:rPr lang="ko-KR" altLang="en-US" smtClean="0"/>
              <a:pPr/>
              <a:t>2010-11-17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86FB0F9-0931-429F-9002-0159D39D2A2D}" type="slidenum">
              <a:rPr lang="ko-KR" altLang="en-US" smtClean="0"/>
              <a:pPr/>
              <a:t>‹#›</a:t>
            </a:fld>
            <a:endParaRPr lang="ko-KR" alt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67F8805-7D89-45B4-B3AC-617342275992}" type="datetimeFigureOut">
              <a:rPr lang="ko-KR" altLang="en-US" smtClean="0"/>
              <a:pPr/>
              <a:t>2010-11-17</a:t>
            </a:fld>
            <a:endParaRPr lang="ko-KR" alt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ko-KR" alt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86FB0F9-0931-429F-9002-0159D39D2A2D}" type="slidenum">
              <a:rPr lang="ko-KR" altLang="en-US" smtClean="0"/>
              <a:pPr/>
              <a:t>‹#›</a:t>
            </a:fld>
            <a:endParaRPr lang="ko-KR" alt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fade/>
  </p:transition>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deeli.com/" TargetMode="External"/><Relationship Id="rId3" Type="http://schemas.openxmlformats.org/officeDocument/2006/relationships/hyperlink" Target="http://www.gucci.com/" TargetMode="External"/><Relationship Id="rId7" Type="http://schemas.openxmlformats.org/officeDocument/2006/relationships/hyperlink" Target="http://www.gilt.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shopbop.com/" TargetMode="External"/><Relationship Id="rId5" Type="http://schemas.openxmlformats.org/officeDocument/2006/relationships/hyperlink" Target="http://www.net-a-porter.com/" TargetMode="External"/><Relationship Id="rId4" Type="http://schemas.openxmlformats.org/officeDocument/2006/relationships/hyperlink" Target="http://www.saks.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ideeli.com/" TargetMode="External"/><Relationship Id="rId3" Type="http://schemas.openxmlformats.org/officeDocument/2006/relationships/hyperlink" Target="http://www.gucci.com/" TargetMode="External"/><Relationship Id="rId7" Type="http://schemas.openxmlformats.org/officeDocument/2006/relationships/hyperlink" Target="http://www.gilt.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shopbop.com/" TargetMode="External"/><Relationship Id="rId5" Type="http://schemas.openxmlformats.org/officeDocument/2006/relationships/hyperlink" Target="http://www.net-a-porter.com/" TargetMode="External"/><Relationship Id="rId4" Type="http://schemas.openxmlformats.org/officeDocument/2006/relationships/hyperlink" Target="http://www.sa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428736"/>
            <a:ext cx="6984776" cy="990600"/>
          </a:xfrm>
        </p:spPr>
        <p:txBody>
          <a:bodyPr>
            <a:normAutofit fontScale="90000"/>
          </a:bodyPr>
          <a:lstStyle/>
          <a:p>
            <a:r>
              <a:rPr lang="en-US" sz="4000" b="1" dirty="0" smtClean="0"/>
              <a:t>New Market for Apparel: </a:t>
            </a:r>
            <a:br>
              <a:rPr lang="en-US" sz="4000" b="1" dirty="0" smtClean="0"/>
            </a:br>
            <a:r>
              <a:rPr lang="en-US" sz="4000" b="1" dirty="0" smtClean="0"/>
              <a:t>Online Flash Sale Stores</a:t>
            </a: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ECON 1465, Fall 2010 </a:t>
            </a:r>
            <a:br>
              <a:rPr lang="en-US" b="1" dirty="0" smtClean="0"/>
            </a:br>
            <a:r>
              <a:rPr lang="en-US" b="1" dirty="0" smtClean="0"/>
              <a:t>Brown University</a:t>
            </a:r>
            <a:br>
              <a:rPr lang="en-US" b="1" dirty="0" smtClean="0"/>
            </a:br>
            <a:r>
              <a:rPr lang="en-US" b="1" dirty="0" smtClean="0"/>
              <a:t/>
            </a:r>
            <a:br>
              <a:rPr lang="en-US" b="1" dirty="0" smtClean="0"/>
            </a:br>
            <a:r>
              <a:rPr lang="en-US" b="1" dirty="0" err="1" smtClean="0"/>
              <a:t>Jina</a:t>
            </a:r>
            <a:r>
              <a:rPr lang="en-US" b="1" dirty="0" smtClean="0"/>
              <a:t> Park</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07232"/>
            <a:ext cx="8229600" cy="4154016"/>
          </a:xfrm>
        </p:spPr>
        <p:txBody>
          <a:bodyPr>
            <a:normAutofit/>
          </a:bodyPr>
          <a:lstStyle/>
          <a:p>
            <a:r>
              <a:rPr lang="en-US" dirty="0" smtClean="0"/>
              <a:t>Under bad economic circumstances, the retail market has been hit hard, often leaving millions of dollars worth of inventory unsold. </a:t>
            </a:r>
          </a:p>
          <a:p>
            <a:r>
              <a:rPr lang="en-US" dirty="0" smtClean="0"/>
              <a:t>Flash sites like Gilt, owned by the Gilt </a:t>
            </a:r>
            <a:r>
              <a:rPr lang="en-US" dirty="0" err="1" smtClean="0"/>
              <a:t>Groupe</a:t>
            </a:r>
            <a:r>
              <a:rPr lang="en-US" dirty="0" smtClean="0"/>
              <a:t>, </a:t>
            </a:r>
            <a:r>
              <a:rPr lang="en-US" dirty="0" err="1" smtClean="0"/>
              <a:t>HauteLook</a:t>
            </a:r>
            <a:r>
              <a:rPr lang="en-US" dirty="0" smtClean="0"/>
              <a:t> and Rue La </a:t>
            </a:r>
            <a:r>
              <a:rPr lang="en-US" dirty="0" err="1" smtClean="0"/>
              <a:t>La</a:t>
            </a:r>
            <a:r>
              <a:rPr lang="en-US" dirty="0" smtClean="0"/>
              <a:t> are amongst the pioneers who helped designers unload unsold merchandise.</a:t>
            </a:r>
          </a:p>
          <a:p>
            <a:r>
              <a:rPr lang="en-US" dirty="0" smtClean="0"/>
              <a:t>Recently, more established companies like eBay are joining the market.  In April, eBay launched their version of the flash site called the Fashion Vault. </a:t>
            </a:r>
          </a:p>
        </p:txBody>
      </p:sp>
      <p:sp>
        <p:nvSpPr>
          <p:cNvPr id="5" name="Title 1"/>
          <p:cNvSpPr txBox="1">
            <a:spLocks/>
          </p:cNvSpPr>
          <p:nvPr/>
        </p:nvSpPr>
        <p:spPr>
          <a:xfrm>
            <a:off x="457200" y="404664"/>
            <a:ext cx="8229600" cy="684312"/>
          </a:xfrm>
          <a:prstGeom prst="rect">
            <a:avLst/>
          </a:prstGeom>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j-ea"/>
                <a:cs typeface="+mj-cs"/>
              </a:rPr>
              <a:t>Importance of Flash Sale Sites</a:t>
            </a: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88368"/>
          </a:xfrm>
        </p:spPr>
        <p:txBody>
          <a:bodyPr>
            <a:normAutofit/>
          </a:bodyPr>
          <a:lstStyle/>
          <a:p>
            <a:r>
              <a:rPr lang="en-US" dirty="0" smtClean="0"/>
              <a:t>History and Development</a:t>
            </a:r>
            <a:br>
              <a:rPr lang="en-US" dirty="0" smtClean="0"/>
            </a:br>
            <a:r>
              <a:rPr lang="en-US" dirty="0" smtClean="0"/>
              <a:t>of Flash Sale Sites</a:t>
            </a:r>
            <a:endParaRPr lang="en-US" dirty="0"/>
          </a:p>
        </p:txBody>
      </p:sp>
      <p:sp>
        <p:nvSpPr>
          <p:cNvPr id="3" name="Content Placeholder 2"/>
          <p:cNvSpPr>
            <a:spLocks noGrp="1"/>
          </p:cNvSpPr>
          <p:nvPr>
            <p:ph sz="quarter" idx="1"/>
          </p:nvPr>
        </p:nvSpPr>
        <p:spPr>
          <a:xfrm>
            <a:off x="457200" y="1988840"/>
            <a:ext cx="8229600" cy="4168120"/>
          </a:xfrm>
        </p:spPr>
        <p:txBody>
          <a:bodyPr>
            <a:normAutofit/>
          </a:bodyPr>
          <a:lstStyle/>
          <a:p>
            <a:r>
              <a:rPr lang="en-US" dirty="0" smtClean="0"/>
              <a:t>vente-privee.com : originator of the concept. French website launched in 2001.  </a:t>
            </a:r>
          </a:p>
          <a:p>
            <a:r>
              <a:rPr lang="en-US" dirty="0" smtClean="0"/>
              <a:t>In the US, in November 2007, Alexis </a:t>
            </a:r>
            <a:r>
              <a:rPr lang="en-US" dirty="0" err="1" smtClean="0"/>
              <a:t>Maybank</a:t>
            </a:r>
            <a:r>
              <a:rPr lang="en-US" dirty="0" smtClean="0"/>
              <a:t> and Alexandra </a:t>
            </a:r>
            <a:r>
              <a:rPr lang="en-US" dirty="0" err="1" smtClean="0"/>
              <a:t>Wilkis</a:t>
            </a:r>
            <a:r>
              <a:rPr lang="en-US" dirty="0" smtClean="0"/>
              <a:t> Wilson launched Gilt </a:t>
            </a:r>
            <a:r>
              <a:rPr lang="en-US" dirty="0" err="1" smtClean="0"/>
              <a:t>Groupe</a:t>
            </a:r>
            <a:r>
              <a:rPr lang="en-US" dirty="0" smtClean="0"/>
              <a:t> after stints at, respectively,  eBay and AOL, and luxury brands Louis </a:t>
            </a:r>
            <a:r>
              <a:rPr lang="en-US" dirty="0" err="1" smtClean="0"/>
              <a:t>Vuitton</a:t>
            </a:r>
            <a:r>
              <a:rPr lang="en-US" dirty="0" smtClean="0"/>
              <a:t> and </a:t>
            </a:r>
            <a:r>
              <a:rPr lang="en-US" dirty="0" err="1" smtClean="0"/>
              <a:t>Bulgari</a:t>
            </a:r>
            <a:r>
              <a:rPr lang="en-US" dirty="0" smtClean="0"/>
              <a:t>.  (with initial funding of $5 million from the venture capital firm Matrix Partners.)</a:t>
            </a:r>
          </a:p>
          <a:p>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340768"/>
            <a:ext cx="8229600" cy="4816192"/>
          </a:xfrm>
        </p:spPr>
        <p:txBody>
          <a:bodyPr>
            <a:normAutofit fontScale="85000" lnSpcReduction="20000"/>
          </a:bodyPr>
          <a:lstStyle/>
          <a:p>
            <a:r>
              <a:rPr lang="en-US" dirty="0" smtClean="0"/>
              <a:t>Today,  Gilt </a:t>
            </a:r>
            <a:r>
              <a:rPr lang="en-US" dirty="0" err="1" smtClean="0"/>
              <a:t>groupe</a:t>
            </a:r>
            <a:r>
              <a:rPr lang="en-US" dirty="0" smtClean="0"/>
              <a:t> along with </a:t>
            </a:r>
            <a:r>
              <a:rPr lang="en-US" dirty="0" err="1" smtClean="0"/>
              <a:t>RueLaLa</a:t>
            </a:r>
            <a:r>
              <a:rPr lang="en-US" dirty="0" smtClean="0"/>
              <a:t>, </a:t>
            </a:r>
            <a:r>
              <a:rPr lang="en-US" dirty="0" err="1" smtClean="0"/>
              <a:t>HauteLook</a:t>
            </a:r>
            <a:r>
              <a:rPr lang="en-US" dirty="0" smtClean="0"/>
              <a:t> and </a:t>
            </a:r>
            <a:r>
              <a:rPr lang="en-US" dirty="0" err="1" smtClean="0"/>
              <a:t>Ideeli</a:t>
            </a:r>
            <a:r>
              <a:rPr lang="en-US" dirty="0" smtClean="0"/>
              <a:t>, are leaders of the market.  They buy directly from manufacturers because they need bigger numbers of items than third parties, such as retailers, can provide.  Membership for each hovers around 2 million, with the median household income around $100,000. </a:t>
            </a:r>
          </a:p>
          <a:p>
            <a:r>
              <a:rPr lang="en-US" dirty="0" smtClean="0"/>
              <a:t>The business is blooming. For example, </a:t>
            </a:r>
            <a:r>
              <a:rPr lang="en-US" dirty="0" err="1" smtClean="0"/>
              <a:t>Ideeli</a:t>
            </a:r>
            <a:r>
              <a:rPr lang="en-US" dirty="0" smtClean="0"/>
              <a:t> is projected to generate $100 million in revenue this year. </a:t>
            </a:r>
          </a:p>
          <a:p>
            <a:endParaRPr lang="en-US" dirty="0" smtClean="0"/>
          </a:p>
          <a:p>
            <a:r>
              <a:rPr lang="en-US" dirty="0" smtClean="0"/>
              <a:t>Details:</a:t>
            </a:r>
          </a:p>
          <a:p>
            <a:r>
              <a:rPr lang="en-US" b="1" dirty="0" err="1" smtClean="0"/>
              <a:t>Vente-Privee</a:t>
            </a:r>
            <a:r>
              <a:rPr lang="en-US" dirty="0" smtClean="0"/>
              <a:t> – originator of the concept in 2001, nearly $1 billion in revenue in 2009, in France, Germany, UK, Italy, Spain,</a:t>
            </a:r>
          </a:p>
          <a:p>
            <a:r>
              <a:rPr lang="en-US" b="1" dirty="0" smtClean="0"/>
              <a:t>Gilt </a:t>
            </a:r>
            <a:r>
              <a:rPr lang="en-US" b="1" dirty="0" err="1" smtClean="0"/>
              <a:t>Groupe</a:t>
            </a:r>
            <a:r>
              <a:rPr lang="en-US" dirty="0" smtClean="0"/>
              <a:t> -$500 million in revenue after founding in 2007.</a:t>
            </a:r>
          </a:p>
          <a:p>
            <a:r>
              <a:rPr lang="en-US" b="1" dirty="0" err="1" smtClean="0"/>
              <a:t>Ideeli</a:t>
            </a:r>
            <a:r>
              <a:rPr lang="en-US" dirty="0" smtClean="0"/>
              <a:t> – 1.3 million members, recent $20 million VC funding</a:t>
            </a:r>
          </a:p>
          <a:p>
            <a:r>
              <a:rPr lang="en-US" b="1" dirty="0" smtClean="0"/>
              <a:t>Rue La </a:t>
            </a:r>
            <a:r>
              <a:rPr lang="en-US" b="1" dirty="0" err="1" smtClean="0"/>
              <a:t>La</a:t>
            </a:r>
            <a:r>
              <a:rPr lang="en-US" b="1" dirty="0" smtClean="0"/>
              <a:t> (GSI Commerce) </a:t>
            </a:r>
            <a:r>
              <a:rPr lang="en-US" dirty="0" smtClean="0"/>
              <a:t>- acquired by GSI for $350 million</a:t>
            </a:r>
          </a:p>
          <a:p>
            <a:r>
              <a:rPr lang="en-US" b="1" dirty="0" err="1" smtClean="0"/>
              <a:t>Hautelook</a:t>
            </a:r>
            <a:r>
              <a:rPr lang="en-US" b="1" dirty="0" smtClean="0"/>
              <a:t> </a:t>
            </a:r>
            <a:r>
              <a:rPr lang="en-US" dirty="0" smtClean="0"/>
              <a:t>- $90 million in revenue</a:t>
            </a:r>
          </a:p>
          <a:p>
            <a:endParaRPr lang="en-US" dirty="0" smtClean="0"/>
          </a:p>
          <a:p>
            <a:endParaRPr lang="en-US" dirty="0"/>
          </a:p>
        </p:txBody>
      </p:sp>
      <p:sp>
        <p:nvSpPr>
          <p:cNvPr id="4" name="Title 1"/>
          <p:cNvSpPr>
            <a:spLocks noGrp="1"/>
          </p:cNvSpPr>
          <p:nvPr>
            <p:ph type="title"/>
          </p:nvPr>
        </p:nvSpPr>
        <p:spPr>
          <a:xfrm>
            <a:off x="457200" y="-27384"/>
            <a:ext cx="8229600" cy="1188368"/>
          </a:xfrm>
        </p:spPr>
        <p:txBody>
          <a:bodyPr>
            <a:normAutofit/>
          </a:bodyPr>
          <a:lstStyle/>
          <a:p>
            <a:r>
              <a:rPr lang="en-US" dirty="0" smtClean="0"/>
              <a:t>History and Development</a:t>
            </a:r>
            <a:br>
              <a:rPr lang="en-US" dirty="0" smtClean="0"/>
            </a:br>
            <a:r>
              <a:rPr lang="en-US" dirty="0" smtClean="0"/>
              <a:t>of Flash Sale Sites  (cont’d)</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dirty="0" smtClean="0"/>
              <a:t>Smaller sites such as Billion Dollar Babes, </a:t>
            </a:r>
            <a:r>
              <a:rPr lang="en-US" dirty="0" err="1" smtClean="0"/>
              <a:t>Jasmere</a:t>
            </a:r>
            <a:r>
              <a:rPr lang="en-US" dirty="0" smtClean="0"/>
              <a:t> and </a:t>
            </a:r>
            <a:r>
              <a:rPr lang="en-US" dirty="0" err="1" smtClean="0"/>
              <a:t>Urbanbloke</a:t>
            </a:r>
            <a:r>
              <a:rPr lang="en-US" dirty="0" smtClean="0"/>
              <a:t> seek to differentiate themselves from the Big Four by featuring emerging designers or focusing on a slightly different customer base. </a:t>
            </a:r>
          </a:p>
          <a:p>
            <a:r>
              <a:rPr lang="en-US" dirty="0" smtClean="0"/>
              <a:t>Billion Dollar Babes started in 2001, with high-end sample sales in Los Angeles, New York and the Hamptons. Teamed with a charity,  and include events featuring bars and DJs.  The site plans to continue with live events, says managing director Dylan Brown, as well as online sales. </a:t>
            </a:r>
          </a:p>
          <a:p>
            <a:r>
              <a:rPr lang="en-US" dirty="0" smtClean="0"/>
              <a:t>At </a:t>
            </a:r>
            <a:r>
              <a:rPr lang="en-US" dirty="0" err="1" smtClean="0"/>
              <a:t>Jasmere</a:t>
            </a:r>
            <a:r>
              <a:rPr lang="en-US" dirty="0" smtClean="0"/>
              <a:t>, the staff tests everything. They seek out upscale, eco-friendly items such as Brazil's </a:t>
            </a:r>
            <a:r>
              <a:rPr lang="en-US" dirty="0" err="1" smtClean="0"/>
              <a:t>Beija-Flor</a:t>
            </a:r>
            <a:r>
              <a:rPr lang="en-US" dirty="0" smtClean="0"/>
              <a:t> jeans and </a:t>
            </a:r>
            <a:r>
              <a:rPr lang="en-US" dirty="0" err="1" smtClean="0"/>
              <a:t>Greensbury</a:t>
            </a:r>
            <a:r>
              <a:rPr lang="en-US" dirty="0" smtClean="0"/>
              <a:t> Market, which ships fresh frozen organic beef, chicken and pork nationwide. </a:t>
            </a:r>
          </a:p>
          <a:p>
            <a:r>
              <a:rPr lang="en-US" dirty="0" err="1" smtClean="0"/>
              <a:t>Urbanbloke</a:t>
            </a:r>
            <a:r>
              <a:rPr lang="en-US" dirty="0" smtClean="0"/>
              <a:t> concentrates on menswear</a:t>
            </a:r>
          </a:p>
          <a:p>
            <a:endParaRPr lang="en-US" dirty="0"/>
          </a:p>
        </p:txBody>
      </p:sp>
      <p:sp>
        <p:nvSpPr>
          <p:cNvPr id="6" name="Title 1"/>
          <p:cNvSpPr>
            <a:spLocks noGrp="1"/>
          </p:cNvSpPr>
          <p:nvPr>
            <p:ph type="title"/>
          </p:nvPr>
        </p:nvSpPr>
        <p:spPr>
          <a:xfrm>
            <a:off x="457200" y="-27384"/>
            <a:ext cx="8229600" cy="1188368"/>
          </a:xfrm>
        </p:spPr>
        <p:txBody>
          <a:bodyPr>
            <a:normAutofit/>
          </a:bodyPr>
          <a:lstStyle/>
          <a:p>
            <a:r>
              <a:rPr lang="en-US" dirty="0" smtClean="0"/>
              <a:t>History and Development</a:t>
            </a:r>
            <a:br>
              <a:rPr lang="en-US" dirty="0" smtClean="0"/>
            </a:br>
            <a:r>
              <a:rPr lang="en-US" dirty="0" smtClean="0"/>
              <a:t>of Flash Sale Sites  (cont’d)</a:t>
            </a: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b="1" dirty="0" smtClean="0"/>
              <a:t>Rapid revenue growth</a:t>
            </a:r>
            <a:r>
              <a:rPr lang="en-US" dirty="0" smtClean="0"/>
              <a:t> (</a:t>
            </a:r>
            <a:r>
              <a:rPr lang="en-US" dirty="0" err="1" smtClean="0"/>
              <a:t>Vente-Privee</a:t>
            </a:r>
            <a:r>
              <a:rPr lang="en-US" dirty="0" smtClean="0"/>
              <a:t> – 0-$1 billion in 6 years, Gilt </a:t>
            </a:r>
            <a:r>
              <a:rPr lang="en-US" dirty="0" err="1" smtClean="0"/>
              <a:t>Groupe</a:t>
            </a:r>
            <a:r>
              <a:rPr lang="en-US" dirty="0" smtClean="0"/>
              <a:t> 0-$400 million in 3 years)</a:t>
            </a:r>
          </a:p>
          <a:p>
            <a:r>
              <a:rPr lang="en-US" b="1" dirty="0" smtClean="0"/>
              <a:t>Extremely attractive financials</a:t>
            </a:r>
            <a:r>
              <a:rPr lang="en-US" dirty="0" smtClean="0"/>
              <a:t> (e.g. very low customer acquisition cost due to viral invitations)</a:t>
            </a:r>
          </a:p>
          <a:p>
            <a:r>
              <a:rPr lang="en-US" b="1" dirty="0" smtClean="0"/>
              <a:t>Larger players buying-in </a:t>
            </a:r>
            <a:r>
              <a:rPr lang="en-US" dirty="0" smtClean="0"/>
              <a:t>(GSI Commerce acquiring Rue La </a:t>
            </a:r>
            <a:r>
              <a:rPr lang="en-US" dirty="0" err="1" smtClean="0"/>
              <a:t>La</a:t>
            </a:r>
            <a:r>
              <a:rPr lang="en-US" dirty="0" smtClean="0"/>
              <a:t> for $350 million and rumors of Amazon buying </a:t>
            </a:r>
            <a:r>
              <a:rPr lang="en-US" dirty="0" err="1" smtClean="0"/>
              <a:t>Vente-Privee</a:t>
            </a:r>
            <a:r>
              <a:rPr lang="en-US" dirty="0" smtClean="0"/>
              <a:t> for up to $3 billion)</a:t>
            </a:r>
          </a:p>
          <a:p>
            <a:r>
              <a:rPr lang="en-US" b="1" dirty="0" smtClean="0"/>
              <a:t>Incumbents adding Private Sales</a:t>
            </a:r>
            <a:r>
              <a:rPr lang="en-US" dirty="0" smtClean="0"/>
              <a:t> to their sites (Neiman Marcus, Saks, Comcast(Swirl))</a:t>
            </a:r>
          </a:p>
          <a:p>
            <a:r>
              <a:rPr lang="en-US" b="1" dirty="0" smtClean="0"/>
              <a:t>Venture Capitals funding new entrants</a:t>
            </a:r>
            <a:r>
              <a:rPr lang="en-US" dirty="0" smtClean="0"/>
              <a:t> (</a:t>
            </a:r>
            <a:r>
              <a:rPr lang="en-US" dirty="0" err="1" smtClean="0"/>
              <a:t>BuyVIP</a:t>
            </a:r>
            <a:r>
              <a:rPr lang="en-US" dirty="0" smtClean="0"/>
              <a:t>, Secret Sales, Private Outlet)</a:t>
            </a:r>
          </a:p>
          <a:p>
            <a:endParaRPr lang="en-US" dirty="0"/>
          </a:p>
        </p:txBody>
      </p:sp>
      <p:sp>
        <p:nvSpPr>
          <p:cNvPr id="4" name="Title 1"/>
          <p:cNvSpPr>
            <a:spLocks noGrp="1"/>
          </p:cNvSpPr>
          <p:nvPr>
            <p:ph type="title"/>
          </p:nvPr>
        </p:nvSpPr>
        <p:spPr>
          <a:xfrm>
            <a:off x="457200" y="116632"/>
            <a:ext cx="8229600" cy="882352"/>
          </a:xfrm>
        </p:spPr>
        <p:txBody>
          <a:bodyPr/>
          <a:lstStyle/>
          <a:p>
            <a:r>
              <a:rPr lang="en-US" dirty="0" smtClean="0"/>
              <a:t>Current Situation of Market</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52128"/>
          </a:xfrm>
        </p:spPr>
        <p:txBody>
          <a:bodyPr>
            <a:normAutofit/>
          </a:bodyPr>
          <a:lstStyle/>
          <a:p>
            <a:r>
              <a:rPr lang="en-US" dirty="0" smtClean="0"/>
              <a:t>Rules of the Market/</a:t>
            </a:r>
            <a:br>
              <a:rPr lang="en-US" dirty="0" smtClean="0"/>
            </a:br>
            <a:r>
              <a:rPr lang="en-US" dirty="0" smtClean="0"/>
              <a:t>Defining Characteristics of Flash Stores</a:t>
            </a:r>
            <a:endParaRPr lang="en-US" dirty="0"/>
          </a:p>
        </p:txBody>
      </p:sp>
      <p:sp>
        <p:nvSpPr>
          <p:cNvPr id="3" name="Content Placeholder 2"/>
          <p:cNvSpPr>
            <a:spLocks noGrp="1"/>
          </p:cNvSpPr>
          <p:nvPr>
            <p:ph sz="quarter" idx="1"/>
          </p:nvPr>
        </p:nvSpPr>
        <p:spPr>
          <a:xfrm>
            <a:off x="457200" y="1299552"/>
            <a:ext cx="8229600" cy="4937760"/>
          </a:xfrm>
        </p:spPr>
        <p:txBody>
          <a:bodyPr/>
          <a:lstStyle/>
          <a:p>
            <a:r>
              <a:rPr lang="en-US" dirty="0" smtClean="0"/>
              <a:t>Flash Sales has different variations but is generally defined by the following:</a:t>
            </a:r>
          </a:p>
          <a:p>
            <a:r>
              <a:rPr lang="en-US" b="1" dirty="0" smtClean="0"/>
              <a:t>Invite-only</a:t>
            </a:r>
            <a:r>
              <a:rPr lang="en-US" dirty="0" smtClean="0"/>
              <a:t> – access requires an invitation from a friend</a:t>
            </a:r>
          </a:p>
          <a:p>
            <a:r>
              <a:rPr lang="en-US" b="1" dirty="0" smtClean="0"/>
              <a:t>Name brand merchandise</a:t>
            </a:r>
            <a:r>
              <a:rPr lang="en-US" dirty="0" smtClean="0"/>
              <a:t> – quality merchandise, renown brand items. not just cheap or out of date items.</a:t>
            </a:r>
          </a:p>
          <a:p>
            <a:r>
              <a:rPr lang="en-US" b="1" dirty="0" smtClean="0"/>
              <a:t>Discounts</a:t>
            </a:r>
            <a:r>
              <a:rPr lang="en-US" dirty="0" smtClean="0"/>
              <a:t> – compellingly priced to drive impulse purchases and loyalty</a:t>
            </a:r>
          </a:p>
          <a:p>
            <a:r>
              <a:rPr lang="en-US" b="1" dirty="0" smtClean="0"/>
              <a:t>Selling Event</a:t>
            </a:r>
            <a:r>
              <a:rPr lang="en-US" dirty="0" smtClean="0"/>
              <a:t> – timed event at which the merchandise is offered until it sells out or a time limit is reached (limited stock and time)</a:t>
            </a:r>
          </a:p>
          <a:p>
            <a:endParaRPr lang="en-US"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6024" y="44624"/>
            <a:ext cx="8892480" cy="990600"/>
          </a:xfrm>
        </p:spPr>
        <p:txBody>
          <a:bodyPr/>
          <a:lstStyle/>
          <a:p>
            <a:r>
              <a:rPr lang="en-US" dirty="0" smtClean="0"/>
              <a:t>Other Characteristics of Flash Sales Stores</a:t>
            </a:r>
            <a:endParaRPr lang="ko-KR" altLang="en-US" dirty="0"/>
          </a:p>
        </p:txBody>
      </p:sp>
      <p:sp>
        <p:nvSpPr>
          <p:cNvPr id="3" name="내용 개체 틀 2"/>
          <p:cNvSpPr>
            <a:spLocks noGrp="1"/>
          </p:cNvSpPr>
          <p:nvPr>
            <p:ph sz="quarter" idx="1"/>
          </p:nvPr>
        </p:nvSpPr>
        <p:spPr>
          <a:xfrm>
            <a:off x="457200" y="1412776"/>
            <a:ext cx="8229600" cy="4744184"/>
          </a:xfrm>
        </p:spPr>
        <p:txBody>
          <a:bodyPr>
            <a:normAutofit/>
          </a:bodyPr>
          <a:lstStyle/>
          <a:p>
            <a:r>
              <a:rPr lang="en-US" altLang="ko-KR" dirty="0" smtClean="0"/>
              <a:t>Giveaway:  Free giveaway events that keep consumers motivated to visit the site (ex. </a:t>
            </a:r>
            <a:r>
              <a:rPr lang="en-US" altLang="ko-KR" dirty="0" err="1" smtClean="0"/>
              <a:t>Ideeli</a:t>
            </a:r>
            <a:r>
              <a:rPr lang="en-US" altLang="ko-KR" dirty="0" smtClean="0"/>
              <a:t>)</a:t>
            </a:r>
          </a:p>
          <a:p>
            <a:r>
              <a:rPr lang="en-US" altLang="ko-KR" dirty="0" smtClean="0"/>
              <a:t>Customers can see previews of upcoming sales</a:t>
            </a:r>
          </a:p>
          <a:p>
            <a:r>
              <a:rPr lang="en-US" altLang="ko-KR" dirty="0" smtClean="0"/>
              <a:t>Reminders can be sent out to notify customers of the sales through email and smart phone applications</a:t>
            </a:r>
          </a:p>
          <a:p>
            <a:pPr>
              <a:buNone/>
            </a:pPr>
            <a:r>
              <a:rPr lang="en-US" altLang="ko-KR" dirty="0" smtClean="0"/>
              <a:t>	(ex. Gilt application for </a:t>
            </a:r>
            <a:r>
              <a:rPr lang="en-US" altLang="ko-KR" dirty="0" err="1" smtClean="0"/>
              <a:t>iPhone</a:t>
            </a:r>
            <a:r>
              <a:rPr lang="en-US" altLang="ko-KR" dirty="0" smtClean="0"/>
              <a:t>)</a:t>
            </a:r>
          </a:p>
          <a:p>
            <a:r>
              <a:rPr lang="en-US" altLang="ko-KR" dirty="0" smtClean="0"/>
              <a:t>Items can be returned according to return policy</a:t>
            </a:r>
          </a:p>
          <a:p>
            <a:r>
              <a:rPr lang="en-US" altLang="ko-KR" dirty="0" smtClean="0"/>
              <a:t>Special paid membership on some sites that guarantee access to more exclusive sales or earlier access on sales (ex. </a:t>
            </a:r>
            <a:r>
              <a:rPr lang="en-US" altLang="ko-KR" dirty="0" err="1" smtClean="0"/>
              <a:t>Ideeli</a:t>
            </a:r>
            <a:r>
              <a:rPr lang="en-US" altLang="ko-KR" dirty="0" smtClean="0"/>
              <a:t>)</a:t>
            </a:r>
          </a:p>
          <a:p>
            <a:pPr>
              <a:buNone/>
            </a:pPr>
            <a:endParaRPr lang="en-US" altLang="ko-KR" dirty="0" smtClean="0"/>
          </a:p>
          <a:p>
            <a:pPr>
              <a:buNone/>
            </a:pPr>
            <a:endParaRPr lang="en-US" altLang="ko-KR"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116632"/>
            <a:ext cx="8964488" cy="1080120"/>
          </a:xfrm>
        </p:spPr>
        <p:txBody>
          <a:bodyPr>
            <a:normAutofit/>
          </a:bodyPr>
          <a:lstStyle/>
          <a:p>
            <a:r>
              <a:rPr lang="en-US" dirty="0" smtClean="0"/>
              <a:t>Other Characteristics of Flash Sales Stores</a:t>
            </a:r>
            <a:br>
              <a:rPr lang="en-US" dirty="0" smtClean="0"/>
            </a:br>
            <a:r>
              <a:rPr lang="en-US" dirty="0" smtClean="0"/>
              <a:t>(cont’d)</a:t>
            </a:r>
            <a:endParaRPr lang="en-US" dirty="0"/>
          </a:p>
        </p:txBody>
      </p:sp>
      <p:graphicFrame>
        <p:nvGraphicFramePr>
          <p:cNvPr id="14" name="Table 13"/>
          <p:cNvGraphicFramePr>
            <a:graphicFrameLocks noGrp="1"/>
          </p:cNvGraphicFramePr>
          <p:nvPr/>
        </p:nvGraphicFramePr>
        <p:xfrm>
          <a:off x="395536" y="2220168"/>
          <a:ext cx="8280920" cy="4521200"/>
        </p:xfrm>
        <a:graphic>
          <a:graphicData uri="http://schemas.openxmlformats.org/drawingml/2006/table">
            <a:tbl>
              <a:tblPr firstRow="1" firstCol="1" bandRow="1">
                <a:tableStyleId>{5C22544A-7EE6-4342-B048-85BDC9FD1C3A}</a:tableStyleId>
              </a:tblPr>
              <a:tblGrid>
                <a:gridCol w="1978627"/>
                <a:gridCol w="1538932"/>
                <a:gridCol w="1538932"/>
                <a:gridCol w="1538932"/>
                <a:gridCol w="1685497"/>
              </a:tblGrid>
              <a:tr h="370840">
                <a:tc>
                  <a:txBody>
                    <a:bodyPr/>
                    <a:lstStyle/>
                    <a:p>
                      <a:r>
                        <a:rPr lang="en-US" dirty="0" smtClean="0"/>
                        <a:t>                  Sites</a:t>
                      </a:r>
                    </a:p>
                    <a:p>
                      <a:r>
                        <a:rPr lang="en-US" dirty="0" smtClean="0"/>
                        <a:t>Categories</a:t>
                      </a:r>
                      <a:endParaRPr lang="en-US" dirty="0"/>
                    </a:p>
                  </a:txBody>
                  <a:tcPr/>
                </a:tc>
                <a:tc>
                  <a:txBody>
                    <a:bodyPr/>
                    <a:lstStyle/>
                    <a:p>
                      <a:pPr algn="ctr"/>
                      <a:r>
                        <a:rPr lang="en-US" dirty="0" smtClean="0"/>
                        <a:t>Gilt </a:t>
                      </a:r>
                      <a:r>
                        <a:rPr lang="en-US" dirty="0" err="1" smtClean="0"/>
                        <a:t>Groupe</a:t>
                      </a:r>
                      <a:endParaRPr lang="en-US" dirty="0"/>
                    </a:p>
                  </a:txBody>
                  <a:tcPr anchor="ctr"/>
                </a:tc>
                <a:tc>
                  <a:txBody>
                    <a:bodyPr/>
                    <a:lstStyle/>
                    <a:p>
                      <a:pPr algn="ctr"/>
                      <a:r>
                        <a:rPr lang="en-US" dirty="0" smtClean="0"/>
                        <a:t>Rue La </a:t>
                      </a:r>
                      <a:r>
                        <a:rPr lang="en-US" dirty="0" err="1" smtClean="0"/>
                        <a:t>La</a:t>
                      </a:r>
                      <a:endParaRPr lang="en-US" dirty="0"/>
                    </a:p>
                  </a:txBody>
                  <a:tcPr anchor="ctr"/>
                </a:tc>
                <a:tc>
                  <a:txBody>
                    <a:bodyPr/>
                    <a:lstStyle/>
                    <a:p>
                      <a:pPr algn="ctr"/>
                      <a:r>
                        <a:rPr lang="en-US" dirty="0" err="1" smtClean="0"/>
                        <a:t>HauteLook</a:t>
                      </a:r>
                      <a:endParaRPr lang="en-US" dirty="0"/>
                    </a:p>
                  </a:txBody>
                  <a:tcPr anchor="ctr"/>
                </a:tc>
                <a:tc>
                  <a:txBody>
                    <a:bodyPr/>
                    <a:lstStyle/>
                    <a:p>
                      <a:pPr algn="ctr"/>
                      <a:r>
                        <a:rPr lang="en-US" dirty="0" err="1" smtClean="0"/>
                        <a:t>Ideeli</a:t>
                      </a:r>
                      <a:endParaRPr lang="en-US" dirty="0"/>
                    </a:p>
                  </a:txBody>
                  <a:tcPr anchor="ctr"/>
                </a:tc>
              </a:tr>
              <a:tr h="370840">
                <a:tc>
                  <a:txBody>
                    <a:bodyPr/>
                    <a:lstStyle/>
                    <a:p>
                      <a:r>
                        <a:rPr lang="en-US" dirty="0" smtClean="0"/>
                        <a:t>Women</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t>Men</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t>Beauty</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370840">
                <a:tc>
                  <a:txBody>
                    <a:bodyPr/>
                    <a:lstStyle/>
                    <a:p>
                      <a:r>
                        <a:rPr lang="en-US" dirty="0" smtClean="0"/>
                        <a:t>Living</a:t>
                      </a:r>
                      <a:r>
                        <a:rPr lang="en-US" baseline="0" dirty="0" smtClean="0"/>
                        <a:t> (Home)</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t>Kids</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t>Travel</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70840">
                <a:tc>
                  <a:txBody>
                    <a:bodyPr/>
                    <a:lstStyle/>
                    <a:p>
                      <a:r>
                        <a:rPr lang="en-US" dirty="0" smtClean="0"/>
                        <a:t>City Specials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370840">
                <a:tc>
                  <a:txBody>
                    <a:bodyPr/>
                    <a:lstStyle/>
                    <a:p>
                      <a:r>
                        <a:rPr lang="en-US" dirty="0" smtClean="0"/>
                        <a:t>Gifts/ Magazine Recommended Picks</a:t>
                      </a:r>
                      <a:endParaRPr lang="en-US" dirty="0"/>
                    </a:p>
                  </a:txBody>
                  <a:tcP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r>
              <a:tr h="370840">
                <a:tc>
                  <a:txBody>
                    <a:bodyPr/>
                    <a:lstStyle/>
                    <a:p>
                      <a:r>
                        <a:rPr lang="en-US" dirty="0" smtClean="0"/>
                        <a:t>Exclusive Zone</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bl>
          </a:graphicData>
        </a:graphic>
      </p:graphicFrame>
      <p:cxnSp>
        <p:nvCxnSpPr>
          <p:cNvPr id="10" name="Straight Connector 9"/>
          <p:cNvCxnSpPr/>
          <p:nvPr/>
        </p:nvCxnSpPr>
        <p:spPr>
          <a:xfrm>
            <a:off x="539552" y="2204864"/>
            <a:ext cx="1728192" cy="4320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Content Placeholder 16"/>
          <p:cNvSpPr>
            <a:spLocks noGrp="1"/>
          </p:cNvSpPr>
          <p:nvPr>
            <p:ph sz="quarter" idx="1"/>
          </p:nvPr>
        </p:nvSpPr>
        <p:spPr>
          <a:xfrm>
            <a:off x="457200" y="1124744"/>
            <a:ext cx="8229600" cy="1129680"/>
          </a:xfrm>
        </p:spPr>
        <p:txBody>
          <a:bodyPr>
            <a:normAutofit fontScale="92500" lnSpcReduction="10000"/>
          </a:bodyPr>
          <a:lstStyle/>
          <a:p>
            <a:r>
              <a:rPr lang="en-US" altLang="ko-KR" dirty="0" smtClean="0"/>
              <a:t>Diverse categories of products: Women, Men, Beauty, Living, Kids, Travel (“Getaways”) -&gt; encouraging a more loyal customer base, to not only use the store for apparel.</a:t>
            </a:r>
          </a:p>
          <a:p>
            <a:endParaRPr lang="en-U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a:t>
            </a:r>
            <a:endParaRPr lang="en-US" dirty="0"/>
          </a:p>
        </p:txBody>
      </p:sp>
      <p:sp>
        <p:nvSpPr>
          <p:cNvPr id="3" name="Content Placeholder 2"/>
          <p:cNvSpPr>
            <a:spLocks noGrp="1"/>
          </p:cNvSpPr>
          <p:nvPr>
            <p:ph sz="quarter" idx="1"/>
          </p:nvPr>
        </p:nvSpPr>
        <p:spPr>
          <a:xfrm>
            <a:off x="457200" y="1579240"/>
            <a:ext cx="8229600" cy="4010000"/>
          </a:xfrm>
        </p:spPr>
        <p:txBody>
          <a:bodyPr>
            <a:normAutofit/>
          </a:bodyPr>
          <a:lstStyle/>
          <a:p>
            <a:r>
              <a:rPr lang="en-US" sz="2800" dirty="0" smtClean="0"/>
              <a:t>A successful Flash Sales model requires the creation of an exclusive club, a viral invitation-only system, a highly loyal customer base and a powerful demand for impulsive purchases.  </a:t>
            </a:r>
          </a:p>
          <a:p>
            <a:r>
              <a:rPr lang="en-US" sz="2800" dirty="0" smtClean="0"/>
              <a:t>In order to achieve these objectives, several key design elements have become best practices in the market.</a:t>
            </a:r>
            <a:endParaRPr lang="en-US" sz="2800"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a:xfrm>
            <a:off x="457200" y="1484784"/>
            <a:ext cx="8229600" cy="4672176"/>
          </a:xfrm>
        </p:spPr>
        <p:txBody>
          <a:bodyPr>
            <a:normAutofit lnSpcReduction="10000"/>
          </a:bodyPr>
          <a:lstStyle/>
          <a:p>
            <a:r>
              <a:rPr lang="en-US" b="1" dirty="0" smtClean="0"/>
              <a:t>1.  Viral invitations</a:t>
            </a:r>
            <a:r>
              <a:rPr lang="en-US" dirty="0" smtClean="0"/>
              <a:t> -New customer acquisition is driven primarily through people inviting their friends. This dramatically reduces the traditional customer acquisition cost of Search engine optimization (SEO), paid search and affiliates. </a:t>
            </a:r>
          </a:p>
          <a:p>
            <a:r>
              <a:rPr lang="en-US" altLang="ko-KR" dirty="0" smtClean="0"/>
              <a:t>Each consumer g</a:t>
            </a:r>
            <a:r>
              <a:rPr lang="en-US" dirty="0" smtClean="0"/>
              <a:t>ets a fixed amount of credit each time a “friend” he/she invites makes their first purchase (“referral credits”) </a:t>
            </a:r>
          </a:p>
          <a:p>
            <a:pPr>
              <a:buNone/>
            </a:pPr>
            <a:r>
              <a:rPr lang="en-US" dirty="0" smtClean="0"/>
              <a:t>	e</a:t>
            </a:r>
            <a:r>
              <a:rPr lang="en-US" altLang="ko-KR" dirty="0" smtClean="0"/>
              <a:t>x. </a:t>
            </a:r>
            <a:r>
              <a:rPr lang="en-US" altLang="ko-KR" dirty="0" err="1" smtClean="0"/>
              <a:t>HauteLook</a:t>
            </a:r>
            <a:r>
              <a:rPr lang="en-US" altLang="ko-KR" dirty="0" smtClean="0"/>
              <a:t>, </a:t>
            </a:r>
            <a:r>
              <a:rPr lang="en-US" altLang="ko-KR" dirty="0" err="1" smtClean="0"/>
              <a:t>RueLaLa</a:t>
            </a:r>
            <a:r>
              <a:rPr lang="en-US" altLang="ko-KR" dirty="0" smtClean="0"/>
              <a:t> ($10), Gilt, </a:t>
            </a:r>
            <a:r>
              <a:rPr lang="en-US" altLang="ko-KR" dirty="0" err="1" smtClean="0"/>
              <a:t>Ideeli</a:t>
            </a:r>
            <a:r>
              <a:rPr lang="en-US" altLang="ko-KR" dirty="0" smtClean="0"/>
              <a:t> ($25)</a:t>
            </a:r>
            <a:endParaRPr lang="en-US" dirty="0" smtClean="0"/>
          </a:p>
          <a:p>
            <a:r>
              <a:rPr lang="en-US" dirty="0" smtClean="0"/>
              <a:t>Each site facilitates inviting friends through either </a:t>
            </a:r>
            <a:r>
              <a:rPr lang="en-US" dirty="0" err="1" smtClean="0"/>
              <a:t>Facebook</a:t>
            </a:r>
            <a:r>
              <a:rPr lang="en-US" dirty="0" smtClean="0"/>
              <a:t> Connect or adding contacts through </a:t>
            </a:r>
            <a:r>
              <a:rPr lang="en-US" dirty="0" err="1" smtClean="0"/>
              <a:t>Plaxo</a:t>
            </a:r>
            <a:r>
              <a:rPr lang="en-US" dirty="0" smtClean="0"/>
              <a:t> (online address book).</a:t>
            </a:r>
          </a:p>
          <a:p>
            <a:endParaRPr lang="en-US" dirty="0"/>
          </a:p>
        </p:txBody>
      </p:sp>
      <p:sp>
        <p:nvSpPr>
          <p:cNvPr id="4" name="TextBox 3"/>
          <p:cNvSpPr txBox="1"/>
          <p:nvPr/>
        </p:nvSpPr>
        <p:spPr>
          <a:xfrm>
            <a:off x="683568" y="6381328"/>
            <a:ext cx="7848872" cy="430887"/>
          </a:xfrm>
          <a:prstGeom prst="rect">
            <a:avLst/>
          </a:prstGeom>
          <a:noFill/>
        </p:spPr>
        <p:txBody>
          <a:bodyPr wrap="square" rtlCol="0">
            <a:spAutoFit/>
          </a:bodyPr>
          <a:lstStyle/>
          <a:p>
            <a:r>
              <a:rPr lang="en-US" sz="1100" b="1" dirty="0" smtClean="0"/>
              <a:t>Search engine optimization</a:t>
            </a:r>
            <a:r>
              <a:rPr lang="en-US" sz="1100" dirty="0" smtClean="0"/>
              <a:t> (</a:t>
            </a:r>
            <a:r>
              <a:rPr lang="en-US" sz="1100" b="1" dirty="0" smtClean="0"/>
              <a:t>SEO</a:t>
            </a:r>
            <a:r>
              <a:rPr lang="en-US" sz="1100" dirty="0" smtClean="0"/>
              <a:t>) is the process of improving the visibility of a website or a web page in search engines via the "natural" or un-paid ("organic" or "algorithmic") search results. (</a:t>
            </a:r>
            <a:r>
              <a:rPr lang="en-US" sz="1100" dirty="0" err="1" smtClean="0"/>
              <a:t>wikipedia</a:t>
            </a:r>
            <a:r>
              <a:rPr lang="en-US" sz="1100" dirty="0" smtClean="0"/>
              <a:t>)</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90600"/>
          </a:xfrm>
        </p:spPr>
        <p:txBody>
          <a:bodyPr>
            <a:normAutofit/>
          </a:bodyPr>
          <a:lstStyle/>
          <a:p>
            <a:r>
              <a:rPr lang="en-US" dirty="0" smtClean="0"/>
              <a:t>Significance of Online Retail</a:t>
            </a:r>
            <a:endParaRPr lang="en-US" dirty="0"/>
          </a:p>
        </p:txBody>
      </p:sp>
      <p:sp>
        <p:nvSpPr>
          <p:cNvPr id="3" name="Content Placeholder 2"/>
          <p:cNvSpPr>
            <a:spLocks noGrp="1"/>
          </p:cNvSpPr>
          <p:nvPr>
            <p:ph sz="quarter" idx="1"/>
          </p:nvPr>
        </p:nvSpPr>
        <p:spPr>
          <a:xfrm>
            <a:off x="457200" y="1988840"/>
            <a:ext cx="8229600" cy="3456384"/>
          </a:xfrm>
        </p:spPr>
        <p:txBody>
          <a:bodyPr>
            <a:normAutofit/>
          </a:bodyPr>
          <a:lstStyle/>
          <a:p>
            <a:r>
              <a:rPr lang="en-US" sz="2800" dirty="0" smtClean="0"/>
              <a:t>According to new forecasts by Forrester Research*, online retail in both the U.S. and Western Europe is set for a strong period of double-digit growth over the next five years.</a:t>
            </a:r>
          </a:p>
          <a:p>
            <a:pPr>
              <a:buNone/>
            </a:pPr>
            <a:endParaRPr lang="en-US" sz="1200" dirty="0" smtClean="0"/>
          </a:p>
          <a:p>
            <a:pPr>
              <a:buNone/>
            </a:pPr>
            <a:endParaRPr lang="en-US" sz="1200" dirty="0" smtClean="0"/>
          </a:p>
          <a:p>
            <a:pPr>
              <a:buNone/>
            </a:pPr>
            <a:r>
              <a:rPr lang="en-US" sz="1200" dirty="0" smtClean="0"/>
              <a:t>  </a:t>
            </a:r>
            <a:r>
              <a:rPr lang="en-US" sz="2000" dirty="0" smtClean="0"/>
              <a:t>* Forrester Research  an independent technology and market research company providing proprietary research, consulting, events, and peer-to-peer executive programs. </a:t>
            </a:r>
          </a:p>
          <a:p>
            <a:endParaRPr lang="en-US" sz="12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a:xfrm>
            <a:off x="457200" y="1484784"/>
            <a:ext cx="8229600" cy="4672176"/>
          </a:xfrm>
        </p:spPr>
        <p:txBody>
          <a:bodyPr>
            <a:normAutofit lnSpcReduction="10000"/>
          </a:bodyPr>
          <a:lstStyle/>
          <a:p>
            <a:r>
              <a:rPr lang="en-US" b="1" dirty="0" smtClean="0"/>
              <a:t>2.  “Cart” reservation</a:t>
            </a:r>
            <a:r>
              <a:rPr lang="en-US" dirty="0" smtClean="0"/>
              <a:t> – One of the biggest complaints from Private Sales shoppers is that an item will sell out in the time it takes them to move an item placed in a cart to checkout. The most common approach to address this issue is to provide a reservation time buffer once an item is placed in the cart to allow time for checkout. </a:t>
            </a:r>
          </a:p>
          <a:p>
            <a:r>
              <a:rPr lang="en-US" dirty="0" smtClean="0"/>
              <a:t>Some of the sites extend the time when another item is placed in the cart.  A notable difference is whether the reservation time should be shown;  which is a consideration between notifying the customer that they may continue shopping to drive up average-order-volume vs. the risk that they will horde merchandise in their cart.</a:t>
            </a:r>
            <a:endParaRPr 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a:xfrm>
            <a:off x="457200" y="1435224"/>
            <a:ext cx="8229600" cy="3937992"/>
          </a:xfrm>
        </p:spPr>
        <p:txBody>
          <a:bodyPr/>
          <a:lstStyle/>
          <a:p>
            <a:r>
              <a:rPr lang="en-US" b="1" dirty="0" smtClean="0"/>
              <a:t>3.  Sale events always start at the same time </a:t>
            </a:r>
            <a:r>
              <a:rPr lang="en-US" dirty="0" smtClean="0"/>
              <a:t>- It is important to train customers to come to your site at the same time for each sale to start.  This maximizes </a:t>
            </a:r>
            <a:r>
              <a:rPr lang="en-US" smtClean="0"/>
              <a:t>the impulsive </a:t>
            </a:r>
            <a:r>
              <a:rPr lang="en-US" dirty="0" smtClean="0"/>
              <a:t>purchases, the rate of product sellout and converting return visitors.  It does create a huge challenge for IT to support extremely spiky traffic but the business benefits of training customers to come to the site everyday at the same time greatly outweigh the additional IT costs and related performance challenges. </a:t>
            </a:r>
            <a:endParaRPr lang="en-US"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a:xfrm>
            <a:off x="457200" y="1579240"/>
            <a:ext cx="8229600" cy="3505944"/>
          </a:xfrm>
        </p:spPr>
        <p:txBody>
          <a:bodyPr/>
          <a:lstStyle/>
          <a:p>
            <a:r>
              <a:rPr lang="en-US" b="1" dirty="0" smtClean="0"/>
              <a:t>4.  No site search </a:t>
            </a:r>
            <a:r>
              <a:rPr lang="en-US" dirty="0" smtClean="0"/>
              <a:t>- Most ecommerce sites offer search or guided search to find products.  Most Flash Sales sights do not.  The goal is to create a window-shopping experience where a shopper spends time looking at each event to create an impulse to buy.  Shoppers are not coming to the site with an intent to purchase a specific item.  However most of the sites do offer a variant filter such as size and color.</a:t>
            </a:r>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a:xfrm>
            <a:off x="457200" y="1723256"/>
            <a:ext cx="8229600" cy="3505944"/>
          </a:xfrm>
        </p:spPr>
        <p:txBody>
          <a:bodyPr/>
          <a:lstStyle/>
          <a:p>
            <a:r>
              <a:rPr lang="en-US" b="1" dirty="0" smtClean="0"/>
              <a:t>5. One page event list </a:t>
            </a:r>
            <a:r>
              <a:rPr lang="en-US" dirty="0" smtClean="0"/>
              <a:t>- A traditional ecommerce retailer may have thousands of stock keeping units(SKUs) in a hierarchical product catalog broken down by category, sub-category, and product page. </a:t>
            </a:r>
          </a:p>
          <a:p>
            <a:pPr>
              <a:buNone/>
            </a:pPr>
            <a:r>
              <a:rPr lang="en-US" dirty="0" smtClean="0"/>
              <a:t>	Large Flash Sales sites may have dozens or even a hundred simultaneous events, but are listed on a single page. The emphasis is on encouraging browsing to create the urge for an impulsive purchase.</a:t>
            </a:r>
            <a:endParaRPr lang="en-US"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Key Design Elements  (cont’d)</a:t>
            </a:r>
            <a:endParaRPr lang="en-US" dirty="0"/>
          </a:p>
        </p:txBody>
      </p:sp>
      <p:sp>
        <p:nvSpPr>
          <p:cNvPr id="3" name="Content Placeholder 2"/>
          <p:cNvSpPr>
            <a:spLocks noGrp="1"/>
          </p:cNvSpPr>
          <p:nvPr>
            <p:ph sz="quarter" idx="1"/>
          </p:nvPr>
        </p:nvSpPr>
        <p:spPr/>
        <p:txBody>
          <a:bodyPr>
            <a:normAutofit/>
          </a:bodyPr>
          <a:lstStyle/>
          <a:p>
            <a:r>
              <a:rPr lang="en-US" b="1" dirty="0" smtClean="0"/>
              <a:t>6. Order stays open for a few hours</a:t>
            </a:r>
            <a:r>
              <a:rPr lang="en-US" dirty="0" smtClean="0"/>
              <a:t> – Compared to traditional shopping,  a Private Sales shopper is motivated to check-out before the inventory depletes or her reservation runs out on her cart.  This creates a situation where a shopper is forced to checkout soon after adding an item to the cart.  This means that buying many items may require several checkouts, inevitably leading to complaints about multiple shipping charges for same-day purchases.   Advertising that free shipping is available for additional items purchased within a given number of hours builds goodwill, increases order volume, and most importantly does not create disgruntled shoppers.</a:t>
            </a:r>
            <a:endParaRPr lang="en-US"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Future Key Design Elements</a:t>
            </a:r>
            <a:endParaRPr lang="en-US" dirty="0"/>
          </a:p>
        </p:txBody>
      </p:sp>
      <p:sp>
        <p:nvSpPr>
          <p:cNvPr id="3" name="Content Placeholder 2"/>
          <p:cNvSpPr>
            <a:spLocks noGrp="1"/>
          </p:cNvSpPr>
          <p:nvPr>
            <p:ph sz="quarter" idx="1"/>
          </p:nvPr>
        </p:nvSpPr>
        <p:spPr>
          <a:xfrm>
            <a:off x="467544" y="2276872"/>
            <a:ext cx="8229600" cy="2281808"/>
          </a:xfrm>
        </p:spPr>
        <p:txBody>
          <a:bodyPr/>
          <a:lstStyle/>
          <a:p>
            <a:r>
              <a:rPr lang="en-US" dirty="0" smtClean="0"/>
              <a:t>As private sales is still a young retail concept, rapid innovation in the user experience is expected. Here are some of the advances we may see on leading sites over the next years..</a:t>
            </a:r>
          </a:p>
          <a:p>
            <a:endParaRPr lang="en-US"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52520" cy="1143000"/>
          </a:xfrm>
        </p:spPr>
        <p:txBody>
          <a:bodyPr>
            <a:normAutofit/>
          </a:bodyPr>
          <a:lstStyle/>
          <a:p>
            <a:r>
              <a:rPr lang="en-US" dirty="0" smtClean="0"/>
              <a:t>Possible Future Key Design Elements (cont’d)</a:t>
            </a:r>
            <a:endParaRPr lang="en-US" dirty="0"/>
          </a:p>
        </p:txBody>
      </p:sp>
      <p:sp>
        <p:nvSpPr>
          <p:cNvPr id="3" name="Content Placeholder 2"/>
          <p:cNvSpPr>
            <a:spLocks noGrp="1"/>
          </p:cNvSpPr>
          <p:nvPr>
            <p:ph sz="quarter" idx="1"/>
          </p:nvPr>
        </p:nvSpPr>
        <p:spPr>
          <a:xfrm>
            <a:off x="457200" y="1484784"/>
            <a:ext cx="8229600" cy="4672176"/>
          </a:xfrm>
        </p:spPr>
        <p:txBody>
          <a:bodyPr/>
          <a:lstStyle/>
          <a:p>
            <a:r>
              <a:rPr lang="en-US" b="1" dirty="0" smtClean="0"/>
              <a:t>1. Club for top invitee networks</a:t>
            </a:r>
            <a:r>
              <a:rPr lang="en-US" dirty="0" smtClean="0"/>
              <a:t> – The most valuable shoppers are not the ones that buy the most, but the ones that have invited groups of people that buy the most.  These networked influencers should be addressed separately to keep them loyal to the brand (if they switched to a competitor they could bring a lot of people with them).  Flash Sales sites could market to them directly with special offers, increased incentives to extend invitations or competitive leader boards to see who is the biggest influencer.</a:t>
            </a:r>
            <a:endParaRPr lang="en-US" dirty="0"/>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12776"/>
            <a:ext cx="8229600" cy="4744184"/>
          </a:xfrm>
        </p:spPr>
        <p:txBody>
          <a:bodyPr/>
          <a:lstStyle/>
          <a:p>
            <a:r>
              <a:rPr lang="en-US" b="1" dirty="0" smtClean="0"/>
              <a:t>2. Customer idea community </a:t>
            </a:r>
            <a:r>
              <a:rPr lang="en-US" dirty="0" smtClean="0"/>
              <a:t>- Which brands are the shoppers most interested in seeing? What site improvements are most desired? Flash Sales sites have many loyal customers that are deeply engaged. But none of the sites are fully leveraging the potential value of this community. Poll questions or blogs with comments would be a good start to tap into the open innovation potential of the clientele. This also allows for effective use of Social Networks to extend reach.</a:t>
            </a:r>
            <a:endParaRPr lang="en-US" dirty="0"/>
          </a:p>
        </p:txBody>
      </p:sp>
      <p:sp>
        <p:nvSpPr>
          <p:cNvPr id="4" name="Title 1"/>
          <p:cNvSpPr>
            <a:spLocks noGrp="1"/>
          </p:cNvSpPr>
          <p:nvPr>
            <p:ph type="title"/>
          </p:nvPr>
        </p:nvSpPr>
        <p:spPr>
          <a:xfrm>
            <a:off x="0" y="0"/>
            <a:ext cx="9252520" cy="1143000"/>
          </a:xfrm>
        </p:spPr>
        <p:txBody>
          <a:bodyPr>
            <a:normAutofit/>
          </a:bodyPr>
          <a:lstStyle/>
          <a:p>
            <a:r>
              <a:rPr lang="en-US" dirty="0" smtClean="0"/>
              <a:t>Possible Future Key Design Elements (cont’d)</a:t>
            </a:r>
            <a:endParaRPr lang="en-US"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sz="quarter" idx="1"/>
          </p:nvPr>
        </p:nvSpPr>
        <p:spPr>
          <a:xfrm>
            <a:off x="457200" y="1556792"/>
            <a:ext cx="8229600" cy="4600168"/>
          </a:xfrm>
        </p:spPr>
        <p:txBody>
          <a:bodyPr>
            <a:normAutofit/>
          </a:bodyPr>
          <a:lstStyle/>
          <a:p>
            <a:r>
              <a:rPr lang="en-US" sz="1400" b="1" dirty="0" smtClean="0"/>
              <a:t>Desiree </a:t>
            </a:r>
            <a:r>
              <a:rPr lang="en-US" sz="1400" b="1" dirty="0" err="1" smtClean="0"/>
              <a:t>Adib</a:t>
            </a:r>
            <a:r>
              <a:rPr lang="en-US" sz="1400" b="1" dirty="0" smtClean="0"/>
              <a:t> and Mary Mueller</a:t>
            </a:r>
            <a:r>
              <a:rPr lang="en-US" sz="1400" dirty="0" smtClean="0"/>
              <a:t>, </a:t>
            </a:r>
            <a:r>
              <a:rPr lang="en-US" sz="1400" b="1" dirty="0" smtClean="0"/>
              <a:t>Online Frenzy for Flash Sales: Limited Time Sales Offer Deep Discounts on Designer Brands,  ABC News,  April 10, 2010</a:t>
            </a:r>
          </a:p>
          <a:p>
            <a:pPr>
              <a:buNone/>
            </a:pPr>
            <a:r>
              <a:rPr lang="en-US" sz="1400" dirty="0" smtClean="0"/>
              <a:t>	&lt;http://abcnews.go.com/GMA/Technology/shoppers-find-deep-discounts-online-designer-goods-flash/story?id=10321467&gt;</a:t>
            </a:r>
          </a:p>
          <a:p>
            <a:r>
              <a:rPr lang="en-US" sz="1400" b="1" dirty="0" smtClean="0"/>
              <a:t>Beth Hughes, Flash sales sites become big deal for shoppers, June 2010</a:t>
            </a:r>
          </a:p>
          <a:p>
            <a:pPr>
              <a:buNone/>
            </a:pPr>
            <a:r>
              <a:rPr lang="en-US" sz="1400" dirty="0" smtClean="0"/>
              <a:t>	&lt;http://articles.sfgate.com/2010-06-13/living/21907952_1_online-sales-sample-sales-sites&gt;</a:t>
            </a:r>
          </a:p>
          <a:p>
            <a:r>
              <a:rPr lang="en-US" sz="1400" b="1" dirty="0" smtClean="0"/>
              <a:t>Amy Judd, Flash Sales: Gilt, Theoutnet.com and Others: What Are Flash Sales, April 2010</a:t>
            </a:r>
          </a:p>
          <a:p>
            <a:pPr>
              <a:buNone/>
            </a:pPr>
            <a:r>
              <a:rPr lang="en-US" sz="1400" dirty="0" smtClean="0"/>
              <a:t>	&lt;http://www.nowpublic.com/tech-biz/flash-sales-gilt-theoutnet-com-and-others-what-are-flash-sales-2603661.html&gt;</a:t>
            </a:r>
          </a:p>
          <a:p>
            <a:r>
              <a:rPr lang="en-US" sz="1400" b="1" dirty="0" smtClean="0"/>
              <a:t>Marc </a:t>
            </a:r>
            <a:r>
              <a:rPr lang="en-US" sz="1400" b="1" dirty="0" err="1" smtClean="0"/>
              <a:t>Osofsky</a:t>
            </a:r>
            <a:r>
              <a:rPr lang="en-US" sz="1400" b="1" dirty="0" smtClean="0"/>
              <a:t>, Flash Sales: A red hot ecommerce solution, Sept 2010</a:t>
            </a:r>
          </a:p>
          <a:p>
            <a:pPr>
              <a:buNone/>
            </a:pPr>
            <a:r>
              <a:rPr lang="en-US" sz="1400" dirty="0" smtClean="0"/>
              <a:t>	&lt;http://www.optaros.com/blogs/flash-sales&gt;</a:t>
            </a:r>
          </a:p>
          <a:p>
            <a:r>
              <a:rPr lang="en-US" sz="1400" b="1" dirty="0" smtClean="0"/>
              <a:t>Erick </a:t>
            </a:r>
            <a:r>
              <a:rPr lang="en-US" sz="1400" b="1" dirty="0" err="1" smtClean="0"/>
              <a:t>Schonfeld</a:t>
            </a:r>
            <a:r>
              <a:rPr lang="en-US" sz="1400" b="1" dirty="0" smtClean="0"/>
              <a:t>, Forrester Forecast: Online Retail Sales Will Grow To $250 Billion By 2014, </a:t>
            </a:r>
            <a:r>
              <a:rPr lang="en-US" sz="1400" b="1" dirty="0" err="1" smtClean="0"/>
              <a:t>TechCrunch</a:t>
            </a:r>
            <a:r>
              <a:rPr lang="en-US" sz="1400" b="1" dirty="0" smtClean="0"/>
              <a:t> , March 8, 2010</a:t>
            </a:r>
          </a:p>
          <a:p>
            <a:pPr>
              <a:buNone/>
            </a:pPr>
            <a:r>
              <a:rPr lang="en-US" sz="1400" dirty="0" smtClean="0"/>
              <a:t>	&lt;http://techcrunch.com/2010/03/08/forrester-forecast-online-retail-sales-will-grow-to-250-billion-by-2014/&gt;</a:t>
            </a:r>
          </a:p>
          <a:p>
            <a:endParaRPr lang="en-US" sz="1400" dirty="0" smtClean="0"/>
          </a:p>
          <a:p>
            <a:endParaRPr lang="en-US" sz="1400" dirty="0" smtClean="0"/>
          </a:p>
          <a:p>
            <a:endParaRPr lang="en-US" sz="1400" dirty="0" smtClean="0"/>
          </a:p>
          <a:p>
            <a:endParaRPr lang="en-US" sz="1400" dirty="0" smtClean="0"/>
          </a:p>
          <a:p>
            <a:endParaRPr lang="en-US" sz="1200" dirty="0" smtClean="0"/>
          </a:p>
          <a:p>
            <a:endParaRPr lang="en-US" sz="1200" dirty="0" smtClean="0"/>
          </a:p>
          <a:p>
            <a:pPr>
              <a:buNone/>
            </a:pPr>
            <a:endParaRPr lang="en-US" sz="1200" dirty="0" smtClean="0"/>
          </a:p>
          <a:p>
            <a:endParaRPr lang="en-US" sz="1200"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132856"/>
            <a:ext cx="8229600" cy="990600"/>
          </a:xfrm>
        </p:spPr>
        <p:txBody>
          <a:bodyPr>
            <a:noAutofit/>
          </a:bodyPr>
          <a:lstStyle/>
          <a:p>
            <a:pPr algn="ctr"/>
            <a:r>
              <a:rPr lang="en-US" sz="6000" dirty="0" smtClean="0"/>
              <a:t>Thank you!</a:t>
            </a:r>
            <a:endParaRPr lang="en-US" sz="60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90600"/>
          </a:xfrm>
        </p:spPr>
        <p:txBody>
          <a:bodyPr/>
          <a:lstStyle/>
          <a:p>
            <a:r>
              <a:rPr lang="en-US" dirty="0" smtClean="0"/>
              <a:t>Significance of Online Retail  (cont’d) </a:t>
            </a:r>
            <a:endParaRPr lang="en-US" dirty="0"/>
          </a:p>
        </p:txBody>
      </p:sp>
      <p:sp>
        <p:nvSpPr>
          <p:cNvPr id="3" name="Content Placeholder 2"/>
          <p:cNvSpPr>
            <a:spLocks noGrp="1"/>
          </p:cNvSpPr>
          <p:nvPr>
            <p:ph sz="quarter" idx="1"/>
          </p:nvPr>
        </p:nvSpPr>
        <p:spPr>
          <a:xfrm>
            <a:off x="457200" y="1723256"/>
            <a:ext cx="8229600" cy="3649960"/>
          </a:xfrm>
        </p:spPr>
        <p:txBody>
          <a:bodyPr/>
          <a:lstStyle/>
          <a:p>
            <a:r>
              <a:rPr lang="en-US" sz="2800" dirty="0" smtClean="0"/>
              <a:t>U.S. online retail will grow at a 10 percent compound annual growth rate over the next five years to reach nearly $249 billion by 2014, up from $155 billion in 2009. </a:t>
            </a:r>
          </a:p>
          <a:p>
            <a:r>
              <a:rPr lang="en-US" sz="2800" dirty="0" smtClean="0"/>
              <a:t>In Western Europe, Forrester expects a 11 percent growth rate for online retail sales, going from $93 billion (68 billion Euros) in 2009 to $156 billion (114.5 billion Euros) in 2014. </a:t>
            </a:r>
          </a:p>
          <a:p>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1"/>
          </p:nvPr>
        </p:nvPicPr>
        <p:blipFill>
          <a:blip r:embed="rId2" cstate="print"/>
          <a:srcRect/>
          <a:stretch>
            <a:fillRect/>
          </a:stretch>
        </p:blipFill>
        <p:spPr bwMode="auto">
          <a:xfrm>
            <a:off x="971600" y="1628800"/>
            <a:ext cx="6859167" cy="3975199"/>
          </a:xfrm>
          <a:prstGeom prst="rect">
            <a:avLst/>
          </a:prstGeom>
          <a:noFill/>
          <a:ln w="9525">
            <a:noFill/>
            <a:miter lim="800000"/>
            <a:headEnd/>
            <a:tailEnd/>
          </a:ln>
        </p:spPr>
      </p:pic>
      <p:sp>
        <p:nvSpPr>
          <p:cNvPr id="5" name="Title 1"/>
          <p:cNvSpPr>
            <a:spLocks noGrp="1"/>
          </p:cNvSpPr>
          <p:nvPr>
            <p:ph type="title"/>
          </p:nvPr>
        </p:nvSpPr>
        <p:spPr>
          <a:xfrm>
            <a:off x="457200" y="116632"/>
            <a:ext cx="8229600" cy="990600"/>
          </a:xfrm>
        </p:spPr>
        <p:txBody>
          <a:bodyPr/>
          <a:lstStyle/>
          <a:p>
            <a:r>
              <a:rPr lang="en-US" dirty="0" smtClean="0"/>
              <a:t>Significance of Online Retail  (cont’d) </a:t>
            </a:r>
            <a:endParaRPr lang="en-US" dirty="0"/>
          </a:p>
        </p:txBody>
      </p:sp>
      <p:sp>
        <p:nvSpPr>
          <p:cNvPr id="6" name="TextBox 5"/>
          <p:cNvSpPr txBox="1"/>
          <p:nvPr/>
        </p:nvSpPr>
        <p:spPr>
          <a:xfrm>
            <a:off x="683568" y="6381328"/>
            <a:ext cx="7848872" cy="261610"/>
          </a:xfrm>
          <a:prstGeom prst="rect">
            <a:avLst/>
          </a:prstGeom>
          <a:noFill/>
        </p:spPr>
        <p:txBody>
          <a:bodyPr wrap="square" rtlCol="0">
            <a:spAutoFit/>
          </a:bodyPr>
          <a:lstStyle/>
          <a:p>
            <a:r>
              <a:rPr lang="en-US" sz="1100" b="1" dirty="0" smtClean="0"/>
              <a:t>Forrester Research </a:t>
            </a:r>
            <a:r>
              <a:rPr lang="en-US" sz="1100" dirty="0" smtClean="0"/>
              <a:t>http://www.forrester.com</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90600"/>
          </a:xfrm>
        </p:spPr>
        <p:txBody>
          <a:bodyPr>
            <a:normAutofit/>
          </a:bodyPr>
          <a:lstStyle/>
          <a:p>
            <a:r>
              <a:rPr lang="en-US" dirty="0" smtClean="0"/>
              <a:t>Significance of Online Retailing  (cont’d)</a:t>
            </a:r>
            <a:endParaRPr lang="en-US" dirty="0"/>
          </a:p>
        </p:txBody>
      </p:sp>
      <p:sp>
        <p:nvSpPr>
          <p:cNvPr id="3" name="Content Placeholder 2"/>
          <p:cNvSpPr>
            <a:spLocks noGrp="1"/>
          </p:cNvSpPr>
          <p:nvPr>
            <p:ph sz="quarter" idx="1"/>
          </p:nvPr>
        </p:nvSpPr>
        <p:spPr>
          <a:xfrm>
            <a:off x="457200" y="1196752"/>
            <a:ext cx="8229600" cy="5112568"/>
          </a:xfrm>
        </p:spPr>
        <p:txBody>
          <a:bodyPr>
            <a:noAutofit/>
          </a:bodyPr>
          <a:lstStyle/>
          <a:p>
            <a:r>
              <a:rPr lang="en-US" dirty="0" smtClean="0"/>
              <a:t>"Much of the overall retail sector's growth in both the US and the EU over the next five years will come from the Internet," </a:t>
            </a:r>
          </a:p>
          <a:p>
            <a:pPr>
              <a:buNone/>
            </a:pPr>
            <a:r>
              <a:rPr lang="en-US" dirty="0" smtClean="0"/>
              <a:t>	- Forrester Research Vice President and Principal Analyst </a:t>
            </a:r>
            <a:r>
              <a:rPr lang="en-US" dirty="0" err="1" smtClean="0"/>
              <a:t>Sucharita</a:t>
            </a:r>
            <a:r>
              <a:rPr lang="en-US" dirty="0" smtClean="0"/>
              <a:t> </a:t>
            </a:r>
            <a:r>
              <a:rPr lang="en-US" dirty="0" err="1" smtClean="0"/>
              <a:t>Mulpuru</a:t>
            </a:r>
            <a:r>
              <a:rPr lang="en-US" dirty="0" smtClean="0"/>
              <a:t>. </a:t>
            </a:r>
          </a:p>
          <a:p>
            <a:pPr>
              <a:buNone/>
            </a:pPr>
            <a:endParaRPr lang="en-US" dirty="0" smtClean="0"/>
          </a:p>
          <a:p>
            <a:r>
              <a:rPr lang="en-US" dirty="0" smtClean="0"/>
              <a:t>Three product categories that dominated online retail are </a:t>
            </a:r>
            <a:r>
              <a:rPr lang="en-US" b="1" dirty="0" smtClean="0"/>
              <a:t>apparel, footwear, and accessories</a:t>
            </a:r>
            <a:r>
              <a:rPr lang="en-US" dirty="0" smtClean="0"/>
              <a:t>; consumer electronics; and consumer hardware, software, and peripherals.  These three product categories represented more than 44 percent of total online retail sales ($67.6 billion) in the U.S. in 2009.</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0"/>
            <a:ext cx="8229600" cy="1143000"/>
          </a:xfrm>
          <a:prstGeom prst="rect">
            <a:avLst/>
          </a:prstGeom>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j-ea"/>
                <a:cs typeface="+mj-cs"/>
              </a:rPr>
              <a:t>Types of Online Stores </a:t>
            </a:r>
            <a:br>
              <a:rPr kumimoji="0" lang="en-US" sz="3200" b="0" i="0" u="none" strike="noStrike" kern="1200" cap="none" spc="0" normalizeH="0" baseline="0" noProof="0" dirty="0" smtClean="0">
                <a:ln>
                  <a:noFill/>
                </a:ln>
                <a:solidFill>
                  <a:schemeClr val="tx2"/>
                </a:solidFill>
                <a:effectLst/>
                <a:uLnTx/>
                <a:uFillTx/>
                <a:latin typeface="+mj-lt"/>
                <a:ea typeface="+mj-ea"/>
                <a:cs typeface="+mj-cs"/>
              </a:rPr>
            </a:br>
            <a:r>
              <a:rPr kumimoji="0" lang="en-US" sz="3200" b="0" i="0" u="none" strike="noStrike" kern="1200" cap="none" spc="0" normalizeH="0" baseline="0" noProof="0" dirty="0" smtClean="0">
                <a:ln>
                  <a:noFill/>
                </a:ln>
                <a:solidFill>
                  <a:schemeClr val="tx2"/>
                </a:solidFill>
                <a:effectLst/>
                <a:uLnTx/>
                <a:uFillTx/>
                <a:latin typeface="+mj-lt"/>
                <a:ea typeface="+mj-ea"/>
                <a:cs typeface="+mj-cs"/>
              </a:rPr>
              <a:t>for High-end Apparel</a:t>
            </a: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sz="quarter" idx="1"/>
          </p:nvPr>
        </p:nvSpPr>
        <p:spPr>
          <a:xfrm>
            <a:off x="457200" y="1484784"/>
            <a:ext cx="8229600" cy="4752528"/>
          </a:xfrm>
        </p:spPr>
        <p:txBody>
          <a:bodyPr>
            <a:normAutofit fontScale="92500" lnSpcReduction="20000"/>
          </a:bodyPr>
          <a:lstStyle/>
          <a:p>
            <a:r>
              <a:rPr lang="en-US" b="1" dirty="0" smtClean="0"/>
              <a:t>Brand’s own online stores</a:t>
            </a:r>
            <a:r>
              <a:rPr lang="en-US" dirty="0" smtClean="0"/>
              <a:t>: stores that carry items of own brand (ex. </a:t>
            </a:r>
            <a:r>
              <a:rPr lang="en-US" dirty="0" smtClean="0">
                <a:hlinkClick r:id="rId3"/>
              </a:rPr>
              <a:t>http://www.gucci.com/</a:t>
            </a:r>
            <a:r>
              <a:rPr lang="en-US" dirty="0" smtClean="0"/>
              <a:t>) </a:t>
            </a:r>
          </a:p>
          <a:p>
            <a:r>
              <a:rPr lang="en-US" b="1" dirty="0" smtClean="0"/>
              <a:t>Department Store Sites </a:t>
            </a:r>
            <a:r>
              <a:rPr lang="en-US" dirty="0" smtClean="0"/>
              <a:t>: stores that carry multiple brands that are also present in actual stores </a:t>
            </a:r>
          </a:p>
          <a:p>
            <a:pPr>
              <a:buNone/>
            </a:pPr>
            <a:r>
              <a:rPr lang="en-US" dirty="0" smtClean="0"/>
              <a:t>	(ex. </a:t>
            </a:r>
            <a:r>
              <a:rPr lang="en-US" dirty="0" smtClean="0">
                <a:hlinkClick r:id="rId4"/>
              </a:rPr>
              <a:t>www.saks.com</a:t>
            </a:r>
            <a:r>
              <a:rPr lang="en-US" dirty="0" smtClean="0"/>
              <a:t>) </a:t>
            </a:r>
          </a:p>
          <a:p>
            <a:r>
              <a:rPr lang="en-US" b="1" dirty="0" smtClean="0"/>
              <a:t>Independent Multi-Brand sites</a:t>
            </a:r>
            <a:r>
              <a:rPr lang="en-US" dirty="0" smtClean="0"/>
              <a:t>: stores that carry multiple brands, sometimes with discounts. </a:t>
            </a:r>
          </a:p>
          <a:p>
            <a:pPr>
              <a:buNone/>
            </a:pPr>
            <a:r>
              <a:rPr lang="en-US" dirty="0" smtClean="0"/>
              <a:t>	(ex. </a:t>
            </a:r>
            <a:r>
              <a:rPr lang="en-US" dirty="0" smtClean="0">
                <a:hlinkClick r:id="rId5"/>
              </a:rPr>
              <a:t>www.net-a-porter.com</a:t>
            </a:r>
            <a:r>
              <a:rPr lang="en-US" dirty="0" smtClean="0"/>
              <a:t>, </a:t>
            </a:r>
            <a:r>
              <a:rPr lang="en-US" dirty="0" smtClean="0">
                <a:hlinkClick r:id="rId6"/>
              </a:rPr>
              <a:t>www.shopbop.com</a:t>
            </a:r>
            <a:r>
              <a:rPr lang="en-US" dirty="0" smtClean="0"/>
              <a:t> (with sales section) ) </a:t>
            </a:r>
          </a:p>
          <a:p>
            <a:r>
              <a:rPr lang="en-US" b="1" dirty="0" smtClean="0"/>
              <a:t>Flash Stores </a:t>
            </a:r>
            <a:r>
              <a:rPr lang="en-US" dirty="0" smtClean="0"/>
              <a:t>: stores that sell goods from multiple brands at discounted prices for a limited time (usually a few days) and quantity of stock. (“flash sales”)</a:t>
            </a:r>
          </a:p>
          <a:p>
            <a:pPr>
              <a:buNone/>
            </a:pPr>
            <a:r>
              <a:rPr lang="en-US" dirty="0" smtClean="0"/>
              <a:t>	(ex. </a:t>
            </a:r>
            <a:r>
              <a:rPr lang="en-US" dirty="0" smtClean="0">
                <a:hlinkClick r:id="rId7"/>
              </a:rPr>
              <a:t>www.gilt.com</a:t>
            </a:r>
            <a:r>
              <a:rPr lang="en-US" dirty="0" smtClean="0"/>
              <a:t>, </a:t>
            </a:r>
            <a:r>
              <a:rPr lang="en-US" dirty="0" smtClean="0">
                <a:hlinkClick r:id="rId8"/>
              </a:rPr>
              <a:t>www.ideeli.com</a:t>
            </a:r>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0"/>
            <a:ext cx="8229600" cy="1143000"/>
          </a:xfrm>
          <a:prstGeom prst="rect">
            <a:avLst/>
          </a:prstGeom>
        </p:spPr>
        <p:txBody>
          <a:bodyPr vert="horz"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olidFill>
                <a:effectLst/>
                <a:uLnTx/>
                <a:uFillTx/>
                <a:latin typeface="+mj-lt"/>
                <a:ea typeface="+mj-ea"/>
                <a:cs typeface="+mj-cs"/>
              </a:rPr>
              <a:t>Types of Online Stores </a:t>
            </a:r>
            <a:br>
              <a:rPr kumimoji="0" lang="en-US" sz="3200" b="0" i="0" u="none" strike="noStrike" kern="1200" cap="none" spc="0" normalizeH="0" baseline="0" noProof="0" dirty="0" smtClean="0">
                <a:ln>
                  <a:noFill/>
                </a:ln>
                <a:solidFill>
                  <a:schemeClr val="tx2"/>
                </a:solidFill>
                <a:effectLst/>
                <a:uLnTx/>
                <a:uFillTx/>
                <a:latin typeface="+mj-lt"/>
                <a:ea typeface="+mj-ea"/>
                <a:cs typeface="+mj-cs"/>
              </a:rPr>
            </a:br>
            <a:r>
              <a:rPr kumimoji="0" lang="en-US" sz="3200" b="0" i="0" u="none" strike="noStrike" kern="1200" cap="none" spc="0" normalizeH="0" baseline="0" noProof="0" dirty="0" smtClean="0">
                <a:ln>
                  <a:noFill/>
                </a:ln>
                <a:solidFill>
                  <a:schemeClr val="tx2"/>
                </a:solidFill>
                <a:effectLst/>
                <a:uLnTx/>
                <a:uFillTx/>
                <a:latin typeface="+mj-lt"/>
                <a:ea typeface="+mj-ea"/>
                <a:cs typeface="+mj-cs"/>
              </a:rPr>
              <a:t>for High-end Apparel</a:t>
            </a:r>
            <a:endParaRPr kumimoji="0" 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sz="quarter" idx="1"/>
          </p:nvPr>
        </p:nvSpPr>
        <p:spPr>
          <a:xfrm>
            <a:off x="457200" y="1484784"/>
            <a:ext cx="8229600" cy="4752528"/>
          </a:xfrm>
        </p:spPr>
        <p:txBody>
          <a:bodyPr>
            <a:normAutofit fontScale="92500" lnSpcReduction="20000"/>
          </a:bodyPr>
          <a:lstStyle/>
          <a:p>
            <a:r>
              <a:rPr lang="en-US" b="1" dirty="0" smtClean="0"/>
              <a:t>Brand’s own online stores</a:t>
            </a:r>
            <a:r>
              <a:rPr lang="en-US" dirty="0" smtClean="0"/>
              <a:t>: stores that carry items of own brand (ex. </a:t>
            </a:r>
            <a:r>
              <a:rPr lang="en-US" dirty="0" smtClean="0">
                <a:hlinkClick r:id="rId3"/>
              </a:rPr>
              <a:t>http://www.gucci.com/</a:t>
            </a:r>
            <a:r>
              <a:rPr lang="en-US" dirty="0" smtClean="0"/>
              <a:t>) </a:t>
            </a:r>
          </a:p>
          <a:p>
            <a:r>
              <a:rPr lang="en-US" b="1" dirty="0" smtClean="0"/>
              <a:t>Department Store Sites </a:t>
            </a:r>
            <a:r>
              <a:rPr lang="en-US" dirty="0" smtClean="0"/>
              <a:t>: stores that carry multiple brands that are also present in actual stores </a:t>
            </a:r>
          </a:p>
          <a:p>
            <a:pPr>
              <a:buNone/>
            </a:pPr>
            <a:r>
              <a:rPr lang="en-US" dirty="0" smtClean="0"/>
              <a:t>	(ex. </a:t>
            </a:r>
            <a:r>
              <a:rPr lang="en-US" dirty="0" smtClean="0">
                <a:hlinkClick r:id="rId4"/>
              </a:rPr>
              <a:t>www.saks.com</a:t>
            </a:r>
            <a:r>
              <a:rPr lang="en-US" dirty="0" smtClean="0"/>
              <a:t>) </a:t>
            </a:r>
          </a:p>
          <a:p>
            <a:r>
              <a:rPr lang="en-US" b="1" dirty="0" smtClean="0"/>
              <a:t>Independent Multi-Brand sites</a:t>
            </a:r>
            <a:r>
              <a:rPr lang="en-US" dirty="0" smtClean="0"/>
              <a:t>: stores that carry multiple brands, sometimes with discounts. </a:t>
            </a:r>
          </a:p>
          <a:p>
            <a:pPr>
              <a:buNone/>
            </a:pPr>
            <a:r>
              <a:rPr lang="en-US" dirty="0" smtClean="0"/>
              <a:t>	(ex. </a:t>
            </a:r>
            <a:r>
              <a:rPr lang="en-US" dirty="0" smtClean="0">
                <a:hlinkClick r:id="rId5"/>
              </a:rPr>
              <a:t>www.net-a-porter.com</a:t>
            </a:r>
            <a:r>
              <a:rPr lang="en-US" dirty="0" smtClean="0"/>
              <a:t>, </a:t>
            </a:r>
            <a:r>
              <a:rPr lang="en-US" dirty="0" smtClean="0">
                <a:hlinkClick r:id="rId6"/>
              </a:rPr>
              <a:t>www.shopbop.com</a:t>
            </a:r>
            <a:r>
              <a:rPr lang="en-US" dirty="0" smtClean="0"/>
              <a:t> (with sales section) ) </a:t>
            </a:r>
          </a:p>
          <a:p>
            <a:r>
              <a:rPr lang="en-US" b="1" dirty="0" smtClean="0"/>
              <a:t>Flash Stores </a:t>
            </a:r>
            <a:r>
              <a:rPr lang="en-US" dirty="0" smtClean="0"/>
              <a:t>: stores that sell goods from multiple brands at discounted prices for a limited time (usually a few days) and quantity of stock. (“flash sales”)</a:t>
            </a:r>
          </a:p>
          <a:p>
            <a:pPr>
              <a:buNone/>
            </a:pPr>
            <a:r>
              <a:rPr lang="en-US" dirty="0" smtClean="0"/>
              <a:t>	(ex. </a:t>
            </a:r>
            <a:r>
              <a:rPr lang="en-US" dirty="0" smtClean="0">
                <a:hlinkClick r:id="rId7"/>
              </a:rPr>
              <a:t>www.gilt.com</a:t>
            </a:r>
            <a:r>
              <a:rPr lang="en-US" dirty="0" smtClean="0"/>
              <a:t>, </a:t>
            </a:r>
            <a:r>
              <a:rPr lang="en-US" dirty="0" smtClean="0">
                <a:hlinkClick r:id="rId8"/>
              </a:rPr>
              <a:t>www.ideeli.com</a:t>
            </a:r>
            <a:r>
              <a:rPr lang="en-US" dirty="0" smtClean="0"/>
              <a:t>) </a:t>
            </a:r>
            <a:endParaRPr lang="en-US" dirty="0"/>
          </a:p>
        </p:txBody>
      </p:sp>
      <p:sp>
        <p:nvSpPr>
          <p:cNvPr id="4" name="Rectangle 3"/>
          <p:cNvSpPr/>
          <p:nvPr/>
        </p:nvSpPr>
        <p:spPr>
          <a:xfrm>
            <a:off x="428596" y="4429132"/>
            <a:ext cx="8352928" cy="1656184"/>
          </a:xfrm>
          <a:prstGeom prst="rect">
            <a:avLst/>
          </a:prstGeom>
          <a:noFill/>
          <a:ln w="984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82352"/>
          </a:xfrm>
        </p:spPr>
        <p:txBody>
          <a:bodyPr/>
          <a:lstStyle/>
          <a:p>
            <a:r>
              <a:rPr lang="en-US" dirty="0" smtClean="0"/>
              <a:t>What is a Flash Sale?</a:t>
            </a:r>
            <a:endParaRPr lang="en-US" dirty="0"/>
          </a:p>
        </p:txBody>
      </p:sp>
      <p:sp>
        <p:nvSpPr>
          <p:cNvPr id="3" name="Content Placeholder 2"/>
          <p:cNvSpPr>
            <a:spLocks noGrp="1"/>
          </p:cNvSpPr>
          <p:nvPr>
            <p:ph sz="quarter" idx="1"/>
          </p:nvPr>
        </p:nvSpPr>
        <p:spPr/>
        <p:txBody>
          <a:bodyPr>
            <a:normAutofit/>
          </a:bodyPr>
          <a:lstStyle/>
          <a:p>
            <a:r>
              <a:rPr lang="en-US" sz="2400" b="1" dirty="0" smtClean="0"/>
              <a:t>Flash sales </a:t>
            </a:r>
            <a:r>
              <a:rPr lang="en-US" sz="2400" dirty="0" smtClean="0"/>
              <a:t>are exactly what their name suggests – </a:t>
            </a:r>
          </a:p>
          <a:p>
            <a:pPr>
              <a:buNone/>
            </a:pPr>
            <a:r>
              <a:rPr lang="en-US" sz="2400" b="1" dirty="0" smtClean="0"/>
              <a:t>	sales in a flash</a:t>
            </a:r>
            <a:r>
              <a:rPr lang="en-US" sz="2400" dirty="0" smtClean="0"/>
              <a:t>.  They are discount deals, sometimes up to 70% off but they only last for a very short period of time.  Smart consumers have to know what sites are having flash sales and what time that flash sale will be taking place. </a:t>
            </a:r>
            <a:br>
              <a:rPr lang="en-US" sz="2400" dirty="0" smtClean="0"/>
            </a:br>
            <a:endParaRPr lang="en-US" sz="2400" dirty="0" smtClean="0"/>
          </a:p>
          <a:p>
            <a:r>
              <a:rPr lang="en-US" sz="2400" dirty="0" smtClean="0"/>
              <a:t>Some stores have flash sales as well;  </a:t>
            </a:r>
            <a:r>
              <a:rPr lang="en-US" sz="2400" dirty="0" err="1" smtClean="0"/>
              <a:t>Walmart</a:t>
            </a:r>
            <a:r>
              <a:rPr lang="en-US" sz="2400" dirty="0" smtClean="0"/>
              <a:t> for example has short term sales, and K-Mart has 'blue light special' that is a form of a flash sale.  But online, consumers do not have to compete physically with others to get to an item, as they are just a click away.  However, consumers often have to register with the site to gain access.</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07232"/>
            <a:ext cx="8229600" cy="3649960"/>
          </a:xfrm>
        </p:spPr>
        <p:txBody>
          <a:bodyPr/>
          <a:lstStyle/>
          <a:p>
            <a:endParaRPr lang="en-US" b="1" dirty="0" smtClean="0"/>
          </a:p>
          <a:p>
            <a:r>
              <a:rPr lang="en-US" b="1" dirty="0" smtClean="0"/>
              <a:t>Flash Sales are quickly becoming the new way to shop online</a:t>
            </a:r>
            <a:endParaRPr lang="en-US" dirty="0" smtClean="0"/>
          </a:p>
          <a:p>
            <a:r>
              <a:rPr lang="en-US" dirty="0" smtClean="0"/>
              <a:t>With the economy still struggling to survive and consumers being more careful with their money, flash sales are quickly becoming popular and the new way to shop online and to get the most value for consumers’ money.</a:t>
            </a:r>
            <a:endParaRPr lang="en-US" dirty="0"/>
          </a:p>
        </p:txBody>
      </p:sp>
      <p:sp>
        <p:nvSpPr>
          <p:cNvPr id="5" name="Title 1"/>
          <p:cNvSpPr>
            <a:spLocks noGrp="1"/>
          </p:cNvSpPr>
          <p:nvPr>
            <p:ph type="title"/>
          </p:nvPr>
        </p:nvSpPr>
        <p:spPr>
          <a:xfrm>
            <a:off x="457200" y="116632"/>
            <a:ext cx="8229600" cy="882352"/>
          </a:xfrm>
        </p:spPr>
        <p:txBody>
          <a:bodyPr/>
          <a:lstStyle/>
          <a:p>
            <a:r>
              <a:rPr lang="en-US" dirty="0" smtClean="0"/>
              <a:t>What is a Flash Sale? (cont’d)</a:t>
            </a:r>
            <a:endParaRPr lang="en-US" dirty="0"/>
          </a:p>
        </p:txBody>
      </p:sp>
    </p:spTree>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536</TotalTime>
  <Words>1989</Words>
  <Application>Microsoft Office PowerPoint</Application>
  <PresentationFormat>On-screen Show (4:3)</PresentationFormat>
  <Paragraphs>174</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Origin</vt:lpstr>
      <vt:lpstr>New Market for Apparel:  Online Flash Sale Stores    ECON 1465, Fall 2010  Brown University  Jina Park</vt:lpstr>
      <vt:lpstr>Significance of Online Retail</vt:lpstr>
      <vt:lpstr>Significance of Online Retail  (cont’d) </vt:lpstr>
      <vt:lpstr>Significance of Online Retail  (cont’d) </vt:lpstr>
      <vt:lpstr>Significance of Online Retailing  (cont’d)</vt:lpstr>
      <vt:lpstr>Slide 6</vt:lpstr>
      <vt:lpstr>Slide 7</vt:lpstr>
      <vt:lpstr>What is a Flash Sale?</vt:lpstr>
      <vt:lpstr>What is a Flash Sale? (cont’d)</vt:lpstr>
      <vt:lpstr>Slide 10</vt:lpstr>
      <vt:lpstr>History and Development of Flash Sale Sites</vt:lpstr>
      <vt:lpstr>History and Development of Flash Sale Sites  (cont’d)</vt:lpstr>
      <vt:lpstr>History and Development of Flash Sale Sites  (cont’d)</vt:lpstr>
      <vt:lpstr>Current Situation of Market</vt:lpstr>
      <vt:lpstr>Rules of the Market/ Defining Characteristics of Flash Stores</vt:lpstr>
      <vt:lpstr>Other Characteristics of Flash Sales Stores</vt:lpstr>
      <vt:lpstr>Other Characteristics of Flash Sales Stores (cont’d)</vt:lpstr>
      <vt:lpstr>Key Design Elements</vt:lpstr>
      <vt:lpstr>Key Design Elements  (cont’d)</vt:lpstr>
      <vt:lpstr>Key Design Elements  (cont’d)</vt:lpstr>
      <vt:lpstr>Key Design Elements  (cont’d)</vt:lpstr>
      <vt:lpstr>Key Design Elements  (cont’d)</vt:lpstr>
      <vt:lpstr>Key Design Elements  (cont’d)</vt:lpstr>
      <vt:lpstr>Key Design Elements  (cont’d)</vt:lpstr>
      <vt:lpstr>Possible Future Key Design Elements</vt:lpstr>
      <vt:lpstr>Possible Future Key Design Elements (cont’d)</vt:lpstr>
      <vt:lpstr>Possible Future Key Design Elements (cont’d)</vt:lpstr>
      <vt:lpstr>Sources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박진아</dc:creator>
  <cp:lastModifiedBy>Itay_Fainmesser</cp:lastModifiedBy>
  <cp:revision>458</cp:revision>
  <dcterms:created xsi:type="dcterms:W3CDTF">2010-11-10T00:40:55Z</dcterms:created>
  <dcterms:modified xsi:type="dcterms:W3CDTF">2010-11-17T19:51:11Z</dcterms:modified>
</cp:coreProperties>
</file>