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9" r:id="rId3"/>
    <p:sldId id="276" r:id="rId4"/>
    <p:sldId id="272" r:id="rId5"/>
    <p:sldId id="262" r:id="rId6"/>
    <p:sldId id="273" r:id="rId7"/>
    <p:sldId id="274" r:id="rId8"/>
    <p:sldId id="261" r:id="rId9"/>
    <p:sldId id="263" r:id="rId10"/>
    <p:sldId id="264"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bi  Lewi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81368" autoAdjust="0"/>
  </p:normalViewPr>
  <p:slideViewPr>
    <p:cSldViewPr snapToGrid="0" snapToObjects="1">
      <p:cViewPr>
        <p:scale>
          <a:sx n="80" d="100"/>
          <a:sy n="80" d="100"/>
        </p:scale>
        <p:origin x="-438" y="-72"/>
      </p:cViewPr>
      <p:guideLst>
        <p:guide orient="horz" pos="2160"/>
        <p:guide pos="2880"/>
      </p:guideLst>
    </p:cSldViewPr>
  </p:slideViewPr>
  <p:outlineViewPr>
    <p:cViewPr>
      <p:scale>
        <a:sx n="33" d="100"/>
        <a:sy n="33" d="100"/>
      </p:scale>
      <p:origin x="0" y="695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4C5631-90A9-5746-8819-D7F1A4C0B076}" type="datetimeFigureOut">
              <a:rPr lang="en-US" smtClean="0"/>
              <a:pPr/>
              <a:t>11/29/2011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E1E20D-CD97-054E-89B3-FF2A18100E79}" type="slidenum">
              <a:rPr lang="en-US" smtClean="0"/>
              <a:pPr/>
              <a:t>‹#›</a:t>
            </a:fld>
            <a:endParaRPr lang="en-US" dirty="0"/>
          </a:p>
        </p:txBody>
      </p:sp>
    </p:spTree>
    <p:extLst>
      <p:ext uri="{BB962C8B-B14F-4D97-AF65-F5344CB8AC3E}">
        <p14:creationId xmlns:p14="http://schemas.microsoft.com/office/powerpoint/2010/main" val="25696856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“Want to</a:t>
            </a:r>
            <a:r>
              <a:rPr lang="en-US" baseline="0" dirty="0" smtClean="0"/>
              <a:t> win an Ipad for $40?” Similar adverts are everywhere, if you’ve ever wondered if they are legitimate or how they work, they usually link to penny auction sites.</a:t>
            </a:r>
          </a:p>
          <a:p>
            <a:r>
              <a:rPr lang="en-US" baseline="0" dirty="0" smtClean="0"/>
              <a:t>2. Explain format ie how an auction works: people buy a package of bids in advance, when they elect to use one, the price on an auction gets increased by a set amount and the timer on the clock gets extended by a set time. When the clock goes to zero, the winner pays the final price (in addition to all the bids placed).</a:t>
            </a:r>
          </a:p>
          <a:p>
            <a:r>
              <a:rPr lang="en-US" baseline="0" dirty="0" smtClean="0"/>
              <a:t>3. Winner can pay a low price because he is subsidized by all the other losing participants. An interesting feature is that the winner might pay far less than a given particpant who spends lots on bids but does not win. There have been many lawsuits claiming that penny auction sites are simply disguised gambling. These auctions exploit behavioral biases and Richard Thaler, behavioral economist at UofChicago, called them “diabolically inventive”.</a:t>
            </a:r>
          </a:p>
          <a:p>
            <a:r>
              <a:rPr lang="en-US" baseline="0" dirty="0" smtClean="0"/>
              <a:t>4. Enormous market size. In Mat, 8.46m total unique visitors, 3.35m to quibids (the biggest currently) and 6.21m between the five biggest sites.</a:t>
            </a:r>
          </a:p>
          <a:p>
            <a:endParaRPr lang="en-US" baseline="0" dirty="0" smtClean="0"/>
          </a:p>
        </p:txBody>
      </p:sp>
      <p:sp>
        <p:nvSpPr>
          <p:cNvPr id="4" name="Slide Number Placeholder 3"/>
          <p:cNvSpPr>
            <a:spLocks noGrp="1"/>
          </p:cNvSpPr>
          <p:nvPr>
            <p:ph type="sldNum" sz="quarter" idx="10"/>
          </p:nvPr>
        </p:nvSpPr>
        <p:spPr/>
        <p:txBody>
          <a:bodyPr/>
          <a:lstStyle/>
          <a:p>
            <a:fld id="{74E1E20D-CD97-054E-89B3-FF2A18100E79}" type="slidenum">
              <a:rPr lang="en-US" smtClean="0"/>
              <a:pPr/>
              <a:t>2</a:t>
            </a:fld>
            <a:endParaRPr lang="en-US" dirty="0"/>
          </a:p>
        </p:txBody>
      </p:sp>
    </p:spTree>
    <p:extLst>
      <p:ext uri="{BB962C8B-B14F-4D97-AF65-F5344CB8AC3E}">
        <p14:creationId xmlns:p14="http://schemas.microsoft.com/office/powerpoint/2010/main" val="445037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Unpredictable outcomes:</a:t>
            </a:r>
            <a:r>
              <a:rPr lang="en-US" baseline="0" dirty="0" smtClean="0"/>
              <a:t> if you click on an auction, it tells you what price the item has recently sold for. These prices are often hugely different from each other eg. An $800 Sony TV have recently sold for $8 and $116.</a:t>
            </a:r>
          </a:p>
          <a:p>
            <a:endParaRPr lang="en-US" baseline="0" dirty="0" smtClean="0"/>
          </a:p>
          <a:p>
            <a:r>
              <a:rPr lang="en-US" baseline="0" dirty="0" smtClean="0"/>
              <a:t>Sunk Cost Fallacy: An explanation of irrational overbidding amongst naïve participants. An explanation for seller profits.</a:t>
            </a:r>
            <a:endParaRPr lang="en-US" dirty="0"/>
          </a:p>
        </p:txBody>
      </p:sp>
      <p:sp>
        <p:nvSpPr>
          <p:cNvPr id="4" name="Slide Number Placeholder 3"/>
          <p:cNvSpPr>
            <a:spLocks noGrp="1"/>
          </p:cNvSpPr>
          <p:nvPr>
            <p:ph type="sldNum" sz="quarter" idx="10"/>
          </p:nvPr>
        </p:nvSpPr>
        <p:spPr/>
        <p:txBody>
          <a:bodyPr/>
          <a:lstStyle/>
          <a:p>
            <a:fld id="{74E1E20D-CD97-054E-89B3-FF2A18100E79}" type="slidenum">
              <a:rPr lang="en-US" smtClean="0"/>
              <a:pPr/>
              <a:t>4</a:t>
            </a:fld>
            <a:endParaRPr lang="en-US" dirty="0"/>
          </a:p>
        </p:txBody>
      </p:sp>
    </p:spTree>
    <p:extLst>
      <p:ext uri="{BB962C8B-B14F-4D97-AF65-F5344CB8AC3E}">
        <p14:creationId xmlns:p14="http://schemas.microsoft.com/office/powerpoint/2010/main" val="2135773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Common value assumption is </a:t>
            </a:r>
            <a:r>
              <a:rPr lang="en-US" dirty="0" smtClean="0"/>
              <a:t>reasonable because items are typically consumer electronics as opposed to rare artworks.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p&gt;v</a:t>
            </a:r>
            <a:r>
              <a:rPr lang="en-US" baseline="0" dirty="0" smtClean="0"/>
              <a:t> is </a:t>
            </a:r>
            <a:r>
              <a:rPr lang="en-US" dirty="0" smtClean="0"/>
              <a:t>reasonable assumption because a cursory examination of buy it now prices suggests they are always higher than a standard internet retailer.</a:t>
            </a:r>
          </a:p>
          <a:p>
            <a:endParaRPr lang="en-US" dirty="0"/>
          </a:p>
        </p:txBody>
      </p:sp>
      <p:sp>
        <p:nvSpPr>
          <p:cNvPr id="4" name="Slide Number Placeholder 3"/>
          <p:cNvSpPr>
            <a:spLocks noGrp="1"/>
          </p:cNvSpPr>
          <p:nvPr>
            <p:ph type="sldNum" sz="quarter" idx="10"/>
          </p:nvPr>
        </p:nvSpPr>
        <p:spPr/>
        <p:txBody>
          <a:bodyPr/>
          <a:lstStyle/>
          <a:p>
            <a:fld id="{74E1E20D-CD97-054E-89B3-FF2A18100E79}" type="slidenum">
              <a:rPr lang="en-US" smtClean="0"/>
              <a:pPr/>
              <a:t>9</a:t>
            </a:fld>
            <a:endParaRPr lang="en-US" dirty="0"/>
          </a:p>
        </p:txBody>
      </p:sp>
    </p:spTree>
    <p:extLst>
      <p:ext uri="{BB962C8B-B14F-4D97-AF65-F5344CB8AC3E}">
        <p14:creationId xmlns:p14="http://schemas.microsoft.com/office/powerpoint/2010/main" val="362335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E1E20D-CD97-054E-89B3-FF2A18100E79}" type="slidenum">
              <a:rPr lang="en-US" smtClean="0"/>
              <a:pPr/>
              <a:t>12</a:t>
            </a:fld>
            <a:endParaRPr lang="en-US" dirty="0"/>
          </a:p>
        </p:txBody>
      </p:sp>
    </p:spTree>
    <p:extLst>
      <p:ext uri="{BB962C8B-B14F-4D97-AF65-F5344CB8AC3E}">
        <p14:creationId xmlns:p14="http://schemas.microsoft.com/office/powerpoint/2010/main" val="149625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pPr/>
              <a:t>11/29/2011</a:t>
            </a:fld>
            <a:endParaRPr lang="en-US" dirty="0"/>
          </a:p>
        </p:txBody>
      </p:sp>
      <p:sp>
        <p:nvSpPr>
          <p:cNvPr id="5" name="Footer Placeholder 4"/>
          <p:cNvSpPr>
            <a:spLocks noGrp="1"/>
          </p:cNvSpPr>
          <p:nvPr>
            <p:ph type="ftr" sz="quarter" idx="11"/>
          </p:nvPr>
        </p:nvSpPr>
        <p:spPr>
          <a:xfrm>
            <a:off x="5638800" y="6122894"/>
            <a:ext cx="2895600" cy="257810"/>
          </a:xfrm>
        </p:spPr>
        <p:txBody>
          <a:bodyPr/>
          <a:lstStyle/>
          <a:p>
            <a:endParaRPr lang="en-US" dirty="0"/>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pPr/>
              <a:t>‹#›</a:t>
            </a:fld>
            <a:endParaRPr lang="en-US" dirty="0"/>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dirty="0" smtClean="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pPr/>
              <a:t>11/29/2011</a:t>
            </a:fld>
            <a:endParaRPr lang="en-US" dirty="0"/>
          </a:p>
        </p:txBody>
      </p:sp>
      <p:sp>
        <p:nvSpPr>
          <p:cNvPr id="5" name="Footer Placeholder 4"/>
          <p:cNvSpPr>
            <a:spLocks noGrp="1"/>
          </p:cNvSpPr>
          <p:nvPr>
            <p:ph type="ftr" sz="quarter" idx="11"/>
          </p:nvPr>
        </p:nvSpPr>
        <p:spPr>
          <a:xfrm>
            <a:off x="5638800" y="6124401"/>
            <a:ext cx="2895600" cy="257810"/>
          </a:xfrm>
        </p:spPr>
        <p:txBody>
          <a:bodyPr/>
          <a:lstStyle/>
          <a:p>
            <a:endParaRPr lang="en-US" dirty="0"/>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dirty="0"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pPr/>
              <a:t>11/29/2011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E4BAC9-6D41-4691-9299-18EF07EF017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pPr/>
              <a:t>11/29/2011</a:t>
            </a:fld>
            <a:endParaRPr lang="en-US" dirty="0"/>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dirty="0"/>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Penny Auctions &amp;</a:t>
            </a:r>
            <a:br>
              <a:rPr lang="en-US" dirty="0" smtClean="0"/>
            </a:br>
            <a:r>
              <a:rPr lang="en-US" dirty="0" smtClean="0"/>
              <a:t>Buy it Now	</a:t>
            </a:r>
            <a:endParaRPr lang="en-US" dirty="0"/>
          </a:p>
        </p:txBody>
      </p:sp>
      <p:sp>
        <p:nvSpPr>
          <p:cNvPr id="3" name="Subtitle 2"/>
          <p:cNvSpPr>
            <a:spLocks noGrp="1"/>
          </p:cNvSpPr>
          <p:nvPr>
            <p:ph type="subTitle" idx="1"/>
          </p:nvPr>
        </p:nvSpPr>
        <p:spPr/>
        <p:txBody>
          <a:bodyPr/>
          <a:lstStyle/>
          <a:p>
            <a:r>
              <a:rPr lang="en-US" dirty="0" smtClean="0"/>
              <a:t>Gabi Lewis &amp; Jason Lee</a:t>
            </a:r>
            <a:endParaRPr lang="en-US" dirty="0"/>
          </a:p>
        </p:txBody>
      </p:sp>
    </p:spTree>
    <p:extLst>
      <p:ext uri="{BB962C8B-B14F-4D97-AF65-F5344CB8AC3E}">
        <p14:creationId xmlns:p14="http://schemas.microsoft.com/office/powerpoint/2010/main" val="237369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Model (continued)</a:t>
            </a:r>
            <a:endParaRPr lang="en-US" dirty="0"/>
          </a:p>
        </p:txBody>
      </p:sp>
      <p:sp>
        <p:nvSpPr>
          <p:cNvPr id="3" name="Content Placeholder 2"/>
          <p:cNvSpPr>
            <a:spLocks noGrp="1"/>
          </p:cNvSpPr>
          <p:nvPr>
            <p:ph idx="1"/>
          </p:nvPr>
        </p:nvSpPr>
        <p:spPr/>
        <p:txBody>
          <a:bodyPr>
            <a:normAutofit fontScale="47500" lnSpcReduction="20000"/>
          </a:bodyPr>
          <a:lstStyle/>
          <a:p>
            <a:r>
              <a:rPr lang="en-US" dirty="0"/>
              <a:t>We can model this game theoretically, as a 2x2 matrix.</a:t>
            </a:r>
          </a:p>
          <a:p>
            <a:pPr marL="0" indent="0">
              <a:buNone/>
            </a:pPr>
            <a:r>
              <a:rPr lang="en-US" dirty="0"/>
              <a:t> </a:t>
            </a:r>
          </a:p>
          <a:p>
            <a:pPr marL="0" indent="0">
              <a:buNone/>
            </a:pPr>
            <a:r>
              <a:rPr lang="en-US" dirty="0"/>
              <a:t> </a:t>
            </a:r>
          </a:p>
          <a:p>
            <a:endParaRPr lang="en-US" dirty="0" smtClean="0">
              <a:sym typeface="Symbol"/>
            </a:endParaRPr>
          </a:p>
          <a:p>
            <a:endParaRPr lang="en-US" dirty="0" smtClean="0">
              <a:sym typeface="Symbol"/>
            </a:endParaRPr>
          </a:p>
          <a:p>
            <a:r>
              <a:rPr lang="en-US" dirty="0" smtClean="0">
                <a:sym typeface="Symbol"/>
              </a:rPr>
              <a:t></a:t>
            </a:r>
            <a:r>
              <a:rPr lang="en-US" dirty="0" smtClean="0"/>
              <a:t> </a:t>
            </a:r>
            <a:r>
              <a:rPr lang="en-US" dirty="0"/>
              <a:t>2 NE in pure strategies.</a:t>
            </a:r>
          </a:p>
          <a:p>
            <a:r>
              <a:rPr lang="en-US" dirty="0"/>
              <a:t>One player commits to continuing until the end and the other player backs off.</a:t>
            </a:r>
          </a:p>
          <a:p>
            <a:r>
              <a:rPr lang="en-US" dirty="0">
                <a:sym typeface="Symbol"/>
              </a:rPr>
              <a:t></a:t>
            </a:r>
            <a:r>
              <a:rPr lang="en-US" dirty="0"/>
              <a:t> If </a:t>
            </a:r>
            <a:r>
              <a:rPr lang="en-US" dirty="0" smtClean="0"/>
              <a:t>P1 </a:t>
            </a:r>
            <a:r>
              <a:rPr lang="en-US" dirty="0"/>
              <a:t>knows with certainty that </a:t>
            </a:r>
            <a:r>
              <a:rPr lang="en-US" dirty="0" smtClean="0"/>
              <a:t>P2 </a:t>
            </a:r>
            <a:r>
              <a:rPr lang="en-US" dirty="0"/>
              <a:t>will </a:t>
            </a:r>
            <a:r>
              <a:rPr lang="en-US" dirty="0" smtClean="0"/>
              <a:t>play until end</a:t>
            </a:r>
            <a:r>
              <a:rPr lang="en-US" dirty="0"/>
              <a:t>, </a:t>
            </a:r>
            <a:r>
              <a:rPr lang="en-US" dirty="0" smtClean="0"/>
              <a:t>P1</a:t>
            </a:r>
            <a:r>
              <a:rPr lang="en-US" dirty="0"/>
              <a:t>’s BR is back </a:t>
            </a:r>
            <a:r>
              <a:rPr lang="en-US" dirty="0" smtClean="0"/>
              <a:t>off.</a:t>
            </a:r>
            <a:endParaRPr lang="en-US" dirty="0"/>
          </a:p>
          <a:p>
            <a:r>
              <a:rPr lang="en-US" dirty="0">
                <a:sym typeface="Symbol"/>
              </a:rPr>
              <a:t></a:t>
            </a:r>
            <a:r>
              <a:rPr lang="en-US" dirty="0"/>
              <a:t> </a:t>
            </a:r>
            <a:r>
              <a:rPr lang="en-US" dirty="0" smtClean="0"/>
              <a:t>Aggression is a natural signaling mechanism.</a:t>
            </a:r>
            <a:endParaRPr lang="en-US" dirty="0"/>
          </a:p>
          <a:p>
            <a:r>
              <a:rPr lang="en-US" dirty="0"/>
              <a:t>The aggression should be early, because it only makes sense to back off when B&lt;p-v. Once B&gt;p-v, the player is indifferent between bidding or backing off because she is guaranteed to lose p-v.</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42754679"/>
              </p:ext>
            </p:extLst>
          </p:nvPr>
        </p:nvGraphicFramePr>
        <p:xfrm>
          <a:off x="1333501" y="2619375"/>
          <a:ext cx="5460999" cy="1097280"/>
        </p:xfrm>
        <a:graphic>
          <a:graphicData uri="http://schemas.openxmlformats.org/drawingml/2006/table">
            <a:tbl>
              <a:tblPr>
                <a:tableStyleId>{74C1A8A3-306A-4EB7-A6B1-4F7E0EB9C5D6}</a:tableStyleId>
              </a:tblPr>
              <a:tblGrid>
                <a:gridCol w="1820333"/>
                <a:gridCol w="1820333"/>
                <a:gridCol w="1820333"/>
              </a:tblGrid>
              <a:tr h="254635">
                <a:tc>
                  <a:txBody>
                    <a:bodyPr/>
                    <a:lstStyle/>
                    <a:p>
                      <a:endParaRPr lang="en-US" dirty="0"/>
                    </a:p>
                  </a:txBody>
                  <a:tcPr/>
                </a:tc>
                <a:tc>
                  <a:txBody>
                    <a:bodyPr/>
                    <a:lstStyle/>
                    <a:p>
                      <a:r>
                        <a:rPr lang="en-US" dirty="0" smtClean="0"/>
                        <a:t>Back Off</a:t>
                      </a:r>
                      <a:endParaRPr lang="en-US" dirty="0"/>
                    </a:p>
                  </a:txBody>
                  <a:tcPr/>
                </a:tc>
                <a:tc>
                  <a:txBody>
                    <a:bodyPr/>
                    <a:lstStyle/>
                    <a:p>
                      <a:r>
                        <a:rPr lang="en-US" dirty="0" smtClean="0"/>
                        <a:t>Play until</a:t>
                      </a:r>
                      <a:r>
                        <a:rPr lang="en-US" baseline="0" dirty="0" smtClean="0"/>
                        <a:t> End</a:t>
                      </a:r>
                      <a:endParaRPr lang="en-US" dirty="0"/>
                    </a:p>
                  </a:txBody>
                  <a:tcPr/>
                </a:tc>
              </a:tr>
              <a:tr h="254635">
                <a:tc>
                  <a:txBody>
                    <a:bodyPr/>
                    <a:lstStyle/>
                    <a:p>
                      <a:r>
                        <a:rPr lang="en-US" dirty="0" smtClean="0"/>
                        <a:t>Back Off</a:t>
                      </a:r>
                      <a:endParaRPr lang="en-US" dirty="0"/>
                    </a:p>
                  </a:txBody>
                  <a:tcPr/>
                </a:tc>
                <a:tc>
                  <a:txBody>
                    <a:bodyPr/>
                    <a:lstStyle/>
                    <a:p>
                      <a:r>
                        <a:rPr lang="en-US" dirty="0" smtClean="0"/>
                        <a:t>-B, -B</a:t>
                      </a:r>
                      <a:endParaRPr lang="en-US" dirty="0"/>
                    </a:p>
                  </a:txBody>
                  <a:tcPr/>
                </a:tc>
                <a:tc>
                  <a:txBody>
                    <a:bodyPr/>
                    <a:lstStyle/>
                    <a:p>
                      <a:r>
                        <a:rPr lang="en-US" u="sng" dirty="0" smtClean="0"/>
                        <a:t>-B, </a:t>
                      </a:r>
                      <a:r>
                        <a:rPr lang="en-US" sz="1800" u="sng" kern="1200" dirty="0" smtClean="0">
                          <a:effectLst/>
                        </a:rPr>
                        <a:t>βv</a:t>
                      </a:r>
                      <a:endParaRPr lang="en-US" u="sng" dirty="0"/>
                    </a:p>
                  </a:txBody>
                  <a:tcPr/>
                </a:tc>
              </a:tr>
              <a:tr h="254635">
                <a:tc>
                  <a:txBody>
                    <a:bodyPr/>
                    <a:lstStyle/>
                    <a:p>
                      <a:r>
                        <a:rPr lang="en-US" dirty="0" smtClean="0"/>
                        <a:t>Play until End</a:t>
                      </a:r>
                      <a:endParaRPr lang="en-US" dirty="0"/>
                    </a:p>
                  </a:txBody>
                  <a:tcPr/>
                </a:tc>
                <a:tc>
                  <a:txBody>
                    <a:bodyPr/>
                    <a:lstStyle/>
                    <a:p>
                      <a:r>
                        <a:rPr lang="en-US" sz="1800" u="sng" kern="1200" dirty="0" smtClean="0">
                          <a:effectLst/>
                        </a:rPr>
                        <a:t>β</a:t>
                      </a:r>
                      <a:r>
                        <a:rPr lang="en-US" u="sng" dirty="0" smtClean="0">
                          <a:effectLst/>
                        </a:rPr>
                        <a:t>v, -B</a:t>
                      </a:r>
                      <a:endParaRPr lang="en-US" u="sng" dirty="0"/>
                    </a:p>
                  </a:txBody>
                  <a:tcPr/>
                </a:tc>
                <a:tc>
                  <a:txBody>
                    <a:bodyPr/>
                    <a:lstStyle/>
                    <a:p>
                      <a:r>
                        <a:rPr lang="en-US" dirty="0" smtClean="0"/>
                        <a:t>p-v,</a:t>
                      </a:r>
                      <a:r>
                        <a:rPr lang="en-US" baseline="0" dirty="0" smtClean="0"/>
                        <a:t> p-v</a:t>
                      </a:r>
                      <a:endParaRPr lang="en-US" dirty="0"/>
                    </a:p>
                  </a:txBody>
                  <a:tcPr/>
                </a:tc>
              </a:tr>
            </a:tbl>
          </a:graphicData>
        </a:graphic>
      </p:graphicFrame>
    </p:spTree>
    <p:extLst>
      <p:ext uri="{BB962C8B-B14F-4D97-AF65-F5344CB8AC3E}">
        <p14:creationId xmlns:p14="http://schemas.microsoft.com/office/powerpoint/2010/main" val="4260439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&amp; Future Research</a:t>
            </a:r>
            <a:endParaRPr lang="en-US" dirty="0"/>
          </a:p>
        </p:txBody>
      </p:sp>
      <p:sp>
        <p:nvSpPr>
          <p:cNvPr id="3" name="Content Placeholder 2"/>
          <p:cNvSpPr>
            <a:spLocks noGrp="1"/>
          </p:cNvSpPr>
          <p:nvPr>
            <p:ph idx="1"/>
          </p:nvPr>
        </p:nvSpPr>
        <p:spPr/>
        <p:txBody>
          <a:bodyPr>
            <a:normAutofit/>
          </a:bodyPr>
          <a:lstStyle/>
          <a:p>
            <a:r>
              <a:rPr lang="en-US" dirty="0" smtClean="0"/>
              <a:t>In our simplified model, the introduction of a “Buy it Now” option suggests increased aggression through the upper bound it creates on potential losses.</a:t>
            </a:r>
          </a:p>
          <a:p>
            <a:r>
              <a:rPr lang="en-US" dirty="0" smtClean="0"/>
              <a:t>Implications of “Buy it Now” for seller?</a:t>
            </a:r>
          </a:p>
          <a:p>
            <a:pPr lvl="1"/>
            <a:r>
              <a:rPr lang="en-US" dirty="0" smtClean="0"/>
              <a:t>Introduced to increase participation/profit or to ward off lawsuits?</a:t>
            </a:r>
          </a:p>
          <a:p>
            <a:r>
              <a:rPr lang="en-US" dirty="0" smtClean="0"/>
              <a:t>Bidding strategy/aggression with n&gt;2 committed players? Ascending price auction with price &gt; 0?</a:t>
            </a:r>
          </a:p>
          <a:p>
            <a:pPr marL="0" indent="0">
              <a:buNone/>
            </a:pPr>
            <a:endParaRPr lang="en-US" dirty="0"/>
          </a:p>
        </p:txBody>
      </p:sp>
    </p:spTree>
    <p:extLst>
      <p:ext uri="{BB962C8B-B14F-4D97-AF65-F5344CB8AC3E}">
        <p14:creationId xmlns:p14="http://schemas.microsoft.com/office/powerpoint/2010/main" val="2620337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1200" dirty="0" smtClean="0"/>
              <a:t>Anderson, C. K., &amp; </a:t>
            </a:r>
            <a:r>
              <a:rPr lang="en-US" sz="1200" dirty="0" err="1" smtClean="0"/>
              <a:t>Odegaard</a:t>
            </a:r>
            <a:r>
              <a:rPr lang="en-US" sz="1200" dirty="0" smtClean="0"/>
              <a:t>, F. (2011). Retail Selling With All-Pay Auctions. In Review. 1-27.</a:t>
            </a:r>
          </a:p>
          <a:p>
            <a:r>
              <a:rPr lang="en-US" sz="1200" dirty="0" smtClean="0"/>
              <a:t>Byers, J. W., Mitzenmacher, M., &amp; Zervas, G. (2010). Information Asymmetries in Pay-Per-Bid Auctions. In </a:t>
            </a:r>
            <a:r>
              <a:rPr lang="en-US" sz="1200" i="1" dirty="0" smtClean="0"/>
              <a:t>ACM Conference on Electronic Commerce</a:t>
            </a:r>
            <a:r>
              <a:rPr lang="en-US" sz="1200" dirty="0" smtClean="0"/>
              <a:t>, 1–12.</a:t>
            </a:r>
          </a:p>
          <a:p>
            <a:r>
              <a:rPr lang="en-US" sz="1200" dirty="0" err="1" smtClean="0"/>
              <a:t>Gnutzmann</a:t>
            </a:r>
            <a:r>
              <a:rPr lang="en-US" sz="1200" dirty="0" smtClean="0"/>
              <a:t>, H. (2011). Pay-per-bid Auctions. In Review. 1-14.</a:t>
            </a:r>
          </a:p>
          <a:p>
            <a:r>
              <a:rPr lang="en-US" sz="1200" dirty="0" err="1" smtClean="0"/>
              <a:t>Hinnosaar</a:t>
            </a:r>
            <a:r>
              <a:rPr lang="en-US" sz="1200" dirty="0" smtClean="0"/>
              <a:t>, T. (2010). Penny auctions. Working paper, available at: toomas.hinnosaar.net/pennyauctions.pdf, accessed 2011-11-10</a:t>
            </a:r>
          </a:p>
          <a:p>
            <a:r>
              <a:rPr lang="en-US" sz="1200" dirty="0" smtClean="0"/>
              <a:t>Mittal, S. (2010). Equilibrium Analysis of Generalized Penny Auctions. 1-17.</a:t>
            </a:r>
          </a:p>
          <a:p>
            <a:r>
              <a:rPr lang="en-US" sz="1200" dirty="0" smtClean="0"/>
              <a:t>Augenblick, N. (2009). Consumer and Producer Behavior in the Market for Penny Auctions. 19-21.</a:t>
            </a:r>
          </a:p>
          <a:p>
            <a:r>
              <a:rPr lang="en-US" sz="1200" dirty="0" smtClean="0"/>
              <a:t>Platt, B. C., Price, J. and </a:t>
            </a:r>
            <a:r>
              <a:rPr lang="en-US" sz="1200" dirty="0" err="1" smtClean="0"/>
              <a:t>Tappen</a:t>
            </a:r>
            <a:r>
              <a:rPr lang="en-US" sz="1200" dirty="0" smtClean="0"/>
              <a:t>, H. (2011). Pay-to-Bid Auctions. 1-13.</a:t>
            </a:r>
          </a:p>
          <a:p>
            <a:r>
              <a:rPr lang="en-US" sz="1200" dirty="0" smtClean="0"/>
              <a:t>Shubik, M. (1971) The Dollar Auction Game: A Paradox in Non-cooperative behavior and Escalation. In </a:t>
            </a:r>
            <a:r>
              <a:rPr lang="en-US" sz="1200" i="1" dirty="0" smtClean="0"/>
              <a:t>The Journal of Conflict Resolution Volume 15 Issue 1, 109-111</a:t>
            </a:r>
          </a:p>
          <a:p>
            <a:pPr marL="0" indent="0">
              <a:buNone/>
            </a:pPr>
            <a:endParaRPr lang="en-US" sz="1200" i="1" dirty="0" smtClean="0"/>
          </a:p>
          <a:p>
            <a:endParaRPr lang="en-US" sz="1200" dirty="0" smtClean="0"/>
          </a:p>
          <a:p>
            <a:endParaRPr lang="en-US" sz="1200" dirty="0"/>
          </a:p>
        </p:txBody>
      </p:sp>
    </p:spTree>
    <p:extLst>
      <p:ext uri="{BB962C8B-B14F-4D97-AF65-F5344CB8AC3E}">
        <p14:creationId xmlns:p14="http://schemas.microsoft.com/office/powerpoint/2010/main" val="217044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are Penny Auctions?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“Win an Ipad for $40!”</a:t>
            </a:r>
          </a:p>
          <a:p>
            <a:r>
              <a:rPr lang="en-US" dirty="0" smtClean="0"/>
              <a:t>Auction Format</a:t>
            </a:r>
          </a:p>
          <a:p>
            <a:pPr lvl="1"/>
            <a:r>
              <a:rPr lang="en-US" dirty="0" smtClean="0"/>
              <a:t>Bid packages, bid fees, price increments, timer.</a:t>
            </a:r>
          </a:p>
          <a:p>
            <a:r>
              <a:rPr lang="en-US" dirty="0" smtClean="0"/>
              <a:t>Auction or Lottery?</a:t>
            </a:r>
          </a:p>
          <a:p>
            <a:pPr lvl="1"/>
            <a:r>
              <a:rPr lang="en-US" dirty="0" smtClean="0"/>
              <a:t>Winner usually pays far less than value.</a:t>
            </a:r>
          </a:p>
          <a:p>
            <a:pPr lvl="1"/>
            <a:r>
              <a:rPr lang="en-US" dirty="0" smtClean="0"/>
              <a:t>Loser can pay more than a winner.</a:t>
            </a:r>
          </a:p>
          <a:p>
            <a:pPr lvl="1"/>
            <a:r>
              <a:rPr lang="en-US" dirty="0" smtClean="0"/>
              <a:t>Many lawsuits.</a:t>
            </a:r>
          </a:p>
          <a:p>
            <a:pPr lvl="1"/>
            <a:r>
              <a:rPr lang="en-US" dirty="0" smtClean="0"/>
              <a:t>Exploit behavioral biases. </a:t>
            </a:r>
          </a:p>
          <a:p>
            <a:pPr lvl="2"/>
            <a:r>
              <a:rPr lang="en-US" dirty="0" smtClean="0"/>
              <a:t> “Diabolically inventive” – Richard Thaler</a:t>
            </a:r>
          </a:p>
          <a:p>
            <a:r>
              <a:rPr lang="en-US" dirty="0" smtClean="0"/>
              <a:t>Market Size</a:t>
            </a:r>
          </a:p>
          <a:p>
            <a:pPr lvl="1"/>
            <a:r>
              <a:rPr lang="en-US" dirty="0" smtClean="0"/>
              <a:t>May 2011: 8.46m unique visitors to all penny auction sites; 3.35m to Quibids.</a:t>
            </a:r>
          </a:p>
          <a:p>
            <a:endParaRPr lang="en-US" dirty="0" smtClean="0"/>
          </a:p>
        </p:txBody>
      </p:sp>
      <p:pic>
        <p:nvPicPr>
          <p:cNvPr id="4" name="Content Placeholder 3" descr="09 Quibids vs eBay.jpg"/>
          <p:cNvPicPr>
            <a:picLocks noChangeAspect="1"/>
          </p:cNvPicPr>
          <p:nvPr/>
        </p:nvPicPr>
        <p:blipFill>
          <a:blip r:embed="rId3" cstate="email">
            <a:extLst>
              <a:ext uri="{28A0092B-C50C-407E-A947-70E740481C1C}">
                <a14:useLocalDpi xmlns:a14="http://schemas.microsoft.com/office/drawing/2010/main" val="0"/>
              </a:ext>
            </a:extLst>
          </a:blip>
          <a:srcRect l="-41055" r="-41055"/>
          <a:stretch>
            <a:fillRect/>
          </a:stretch>
        </p:blipFill>
        <p:spPr>
          <a:xfrm>
            <a:off x="5063245" y="2387600"/>
            <a:ext cx="4080756" cy="2184399"/>
          </a:xfrm>
          <a:prstGeom prst="rect">
            <a:avLst/>
          </a:prstGeom>
        </p:spPr>
      </p:pic>
    </p:spTree>
    <p:extLst>
      <p:ext uri="{BB962C8B-B14F-4D97-AF65-F5344CB8AC3E}">
        <p14:creationId xmlns:p14="http://schemas.microsoft.com/office/powerpoint/2010/main" val="2037583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Quibids Worked Example</a:t>
            </a:r>
            <a:endParaRPr lang="en-US" dirty="0"/>
          </a:p>
        </p:txBody>
      </p:sp>
      <p:pic>
        <p:nvPicPr>
          <p:cNvPr id="5" name="Content Placeholder 4" descr="Untitled.png"/>
          <p:cNvPicPr>
            <a:picLocks noGrp="1" noChangeAspect="1"/>
          </p:cNvPicPr>
          <p:nvPr>
            <p:ph idx="1"/>
          </p:nvPr>
        </p:nvPicPr>
        <p:blipFill>
          <a:blip r:embed="rId2" cstate="email">
            <a:extLst>
              <a:ext uri="{28A0092B-C50C-407E-A947-70E740481C1C}">
                <a14:useLocalDpi xmlns:a14="http://schemas.microsoft.com/office/drawing/2010/main" val="0"/>
              </a:ext>
            </a:extLst>
          </a:blip>
          <a:srcRect t="-55439" b="-55439"/>
          <a:stretch>
            <a:fillRect/>
          </a:stretch>
        </p:blipFill>
        <p:spPr>
          <a:xfrm>
            <a:off x="3984624" y="276225"/>
            <a:ext cx="4714875" cy="6262854"/>
          </a:xfrm>
        </p:spPr>
      </p:pic>
      <p:sp>
        <p:nvSpPr>
          <p:cNvPr id="4" name="Text Placeholder 3"/>
          <p:cNvSpPr>
            <a:spLocks noGrp="1"/>
          </p:cNvSpPr>
          <p:nvPr>
            <p:ph type="body" sz="half" idx="2"/>
          </p:nvPr>
        </p:nvSpPr>
        <p:spPr/>
        <p:txBody>
          <a:bodyPr/>
          <a:lstStyle/>
          <a:p>
            <a:r>
              <a:rPr lang="en-US" dirty="0">
                <a:solidFill>
                  <a:schemeClr val="tx1"/>
                </a:solidFill>
              </a:rPr>
              <a:t>Bid Costs: $0.60</a:t>
            </a:r>
          </a:p>
          <a:p>
            <a:r>
              <a:rPr lang="en-US" dirty="0">
                <a:solidFill>
                  <a:schemeClr val="tx1"/>
                </a:solidFill>
              </a:rPr>
              <a:t>Price increment: $0.02</a:t>
            </a:r>
          </a:p>
          <a:p>
            <a:r>
              <a:rPr lang="en-US" dirty="0">
                <a:solidFill>
                  <a:schemeClr val="tx1"/>
                </a:solidFill>
              </a:rPr>
              <a:t>Total bids: 174078/2 = 87,039</a:t>
            </a:r>
          </a:p>
          <a:p>
            <a:r>
              <a:rPr lang="en-US" dirty="0">
                <a:solidFill>
                  <a:schemeClr val="tx1"/>
                </a:solidFill>
              </a:rPr>
              <a:t>Quibids revenue = </a:t>
            </a:r>
            <a:r>
              <a:rPr lang="en-US" dirty="0" smtClean="0">
                <a:solidFill>
                  <a:schemeClr val="tx1"/>
                </a:solidFill>
              </a:rPr>
              <a:t>87,039 x 0.60 </a:t>
            </a:r>
            <a:r>
              <a:rPr lang="en-US" dirty="0">
                <a:solidFill>
                  <a:schemeClr val="tx1"/>
                </a:solidFill>
              </a:rPr>
              <a:t>= 52,223.40</a:t>
            </a:r>
          </a:p>
          <a:p>
            <a:r>
              <a:rPr lang="en-US" dirty="0">
                <a:solidFill>
                  <a:schemeClr val="tx1"/>
                </a:solidFill>
              </a:rPr>
              <a:t>Quibids profit = 52,223.40 - 20,000 = 32,223.40</a:t>
            </a:r>
          </a:p>
          <a:p>
            <a:endParaRPr lang="en-US" dirty="0"/>
          </a:p>
        </p:txBody>
      </p:sp>
    </p:spTree>
    <p:extLst>
      <p:ext uri="{BB962C8B-B14F-4D97-AF65-F5344CB8AC3E}">
        <p14:creationId xmlns:p14="http://schemas.microsoft.com/office/powerpoint/2010/main" val="1279818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Penny Auction Mechanics</a:t>
            </a:r>
            <a:endParaRPr lang="en-US" dirty="0"/>
          </a:p>
        </p:txBody>
      </p:sp>
      <p:sp>
        <p:nvSpPr>
          <p:cNvPr id="3" name="Content Placeholder 2"/>
          <p:cNvSpPr>
            <a:spLocks noGrp="1"/>
          </p:cNvSpPr>
          <p:nvPr>
            <p:ph idx="1"/>
          </p:nvPr>
        </p:nvSpPr>
        <p:spPr/>
        <p:txBody>
          <a:bodyPr/>
          <a:lstStyle/>
          <a:p>
            <a:r>
              <a:rPr lang="en-US" dirty="0" smtClean="0"/>
              <a:t>Auction format</a:t>
            </a:r>
          </a:p>
          <a:p>
            <a:pPr lvl="1"/>
            <a:r>
              <a:rPr lang="en-US" dirty="0" smtClean="0"/>
              <a:t>No bidding fee = First-Price Ascending</a:t>
            </a:r>
          </a:p>
          <a:p>
            <a:pPr lvl="1"/>
            <a:r>
              <a:rPr lang="en-US" dirty="0" smtClean="0"/>
              <a:t>No price increment = War of Attrition</a:t>
            </a:r>
          </a:p>
          <a:p>
            <a:r>
              <a:rPr lang="en-US" dirty="0" smtClean="0"/>
              <a:t>Unpredictable outcomes in real life.</a:t>
            </a:r>
          </a:p>
          <a:p>
            <a:r>
              <a:rPr lang="en-US" dirty="0" smtClean="0"/>
              <a:t>“Thrill of the hunt” and “Joy for bidding”.</a:t>
            </a:r>
          </a:p>
          <a:p>
            <a:r>
              <a:rPr lang="en-US" dirty="0" smtClean="0"/>
              <a:t>Sunk cost fallacy.</a:t>
            </a:r>
            <a:endParaRPr lang="en-US" dirty="0"/>
          </a:p>
        </p:txBody>
      </p:sp>
    </p:spTree>
    <p:extLst>
      <p:ext uri="{BB962C8B-B14F-4D97-AF65-F5344CB8AC3E}">
        <p14:creationId xmlns:p14="http://schemas.microsoft.com/office/powerpoint/2010/main" val="2783871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Literature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Unexplored in the economics literature with a few exceptions:</a:t>
            </a:r>
          </a:p>
          <a:p>
            <a:pPr lvl="1"/>
            <a:r>
              <a:rPr lang="en-US" dirty="0" smtClean="0"/>
              <a:t>Platt, Price and Tappen (2011)</a:t>
            </a:r>
          </a:p>
          <a:p>
            <a:pPr lvl="2"/>
            <a:r>
              <a:rPr lang="en-US" dirty="0" smtClean="0"/>
              <a:t>Model suggests a distribution of ending prices (fitting with 57% of auctions).</a:t>
            </a:r>
          </a:p>
          <a:p>
            <a:pPr lvl="1"/>
            <a:r>
              <a:rPr lang="en-US" dirty="0" smtClean="0"/>
              <a:t>Augenblick (2011)</a:t>
            </a:r>
          </a:p>
          <a:p>
            <a:pPr lvl="2"/>
            <a:r>
              <a:rPr lang="en-US" dirty="0" smtClean="0"/>
              <a:t>Sunk costs explain bidder behavior and seller profits.</a:t>
            </a:r>
          </a:p>
          <a:p>
            <a:pPr lvl="1"/>
            <a:r>
              <a:rPr lang="en-US" dirty="0" smtClean="0"/>
              <a:t>Hinnosaar (2010)</a:t>
            </a:r>
          </a:p>
          <a:p>
            <a:pPr lvl="2"/>
            <a:r>
              <a:rPr lang="en-US" dirty="0"/>
              <a:t>H</a:t>
            </a:r>
            <a:r>
              <a:rPr lang="en-US" dirty="0" smtClean="0"/>
              <a:t>igh variance of outcomes is a general property of penny auctions.</a:t>
            </a:r>
          </a:p>
          <a:p>
            <a:pPr lvl="1"/>
            <a:r>
              <a:rPr lang="en-US" dirty="0" smtClean="0"/>
              <a:t>Byers, Mitzenmacher and Zervas (2010)</a:t>
            </a:r>
          </a:p>
          <a:p>
            <a:pPr lvl="2"/>
            <a:r>
              <a:rPr lang="en-US" dirty="0" smtClean="0"/>
              <a:t>Analyze information asymmetry in response to models predicting zero seller profit.</a:t>
            </a:r>
          </a:p>
          <a:p>
            <a:pPr marL="579438" lvl="2" indent="0">
              <a:buNone/>
            </a:pPr>
            <a:endParaRPr lang="en-US" dirty="0" smtClean="0"/>
          </a:p>
          <a:p>
            <a:r>
              <a:rPr lang="en-US" dirty="0" smtClean="0"/>
              <a:t>Of all the auction formats studied extensively in the literature, most closely resembles the dollar auction (Shubik 1971).</a:t>
            </a:r>
          </a:p>
          <a:p>
            <a:pPr lvl="1"/>
            <a:r>
              <a:rPr lang="en-US" dirty="0" smtClean="0"/>
              <a:t>Paradox of non-cooperation and escalation.</a:t>
            </a:r>
            <a:endParaRPr lang="en-US" dirty="0"/>
          </a:p>
        </p:txBody>
      </p:sp>
    </p:spTree>
    <p:extLst>
      <p:ext uri="{BB962C8B-B14F-4D97-AF65-F5344CB8AC3E}">
        <p14:creationId xmlns:p14="http://schemas.microsoft.com/office/powerpoint/2010/main" val="2172784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Models from Literature</a:t>
            </a:r>
            <a:endParaRPr lang="en-US" dirty="0"/>
          </a:p>
        </p:txBody>
      </p:sp>
      <p:sp>
        <p:nvSpPr>
          <p:cNvPr id="3" name="Content Placeholder 2"/>
          <p:cNvSpPr>
            <a:spLocks noGrp="1"/>
          </p:cNvSpPr>
          <p:nvPr>
            <p:ph idx="1"/>
          </p:nvPr>
        </p:nvSpPr>
        <p:spPr>
          <a:xfrm>
            <a:off x="900112" y="1845129"/>
            <a:ext cx="7345363" cy="4425042"/>
          </a:xfrm>
        </p:spPr>
        <p:txBody>
          <a:bodyPr>
            <a:normAutofit lnSpcReduction="10000"/>
          </a:bodyPr>
          <a:lstStyle/>
          <a:p>
            <a:r>
              <a:rPr lang="en-US" dirty="0" smtClean="0"/>
              <a:t>N players, fixed valuations, cost per bid.</a:t>
            </a:r>
          </a:p>
          <a:p>
            <a:r>
              <a:rPr lang="en-US" dirty="0" smtClean="0"/>
              <a:t>Set rounds (not representative of real auctions).</a:t>
            </a:r>
          </a:p>
          <a:p>
            <a:r>
              <a:rPr lang="en-US" dirty="0" smtClean="0"/>
              <a:t> </a:t>
            </a:r>
            <a:r>
              <a:rPr lang="en-US" dirty="0"/>
              <a:t>C</a:t>
            </a:r>
            <a:r>
              <a:rPr lang="en-US" dirty="0" smtClean="0"/>
              <a:t>ontinuous bidding or timer model.</a:t>
            </a:r>
          </a:p>
          <a:p>
            <a:r>
              <a:rPr lang="en-US" dirty="0" smtClean="0"/>
              <a:t>Almost no information asymmetries in terms of number of players, bid costs, individual valuations</a:t>
            </a:r>
          </a:p>
          <a:p>
            <a:r>
              <a:rPr lang="en-US" dirty="0" smtClean="0"/>
              <a:t>Aggression model is non-existent with the exception of most recent paper which looks at winning statistics where:</a:t>
            </a:r>
          </a:p>
          <a:p>
            <a:pPr lvl="1"/>
            <a:r>
              <a:rPr lang="en-US" dirty="0" smtClean="0"/>
              <a:t>Aggression = # of Bids / Avg. Response Time</a:t>
            </a:r>
            <a:endParaRPr lang="en-US" dirty="0"/>
          </a:p>
        </p:txBody>
      </p:sp>
    </p:spTree>
    <p:extLst>
      <p:ext uri="{BB962C8B-B14F-4D97-AF65-F5344CB8AC3E}">
        <p14:creationId xmlns:p14="http://schemas.microsoft.com/office/powerpoint/2010/main" val="829783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 Problem</a:t>
            </a:r>
            <a:endParaRPr lang="en-US" dirty="0"/>
          </a:p>
        </p:txBody>
      </p:sp>
      <p:sp>
        <p:nvSpPr>
          <p:cNvPr id="3" name="Content Placeholder 2"/>
          <p:cNvSpPr>
            <a:spLocks noGrp="1"/>
          </p:cNvSpPr>
          <p:nvPr>
            <p:ph idx="1"/>
          </p:nvPr>
        </p:nvSpPr>
        <p:spPr/>
        <p:txBody>
          <a:bodyPr/>
          <a:lstStyle/>
          <a:p>
            <a:r>
              <a:rPr lang="en-US" dirty="0" smtClean="0"/>
              <a:t>Current models are too simple to capture bidding strategy</a:t>
            </a:r>
          </a:p>
          <a:p>
            <a:pPr lvl="1"/>
            <a:r>
              <a:rPr lang="en-US" dirty="0" smtClean="0"/>
              <a:t>Most models find that buyers should simply purchase at retail price</a:t>
            </a:r>
          </a:p>
          <a:p>
            <a:r>
              <a:rPr lang="en-US" dirty="0" smtClean="0"/>
              <a:t>Few models include the “Buy it Now” option and none analyze its strategic implications.</a:t>
            </a:r>
          </a:p>
          <a:p>
            <a:r>
              <a:rPr lang="en-US" dirty="0" smtClean="0"/>
              <a:t>Objective: Provide a model that explains the strategic implications of the “Buy it Now” option.</a:t>
            </a:r>
            <a:endParaRPr lang="en-US" dirty="0"/>
          </a:p>
        </p:txBody>
      </p:sp>
    </p:spTree>
    <p:extLst>
      <p:ext uri="{BB962C8B-B14F-4D97-AF65-F5344CB8AC3E}">
        <p14:creationId xmlns:p14="http://schemas.microsoft.com/office/powerpoint/2010/main" val="1735884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Buy it Now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the auction is over, participants can use previously made bids as </a:t>
            </a:r>
            <a:r>
              <a:rPr lang="en-US" dirty="0"/>
              <a:t>a credit towards purchasing the </a:t>
            </a:r>
            <a:r>
              <a:rPr lang="en-US" dirty="0" smtClean="0"/>
              <a:t>item at full price.</a:t>
            </a:r>
          </a:p>
          <a:p>
            <a:r>
              <a:rPr lang="en-US" dirty="0" smtClean="0"/>
              <a:t>Effects?</a:t>
            </a:r>
          </a:p>
          <a:p>
            <a:pPr lvl="1"/>
            <a:r>
              <a:rPr lang="en-US" dirty="0" smtClean="0"/>
              <a:t>Participants can recover their sunk costs.</a:t>
            </a:r>
          </a:p>
          <a:p>
            <a:pPr lvl="2"/>
            <a:r>
              <a:rPr lang="en-US" dirty="0" smtClean="0"/>
              <a:t>No naïve sunk cost fallacy.</a:t>
            </a:r>
          </a:p>
          <a:p>
            <a:pPr lvl="2"/>
            <a:r>
              <a:rPr lang="en-US" dirty="0" smtClean="0"/>
              <a:t>Less overbidding in attempts to recapture sunk investments.</a:t>
            </a:r>
          </a:p>
          <a:p>
            <a:pPr lvl="1"/>
            <a:r>
              <a:rPr lang="en-US" dirty="0"/>
              <a:t>U</a:t>
            </a:r>
            <a:r>
              <a:rPr lang="en-US" dirty="0" smtClean="0"/>
              <a:t>pper bound on the potential loss of a participant.</a:t>
            </a:r>
          </a:p>
          <a:p>
            <a:pPr lvl="2"/>
            <a:r>
              <a:rPr lang="en-US" dirty="0" smtClean="0"/>
              <a:t>Increased participation.</a:t>
            </a:r>
          </a:p>
          <a:p>
            <a:pPr lvl="2"/>
            <a:r>
              <a:rPr lang="en-US" b="1" dirty="0" smtClean="0"/>
              <a:t>Aggression as a signaling mechanism becomes more credible.</a:t>
            </a:r>
          </a:p>
          <a:p>
            <a:r>
              <a:rPr lang="en-US" dirty="0" smtClean="0"/>
              <a:t>Hypothesis</a:t>
            </a:r>
            <a:r>
              <a:rPr lang="en-US" dirty="0"/>
              <a:t>: 	</a:t>
            </a:r>
            <a:endParaRPr lang="en-US" dirty="0" smtClean="0"/>
          </a:p>
          <a:p>
            <a:pPr lvl="1"/>
            <a:r>
              <a:rPr lang="en-US" dirty="0" smtClean="0"/>
              <a:t>Buy </a:t>
            </a:r>
            <a:r>
              <a:rPr lang="en-US" dirty="0"/>
              <a:t>it Now </a:t>
            </a:r>
            <a:r>
              <a:rPr lang="en-US" dirty="0">
                <a:sym typeface="Symbol"/>
              </a:rPr>
              <a:t></a:t>
            </a:r>
            <a:r>
              <a:rPr lang="en-US" dirty="0"/>
              <a:t> upper bound on potential loss </a:t>
            </a:r>
            <a:r>
              <a:rPr lang="en-US" dirty="0">
                <a:sym typeface="Symbol"/>
              </a:rPr>
              <a:t></a:t>
            </a:r>
            <a:r>
              <a:rPr lang="en-US" dirty="0"/>
              <a:t> </a:t>
            </a:r>
            <a:r>
              <a:rPr lang="en-US" dirty="0" smtClean="0"/>
              <a:t>Chicken</a:t>
            </a:r>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a:p>
        </p:txBody>
      </p:sp>
    </p:spTree>
    <p:extLst>
      <p:ext uri="{BB962C8B-B14F-4D97-AF65-F5344CB8AC3E}">
        <p14:creationId xmlns:p14="http://schemas.microsoft.com/office/powerpoint/2010/main" val="3385241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Model</a:t>
            </a:r>
            <a:endParaRPr lang="en-US" dirty="0"/>
          </a:p>
        </p:txBody>
      </p:sp>
      <p:sp>
        <p:nvSpPr>
          <p:cNvPr id="3" name="Content Placeholder 2"/>
          <p:cNvSpPr>
            <a:spLocks noGrp="1"/>
          </p:cNvSpPr>
          <p:nvPr>
            <p:ph idx="1"/>
          </p:nvPr>
        </p:nvSpPr>
        <p:spPr/>
        <p:txBody>
          <a:bodyPr>
            <a:normAutofit fontScale="55000" lnSpcReduction="20000"/>
          </a:bodyPr>
          <a:lstStyle/>
          <a:p>
            <a:r>
              <a:rPr lang="en-US" dirty="0"/>
              <a:t>Assume fixed price auction with price of </a:t>
            </a:r>
            <a:r>
              <a:rPr lang="en-US" dirty="0" smtClean="0"/>
              <a:t>zero.</a:t>
            </a:r>
          </a:p>
          <a:p>
            <a:r>
              <a:rPr lang="en-US" dirty="0" smtClean="0"/>
              <a:t>v </a:t>
            </a:r>
            <a:r>
              <a:rPr lang="en-US" dirty="0"/>
              <a:t>= common value of item to all players. </a:t>
            </a:r>
          </a:p>
          <a:p>
            <a:r>
              <a:rPr lang="en-US" dirty="0" smtClean="0"/>
              <a:t>p </a:t>
            </a:r>
            <a:r>
              <a:rPr lang="en-US" dirty="0"/>
              <a:t>= Buy it Now price offered by penny auction </a:t>
            </a:r>
            <a:r>
              <a:rPr lang="en-US" dirty="0" smtClean="0"/>
              <a:t>site, p&gt;v</a:t>
            </a:r>
            <a:endParaRPr lang="en-US" dirty="0"/>
          </a:p>
          <a:p>
            <a:r>
              <a:rPr lang="en-US" dirty="0" smtClean="0"/>
              <a:t>B </a:t>
            </a:r>
            <a:r>
              <a:rPr lang="en-US" dirty="0"/>
              <a:t>= total bid costs of a </a:t>
            </a:r>
            <a:r>
              <a:rPr lang="en-US" dirty="0" smtClean="0"/>
              <a:t>player.</a:t>
            </a:r>
          </a:p>
          <a:p>
            <a:endParaRPr lang="en-US" dirty="0" smtClean="0"/>
          </a:p>
          <a:p>
            <a:r>
              <a:rPr lang="en-US" dirty="0" smtClean="0"/>
              <a:t>Imagine </a:t>
            </a:r>
            <a:r>
              <a:rPr lang="en-US" dirty="0"/>
              <a:t>2 players, each committed to using buy it now </a:t>
            </a:r>
            <a:r>
              <a:rPr lang="en-US" dirty="0" smtClean="0"/>
              <a:t>option.</a:t>
            </a:r>
          </a:p>
          <a:p>
            <a:r>
              <a:rPr lang="en-US" dirty="0"/>
              <a:t>T</a:t>
            </a:r>
            <a:r>
              <a:rPr lang="en-US" dirty="0" smtClean="0"/>
              <a:t>hey </a:t>
            </a:r>
            <a:r>
              <a:rPr lang="en-US" dirty="0"/>
              <a:t>will bid either until B = p-v (maximum possible loss) and then use buy it now, or until they win the auction outright and obtain the item at some discount.</a:t>
            </a:r>
          </a:p>
          <a:p>
            <a:r>
              <a:rPr lang="en-US" dirty="0"/>
              <a:t>If both players follow this strategy, they both lose maximum p-v.</a:t>
            </a:r>
          </a:p>
          <a:p>
            <a:r>
              <a:rPr lang="en-US" dirty="0"/>
              <a:t>If one player backs down, she loses –B, and other player obtains the item at some discount, βv.</a:t>
            </a:r>
            <a:br>
              <a:rPr lang="en-US" dirty="0"/>
            </a:br>
            <a:endParaRPr lang="en-US" dirty="0"/>
          </a:p>
          <a:p>
            <a:endParaRPr lang="en-US" dirty="0"/>
          </a:p>
        </p:txBody>
      </p:sp>
    </p:spTree>
    <p:extLst>
      <p:ext uri="{BB962C8B-B14F-4D97-AF65-F5344CB8AC3E}">
        <p14:creationId xmlns:p14="http://schemas.microsoft.com/office/powerpoint/2010/main" val="1547726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2259</TotalTime>
  <Words>1232</Words>
  <Application>Microsoft Office PowerPoint</Application>
  <PresentationFormat>On-screen Show (4:3)</PresentationFormat>
  <Paragraphs>124</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Capital</vt:lpstr>
      <vt:lpstr>Penny Auctions &amp; Buy it Now </vt:lpstr>
      <vt:lpstr>What are Penny Auctions?</vt:lpstr>
      <vt:lpstr>Quibids Worked Example</vt:lpstr>
      <vt:lpstr>Penny Auction Mechanics</vt:lpstr>
      <vt:lpstr>The Literature</vt:lpstr>
      <vt:lpstr>Models from Literature</vt:lpstr>
      <vt:lpstr>Objective / Problem</vt:lpstr>
      <vt:lpstr>Buy it Now</vt:lpstr>
      <vt:lpstr>The Model</vt:lpstr>
      <vt:lpstr>The Model (continued)</vt:lpstr>
      <vt:lpstr>Conclusions &amp; Future Research</vt:lpstr>
      <vt:lpstr>References</vt:lpstr>
    </vt:vector>
  </TitlesOfParts>
  <Company>Brown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Penny Auctions </dc:title>
  <dc:creator>Gabi  Lewis</dc:creator>
  <cp:lastModifiedBy>Itay_Fainmesser</cp:lastModifiedBy>
  <cp:revision>36</cp:revision>
  <dcterms:created xsi:type="dcterms:W3CDTF">2011-11-27T19:41:39Z</dcterms:created>
  <dcterms:modified xsi:type="dcterms:W3CDTF">2011-11-30T04:27:46Z</dcterms:modified>
</cp:coreProperties>
</file>