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58" r:id="rId4"/>
    <p:sldId id="259" r:id="rId5"/>
    <p:sldId id="260" r:id="rId6"/>
    <p:sldId id="261" r:id="rId7"/>
    <p:sldId id="262" r:id="rId8"/>
    <p:sldId id="263" r:id="rId9"/>
    <p:sldId id="264" r:id="rId10"/>
    <p:sldId id="273" r:id="rId11"/>
    <p:sldId id="265" r:id="rId12"/>
    <p:sldId id="272" r:id="rId13"/>
    <p:sldId id="266" r:id="rId14"/>
    <p:sldId id="267"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10EA7E-EE04-4DDF-A0F9-70A946DDAB8F}"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EA7E-EE04-4DDF-A0F9-70A946DDAB8F}"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EA7E-EE04-4DDF-A0F9-70A946DDAB8F}"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EA7E-EE04-4DDF-A0F9-70A946DDAB8F}"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0EA7E-EE04-4DDF-A0F9-70A946DDAB8F}"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10EA7E-EE04-4DDF-A0F9-70A946DDAB8F}"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0EA7E-EE04-4DDF-A0F9-70A946DDAB8F}" type="datetimeFigureOut">
              <a:rPr lang="en-US" smtClean="0"/>
              <a:t>10/24/2011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0EA7E-EE04-4DDF-A0F9-70A946DDAB8F}" type="datetimeFigureOut">
              <a:rPr lang="en-US" smtClean="0"/>
              <a:t>10/24/2011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0EA7E-EE04-4DDF-A0F9-70A946DDAB8F}" type="datetimeFigureOut">
              <a:rPr lang="en-US" smtClean="0"/>
              <a:t>10/24/2011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2CF8B-53F8-442F-AB6C-E01AC0800A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0EA7E-EE04-4DDF-A0F9-70A946DDAB8F}"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2CF8B-53F8-442F-AB6C-E01AC0800AF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10EA7E-EE04-4DDF-A0F9-70A946DDAB8F}" type="datetimeFigureOut">
              <a:rPr lang="en-US" smtClean="0"/>
              <a:t>10/24/2011</a:t>
            </a:fld>
            <a:endParaRPr lang="en-US"/>
          </a:p>
        </p:txBody>
      </p:sp>
      <p:sp>
        <p:nvSpPr>
          <p:cNvPr id="9" name="Slide Number Placeholder 8"/>
          <p:cNvSpPr>
            <a:spLocks noGrp="1"/>
          </p:cNvSpPr>
          <p:nvPr>
            <p:ph type="sldNum" sz="quarter" idx="11"/>
          </p:nvPr>
        </p:nvSpPr>
        <p:spPr/>
        <p:txBody>
          <a:bodyPr/>
          <a:lstStyle/>
          <a:p>
            <a:fld id="{7FD2CF8B-53F8-442F-AB6C-E01AC0800AF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D2CF8B-53F8-442F-AB6C-E01AC0800AF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10EA7E-EE04-4DDF-A0F9-70A946DDAB8F}" type="datetimeFigureOut">
              <a:rPr lang="en-US" smtClean="0"/>
              <a:t>10/24/2011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0825"/>
            <a:ext cx="7543800" cy="2593975"/>
          </a:xfrm>
        </p:spPr>
        <p:txBody>
          <a:bodyPr>
            <a:normAutofit fontScale="90000"/>
          </a:bodyPr>
          <a:lstStyle/>
          <a:p>
            <a:r>
              <a:rPr lang="en-US" dirty="0" smtClean="0"/>
              <a:t>Are Exotic Plant </a:t>
            </a:r>
            <a:br>
              <a:rPr lang="en-US" dirty="0" smtClean="0"/>
            </a:br>
            <a:r>
              <a:rPr lang="en-US" dirty="0" smtClean="0"/>
              <a:t>Invaders All That Bad?</a:t>
            </a:r>
            <a:endParaRPr lang="en-US" dirty="0"/>
          </a:p>
        </p:txBody>
      </p:sp>
      <p:sp>
        <p:nvSpPr>
          <p:cNvPr id="3" name="Subtitle 2"/>
          <p:cNvSpPr>
            <a:spLocks noGrp="1"/>
          </p:cNvSpPr>
          <p:nvPr>
            <p:ph type="subTitle" idx="1"/>
          </p:nvPr>
        </p:nvSpPr>
        <p:spPr/>
        <p:txBody>
          <a:bodyPr>
            <a:normAutofit/>
          </a:bodyPr>
          <a:lstStyle/>
          <a:p>
            <a:r>
              <a:rPr lang="en-US" dirty="0" smtClean="0"/>
              <a:t>Results and Concern for the Cost</a:t>
            </a:r>
            <a:endParaRPr lang="en-US" dirty="0"/>
          </a:p>
        </p:txBody>
      </p:sp>
      <p:sp>
        <p:nvSpPr>
          <p:cNvPr id="4" name="TextBox 3"/>
          <p:cNvSpPr txBox="1"/>
          <p:nvPr/>
        </p:nvSpPr>
        <p:spPr>
          <a:xfrm>
            <a:off x="762000" y="4114800"/>
            <a:ext cx="5334000" cy="369332"/>
          </a:xfrm>
          <a:prstGeom prst="rect">
            <a:avLst/>
          </a:prstGeom>
          <a:noFill/>
        </p:spPr>
        <p:txBody>
          <a:bodyPr wrap="square" rtlCol="0">
            <a:spAutoFit/>
          </a:bodyPr>
          <a:lstStyle/>
          <a:p>
            <a:r>
              <a:rPr lang="en-US" dirty="0" smtClean="0"/>
              <a:t>Part II</a:t>
            </a:r>
            <a:endParaRPr lang="en-US" dirty="0"/>
          </a:p>
        </p:txBody>
      </p:sp>
    </p:spTree>
    <p:extLst>
      <p:ext uri="{BB962C8B-B14F-4D97-AF65-F5344CB8AC3E}">
        <p14:creationId xmlns:p14="http://schemas.microsoft.com/office/powerpoint/2010/main" val="79300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4800600"/>
          </a:xfrm>
          <a:solidFill>
            <a:schemeClr val="accent1"/>
          </a:solidFill>
        </p:spPr>
        <p:txBody>
          <a:bodyPr>
            <a:normAutofit/>
          </a:bodyPr>
          <a:lstStyle/>
          <a:p>
            <a:r>
              <a:rPr lang="en-US" sz="3200" dirty="0">
                <a:solidFill>
                  <a:schemeClr val="bg1"/>
                </a:solidFill>
              </a:rPr>
              <a:t>Native species could recolonize any area where exotics were removed. However, we often need to help them get started, and monitor the area for exotic regrowth. The real issue is balancing the limited resources that we have for exotic removal.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4343400" cy="324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89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391400" cy="4648200"/>
          </a:xfrm>
          <a:solidFill>
            <a:schemeClr val="accent1"/>
          </a:solidFill>
        </p:spPr>
        <p:txBody>
          <a:bodyPr>
            <a:noAutofit/>
          </a:bodyPr>
          <a:lstStyle/>
          <a:p>
            <a:pPr marL="114300" indent="0">
              <a:buNone/>
            </a:pPr>
            <a:r>
              <a:rPr lang="en-US" sz="3200" dirty="0" smtClean="0">
                <a:solidFill>
                  <a:schemeClr val="bg1"/>
                </a:solidFill>
              </a:rPr>
              <a:t>Clearly</a:t>
            </a:r>
            <a:r>
              <a:rPr lang="en-US" sz="3200" dirty="0">
                <a:solidFill>
                  <a:schemeClr val="bg1"/>
                </a:solidFill>
              </a:rPr>
              <a:t>, if we're going to remove these species at all, we need to be choosy about where to do it, and to what extent. Data from previous research shows that these exotic species weren't here as little as 30 years ago, or at least they weren’t a problem- but today they're everywhere we look. If they aren't spreading to new areas, then maybe we can leave them alone. </a:t>
            </a:r>
          </a:p>
        </p:txBody>
      </p:sp>
    </p:spTree>
    <p:extLst>
      <p:ext uri="{BB962C8B-B14F-4D97-AF65-F5344CB8AC3E}">
        <p14:creationId xmlns:p14="http://schemas.microsoft.com/office/powerpoint/2010/main" val="145452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319305"/>
            <a:ext cx="5334000" cy="466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905000"/>
            <a:ext cx="5791200" cy="4832092"/>
          </a:xfrm>
          <a:prstGeom prst="rect">
            <a:avLst/>
          </a:prstGeom>
          <a:solidFill>
            <a:schemeClr val="accent2"/>
          </a:solidFill>
        </p:spPr>
        <p:txBody>
          <a:bodyPr wrap="square">
            <a:spAutoFit/>
          </a:bodyPr>
          <a:lstStyle/>
          <a:p>
            <a:r>
              <a:rPr lang="en-US" sz="2800" dirty="0">
                <a:solidFill>
                  <a:schemeClr val="bg1"/>
                </a:solidFill>
              </a:rPr>
              <a:t>But can we take the risk? What about the fact that the Miller Woods ponds within the Indiana Dunes are the last remnants of the Calumet Lake Plain? Isn't there some historical value worth keeping the ponds biodiversity and pre-human state? But at what cost? These are all big gaps for ecologists to fill, and good examples of how the answers aren't always straightforward in science.</a:t>
            </a:r>
          </a:p>
        </p:txBody>
      </p:sp>
    </p:spTree>
    <p:extLst>
      <p:ext uri="{BB962C8B-B14F-4D97-AF65-F5344CB8AC3E}">
        <p14:creationId xmlns:p14="http://schemas.microsoft.com/office/powerpoint/2010/main" val="283727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620000" cy="4800600"/>
          </a:xfrm>
          <a:solidFill>
            <a:schemeClr val="accent1"/>
          </a:solidFill>
        </p:spPr>
        <p:txBody>
          <a:bodyPr>
            <a:normAutofit/>
          </a:bodyPr>
          <a:lstStyle/>
          <a:p>
            <a:pPr marL="114300" indent="0">
              <a:buNone/>
            </a:pPr>
            <a:r>
              <a:rPr lang="en-US" sz="2800" dirty="0" smtClean="0">
                <a:solidFill>
                  <a:schemeClr val="bg1"/>
                </a:solidFill>
              </a:rPr>
              <a:t>The </a:t>
            </a:r>
            <a:r>
              <a:rPr lang="en-US" sz="2800" dirty="0">
                <a:solidFill>
                  <a:schemeClr val="bg1"/>
                </a:solidFill>
              </a:rPr>
              <a:t>best way to get rid of </a:t>
            </a:r>
            <a:r>
              <a:rPr lang="en-US" sz="2800" dirty="0" err="1">
                <a:solidFill>
                  <a:schemeClr val="bg1"/>
                </a:solidFill>
              </a:rPr>
              <a:t>Phragmites</a:t>
            </a:r>
            <a:r>
              <a:rPr lang="en-US" sz="2800" dirty="0">
                <a:solidFill>
                  <a:schemeClr val="bg1"/>
                </a:solidFill>
              </a:rPr>
              <a:t> is to burn it 2-3 years in a row. Their roots are so strong and grow so deep that burning them one time is never enough; they would just grow back the next year.</a:t>
            </a:r>
          </a:p>
          <a:p>
            <a:endParaRPr lang="en-US" sz="28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182" y="2265218"/>
            <a:ext cx="5934075" cy="44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04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98467"/>
            <a:ext cx="7620000" cy="4800600"/>
          </a:xfrm>
          <a:solidFill>
            <a:schemeClr val="accent2"/>
          </a:solidFill>
        </p:spPr>
        <p:txBody>
          <a:bodyPr>
            <a:normAutofit/>
          </a:bodyPr>
          <a:lstStyle/>
          <a:p>
            <a:pPr marL="114300" indent="0">
              <a:buNone/>
            </a:pPr>
            <a:endParaRPr lang="en-US" sz="3600" dirty="0" smtClean="0">
              <a:solidFill>
                <a:schemeClr val="bg1"/>
              </a:solidFill>
            </a:endParaRPr>
          </a:p>
          <a:p>
            <a:pPr marL="114300" indent="0">
              <a:buNone/>
            </a:pPr>
            <a:endParaRPr lang="en-US" sz="3600" dirty="0">
              <a:solidFill>
                <a:schemeClr val="bg1"/>
              </a:solidFill>
            </a:endParaRPr>
          </a:p>
          <a:p>
            <a:pPr marL="114300" indent="0">
              <a:buNone/>
            </a:pPr>
            <a:r>
              <a:rPr lang="en-US" sz="3600" dirty="0" smtClean="0">
                <a:solidFill>
                  <a:schemeClr val="bg1"/>
                </a:solidFill>
              </a:rPr>
              <a:t>Many </a:t>
            </a:r>
            <a:r>
              <a:rPr lang="en-US" sz="3600" dirty="0">
                <a:solidFill>
                  <a:schemeClr val="bg1"/>
                </a:solidFill>
              </a:rPr>
              <a:t>of the things we use to remove plants we don't want, such as fire or toxic chemicals, requires workers with special skills and expensive equipment. </a:t>
            </a:r>
          </a:p>
          <a:p>
            <a:endParaRPr lang="en-US" sz="3600"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5" y="367145"/>
            <a:ext cx="32766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39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7620000" cy="4800600"/>
          </a:xfrm>
          <a:solidFill>
            <a:schemeClr val="accent1"/>
          </a:solidFill>
          <a:ln>
            <a:solidFill>
              <a:schemeClr val="accent1"/>
            </a:solidFill>
          </a:ln>
        </p:spPr>
        <p:txBody>
          <a:bodyPr>
            <a:normAutofit/>
          </a:bodyPr>
          <a:lstStyle/>
          <a:p>
            <a:pPr marL="114300" indent="0">
              <a:buNone/>
            </a:pPr>
            <a:r>
              <a:rPr lang="en-US" sz="2800" dirty="0" smtClean="0">
                <a:solidFill>
                  <a:schemeClr val="bg1"/>
                </a:solidFill>
              </a:rPr>
              <a:t>Roadside </a:t>
            </a:r>
            <a:r>
              <a:rPr lang="en-US" sz="2800" dirty="0">
                <a:solidFill>
                  <a:schemeClr val="bg1"/>
                </a:solidFill>
              </a:rPr>
              <a:t>ditch of </a:t>
            </a:r>
            <a:r>
              <a:rPr lang="en-US" sz="2800" dirty="0" err="1">
                <a:solidFill>
                  <a:schemeClr val="bg1"/>
                </a:solidFill>
              </a:rPr>
              <a:t>Phragmites</a:t>
            </a:r>
            <a:r>
              <a:rPr lang="en-US" sz="2800" dirty="0">
                <a:solidFill>
                  <a:schemeClr val="bg1"/>
                </a:solidFill>
              </a:rPr>
              <a:t> &amp;/or Cattail W explanation voice over Many of the wetlands you see along roads, like this one, are overrun with exotic invasive species. Should resources and the difficult physical labor needed to eradicate the exotic invaders be used everywhere, or only in places like parks? It gets tricky.</a:t>
            </a:r>
          </a:p>
          <a:p>
            <a:endParaRPr lang="en-US" sz="28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7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97427"/>
            <a:ext cx="8134350" cy="4800600"/>
          </a:xfrm>
          <a:solidFill>
            <a:schemeClr val="accent2"/>
          </a:solidFill>
        </p:spPr>
        <p:txBody>
          <a:bodyPr>
            <a:normAutofit/>
          </a:bodyPr>
          <a:lstStyle/>
          <a:p>
            <a:pPr marL="114300" indent="0">
              <a:buNone/>
            </a:pPr>
            <a:r>
              <a:rPr lang="en-US" sz="3600" dirty="0" smtClean="0">
                <a:solidFill>
                  <a:schemeClr val="bg1"/>
                </a:solidFill>
              </a:rPr>
              <a:t>Hopefully </a:t>
            </a:r>
            <a:r>
              <a:rPr lang="en-US" sz="3600" dirty="0">
                <a:solidFill>
                  <a:schemeClr val="bg1"/>
                </a:solidFill>
              </a:rPr>
              <a:t>Lee’s research has helped you to learn a little bit more about invasive exotic species in the wetlands, and how they are limiting the availability of resources that other plants in the community need to survive and reproduce. Thanks for following along!</a:t>
            </a:r>
          </a:p>
          <a:p>
            <a:endParaRPr lang="en-US" sz="3600"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894" y="4125047"/>
            <a:ext cx="1447800" cy="276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 y="4133849"/>
            <a:ext cx="18669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23" y="4133849"/>
            <a:ext cx="3295650" cy="279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4125046"/>
            <a:ext cx="3494087" cy="276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15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7543800" cy="5943600"/>
          </a:xfrm>
          <a:solidFill>
            <a:schemeClr val="accent1"/>
          </a:solidFill>
        </p:spPr>
        <p:txBody>
          <a:bodyPr>
            <a:normAutofit/>
          </a:bodyPr>
          <a:lstStyle/>
          <a:p>
            <a:pPr marL="114300" indent="0">
              <a:buNone/>
            </a:pPr>
            <a:r>
              <a:rPr lang="en-US" sz="2800" dirty="0" smtClean="0">
                <a:solidFill>
                  <a:schemeClr val="bg1"/>
                </a:solidFill>
              </a:rPr>
              <a:t>We’ve </a:t>
            </a:r>
            <a:r>
              <a:rPr lang="en-US" sz="2800" dirty="0">
                <a:solidFill>
                  <a:schemeClr val="bg1"/>
                </a:solidFill>
              </a:rPr>
              <a:t>been looking at how competition for limiting resources can cause competitive exclusion of native species, potentially leading to their local extinction. That’s why most park management officials and conservation biologists believe exotic invasive species like this </a:t>
            </a:r>
            <a:r>
              <a:rPr lang="en-US" sz="2800" i="1" dirty="0" err="1">
                <a:solidFill>
                  <a:schemeClr val="bg1"/>
                </a:solidFill>
              </a:rPr>
              <a:t>Phragmites</a:t>
            </a:r>
            <a:r>
              <a:rPr lang="en-US" sz="2800" i="1" dirty="0">
                <a:solidFill>
                  <a:schemeClr val="bg1"/>
                </a:solidFill>
              </a:rPr>
              <a:t> </a:t>
            </a:r>
            <a:r>
              <a:rPr lang="en-US" sz="2800" i="1" dirty="0" err="1">
                <a:solidFill>
                  <a:schemeClr val="bg1"/>
                </a:solidFill>
              </a:rPr>
              <a:t>australis</a:t>
            </a:r>
            <a:r>
              <a:rPr lang="en-US" sz="2800" dirty="0">
                <a:solidFill>
                  <a:schemeClr val="bg1"/>
                </a:solidFill>
              </a:rPr>
              <a:t> should be eradicated. Perhaps Lee’s research might help to better understand the effects exotic invasive plants on the communities around them when compared to the effects of native monoculture plants. </a:t>
            </a:r>
          </a:p>
          <a:p>
            <a:endParaRPr lang="en-US" sz="28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607935"/>
            <a:ext cx="34480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1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199"/>
            <a:ext cx="3733800" cy="280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371600" y="2895600"/>
            <a:ext cx="7620000" cy="2971800"/>
          </a:xfrm>
          <a:solidFill>
            <a:schemeClr val="accent2"/>
          </a:solidFill>
        </p:spPr>
        <p:txBody>
          <a:bodyPr>
            <a:noAutofit/>
          </a:bodyPr>
          <a:lstStyle/>
          <a:p>
            <a:pPr marL="114300" indent="0">
              <a:buNone/>
            </a:pPr>
            <a:r>
              <a:rPr lang="en-US" sz="2800" dirty="0" smtClean="0">
                <a:solidFill>
                  <a:schemeClr val="bg1"/>
                </a:solidFill>
              </a:rPr>
              <a:t>Overall</a:t>
            </a:r>
            <a:r>
              <a:rPr lang="en-US" sz="2800" dirty="0">
                <a:solidFill>
                  <a:schemeClr val="bg1"/>
                </a:solidFill>
              </a:rPr>
              <a:t>, Lee found that biodiversity, biological fitness, and general health of the plants growing any patch type were lower than the control groups.  However, in addition to how each patch </a:t>
            </a:r>
            <a:r>
              <a:rPr lang="en-US" sz="2800" dirty="0" smtClean="0">
                <a:solidFill>
                  <a:schemeClr val="bg1"/>
                </a:solidFill>
              </a:rPr>
              <a:t>type affects </a:t>
            </a:r>
            <a:r>
              <a:rPr lang="en-US" sz="2800" dirty="0">
                <a:solidFill>
                  <a:schemeClr val="bg1"/>
                </a:solidFill>
              </a:rPr>
              <a:t>other species, we have to consider </a:t>
            </a:r>
            <a:r>
              <a:rPr lang="en-US" sz="2800" dirty="0" smtClean="0">
                <a:solidFill>
                  <a:schemeClr val="bg1"/>
                </a:solidFill>
              </a:rPr>
              <a:t>the number of </a:t>
            </a:r>
            <a:r>
              <a:rPr lang="en-US" sz="2800" dirty="0" smtClean="0">
                <a:solidFill>
                  <a:schemeClr val="bg1"/>
                </a:solidFill>
              </a:rPr>
              <a:t>patches per species and patch size.</a:t>
            </a:r>
            <a:endParaRPr lang="en-US" sz="2800" dirty="0">
              <a:solidFill>
                <a:schemeClr val="bg1"/>
              </a:solidFill>
            </a:endParaRPr>
          </a:p>
        </p:txBody>
      </p:sp>
    </p:spTree>
    <p:extLst>
      <p:ext uri="{BB962C8B-B14F-4D97-AF65-F5344CB8AC3E}">
        <p14:creationId xmlns:p14="http://schemas.microsoft.com/office/powerpoint/2010/main" val="192526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800600"/>
          </a:xfrm>
          <a:solidFill>
            <a:schemeClr val="accent1"/>
          </a:solidFill>
        </p:spPr>
        <p:txBody>
          <a:bodyPr>
            <a:normAutofit/>
          </a:bodyPr>
          <a:lstStyle/>
          <a:p>
            <a:pPr marL="114300" indent="0">
              <a:buNone/>
            </a:pPr>
            <a:r>
              <a:rPr lang="en-US" sz="2800" dirty="0" smtClean="0">
                <a:solidFill>
                  <a:schemeClr val="bg1"/>
                </a:solidFill>
              </a:rPr>
              <a:t>Conservation </a:t>
            </a:r>
            <a:r>
              <a:rPr lang="en-US" sz="2800" dirty="0">
                <a:solidFill>
                  <a:schemeClr val="bg1"/>
                </a:solidFill>
              </a:rPr>
              <a:t>biologists aren’t going to be as concerned about a species that is only in a few spots.  The plant with the largest number of patches was </a:t>
            </a:r>
            <a:r>
              <a:rPr lang="en-US" sz="2800" dirty="0" err="1">
                <a:solidFill>
                  <a:schemeClr val="bg1"/>
                </a:solidFill>
              </a:rPr>
              <a:t>Typha</a:t>
            </a:r>
            <a:r>
              <a:rPr lang="en-US" sz="2800" dirty="0">
                <a:solidFill>
                  <a:schemeClr val="bg1"/>
                </a:solidFill>
              </a:rPr>
              <a:t> x </a:t>
            </a:r>
            <a:r>
              <a:rPr lang="en-US" sz="2800" dirty="0" err="1">
                <a:solidFill>
                  <a:schemeClr val="bg1"/>
                </a:solidFill>
              </a:rPr>
              <a:t>glauca</a:t>
            </a:r>
            <a:r>
              <a:rPr lang="en-US" sz="2800" dirty="0">
                <a:solidFill>
                  <a:schemeClr val="bg1"/>
                </a:solidFill>
              </a:rPr>
              <a:t> and each patch covered a lot of area. </a:t>
            </a:r>
          </a:p>
          <a:p>
            <a:endParaRPr lang="en-US" sz="28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97382"/>
            <a:ext cx="3422939" cy="257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0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620000" cy="4800600"/>
          </a:xfrm>
          <a:solidFill>
            <a:schemeClr val="accent2"/>
          </a:solidFill>
        </p:spPr>
        <p:txBody>
          <a:bodyPr>
            <a:normAutofit/>
          </a:bodyPr>
          <a:lstStyle/>
          <a:p>
            <a:pPr marL="114300" indent="0">
              <a:buNone/>
            </a:pPr>
            <a:r>
              <a:rPr lang="en-US" sz="3600" dirty="0" smtClean="0">
                <a:solidFill>
                  <a:schemeClr val="bg1"/>
                </a:solidFill>
              </a:rPr>
              <a:t>That </a:t>
            </a:r>
            <a:r>
              <a:rPr lang="en-US" sz="3600" dirty="0">
                <a:solidFill>
                  <a:schemeClr val="bg1"/>
                </a:solidFill>
              </a:rPr>
              <a:t>means that based on the area of the ponds affected, cattails had the biggest impact other species by using the most limiting factors.  </a:t>
            </a:r>
          </a:p>
          <a:p>
            <a:endParaRPr lang="en-US" sz="36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3733800" cy="277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76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649" y="723900"/>
            <a:ext cx="7620000" cy="4800600"/>
          </a:xfrm>
          <a:solidFill>
            <a:schemeClr val="accent1"/>
          </a:solidFill>
        </p:spPr>
        <p:txBody>
          <a:bodyPr>
            <a:normAutofit/>
          </a:bodyPr>
          <a:lstStyle/>
          <a:p>
            <a:pPr marL="114300" indent="0">
              <a:buNone/>
            </a:pPr>
            <a:r>
              <a:rPr lang="en-US" sz="2800" dirty="0" smtClean="0">
                <a:solidFill>
                  <a:schemeClr val="bg1"/>
                </a:solidFill>
              </a:rPr>
              <a:t>There </a:t>
            </a:r>
            <a:r>
              <a:rPr lang="en-US" sz="2800" dirty="0">
                <a:solidFill>
                  <a:schemeClr val="bg1"/>
                </a:solidFill>
              </a:rPr>
              <a:t>were slightly fewer stands of </a:t>
            </a:r>
            <a:r>
              <a:rPr lang="en-US" sz="2800" dirty="0" err="1">
                <a:solidFill>
                  <a:schemeClr val="bg1"/>
                </a:solidFill>
              </a:rPr>
              <a:t>Phragmites</a:t>
            </a:r>
            <a:r>
              <a:rPr lang="en-US" sz="2800" dirty="0">
                <a:solidFill>
                  <a:schemeClr val="bg1"/>
                </a:solidFill>
              </a:rPr>
              <a:t> </a:t>
            </a:r>
            <a:r>
              <a:rPr lang="en-US" sz="2800" dirty="0" err="1">
                <a:solidFill>
                  <a:schemeClr val="bg1"/>
                </a:solidFill>
              </a:rPr>
              <a:t>australis</a:t>
            </a:r>
            <a:r>
              <a:rPr lang="en-US" sz="2800" dirty="0">
                <a:solidFill>
                  <a:schemeClr val="bg1"/>
                </a:solidFill>
              </a:rPr>
              <a:t>, the other exotic invasive tested, and each took up a little less space in the ponds.  Both exotic species had far more patches than </a:t>
            </a:r>
            <a:r>
              <a:rPr lang="en-US" sz="2800" i="1" u="sng" dirty="0" err="1">
                <a:solidFill>
                  <a:schemeClr val="bg1"/>
                </a:solidFill>
              </a:rPr>
              <a:t>Cephalanthus</a:t>
            </a:r>
            <a:r>
              <a:rPr lang="en-US" sz="2800" i="1" u="sng" dirty="0">
                <a:solidFill>
                  <a:schemeClr val="bg1"/>
                </a:solidFill>
              </a:rPr>
              <a:t> </a:t>
            </a:r>
            <a:r>
              <a:rPr lang="en-US" sz="2800" i="1" u="sng" dirty="0" err="1">
                <a:solidFill>
                  <a:schemeClr val="bg1"/>
                </a:solidFill>
              </a:rPr>
              <a:t>occidentalis</a:t>
            </a:r>
            <a:r>
              <a:rPr lang="en-US" sz="2800" dirty="0">
                <a:solidFill>
                  <a:schemeClr val="bg1"/>
                </a:solidFill>
              </a:rPr>
              <a:t> and </a:t>
            </a:r>
            <a:r>
              <a:rPr lang="en-US" sz="2800" i="1" dirty="0" err="1">
                <a:solidFill>
                  <a:schemeClr val="bg1"/>
                </a:solidFill>
              </a:rPr>
              <a:t>Schoenoplectus</a:t>
            </a:r>
            <a:r>
              <a:rPr lang="en-US" sz="2800" i="1" dirty="0">
                <a:solidFill>
                  <a:schemeClr val="bg1"/>
                </a:solidFill>
              </a:rPr>
              <a:t> </a:t>
            </a:r>
            <a:r>
              <a:rPr lang="en-US" sz="2800" i="1" dirty="0" err="1">
                <a:solidFill>
                  <a:schemeClr val="bg1"/>
                </a:solidFill>
              </a:rPr>
              <a:t>acutus</a:t>
            </a:r>
            <a:r>
              <a:rPr lang="en-US" sz="2800" dirty="0">
                <a:solidFill>
                  <a:schemeClr val="bg1"/>
                </a:solidFill>
              </a:rPr>
              <a:t>.</a:t>
            </a:r>
          </a:p>
          <a:p>
            <a:endParaRPr lang="en-US" sz="2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276600"/>
            <a:ext cx="5336499" cy="3191436"/>
          </a:xfrm>
          <a:prstGeom prst="rect">
            <a:avLst/>
          </a:prstGeom>
        </p:spPr>
      </p:pic>
    </p:spTree>
    <p:extLst>
      <p:ext uri="{BB962C8B-B14F-4D97-AF65-F5344CB8AC3E}">
        <p14:creationId xmlns:p14="http://schemas.microsoft.com/office/powerpoint/2010/main" val="371659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620000" cy="4800600"/>
          </a:xfrm>
          <a:solidFill>
            <a:schemeClr val="accent2"/>
          </a:solidFill>
        </p:spPr>
        <p:txBody>
          <a:bodyPr>
            <a:normAutofit/>
          </a:bodyPr>
          <a:lstStyle/>
          <a:p>
            <a:pPr marL="114300" indent="0">
              <a:buNone/>
            </a:pPr>
            <a:r>
              <a:rPr lang="en-US" sz="3200" dirty="0" smtClean="0">
                <a:solidFill>
                  <a:schemeClr val="bg1"/>
                </a:solidFill>
              </a:rPr>
              <a:t>While </a:t>
            </a:r>
            <a:r>
              <a:rPr lang="en-US" sz="3200" dirty="0" err="1">
                <a:solidFill>
                  <a:schemeClr val="bg1"/>
                </a:solidFill>
              </a:rPr>
              <a:t>Schoenoplectus</a:t>
            </a:r>
            <a:r>
              <a:rPr lang="en-US" sz="3200" dirty="0">
                <a:solidFill>
                  <a:schemeClr val="bg1"/>
                </a:solidFill>
              </a:rPr>
              <a:t> stands still consumed important resources, there were very few stands of in the ponds and these stands were the smallest. </a:t>
            </a:r>
          </a:p>
          <a:p>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86000"/>
            <a:ext cx="2971800" cy="3962400"/>
          </a:xfrm>
          <a:prstGeom prst="rect">
            <a:avLst/>
          </a:prstGeom>
        </p:spPr>
      </p:pic>
    </p:spTree>
    <p:extLst>
      <p:ext uri="{BB962C8B-B14F-4D97-AF65-F5344CB8AC3E}">
        <p14:creationId xmlns:p14="http://schemas.microsoft.com/office/powerpoint/2010/main" val="371099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620000" cy="4800600"/>
          </a:xfrm>
          <a:solidFill>
            <a:schemeClr val="accent1"/>
          </a:solidFill>
        </p:spPr>
        <p:txBody>
          <a:bodyPr>
            <a:normAutofit/>
          </a:bodyPr>
          <a:lstStyle/>
          <a:p>
            <a:pPr marL="114300" indent="0">
              <a:buNone/>
            </a:pPr>
            <a:endParaRPr lang="en-US" sz="3200" dirty="0" smtClean="0">
              <a:solidFill>
                <a:schemeClr val="bg1"/>
              </a:solidFill>
            </a:endParaRPr>
          </a:p>
          <a:p>
            <a:pPr marL="114300" indent="0">
              <a:buNone/>
            </a:pPr>
            <a:endParaRPr lang="en-US" sz="3200" dirty="0">
              <a:solidFill>
                <a:schemeClr val="bg1"/>
              </a:solidFill>
            </a:endParaRPr>
          </a:p>
          <a:p>
            <a:pPr marL="114300" indent="0">
              <a:buNone/>
            </a:pPr>
            <a:r>
              <a:rPr lang="en-US" sz="3200" dirty="0" smtClean="0">
                <a:solidFill>
                  <a:schemeClr val="bg1"/>
                </a:solidFill>
              </a:rPr>
              <a:t>Therefore</a:t>
            </a:r>
            <a:r>
              <a:rPr lang="en-US" sz="3200" dirty="0">
                <a:solidFill>
                  <a:schemeClr val="bg1"/>
                </a:solidFill>
              </a:rPr>
              <a:t>, while all four of the species tested had a negative impact on the species growing around them, the exotic invasive species really do take up more limiting resources than the native species when we consider the whole area of Indiana Dunes.</a:t>
            </a:r>
          </a:p>
          <a:p>
            <a:endParaRPr lang="en-US" sz="3200"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21526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25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77200" cy="5943600"/>
          </a:xfrm>
          <a:solidFill>
            <a:schemeClr val="accent2"/>
          </a:solidFill>
        </p:spPr>
        <p:txBody>
          <a:bodyPr>
            <a:noAutofit/>
          </a:bodyPr>
          <a:lstStyle/>
          <a:p>
            <a:pPr marL="114300" indent="0">
              <a:buNone/>
            </a:pPr>
            <a:r>
              <a:rPr lang="en-US" sz="3200" dirty="0" smtClean="0">
                <a:solidFill>
                  <a:schemeClr val="bg1"/>
                </a:solidFill>
              </a:rPr>
              <a:t>The </a:t>
            </a:r>
            <a:r>
              <a:rPr lang="en-US" sz="3200" dirty="0">
                <a:solidFill>
                  <a:schemeClr val="bg1"/>
                </a:solidFill>
              </a:rPr>
              <a:t>study's unique contribution to conservation biology is that it compares how four plant species cause different amounts of competitive exclusion and local extinction. The next step is to inform Park Management of the findings so they can use the data to help decide which patches of invasive exotics are worth the cost of removing. After all, it isn’t' easy to get rid of these plants once they have taken over an area. </a:t>
            </a:r>
          </a:p>
          <a:p>
            <a:endParaRPr lang="en-US" sz="3200" dirty="0">
              <a:solidFill>
                <a:schemeClr val="bg1"/>
              </a:solidFill>
            </a:endParaRPr>
          </a:p>
        </p:txBody>
      </p:sp>
    </p:spTree>
    <p:extLst>
      <p:ext uri="{BB962C8B-B14F-4D97-AF65-F5344CB8AC3E}">
        <p14:creationId xmlns:p14="http://schemas.microsoft.com/office/powerpoint/2010/main" val="2369476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TotalTime>
  <Words>764</Words>
  <Application>Microsoft Office PowerPoint</Application>
  <PresentationFormat>On-screen Show (4:3)</PresentationFormat>
  <Paragraphs>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Are Exotic Plant  Invaders All That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 Results and Concern for the Cost of Solutions </dc:title>
  <dc:creator> </dc:creator>
  <cp:lastModifiedBy> </cp:lastModifiedBy>
  <cp:revision>5</cp:revision>
  <dcterms:created xsi:type="dcterms:W3CDTF">2011-10-24T15:17:20Z</dcterms:created>
  <dcterms:modified xsi:type="dcterms:W3CDTF">2011-10-24T23:00:17Z</dcterms:modified>
</cp:coreProperties>
</file>