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  <p:sldMasterId id="2147483692" r:id="rId3"/>
  </p:sldMasterIdLst>
  <p:notesMasterIdLst>
    <p:notesMasterId r:id="rId5"/>
  </p:notesMasterIdLst>
  <p:sldIdLst>
    <p:sldId id="262" r:id="rId4"/>
  </p:sldIdLst>
  <p:sldSz cx="32918400" cy="219456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verly R. Ginsburg" initials="BR" lastIdx="44" clrIdx="0"/>
  <p:cmAuthor id="1" name="Ellen McLaughlin" initials="EKM" lastIdx="41" clrIdx="1"/>
  <p:cmAuthor id="2" name="Elizabeth Poggi" initials="EP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44"/>
    <a:srgbClr val="FFD50A"/>
    <a:srgbClr val="153357"/>
    <a:srgbClr val="0E223A"/>
    <a:srgbClr val="0C1D32"/>
    <a:srgbClr val="143154"/>
    <a:srgbClr val="F7DC15"/>
    <a:srgbClr val="F3E319"/>
    <a:srgbClr val="EED51E"/>
    <a:srgbClr val="F7D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2921" autoAdjust="0"/>
  </p:normalViewPr>
  <p:slideViewPr>
    <p:cSldViewPr>
      <p:cViewPr>
        <p:scale>
          <a:sx n="110" d="100"/>
          <a:sy n="110" d="100"/>
        </p:scale>
        <p:origin x="-8184" y="-9912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10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4BA7-A62D-4428-9C85-613F8C962CA4}" type="datetimeFigureOut">
              <a:rPr lang="en-US" smtClean="0"/>
              <a:t>9/24/23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693738"/>
            <a:ext cx="51974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452"/>
            <a:ext cx="5608320" cy="4155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24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773324"/>
            <a:ext cx="3038372" cy="461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43276-AF1F-458D-9A1D-AD403CCD67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1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5852161"/>
            <a:ext cx="29626560" cy="13751562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5852162"/>
            <a:ext cx="19751040" cy="927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605760"/>
            <a:ext cx="19751040" cy="4145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6339845"/>
            <a:ext cx="29626560" cy="132638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6096001"/>
            <a:ext cx="21671280" cy="135077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5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1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2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5"/>
            <a:ext cx="27980640" cy="43586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5"/>
            <a:ext cx="14538960" cy="14483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5"/>
            <a:ext cx="14538960" cy="14483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4912362"/>
            <a:ext cx="14544677" cy="2047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6959600"/>
            <a:ext cx="14544677" cy="126441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301487"/>
            <a:ext cx="29352240" cy="92303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00" y="243841"/>
            <a:ext cx="16184880" cy="2793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5"/>
            <a:ext cx="18402300" cy="18729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5"/>
            <a:ext cx="10829927" cy="150114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6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6"/>
            <a:ext cx="7406640" cy="18724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6"/>
            <a:ext cx="21671280" cy="18724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98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591562"/>
            <a:ext cx="24688800" cy="764032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87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45" y="4017480"/>
            <a:ext cx="30352064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246" y="8691078"/>
            <a:ext cx="30352061" cy="13924282"/>
          </a:xfrm>
        </p:spPr>
        <p:txBody>
          <a:bodyPr lIns="0" tIns="0" rIns="0" bIns="0"/>
          <a:lstStyle>
            <a:lvl1pPr marL="1260158" indent="-1230155">
              <a:buClr>
                <a:schemeClr val="accent1"/>
              </a:buClr>
              <a:buFont typeface="Wingdings" pitchFamily="2" charset="2"/>
              <a:buChar char="q"/>
              <a:tabLst/>
              <a:defRPr/>
            </a:lvl1pPr>
            <a:lvl2pPr marL="2490313" indent="-1264445">
              <a:buClr>
                <a:schemeClr val="accent1"/>
              </a:buClr>
              <a:buFont typeface="Wingdings" pitchFamily="2" charset="2"/>
              <a:buChar char="§"/>
              <a:tabLst/>
              <a:defRPr/>
            </a:lvl2pPr>
            <a:lvl3pPr marL="3716180" indent="-1260158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lvl3pPr>
            <a:lvl4pPr marL="4946333" indent="-1260158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/>
            </a:lvl4pPr>
            <a:lvl5pPr marL="6176488" indent="-1260158">
              <a:buClr>
                <a:schemeClr val="accent1"/>
              </a:buClr>
              <a:buFont typeface="Wingdings" pitchFamily="2" charset="2"/>
              <a:buChar char="Ø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4A5B8-28A1-734F-BBE1-2A1E9C991102}"/>
              </a:ext>
            </a:extLst>
          </p:cNvPr>
          <p:cNvSpPr/>
          <p:nvPr userDrawn="1"/>
        </p:nvSpPr>
        <p:spPr>
          <a:xfrm>
            <a:off x="0" y="0"/>
            <a:ext cx="32918400" cy="29408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6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91A91-0E90-68D8-CBFB-A112C6088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1" t="-7436" r="-1787" b="-7436"/>
          <a:stretch/>
        </p:blipFill>
        <p:spPr>
          <a:xfrm>
            <a:off x="27184810" y="439378"/>
            <a:ext cx="5236196" cy="2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6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5471163"/>
            <a:ext cx="28392120" cy="9128758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4686283"/>
            <a:ext cx="28392120" cy="4800598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5FCDA-5BDB-D740-9C2D-6453527FEF93}"/>
              </a:ext>
            </a:extLst>
          </p:cNvPr>
          <p:cNvSpPr/>
          <p:nvPr userDrawn="1"/>
        </p:nvSpPr>
        <p:spPr>
          <a:xfrm>
            <a:off x="0" y="0"/>
            <a:ext cx="32918400" cy="29408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6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5AAA8-BF8C-7F9F-BEBE-5322EE8BF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1" t="-7436" r="-1787" b="-7436"/>
          <a:stretch/>
        </p:blipFill>
        <p:spPr>
          <a:xfrm>
            <a:off x="27184810" y="439378"/>
            <a:ext cx="5236196" cy="2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72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464" y="4171483"/>
            <a:ext cx="28392120" cy="4241802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8464" y="8845081"/>
            <a:ext cx="13990320" cy="1392428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50264" y="8845081"/>
            <a:ext cx="13990320" cy="13924282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55AF9-6B9C-5F43-A5AD-E28A61FDBE6D}"/>
              </a:ext>
            </a:extLst>
          </p:cNvPr>
          <p:cNvSpPr/>
          <p:nvPr userDrawn="1"/>
        </p:nvSpPr>
        <p:spPr>
          <a:xfrm>
            <a:off x="0" y="0"/>
            <a:ext cx="32918400" cy="29408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62381-8A68-8446-8A6F-4C88D0FD7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1" t="-7436" r="-1787" b="-7436"/>
          <a:stretch/>
        </p:blipFill>
        <p:spPr>
          <a:xfrm>
            <a:off x="27184810" y="439378"/>
            <a:ext cx="5236196" cy="2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5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67" y="4124961"/>
            <a:ext cx="28392120" cy="424180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269" y="8336282"/>
            <a:ext cx="13926025" cy="2636518"/>
          </a:xfrm>
        </p:spPr>
        <p:txBody>
          <a:bodyPr lIns="0" tIns="0" rIns="0" bIns="0"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269" y="10972800"/>
            <a:ext cx="13926025" cy="1179068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17780" y="8336282"/>
            <a:ext cx="13994608" cy="2636518"/>
          </a:xfrm>
        </p:spPr>
        <p:txBody>
          <a:bodyPr lIns="0" tIns="0" rIns="0" bIns="0"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17780" y="10972800"/>
            <a:ext cx="13994608" cy="1179068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25D18-4F2A-2142-894E-FCB266F234B1}"/>
              </a:ext>
            </a:extLst>
          </p:cNvPr>
          <p:cNvSpPr/>
          <p:nvPr userDrawn="1"/>
        </p:nvSpPr>
        <p:spPr>
          <a:xfrm>
            <a:off x="0" y="0"/>
            <a:ext cx="32918400" cy="29408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6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B719B-8EA1-34CC-B886-9956515E0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1" t="-7436" r="-1787" b="-7436"/>
          <a:stretch/>
        </p:blipFill>
        <p:spPr>
          <a:xfrm>
            <a:off x="27184810" y="439378"/>
            <a:ext cx="5236196" cy="2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8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947" y="4633496"/>
            <a:ext cx="28392120" cy="4241802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DAEF5-DF20-6644-AFAC-79066E103F00}"/>
              </a:ext>
            </a:extLst>
          </p:cNvPr>
          <p:cNvSpPr/>
          <p:nvPr userDrawn="1"/>
        </p:nvSpPr>
        <p:spPr>
          <a:xfrm>
            <a:off x="0" y="0"/>
            <a:ext cx="32918400" cy="29408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86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3890F-CBA4-F819-053B-53F6E9154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1" t="-7436" r="-1787" b="-7436"/>
          <a:stretch/>
        </p:blipFill>
        <p:spPr>
          <a:xfrm>
            <a:off x="27184810" y="439378"/>
            <a:ext cx="5236196" cy="2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6096001"/>
            <a:ext cx="14538960" cy="135077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6096001"/>
            <a:ext cx="14538960" cy="135077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41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463040"/>
            <a:ext cx="10617040" cy="512064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2"/>
            <a:ext cx="16664940" cy="155956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6583680"/>
            <a:ext cx="10617040" cy="1219708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126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463040"/>
            <a:ext cx="10617040" cy="512064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2"/>
            <a:ext cx="16664940" cy="15595600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6583680"/>
            <a:ext cx="10617040" cy="1219708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218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7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3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5852160"/>
            <a:ext cx="14544677" cy="2047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7899403"/>
            <a:ext cx="14544677" cy="11328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852160"/>
            <a:ext cx="14550390" cy="2047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7899403"/>
            <a:ext cx="14550390" cy="11328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34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20340325"/>
            <a:ext cx="7680960" cy="1168400"/>
          </a:xfrm>
          <a:prstGeom prst="rect">
            <a:avLst/>
          </a:prstGeom>
        </p:spPr>
        <p:txBody>
          <a:bodyPr/>
          <a:lstStyle/>
          <a:p>
            <a:fld id="{D27F5D02-B492-4741-832D-D6CF788933A6}" type="datetimeFigureOut">
              <a:rPr lang="en-US" smtClean="0"/>
              <a:pPr/>
              <a:t>9/24/23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20340325"/>
            <a:ext cx="10424160" cy="1168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20340325"/>
            <a:ext cx="7680960" cy="1168400"/>
          </a:xfrm>
          <a:prstGeom prst="rect">
            <a:avLst/>
          </a:prstGeom>
        </p:spPr>
        <p:txBody>
          <a:bodyPr/>
          <a:lstStyle/>
          <a:p>
            <a:fld id="{C82BC49F-BCF3-A64B-BA1B-F0E19EE76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5852168"/>
            <a:ext cx="18402300" cy="136550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5852165"/>
            <a:ext cx="10829927" cy="13655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55282" y="154994"/>
            <a:ext cx="20378596" cy="279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2918400" cy="2734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2"/>
            <a:ext cx="10852171" cy="24341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9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5"/>
            <a:ext cx="29626560" cy="1448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5"/>
            <a:ext cx="7680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7D05-5F1E-4DA3-8B76-58DCD9AB77CA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5"/>
            <a:ext cx="104241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5"/>
            <a:ext cx="7680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D4E7-D6AE-4BDB-BDEF-5777CC5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1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2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C873AB7B-11D0-4042-8551-02D3153E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893" y="17786397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Key areas of expertise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576A9720-4D25-421D-B7F0-A4C38BEE1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797" y="3733800"/>
            <a:ext cx="16108805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Examples of Scientific Impact and Expertise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E51DE-9B11-42A3-8827-61DA07DFFEC6}"/>
              </a:ext>
            </a:extLst>
          </p:cNvPr>
          <p:cNvSpPr txBox="1"/>
          <p:nvPr/>
        </p:nvSpPr>
        <p:spPr>
          <a:xfrm>
            <a:off x="24823182" y="18987970"/>
            <a:ext cx="768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Recruit faculty with SPH / LCC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Build user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Formalize Shared Resource operations and budgetary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Program of research focused on developing innovative statistical and data science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8" name="Rectangle 289">
            <a:extLst>
              <a:ext uri="{FF2B5EF4-FFF2-40B4-BE49-F238E27FC236}">
                <a16:creationId xmlns:a16="http://schemas.microsoft.com/office/drawing/2014/main" id="{9E82E6D7-D4FD-43B1-9563-1223834E4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179" y="10308644"/>
            <a:ext cx="8698973" cy="433667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02844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latin typeface="Lucida Bright" panose="02040602050505020304" pitchFamily="18" charset="0"/>
            </a:endParaRPr>
          </a:p>
          <a:p>
            <a:pPr eaLnBrk="0" hangingPunct="0"/>
            <a:endParaRPr lang="en-US" dirty="0">
              <a:latin typeface="Lucida Bright" panose="02040602050505020304" pitchFamily="18" charset="0"/>
            </a:endParaRPr>
          </a:p>
          <a:p>
            <a:pPr eaLnBrk="0" hangingPunct="0"/>
            <a:r>
              <a:rPr lang="en-US" sz="2400" dirty="0">
                <a:latin typeface="Lucida Bright" panose="02040602050505020304" pitchFamily="18" charset="0"/>
              </a:rPr>
              <a:t>                </a:t>
            </a:r>
          </a:p>
          <a:p>
            <a:pPr eaLnBrk="0" hangingPunct="0"/>
            <a:endParaRPr lang="en-US" sz="2400" dirty="0">
              <a:latin typeface="Lucida Bright" panose="02040602050505020304" pitchFamily="18" charset="0"/>
            </a:endParaRPr>
          </a:p>
          <a:p>
            <a:pPr eaLnBrk="0" hangingPunct="0"/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9" name="Rectangle 288">
            <a:extLst>
              <a:ext uri="{FF2B5EF4-FFF2-40B4-BE49-F238E27FC236}">
                <a16:creationId xmlns:a16="http://schemas.microsoft.com/office/drawing/2014/main" id="{B11D1D26-FFE1-49B0-8DE1-6940DCF5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8090" y="4752341"/>
            <a:ext cx="7911653" cy="5461122"/>
          </a:xfrm>
          <a:prstGeom prst="rect">
            <a:avLst/>
          </a:prstGeom>
          <a:noFill/>
          <a:ln w="9525" algn="ctr">
            <a:solidFill>
              <a:srgbClr val="102844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10" name="Rectangle 288">
            <a:extLst>
              <a:ext uri="{FF2B5EF4-FFF2-40B4-BE49-F238E27FC236}">
                <a16:creationId xmlns:a16="http://schemas.microsoft.com/office/drawing/2014/main" id="{9F4F004B-CC5E-4071-9A4C-F256BBD5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2642" y="4752341"/>
            <a:ext cx="7667376" cy="5366884"/>
          </a:xfrm>
          <a:prstGeom prst="rect">
            <a:avLst/>
          </a:prstGeom>
          <a:noFill/>
          <a:ln w="9525" algn="ctr">
            <a:solidFill>
              <a:srgbClr val="102844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766D6D7-5F15-4F47-92D1-4FD78607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920" y="3733800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Key Publications 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1B7FF9F-DA7B-4DE1-BB6D-B9C85F60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7359" y="18110255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Future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AC856-142A-49AC-95B2-FA9E5EB8778C}"/>
              </a:ext>
            </a:extLst>
          </p:cNvPr>
          <p:cNvSpPr txBox="1"/>
          <p:nvPr/>
        </p:nvSpPr>
        <p:spPr>
          <a:xfrm>
            <a:off x="13022666" y="6020620"/>
            <a:ext cx="3485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effectLst/>
                <a:ea typeface="Times New Roman" panose="02020603050405020304" pitchFamily="18" charset="0"/>
              </a:rPr>
              <a:t>Meng, K. and </a:t>
            </a:r>
            <a:r>
              <a:rPr lang="en-US" sz="1600" b="1" kern="0" dirty="0" err="1">
                <a:effectLst/>
                <a:ea typeface="Times New Roman" panose="02020603050405020304" pitchFamily="18" charset="0"/>
              </a:rPr>
              <a:t>Eloyan</a:t>
            </a:r>
            <a:r>
              <a:rPr lang="en-US" sz="1600" b="1" kern="0" dirty="0">
                <a:effectLst/>
                <a:ea typeface="Times New Roman" panose="02020603050405020304" pitchFamily="18" charset="0"/>
              </a:rPr>
              <a:t>, A</a:t>
            </a:r>
            <a:r>
              <a:rPr lang="en-US" sz="1600" kern="0" dirty="0">
                <a:effectLst/>
                <a:ea typeface="Times New Roman" panose="02020603050405020304" pitchFamily="18" charset="0"/>
              </a:rPr>
              <a:t>. (2021) Principal Manifold Estimation via Model Complexity Selection. JRSSB 83, 2, 369-394.</a:t>
            </a:r>
            <a:r>
              <a:rPr lang="en-US" sz="1600" dirty="0">
                <a:effectLst/>
              </a:rPr>
              <a:t> </a:t>
            </a:r>
          </a:p>
          <a:p>
            <a:endParaRPr lang="en-US" sz="1600" kern="0" dirty="0">
              <a:effectLst/>
              <a:ea typeface="Times New Roman" panose="02020603050405020304" pitchFamily="18" charset="0"/>
            </a:endParaRPr>
          </a:p>
          <a:p>
            <a:r>
              <a:rPr lang="en-US" sz="1600" b="1" kern="0" dirty="0" err="1">
                <a:effectLst/>
                <a:ea typeface="Times New Roman" panose="02020603050405020304" pitchFamily="18" charset="0"/>
              </a:rPr>
              <a:t>Eloyan</a:t>
            </a:r>
            <a:r>
              <a:rPr lang="en-US" sz="1600" b="1" kern="0" dirty="0">
                <a:effectLst/>
                <a:ea typeface="Times New Roman" panose="02020603050405020304" pitchFamily="18" charset="0"/>
              </a:rPr>
              <a:t>, A</a:t>
            </a:r>
            <a:r>
              <a:rPr lang="en-US" sz="1600" kern="0" dirty="0">
                <a:effectLst/>
                <a:ea typeface="Times New Roman" panose="02020603050405020304" pitchFamily="18" charset="0"/>
              </a:rPr>
              <a:t>. Yue, M.S., Khachatryan, D. (2020) Statistical Analysis of Tumor Heterogeneity for Radiomics in Cancer. Statistics in Medicine. 39: 4704–4723</a:t>
            </a:r>
            <a:r>
              <a:rPr lang="en-US" sz="1600" dirty="0">
                <a:effectLst/>
              </a:rPr>
              <a:t> 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3FE339-F5FC-416A-934C-0C78F9FABE43}"/>
              </a:ext>
            </a:extLst>
          </p:cNvPr>
          <p:cNvSpPr txBox="1"/>
          <p:nvPr/>
        </p:nvSpPr>
        <p:spPr>
          <a:xfrm>
            <a:off x="13042465" y="10998232"/>
            <a:ext cx="43748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Ying Ma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Snehal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Patil, Xiang Zhou,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Bhramar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Mukherjee, and Lars G Fritsche. (2022).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ExPRSweb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An online repository with polygenic risk scores for common health-related exposures. AJHG S0002-9297(22)00404-9. PMID: 36152628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Lars G Fritsche,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Ying Ma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Daiwei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Zhang, et al (2021). On cross-ancestry cancer polygenic risk scores.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PLoS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Genetics, 17(9), e1009670. PMID: 34529658</a:t>
            </a:r>
            <a:r>
              <a:rPr lang="en-US" sz="1600" dirty="0">
                <a:effectLst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551F81-B276-42EC-AF8C-877308843DFE}"/>
              </a:ext>
            </a:extLst>
          </p:cNvPr>
          <p:cNvSpPr/>
          <p:nvPr/>
        </p:nvSpPr>
        <p:spPr>
          <a:xfrm>
            <a:off x="9027563" y="4777874"/>
            <a:ext cx="7197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Lucida Bright" panose="02040602050505020304" pitchFamily="18" charset="0"/>
                <a:cs typeface="Arial" pitchFamily="34" charset="0"/>
              </a:rPr>
              <a:t>Radiomics and topological data analysis for </a:t>
            </a:r>
          </a:p>
          <a:p>
            <a:r>
              <a:rPr lang="en-US" sz="2400" b="1" dirty="0">
                <a:latin typeface="Lucida Bright" panose="02040602050505020304" pitchFamily="18" charset="0"/>
                <a:cs typeface="Arial" pitchFamily="34" charset="0"/>
              </a:rPr>
              <a:t>characterizing tumor features from CT scans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767ED-6797-45CA-AEE8-9684EA4D002B}"/>
              </a:ext>
            </a:extLst>
          </p:cNvPr>
          <p:cNvSpPr/>
          <p:nvPr/>
        </p:nvSpPr>
        <p:spPr>
          <a:xfrm>
            <a:off x="16960158" y="4818714"/>
            <a:ext cx="7195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Lucida Bright" panose="02040602050505020304" pitchFamily="18" charset="0"/>
                <a:cs typeface="Arial" pitchFamily="34" charset="0"/>
              </a:rPr>
              <a:t>Design and analysis of randomized trials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B239E-9A87-4744-A163-A5B0A7808477}"/>
              </a:ext>
            </a:extLst>
          </p:cNvPr>
          <p:cNvSpPr/>
          <p:nvPr/>
        </p:nvSpPr>
        <p:spPr>
          <a:xfrm>
            <a:off x="9003675" y="10375015"/>
            <a:ext cx="829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Lucida Bright" panose="02040602050505020304" pitchFamily="18" charset="0"/>
                <a:cs typeface="Arial" pitchFamily="34" charset="0"/>
              </a:rPr>
              <a:t>Polygenic risk scores for breast and prostate cancer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5417E2CE-E167-46AD-8363-301EF6280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761" y="18718674"/>
            <a:ext cx="7778612" cy="3416320"/>
          </a:xfrm>
          <a:prstGeom prst="rect">
            <a:avLst/>
          </a:prstGeom>
          <a:noFill/>
          <a:ln w="9525">
            <a:solidFill>
              <a:srgbClr val="10284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ucida Bright" panose="02040602050505020304" pitchFamily="18" charset="0"/>
              </a:rPr>
              <a:t>Design and analysis of randomized trials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Lucida Bright" panose="02040602050505020304" pitchFamily="18" charset="0"/>
              </a:rPr>
              <a:t>rNA</a:t>
            </a:r>
            <a:r>
              <a:rPr lang="en-US" altLang="en-US" sz="2400" dirty="0">
                <a:latin typeface="Lucida Bright" panose="02040602050505020304" pitchFamily="18" charset="0"/>
              </a:rPr>
              <a:t>-seq and single-cell </a:t>
            </a:r>
            <a:r>
              <a:rPr lang="en-US" altLang="en-US" sz="2400" dirty="0" err="1">
                <a:latin typeface="Lucida Bright" panose="02040602050505020304" pitchFamily="18" charset="0"/>
              </a:rPr>
              <a:t>rNA</a:t>
            </a:r>
            <a:r>
              <a:rPr lang="en-US" altLang="en-US" sz="2400" dirty="0">
                <a:latin typeface="Lucida Bright" panose="02040602050505020304" pitchFamily="18" charset="0"/>
              </a:rPr>
              <a:t> methods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ucida Bright" panose="02040602050505020304" pitchFamily="18" charset="0"/>
              </a:rPr>
              <a:t>Spatial transcriptomics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ucida Bright" panose="02040602050505020304" pitchFamily="18" charset="0"/>
              </a:rPr>
              <a:t>Causal inference for observational cohort data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ucida Bright" panose="02040602050505020304" pitchFamily="18" charset="0"/>
              </a:rPr>
              <a:t>Machine learning and prediction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ucida Bright" panose="02040602050505020304" pitchFamily="18" charset="0"/>
              </a:rPr>
              <a:t>Radiomics and image analysis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Lucida Bright" panose="02040602050505020304" pitchFamily="18" charset="0"/>
              </a:rPr>
              <a:t>Design and analysis for pre-clinical studies and in-vivo experiments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altLang="en-US" sz="2400" dirty="0">
              <a:latin typeface="Lucida Bright" panose="02040602050505020304" pitchFamily="18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E8A19222-FB6C-4CA6-9841-C31A20C7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14" y="3724811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102844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Overview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B191112-FB69-44C1-B993-D79A8BED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48" y="9828033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Key Services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AB73C651-30DD-4952-921B-9E3CF610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893" y="14934853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Value Added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A7F02AB5-2540-4323-83F7-4575EE8C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" y="16346090"/>
            <a:ext cx="7680960" cy="64633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Key Personnel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A9CB34-A231-4264-A301-73F35EAF0B7A}"/>
              </a:ext>
            </a:extLst>
          </p:cNvPr>
          <p:cNvSpPr txBox="1"/>
          <p:nvPr/>
        </p:nvSpPr>
        <p:spPr>
          <a:xfrm>
            <a:off x="372758" y="4382463"/>
            <a:ext cx="768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0"/>
              </a:rPr>
              <a:t>The Biostatistics SR offers faculty-level biostatistics and data science collaboration on projects and grant proposals; develops reproducible data pipelines; generates innovative methods to address key analytic and computational challenges; facilitates scientific monitoring of studies and trials; ensures use of rigorous and modern methods for study design, analysis and reporting.  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dirty="0">
                <a:latin typeface="Lucida Bright" panose="02040602050505020304" pitchFamily="18" charset="0"/>
              </a:rPr>
              <a:t>The services ensure that LCC members can have access and utilize rigorous and innovative analytic methods that make optimal use of data associated with investigator-initiated research projects.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CABE7-E285-4774-91A9-4C21FE3C9B25}"/>
              </a:ext>
            </a:extLst>
          </p:cNvPr>
          <p:cNvSpPr txBox="1"/>
          <p:nvPr/>
        </p:nvSpPr>
        <p:spPr>
          <a:xfrm>
            <a:off x="509755" y="10730181"/>
            <a:ext cx="768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Project-specific faculty-level collaboration on new projects and grant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Bioinformatics and computational biology support for experimental design, data acquisition, preprocessing, visualization, and pipeline development for mapping and preprocessing in –omics platforms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Ensure quality control and reproducibility of pipelines and data analyses by maintaining archives for data and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Consultation and collaboration on analysis of observational data (e.g. EHR) and cohort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Facilitate access to Brown computing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Provide staffing for SRMC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6CCBC1-4B61-4F4A-BC3E-39BD98DE5752}"/>
              </a:ext>
            </a:extLst>
          </p:cNvPr>
          <p:cNvSpPr txBox="1"/>
          <p:nvPr/>
        </p:nvSpPr>
        <p:spPr>
          <a:xfrm>
            <a:off x="8705761" y="15699759"/>
            <a:ext cx="814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Access to specialized biostatistics faculty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Ensure optimal study design for expensive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Ensure rigorous and cutting edge analytic methods for grant proposals and manuscripts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Ensure reproducibility of analyses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94BBE-791D-4EFE-86C6-64BC16EB6F43}"/>
              </a:ext>
            </a:extLst>
          </p:cNvPr>
          <p:cNvSpPr txBox="1"/>
          <p:nvPr/>
        </p:nvSpPr>
        <p:spPr>
          <a:xfrm>
            <a:off x="773264" y="17216346"/>
            <a:ext cx="7270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Bright" panose="02040602050505020304" pitchFamily="18" charset="0"/>
              </a:rPr>
              <a:t>Faculty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Joseph Hogan (Director)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Lucida Bright" panose="02040602050505020304" pitchFamily="18" charset="0"/>
              </a:rPr>
              <a:t>Zhijin</a:t>
            </a:r>
            <a:r>
              <a:rPr lang="en-US" sz="2400" dirty="0">
                <a:latin typeface="Lucida Bright" panose="02040602050505020304" pitchFamily="18" charset="0"/>
              </a:rPr>
              <a:t> Wu (Associate Director)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Consulting faculty in biostatistics and bioinformatics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b="1" dirty="0">
                <a:latin typeface="Lucida Bright" panose="02040602050505020304" pitchFamily="18" charset="0"/>
              </a:rPr>
              <a:t>Technical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Technical Director/Manager – TBN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Data manager (100%)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Scientific programmer (100%)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Bright" panose="02040602050505020304" pitchFamily="18" charset="0"/>
              </a:rPr>
              <a:t>Software engineer / developer (50%)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322ADB-F931-4BC6-8D34-695F7CD81C84}"/>
              </a:ext>
            </a:extLst>
          </p:cNvPr>
          <p:cNvSpPr/>
          <p:nvPr/>
        </p:nvSpPr>
        <p:spPr>
          <a:xfrm>
            <a:off x="7840472" y="450004"/>
            <a:ext cx="17984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Biostatistics Shared Resource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Joseph W Hogan, Director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D7D40E2-EF5A-B1CA-FFCF-31802AD59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23" y="5798290"/>
            <a:ext cx="4016278" cy="25904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C8ED9D2-EA6E-587B-B7C3-83570B3CE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2" y="10899177"/>
            <a:ext cx="3549414" cy="35420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A4F71E-D745-C3B5-53B1-A7BA8AFFD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544" y="5359429"/>
            <a:ext cx="3403600" cy="4572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525C4A7-FC8D-80CA-1120-CFDA13419354}"/>
              </a:ext>
            </a:extLst>
          </p:cNvPr>
          <p:cNvSpPr txBox="1"/>
          <p:nvPr/>
        </p:nvSpPr>
        <p:spPr>
          <a:xfrm>
            <a:off x="20690042" y="5387766"/>
            <a:ext cx="369395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3980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Pisano ED,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Gatsonis</a:t>
            </a:r>
            <a:r>
              <a:rPr lang="en-US" sz="1600" b="1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Hendrick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Digital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versus Film Mammography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Breast-Cancer Screening. NEJM 2005; 353:1773-83.</a:t>
            </a:r>
            <a:r>
              <a:rPr lang="en-US" sz="16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PMID: 16169887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n-US" sz="16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en-US" sz="16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en-US" sz="16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en-US" sz="16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1600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Team.</a:t>
            </a:r>
            <a:r>
              <a:rPr lang="en-US" sz="16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sz="16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Lung-Cancer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en-US" sz="16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6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Low-Dose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Computed Tomographic Screening,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NEJM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2011; 365(5): 395-409.</a:t>
            </a:r>
            <a:r>
              <a:rPr lang="en-US" sz="16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spc="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Comstock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CE,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Gatsonis</a:t>
            </a:r>
            <a:r>
              <a:rPr lang="en-US" sz="1600" b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sz="16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Abbreviated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MRI vs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Tomosynthesis for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reast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n-US" sz="16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1600" spc="-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6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breasts</a:t>
            </a:r>
            <a:r>
              <a:rPr lang="en-US" sz="16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undergoing</a:t>
            </a:r>
            <a:r>
              <a:rPr lang="en-US" sz="16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screening.</a:t>
            </a:r>
            <a:r>
              <a:rPr lang="en-US" sz="16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JAMA.</a:t>
            </a:r>
            <a:r>
              <a:rPr lang="en-US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25;323(8):746-756</a:t>
            </a:r>
            <a:r>
              <a:rPr lang="en-US" sz="1600" dirty="0">
                <a:effectLst/>
              </a:rPr>
              <a:t> </a:t>
            </a:r>
            <a:endParaRPr lang="en-US" sz="1600" spc="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289">
            <a:extLst>
              <a:ext uri="{FF2B5EF4-FFF2-40B4-BE49-F238E27FC236}">
                <a16:creationId xmlns:a16="http://schemas.microsoft.com/office/drawing/2014/main" id="{0970367A-0198-57DB-997C-4686CA45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638" y="10337923"/>
            <a:ext cx="6881379" cy="433667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02844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 dirty="0">
                <a:latin typeface="Lucida Bright" panose="02040602050505020304" pitchFamily="18" charset="0"/>
              </a:rPr>
              <a:t>Reproducibility of gene networks in breast cancer</a:t>
            </a:r>
          </a:p>
          <a:p>
            <a:pPr eaLnBrk="0" hangingPunct="0"/>
            <a:r>
              <a:rPr lang="en-US" sz="2400" dirty="0">
                <a:latin typeface="Lucida Bright" panose="02040602050505020304" pitchFamily="18" charset="0"/>
              </a:rPr>
              <a:t>             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59FE5A-77A3-6DFF-3C1F-E2F1F50CB068}"/>
              </a:ext>
            </a:extLst>
          </p:cNvPr>
          <p:cNvGrpSpPr/>
          <p:nvPr/>
        </p:nvGrpSpPr>
        <p:grpSpPr>
          <a:xfrm>
            <a:off x="16062556" y="15754525"/>
            <a:ext cx="8864599" cy="5852084"/>
            <a:chOff x="2264134" y="1930880"/>
            <a:chExt cx="6163733" cy="36982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80D8C4-59A6-72EB-49C4-CAA5D355D2FE}"/>
                </a:ext>
              </a:extLst>
            </p:cNvPr>
            <p:cNvGrpSpPr/>
            <p:nvPr/>
          </p:nvGrpSpPr>
          <p:grpSpPr>
            <a:xfrm>
              <a:off x="2264134" y="1930880"/>
              <a:ext cx="6163733" cy="3698240"/>
              <a:chOff x="2520" y="4515"/>
              <a:chExt cx="7200" cy="43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743566-E439-464C-8EE4-99EBEA6A1369}"/>
                  </a:ext>
                </a:extLst>
              </p:cNvPr>
              <p:cNvSpPr/>
              <p:nvPr/>
            </p:nvSpPr>
            <p:spPr>
              <a:xfrm>
                <a:off x="2520" y="4515"/>
                <a:ext cx="7200" cy="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D71BF7B-8505-5B90-ACAE-C2693B7967BC}"/>
                  </a:ext>
                </a:extLst>
              </p:cNvPr>
              <p:cNvSpPr/>
              <p:nvPr/>
            </p:nvSpPr>
            <p:spPr>
              <a:xfrm>
                <a:off x="2520" y="4515"/>
                <a:ext cx="7200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D4103A-F6F8-848E-58E2-1B3CE2B741BB}"/>
                  </a:ext>
                </a:extLst>
              </p:cNvPr>
              <p:cNvSpPr/>
              <p:nvPr/>
            </p:nvSpPr>
            <p:spPr>
              <a:xfrm>
                <a:off x="6907" y="5095"/>
                <a:ext cx="1440" cy="49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Project Statistician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6A7607-6C3C-0AA6-3D55-CDBA8B4391C4}"/>
                  </a:ext>
                </a:extLst>
              </p:cNvPr>
              <p:cNvSpPr/>
              <p:nvPr/>
            </p:nvSpPr>
            <p:spPr>
              <a:xfrm>
                <a:off x="4200" y="5235"/>
                <a:ext cx="1440" cy="48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Project PI and Research Team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372756E-FEFF-4A98-CC81-4C8DD51EE814}"/>
                  </a:ext>
                </a:extLst>
              </p:cNvPr>
              <p:cNvSpPr/>
              <p:nvPr/>
            </p:nvSpPr>
            <p:spPr>
              <a:xfrm>
                <a:off x="3240" y="6195"/>
                <a:ext cx="1320" cy="949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Primary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Data Collected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B824B4E-D10A-0748-DA4C-3CD455C2028C}"/>
                  </a:ext>
                </a:extLst>
              </p:cNvPr>
              <p:cNvSpPr/>
              <p:nvPr/>
            </p:nvSpPr>
            <p:spPr>
              <a:xfrm>
                <a:off x="6480" y="6195"/>
                <a:ext cx="1320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Analysis Dataset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3AEEC4B-79D3-EC41-0D95-6BDCCBEF5547}"/>
                  </a:ext>
                </a:extLst>
              </p:cNvPr>
              <p:cNvSpPr/>
              <p:nvPr/>
            </p:nvSpPr>
            <p:spPr>
              <a:xfrm>
                <a:off x="8160" y="6195"/>
                <a:ext cx="1128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Project Archive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35880-396C-7201-52F1-19AD7BB0FBE2}"/>
                  </a:ext>
                </a:extLst>
              </p:cNvPr>
              <p:cNvSpPr/>
              <p:nvPr/>
            </p:nvSpPr>
            <p:spPr>
              <a:xfrm>
                <a:off x="6240" y="7635"/>
                <a:ext cx="1200" cy="7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Statistical Programmer/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Analyst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CC84B5-B91C-1714-A46C-10CB4BBFDC68}"/>
                  </a:ext>
                </a:extLst>
              </p:cNvPr>
              <p:cNvSpPr/>
              <p:nvPr/>
            </p:nvSpPr>
            <p:spPr>
              <a:xfrm>
                <a:off x="4920" y="7635"/>
                <a:ext cx="960" cy="7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Data Systems Specialist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F110974-2CA4-79BA-76C0-05AB793A471C}"/>
                  </a:ext>
                </a:extLst>
              </p:cNvPr>
              <p:cNvSpPr/>
              <p:nvPr/>
            </p:nvSpPr>
            <p:spPr>
              <a:xfrm>
                <a:off x="4800" y="6182"/>
                <a:ext cx="1320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Project Database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74863E68-BECE-6DA5-0924-DBE6C6619A47}"/>
                  </a:ext>
                </a:extLst>
              </p:cNvPr>
              <p:cNvCxnSpPr/>
              <p:nvPr/>
            </p:nvCxnSpPr>
            <p:spPr>
              <a:xfrm flipH="1">
                <a:off x="4200" y="5715"/>
                <a:ext cx="600" cy="48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CD2C9B3-B06A-59C4-C7F3-DB835B8F41FE}"/>
                  </a:ext>
                </a:extLst>
              </p:cNvPr>
              <p:cNvCxnSpPr/>
              <p:nvPr/>
            </p:nvCxnSpPr>
            <p:spPr>
              <a:xfrm>
                <a:off x="7680" y="5595"/>
                <a:ext cx="960" cy="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B88665B-38B0-3129-13E2-A1DB1C64908C}"/>
                  </a:ext>
                </a:extLst>
              </p:cNvPr>
              <p:cNvCxnSpPr/>
              <p:nvPr/>
            </p:nvCxnSpPr>
            <p:spPr>
              <a:xfrm rot="10800000" flipH="1">
                <a:off x="6960" y="6795"/>
                <a:ext cx="1320" cy="84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570A68F-7234-0032-F67B-18177F22B8BD}"/>
                  </a:ext>
                </a:extLst>
              </p:cNvPr>
              <p:cNvCxnSpPr/>
              <p:nvPr/>
            </p:nvCxnSpPr>
            <p:spPr>
              <a:xfrm>
                <a:off x="4081" y="7144"/>
                <a:ext cx="839" cy="73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D55002B-77A8-2ABF-74C6-E25D8BDE1585}"/>
                  </a:ext>
                </a:extLst>
              </p:cNvPr>
              <p:cNvCxnSpPr/>
              <p:nvPr/>
            </p:nvCxnSpPr>
            <p:spPr>
              <a:xfrm rot="10800000" flipH="1">
                <a:off x="5280" y="6915"/>
                <a:ext cx="120" cy="72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320BA83-59DC-9BE8-A2C9-AADA9896AA3C}"/>
                  </a:ext>
                </a:extLst>
              </p:cNvPr>
              <p:cNvCxnSpPr/>
              <p:nvPr/>
            </p:nvCxnSpPr>
            <p:spPr>
              <a:xfrm rot="10800000" flipH="1">
                <a:off x="6720" y="6915"/>
                <a:ext cx="240" cy="72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3" name="Right Arrow 52">
                <a:extLst>
                  <a:ext uri="{FF2B5EF4-FFF2-40B4-BE49-F238E27FC236}">
                    <a16:creationId xmlns:a16="http://schemas.microsoft.com/office/drawing/2014/main" id="{EA5CF733-6DD1-522F-E3B0-3DF61D7BFAD3}"/>
                  </a:ext>
                </a:extLst>
              </p:cNvPr>
              <p:cNvSpPr/>
              <p:nvPr/>
            </p:nvSpPr>
            <p:spPr>
              <a:xfrm>
                <a:off x="4560" y="6435"/>
                <a:ext cx="240" cy="24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4" name="Right Arrow 53">
                <a:extLst>
                  <a:ext uri="{FF2B5EF4-FFF2-40B4-BE49-F238E27FC236}">
                    <a16:creationId xmlns:a16="http://schemas.microsoft.com/office/drawing/2014/main" id="{D4A48BA6-F6AA-7400-79B7-24EF57BF9FD0}"/>
                  </a:ext>
                </a:extLst>
              </p:cNvPr>
              <p:cNvSpPr/>
              <p:nvPr/>
            </p:nvSpPr>
            <p:spPr>
              <a:xfrm>
                <a:off x="6120" y="6435"/>
                <a:ext cx="360" cy="24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5" name="Right Arrow 54">
                <a:extLst>
                  <a:ext uri="{FF2B5EF4-FFF2-40B4-BE49-F238E27FC236}">
                    <a16:creationId xmlns:a16="http://schemas.microsoft.com/office/drawing/2014/main" id="{34D1A6F0-8291-B5BB-4F99-F68C5596ED75}"/>
                  </a:ext>
                </a:extLst>
              </p:cNvPr>
              <p:cNvSpPr/>
              <p:nvPr/>
            </p:nvSpPr>
            <p:spPr>
              <a:xfrm>
                <a:off x="7800" y="6435"/>
                <a:ext cx="360" cy="24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BBAAB58-5D48-766B-5FEC-6D5E1AACA720}"/>
                  </a:ext>
                </a:extLst>
              </p:cNvPr>
              <p:cNvCxnSpPr/>
              <p:nvPr/>
            </p:nvCxnSpPr>
            <p:spPr>
              <a:xfrm>
                <a:off x="5760" y="6915"/>
                <a:ext cx="720" cy="72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5D0D841-2A65-EA40-4725-5270298EE87A}"/>
                  </a:ext>
                </a:extLst>
              </p:cNvPr>
              <p:cNvCxnSpPr/>
              <p:nvPr/>
            </p:nvCxnSpPr>
            <p:spPr>
              <a:xfrm rot="10800000" flipH="1">
                <a:off x="7200" y="5595"/>
                <a:ext cx="360" cy="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4F30A7A-D330-0833-4F0E-E399EA053CA2}"/>
                  </a:ext>
                </a:extLst>
              </p:cNvPr>
              <p:cNvSpPr/>
              <p:nvPr/>
            </p:nvSpPr>
            <p:spPr>
              <a:xfrm>
                <a:off x="3600" y="7275"/>
                <a:ext cx="960" cy="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C991F75-9864-9F9F-D067-5C15DD80405A}"/>
                  </a:ext>
                </a:extLst>
              </p:cNvPr>
              <p:cNvCxnSpPr/>
              <p:nvPr/>
            </p:nvCxnSpPr>
            <p:spPr>
              <a:xfrm rot="10800000">
                <a:off x="5160" y="5715"/>
                <a:ext cx="240" cy="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537D6CD-0F90-9AC2-8341-5943AAD95FC2}"/>
                  </a:ext>
                </a:extLst>
              </p:cNvPr>
              <p:cNvCxnSpPr/>
              <p:nvPr/>
            </p:nvCxnSpPr>
            <p:spPr>
              <a:xfrm rot="10800000">
                <a:off x="5400" y="5715"/>
                <a:ext cx="1200" cy="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8C378B8-76B7-F058-DBF2-D290122BC52C}"/>
                  </a:ext>
                </a:extLst>
              </p:cNvPr>
              <p:cNvCxnSpPr/>
              <p:nvPr/>
            </p:nvCxnSpPr>
            <p:spPr>
              <a:xfrm rot="10800000">
                <a:off x="5640" y="5595"/>
                <a:ext cx="2640" cy="72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62" name="Text Box 12">
            <a:extLst>
              <a:ext uri="{FF2B5EF4-FFF2-40B4-BE49-F238E27FC236}">
                <a16:creationId xmlns:a16="http://schemas.microsoft.com/office/drawing/2014/main" id="{FC7A24E4-A53F-A964-29D2-66260FC3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1874" y="14918439"/>
            <a:ext cx="768096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Lucida Bright" panose="02040602050505020304" pitchFamily="18" charset="0"/>
                <a:cs typeface="Arial" charset="0"/>
              </a:rPr>
              <a:t>Data Workflow and Pipeline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A366AB-D369-7445-AC43-05870B8DC45D}"/>
              </a:ext>
            </a:extLst>
          </p:cNvPr>
          <p:cNvSpPr txBox="1"/>
          <p:nvPr/>
        </p:nvSpPr>
        <p:spPr>
          <a:xfrm>
            <a:off x="24636318" y="4539608"/>
            <a:ext cx="7680960" cy="14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Huntington, K.E., Louie, A.D., Srinivasan, P.R., Schorl, C., Lu, S., Silverberg, D., Newhouse, D., Wu, Z., Zhou, L., Borden, B.A. &amp; Giles, F.J. (2023). GSK-3 inhibitor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elraglusib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enhances tumor-infiltrating immune cell activation in tumor biopsies and synergizes with anti-PD-L1 in a murine model of colorectal cancer. International Journal of Molecular Sciences, 24(13), 10870.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De Souza A.L., Mega A.E., Douglass J., Olszewski A.J.,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Gamsiz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Uzun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E.D.,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Uzun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A., Chou C., Duan F., Wang J., Ali A.,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Golijanin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D.J., Holder S.L., Lagos G.G., Safran H., El-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Deiry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W., Carneiro B.A. (2023). Clinical features of patients with MTAP-deleted bladder cancer.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Am J Cancer Res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Bocage A.,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Orang’o</a:t>
            </a:r>
            <a:r>
              <a:rPr lang="en-US" sz="1600" dirty="0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O., Liu T.,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Itsura</a:t>
            </a:r>
            <a:r>
              <a:rPr lang="en-US" sz="1600" dirty="0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P.,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Tonui</a:t>
            </a:r>
            <a:r>
              <a:rPr lang="en-US" sz="1600" dirty="0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P.,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Muthoka</a:t>
            </a:r>
            <a:r>
              <a:rPr lang="en-US" sz="1600" dirty="0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K., Stephen K., Sam S.S., Caliendo A., Cu-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Uvin</a:t>
            </a:r>
            <a:r>
              <a:rPr lang="en-US" sz="1600" dirty="0">
                <a:effectLst/>
                <a:latin typeface="Lucida Bright" panose="0204060205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S (2022). HIV-1 RNA genital tract shedding after cryotherapy for visual inspection with acetic acid-positive cervical lesions in western Kenya.  Am Journal of Obstetrics &amp; Gynecology 226, 291-292.</a:t>
            </a:r>
            <a:endParaRPr lang="en-US" sz="1600" dirty="0">
              <a:effectLst/>
              <a:latin typeface="Lucida Bright" panose="02040602050505020304" pitchFamily="18" charset="77"/>
            </a:endParaRP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Ma, Y., &amp; Zhou, X. (2022). Spatially informed cell-type deconvolution for spatial transcriptomics.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Nature Biotechnology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40, 1349–1359.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Comstock, C. E.,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Gatsonis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C., et al. (2020). Comparison of Abbreviated Breast MRI vs Digital Breast Tomosynthesis for breast cancer detection among women with dense breasts undergoing screening.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JAMA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323(8), 746-756.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Steingrimsson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J. A.,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Gatsonis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C., Li, B.,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Dahabreh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I.J. (2023). Transporting a Prediction Model for Use in a New Target Population.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Am J Epidemiol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192(2), 296-304.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Morrison, S.,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Gatsonis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C.,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Eloyan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A.,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Steingrimsson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J.A (2023). Survival analysis using deep learning with medical imaging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Int J </a:t>
            </a:r>
            <a:r>
              <a:rPr lang="en-US" sz="1600" i="1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Biostat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Carlos, R. C., Obeng-Gyasi, S., Cole, S. W.,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Zebrack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B. J., Pisano, E. D.,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Troester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M. A.,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Timsina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L., Wagner, L. I.,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Steingrimsson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J. A., Lee, C. I., Adams, A., &amp; Wilkins, C. H. (2022). Linking Structural Racism and Discrimination and Breast Cancer Outcomes: A Social Genomics Approach.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Journal of Clinical Oncology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40(13), 1407-1413.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Partridge, S.C.,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Steingrimsson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J.A., Newitt, D.C., Gibbs, J.E., Marques, H.S., Bolan, P.J.,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Chenevert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T.L., Rosen, M.A., &amp;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Hylton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N.M. (2022). Impact of Alternate b-Value Combinations and Metrics on Predictive Performance and Repeatability of Diffusion-Weighted MRI in Breast Cancer Treatment: Results from the ECOG-ACRIN A6698 Trial.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Tomography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8(2), 701-717.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Xu K., Diaz A.A., Duan F., Lee M., Xiao X., Liu H., Liu G., Cho M.H., Gower A.C., Alekseyev Y.O.,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Spira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A.,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Aberle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D.R.,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Washko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G.R.,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Billatos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E.,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Lenburg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M.E.; DECAMP investigators (2023). Bronchial Gene Expression Alterations Associated with Radiographic Bronchiectasis. </a:t>
            </a:r>
            <a:r>
              <a:rPr lang="en-US" sz="1600" i="1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Eur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Respir J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61(1):2200120.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spc="1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  <a:cs typeface="Calibri" panose="020F0502020204030204" pitchFamily="34" charset="0"/>
              </a:rPr>
              <a:t>Hu L, Ji J, Ennis R, Hogan JW (2022).  A flexible approach for causal inference with multiple treatments and clustered survival outcomes.  </a:t>
            </a:r>
            <a:r>
              <a:rPr lang="en-US" sz="1600" i="1" spc="1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  <a:cs typeface="Calibri" panose="020F0502020204030204" pitchFamily="34" charset="0"/>
              </a:rPr>
              <a:t>Statistics in Medicine </a:t>
            </a:r>
            <a:r>
              <a:rPr lang="en-US" sz="1600" spc="1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  <a:cs typeface="Calibri" panose="020F0502020204030204" pitchFamily="34" charset="0"/>
              </a:rPr>
              <a:t>41, 4982-4999. 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Stack B.C Jr, Duan F., Romanoff J., Sicks J.D., Subramaniam R.M., Lowe V.J., (2023). Impact of Neck PET/CT Positivity on Survival Outcomes-Visual and Quantitative Assessment: Results From ACRIN 6685.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Clin </a:t>
            </a:r>
            <a:r>
              <a:rPr lang="en-US" sz="1600" i="1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Nucl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 Med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48(2):126-131.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Black, W. C.,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Gareen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I. F., …, </a:t>
            </a:r>
            <a:r>
              <a:rPr lang="en-US" sz="1600" dirty="0" err="1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Gatsonis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C. (2014). Cost-effectiveness of CT screening in the National Lung Screening Trial. </a:t>
            </a:r>
            <a:r>
              <a:rPr lang="en-US" sz="1600" i="1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New England Journal of Medicine</a:t>
            </a:r>
            <a:r>
              <a:rPr lang="en-US" sz="1600" dirty="0">
                <a:effectLst/>
                <a:latin typeface="Lucida Bright" panose="02040602050505020304" pitchFamily="18" charset="77"/>
                <a:ea typeface="Times New Roman" panose="02020603050405020304" pitchFamily="18" charset="0"/>
              </a:rPr>
              <a:t>, 371(19), 1793-1802.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Bright" panose="02040602050505020304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901B70-C190-AFBD-302F-2D6A88F19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848" y="11283414"/>
            <a:ext cx="3230899" cy="3030400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3D55E7C1-E047-941A-D3E8-C870C50499CA}"/>
              </a:ext>
            </a:extLst>
          </p:cNvPr>
          <p:cNvSpPr txBox="1">
            <a:spLocks/>
          </p:cNvSpPr>
          <p:nvPr/>
        </p:nvSpPr>
        <p:spPr>
          <a:xfrm>
            <a:off x="21112789" y="11282646"/>
            <a:ext cx="3271211" cy="3324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468880" rtl="0" eaLnBrk="1" latinLnBrk="0" hangingPunct="1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None/>
              <a:defRPr sz="648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3444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54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6888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86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0332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32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93776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32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17220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40664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64108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875520" indent="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None/>
              <a:defRPr sz="4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De Vito R.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Bellio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R.,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Trippa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L.,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Parmigiani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G. Multi-study factor analysis.  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Biometrics,75(1), 337-346 (2019)  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De Vito R.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Bellio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R.,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Trippa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L.,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Parmigiani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G. Bayesian multi-study factor analysis for high-throughput biological Data.  Annals of Applied Statistics, 15(4), 1723-1741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 (2021)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8" name="Main graphic">
            <a:extLst>
              <a:ext uri="{FF2B5EF4-FFF2-40B4-BE49-F238E27FC236}">
                <a16:creationId xmlns:a16="http://schemas.microsoft.com/office/drawing/2014/main" id="{CC1C3597-3866-A7FA-9974-C22DF017169F}"/>
              </a:ext>
            </a:extLst>
          </p:cNvPr>
          <p:cNvPicPr/>
          <p:nvPr/>
        </p:nvPicPr>
        <p:blipFill rotWithShape="1">
          <a:blip r:embed="rId6"/>
          <a:srcRect b="46786"/>
          <a:stretch/>
        </p:blipFill>
        <p:spPr>
          <a:xfrm>
            <a:off x="9098094" y="8699338"/>
            <a:ext cx="5674015" cy="14715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3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SHCI">
      <a:dk1>
        <a:sysClr val="windowText" lastClr="000000"/>
      </a:dk1>
      <a:lt1>
        <a:sysClr val="window" lastClr="FFFFFF"/>
      </a:lt1>
      <a:dk2>
        <a:srgbClr val="004165"/>
      </a:dk2>
      <a:lt2>
        <a:srgbClr val="EEECE1"/>
      </a:lt2>
      <a:accent1>
        <a:srgbClr val="004165"/>
      </a:accent1>
      <a:accent2>
        <a:srgbClr val="6B92BD"/>
      </a:accent2>
      <a:accent3>
        <a:srgbClr val="0000FF"/>
      </a:accent3>
      <a:accent4>
        <a:srgbClr val="938953"/>
      </a:accent4>
      <a:accent5>
        <a:srgbClr val="C4BD97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Legorreta Colors">
      <a:dk1>
        <a:srgbClr val="4E3529"/>
      </a:dk1>
      <a:lt1>
        <a:srgbClr val="FFFFFF"/>
      </a:lt1>
      <a:dk2>
        <a:srgbClr val="4E3529"/>
      </a:dk2>
      <a:lt2>
        <a:srgbClr val="EDEBE3"/>
      </a:lt2>
      <a:accent1>
        <a:srgbClr val="C00404"/>
      </a:accent1>
      <a:accent2>
        <a:srgbClr val="FEC62C"/>
      </a:accent2>
      <a:accent3>
        <a:srgbClr val="B7AF9B"/>
      </a:accent3>
      <a:accent4>
        <a:srgbClr val="003B70"/>
      </a:accent4>
      <a:accent5>
        <a:srgbClr val="59CBE8"/>
      </a:accent5>
      <a:accent6>
        <a:srgbClr val="03B298"/>
      </a:accent6>
      <a:hlink>
        <a:srgbClr val="C00404"/>
      </a:hlink>
      <a:folHlink>
        <a:srgbClr val="C0040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19126</TotalTime>
  <Words>1462</Words>
  <Application>Microsoft Macintosh PowerPoint</Application>
  <PresentationFormat>Custom</PresentationFormat>
  <Paragraphs>99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Cambria</vt:lpstr>
      <vt:lpstr>Courier New</vt:lpstr>
      <vt:lpstr>Lucida Bright</vt:lpstr>
      <vt:lpstr>Times New Roman</vt:lpstr>
      <vt:lpstr>Wingdings</vt:lpstr>
      <vt:lpstr>Office Theme</vt:lpstr>
      <vt:lpstr>Custom Design</vt:lpstr>
      <vt:lpstr>1_Office Theme</vt:lpstr>
      <vt:lpstr>PowerPoint Presentation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Davidson, JeanAnn</dc:creator>
  <cp:lastModifiedBy>Joseph W Hogan</cp:lastModifiedBy>
  <cp:revision>384</cp:revision>
  <cp:lastPrinted>2016-04-14T20:09:31Z</cp:lastPrinted>
  <dcterms:created xsi:type="dcterms:W3CDTF">2013-12-13T17:52:47Z</dcterms:created>
  <dcterms:modified xsi:type="dcterms:W3CDTF">2023-09-25T02:38:57Z</dcterms:modified>
</cp:coreProperties>
</file>