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E015B8-4906-4114-9C26-FC2978E0F46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7C8558B-1874-479E-842F-97AF06D66F8B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DB9E1738-7755-4A21-8945-7BF37D7A9E26}" type="parTrans" cxnId="{84D8891E-B687-4D34-B4E7-BEF93D329441}">
      <dgm:prSet/>
      <dgm:spPr/>
      <dgm:t>
        <a:bodyPr/>
        <a:lstStyle/>
        <a:p>
          <a:endParaRPr lang="en-US"/>
        </a:p>
      </dgm:t>
    </dgm:pt>
    <dgm:pt modelId="{9757021E-43C0-4DB4-9170-BBD612C8486D}" type="sibTrans" cxnId="{84D8891E-B687-4D34-B4E7-BEF93D329441}">
      <dgm:prSet/>
      <dgm:spPr/>
      <dgm:t>
        <a:bodyPr/>
        <a:lstStyle/>
        <a:p>
          <a:endParaRPr lang="en-US"/>
        </a:p>
      </dgm:t>
    </dgm:pt>
    <dgm:pt modelId="{6E072401-34AC-43EB-B980-3130C8FDF522}">
      <dgm:prSet custT="1"/>
      <dgm:spPr/>
      <dgm:t>
        <a:bodyPr/>
        <a:lstStyle/>
        <a:p>
          <a:r>
            <a:rPr lang="en-US" sz="2100" dirty="0"/>
            <a:t>One in five (19.0%) children ages 6 to 17 has a diagnosable mental health problem; one in ten (9.8%) has significant functional impairment.</a:t>
          </a:r>
          <a:r>
            <a:rPr lang="en-US" sz="2000" baseline="30000" dirty="0"/>
            <a:t>1</a:t>
          </a:r>
          <a:endParaRPr lang="en-US" sz="2100" baseline="30000" dirty="0"/>
        </a:p>
      </dgm:t>
    </dgm:pt>
    <dgm:pt modelId="{75D1049B-D1A5-4EBD-A790-939F3C2E2B57}" type="parTrans" cxnId="{8817BF37-088C-493C-BF59-4A30C71444B4}">
      <dgm:prSet/>
      <dgm:spPr/>
      <dgm:t>
        <a:bodyPr/>
        <a:lstStyle/>
        <a:p>
          <a:endParaRPr lang="en-US"/>
        </a:p>
      </dgm:t>
    </dgm:pt>
    <dgm:pt modelId="{C2176F70-206E-4C03-A5B3-109E8D3435C8}" type="sibTrans" cxnId="{8817BF37-088C-493C-BF59-4A30C71444B4}">
      <dgm:prSet/>
      <dgm:spPr/>
      <dgm:t>
        <a:bodyPr/>
        <a:lstStyle/>
        <a:p>
          <a:endParaRPr lang="en-US"/>
        </a:p>
      </dgm:t>
    </dgm:pt>
    <dgm:pt modelId="{FF3D03A4-7A76-4372-830A-AD1073BFDFBC}">
      <dgm:prSet custT="1"/>
      <dgm:spPr/>
      <dgm:t>
        <a:bodyPr/>
        <a:lstStyle/>
        <a:p>
          <a:r>
            <a:rPr lang="en-US" sz="2200" dirty="0"/>
            <a:t>In 2017, 13.3% of RI children ages 3-17 years received treatment or counseling from a mental health professional.</a:t>
          </a:r>
          <a:r>
            <a:rPr lang="en-US" sz="2200" baseline="30000" dirty="0"/>
            <a:t>3</a:t>
          </a:r>
          <a:r>
            <a:rPr lang="en-US" sz="2200" dirty="0"/>
            <a:t> </a:t>
          </a:r>
        </a:p>
        <a:p>
          <a:r>
            <a:rPr lang="en-US" sz="1400" dirty="0"/>
            <a:t>9.3% nationally</a:t>
          </a:r>
        </a:p>
      </dgm:t>
    </dgm:pt>
    <dgm:pt modelId="{E9A97660-7EF4-4B4C-AD08-20D6C78DD4C2}" type="parTrans" cxnId="{388F704D-CC85-4830-9437-1FC30A2D2322}">
      <dgm:prSet/>
      <dgm:spPr/>
      <dgm:t>
        <a:bodyPr/>
        <a:lstStyle/>
        <a:p>
          <a:endParaRPr lang="en-US"/>
        </a:p>
      </dgm:t>
    </dgm:pt>
    <dgm:pt modelId="{34D9C07D-5751-4DE7-B5D7-1AE10C2D7793}" type="sibTrans" cxnId="{388F704D-CC85-4830-9437-1FC30A2D2322}">
      <dgm:prSet/>
      <dgm:spPr/>
      <dgm:t>
        <a:bodyPr/>
        <a:lstStyle/>
        <a:p>
          <a:endParaRPr lang="en-US"/>
        </a:p>
      </dgm:t>
    </dgm:pt>
    <dgm:pt modelId="{A1DD8FDA-DD46-42AD-ABB6-6203C3990EA9}">
      <dgm:prSet custT="1"/>
      <dgm:spPr/>
      <dgm:t>
        <a:bodyPr/>
        <a:lstStyle/>
        <a:p>
          <a:r>
            <a:rPr lang="en-US" sz="2100" dirty="0"/>
            <a:t>In 2017, 64.4% of RI children ages 3-17 years that received mental health care did NOT have a problem getting it.</a:t>
          </a:r>
          <a:r>
            <a:rPr lang="en-US" sz="2100" baseline="30000" dirty="0"/>
            <a:t>4</a:t>
          </a:r>
        </a:p>
        <a:p>
          <a:r>
            <a:rPr lang="en-US" sz="1400" dirty="0"/>
            <a:t>51.2% nationally</a:t>
          </a:r>
        </a:p>
      </dgm:t>
    </dgm:pt>
    <dgm:pt modelId="{D3589AEB-687D-42F2-9229-0A91583B0ED2}" type="sibTrans" cxnId="{44DD8224-5ECD-49C0-AE12-5D491251DD76}">
      <dgm:prSet/>
      <dgm:spPr/>
      <dgm:t>
        <a:bodyPr/>
        <a:lstStyle/>
        <a:p>
          <a:endParaRPr lang="en-US"/>
        </a:p>
      </dgm:t>
    </dgm:pt>
    <dgm:pt modelId="{032C309A-4085-4A6C-ACC2-7A3A345CC835}" type="parTrans" cxnId="{44DD8224-5ECD-49C0-AE12-5D491251DD76}">
      <dgm:prSet/>
      <dgm:spPr/>
      <dgm:t>
        <a:bodyPr/>
        <a:lstStyle/>
        <a:p>
          <a:endParaRPr lang="en-US"/>
        </a:p>
      </dgm:t>
    </dgm:pt>
    <dgm:pt modelId="{32B56CA0-8B4F-4460-9B12-543F5EBEB83A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100" dirty="0"/>
            <a:t>In SFY 2017, 21% (25,084) of children under age 19 enrolled in Medicaid/RIte Care had a mental health diagnosis.</a:t>
          </a:r>
          <a:r>
            <a:rPr lang="en-US" sz="2100" baseline="30000" dirty="0"/>
            <a:t>2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400" dirty="0"/>
            <a:t>Under 6 (21%), 7 to 12 (39%) 13 to 18 (40%)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400" dirty="0"/>
            <a:t>41% females, 59% males</a:t>
          </a:r>
        </a:p>
      </dgm:t>
    </dgm:pt>
    <dgm:pt modelId="{9779F6E2-3F2E-42C3-B74B-F365C86085E0}" type="parTrans" cxnId="{084942B5-DA05-4922-B0AF-93CDD6E558B6}">
      <dgm:prSet/>
      <dgm:spPr/>
      <dgm:t>
        <a:bodyPr/>
        <a:lstStyle/>
        <a:p>
          <a:endParaRPr lang="en-US"/>
        </a:p>
      </dgm:t>
    </dgm:pt>
    <dgm:pt modelId="{7D82ABA4-4C2D-427A-8250-DB21C6F43FBE}" type="sibTrans" cxnId="{084942B5-DA05-4922-B0AF-93CDD6E558B6}">
      <dgm:prSet/>
      <dgm:spPr/>
      <dgm:t>
        <a:bodyPr/>
        <a:lstStyle/>
        <a:p>
          <a:endParaRPr lang="en-US"/>
        </a:p>
      </dgm:t>
    </dgm:pt>
    <dgm:pt modelId="{41CF87D1-6F03-4DC8-8B6C-8B93EBE6BEDB}">
      <dgm:prSet custT="1"/>
      <dgm:spPr/>
      <dgm:t>
        <a:bodyPr/>
        <a:lstStyle/>
        <a:p>
          <a:r>
            <a:rPr lang="en-US" sz="2100" dirty="0"/>
            <a:t>In FFY 2017, the two primary hospitals in RI that specialize in providing psychiatric care to children, Bradley and Butler, treated 1,300 children on an inpatient basis.</a:t>
          </a:r>
          <a:r>
            <a:rPr lang="en-US" sz="2100" baseline="30000" dirty="0"/>
            <a:t>5</a:t>
          </a:r>
        </a:p>
      </dgm:t>
    </dgm:pt>
    <dgm:pt modelId="{C9B35AFE-C478-45D8-BEDE-914A434D54B7}" type="parTrans" cxnId="{505169F1-0CC3-4158-914F-A33C6426B52F}">
      <dgm:prSet/>
      <dgm:spPr/>
      <dgm:t>
        <a:bodyPr/>
        <a:lstStyle/>
        <a:p>
          <a:endParaRPr lang="en-US"/>
        </a:p>
      </dgm:t>
    </dgm:pt>
    <dgm:pt modelId="{4DEE64F4-2B8C-4D7E-8C87-080F8C25B805}" type="sibTrans" cxnId="{505169F1-0CC3-4158-914F-A33C6426B52F}">
      <dgm:prSet/>
      <dgm:spPr/>
      <dgm:t>
        <a:bodyPr/>
        <a:lstStyle/>
        <a:p>
          <a:endParaRPr lang="en-US"/>
        </a:p>
      </dgm:t>
    </dgm:pt>
    <dgm:pt modelId="{205ACAE7-8D46-4DC9-906F-EE9C4C775944}" type="pres">
      <dgm:prSet presAssocID="{81E015B8-4906-4114-9C26-FC2978E0F4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AE655A-2F75-4AC7-A277-69CA8565F5DF}" type="pres">
      <dgm:prSet presAssocID="{6E072401-34AC-43EB-B980-3130C8FDF5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E011D-5ED8-4964-8EEF-5E21C4548CB1}" type="pres">
      <dgm:prSet presAssocID="{C2176F70-206E-4C03-A5B3-109E8D3435C8}" presName="sibTrans" presStyleCnt="0"/>
      <dgm:spPr/>
    </dgm:pt>
    <dgm:pt modelId="{F73D7EA9-A6E3-4DFA-8B42-98253B235DCC}" type="pres">
      <dgm:prSet presAssocID="{32B56CA0-8B4F-4460-9B12-543F5EBEB83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BA3F46-19C2-474E-9FC1-77D4F58F0266}" type="pres">
      <dgm:prSet presAssocID="{7D82ABA4-4C2D-427A-8250-DB21C6F43FBE}" presName="sibTrans" presStyleCnt="0"/>
      <dgm:spPr/>
    </dgm:pt>
    <dgm:pt modelId="{169DE02A-0949-442E-8B96-C48BBAE5A006}" type="pres">
      <dgm:prSet presAssocID="{FF3D03A4-7A76-4372-830A-AD1073BFDFB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A1DEC-75B5-403B-AB0A-9DA74510D48E}" type="pres">
      <dgm:prSet presAssocID="{34D9C07D-5751-4DE7-B5D7-1AE10C2D7793}" presName="sibTrans" presStyleCnt="0"/>
      <dgm:spPr/>
    </dgm:pt>
    <dgm:pt modelId="{E227F547-7249-4065-8EF5-39AEC961BA12}" type="pres">
      <dgm:prSet presAssocID="{A1DD8FDA-DD46-42AD-ABB6-6203C3990EA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22450-AE21-41EB-9614-173617B4745A}" type="pres">
      <dgm:prSet presAssocID="{D3589AEB-687D-42F2-9229-0A91583B0ED2}" presName="sibTrans" presStyleCnt="0"/>
      <dgm:spPr/>
    </dgm:pt>
    <dgm:pt modelId="{030F1506-B0C5-4F56-9F45-B3C47923CFF4}" type="pres">
      <dgm:prSet presAssocID="{27C8558B-1874-479E-842F-97AF06D66F8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0214A-7A90-4728-B7B7-93D364E0CD6A}" type="pres">
      <dgm:prSet presAssocID="{9757021E-43C0-4DB4-9170-BBD612C8486D}" presName="sibTrans" presStyleCnt="0"/>
      <dgm:spPr/>
    </dgm:pt>
    <dgm:pt modelId="{644BE4A1-997C-48C5-ACF1-C1F644633029}" type="pres">
      <dgm:prSet presAssocID="{41CF87D1-6F03-4DC8-8B6C-8B93EBE6BED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5169F1-0CC3-4158-914F-A33C6426B52F}" srcId="{81E015B8-4906-4114-9C26-FC2978E0F461}" destId="{41CF87D1-6F03-4DC8-8B6C-8B93EBE6BEDB}" srcOrd="5" destOrd="0" parTransId="{C9B35AFE-C478-45D8-BEDE-914A434D54B7}" sibTransId="{4DEE64F4-2B8C-4D7E-8C87-080F8C25B805}"/>
    <dgm:cxn modelId="{3D31E7C3-055C-4D83-85FB-94F4CD378BF6}" type="presOf" srcId="{41CF87D1-6F03-4DC8-8B6C-8B93EBE6BEDB}" destId="{644BE4A1-997C-48C5-ACF1-C1F644633029}" srcOrd="0" destOrd="0" presId="urn:microsoft.com/office/officeart/2005/8/layout/default"/>
    <dgm:cxn modelId="{44DD8224-5ECD-49C0-AE12-5D491251DD76}" srcId="{81E015B8-4906-4114-9C26-FC2978E0F461}" destId="{A1DD8FDA-DD46-42AD-ABB6-6203C3990EA9}" srcOrd="3" destOrd="0" parTransId="{032C309A-4085-4A6C-ACC2-7A3A345CC835}" sibTransId="{D3589AEB-687D-42F2-9229-0A91583B0ED2}"/>
    <dgm:cxn modelId="{388F704D-CC85-4830-9437-1FC30A2D2322}" srcId="{81E015B8-4906-4114-9C26-FC2978E0F461}" destId="{FF3D03A4-7A76-4372-830A-AD1073BFDFBC}" srcOrd="2" destOrd="0" parTransId="{E9A97660-7EF4-4B4C-AD08-20D6C78DD4C2}" sibTransId="{34D9C07D-5751-4DE7-B5D7-1AE10C2D7793}"/>
    <dgm:cxn modelId="{084942B5-DA05-4922-B0AF-93CDD6E558B6}" srcId="{81E015B8-4906-4114-9C26-FC2978E0F461}" destId="{32B56CA0-8B4F-4460-9B12-543F5EBEB83A}" srcOrd="1" destOrd="0" parTransId="{9779F6E2-3F2E-42C3-B74B-F365C86085E0}" sibTransId="{7D82ABA4-4C2D-427A-8250-DB21C6F43FBE}"/>
    <dgm:cxn modelId="{8817BF37-088C-493C-BF59-4A30C71444B4}" srcId="{81E015B8-4906-4114-9C26-FC2978E0F461}" destId="{6E072401-34AC-43EB-B980-3130C8FDF522}" srcOrd="0" destOrd="0" parTransId="{75D1049B-D1A5-4EBD-A790-939F3C2E2B57}" sibTransId="{C2176F70-206E-4C03-A5B3-109E8D3435C8}"/>
    <dgm:cxn modelId="{2D2DC207-F662-4374-B751-3C3AC22FFB5B}" type="presOf" srcId="{FF3D03A4-7A76-4372-830A-AD1073BFDFBC}" destId="{169DE02A-0949-442E-8B96-C48BBAE5A006}" srcOrd="0" destOrd="0" presId="urn:microsoft.com/office/officeart/2005/8/layout/default"/>
    <dgm:cxn modelId="{84D8891E-B687-4D34-B4E7-BEF93D329441}" srcId="{81E015B8-4906-4114-9C26-FC2978E0F461}" destId="{27C8558B-1874-479E-842F-97AF06D66F8B}" srcOrd="4" destOrd="0" parTransId="{DB9E1738-7755-4A21-8945-7BF37D7A9E26}" sibTransId="{9757021E-43C0-4DB4-9170-BBD612C8486D}"/>
    <dgm:cxn modelId="{A8E5D07B-F182-4C67-AAB4-8F78538E93E7}" type="presOf" srcId="{A1DD8FDA-DD46-42AD-ABB6-6203C3990EA9}" destId="{E227F547-7249-4065-8EF5-39AEC961BA12}" srcOrd="0" destOrd="0" presId="urn:microsoft.com/office/officeart/2005/8/layout/default"/>
    <dgm:cxn modelId="{F8CCCA86-EEB2-4B78-B096-CC220957BA8D}" type="presOf" srcId="{81E015B8-4906-4114-9C26-FC2978E0F461}" destId="{205ACAE7-8D46-4DC9-906F-EE9C4C775944}" srcOrd="0" destOrd="0" presId="urn:microsoft.com/office/officeart/2005/8/layout/default"/>
    <dgm:cxn modelId="{BD4B5290-D69F-4BFF-93F5-8D74A08CAA54}" type="presOf" srcId="{32B56CA0-8B4F-4460-9B12-543F5EBEB83A}" destId="{F73D7EA9-A6E3-4DFA-8B42-98253B235DCC}" srcOrd="0" destOrd="0" presId="urn:microsoft.com/office/officeart/2005/8/layout/default"/>
    <dgm:cxn modelId="{ABE1D809-5E70-4A38-9E27-77213D111254}" type="presOf" srcId="{27C8558B-1874-479E-842F-97AF06D66F8B}" destId="{030F1506-B0C5-4F56-9F45-B3C47923CFF4}" srcOrd="0" destOrd="0" presId="urn:microsoft.com/office/officeart/2005/8/layout/default"/>
    <dgm:cxn modelId="{B164974F-508F-418D-980C-6E063820F9AC}" type="presOf" srcId="{6E072401-34AC-43EB-B980-3130C8FDF522}" destId="{3CAE655A-2F75-4AC7-A277-69CA8565F5DF}" srcOrd="0" destOrd="0" presId="urn:microsoft.com/office/officeart/2005/8/layout/default"/>
    <dgm:cxn modelId="{54E32601-193A-415F-B30B-6429F7123098}" type="presParOf" srcId="{205ACAE7-8D46-4DC9-906F-EE9C4C775944}" destId="{3CAE655A-2F75-4AC7-A277-69CA8565F5DF}" srcOrd="0" destOrd="0" presId="urn:microsoft.com/office/officeart/2005/8/layout/default"/>
    <dgm:cxn modelId="{2D2BC513-9351-46F5-8B4F-033AE4FDFF9B}" type="presParOf" srcId="{205ACAE7-8D46-4DC9-906F-EE9C4C775944}" destId="{91DE011D-5ED8-4964-8EEF-5E21C4548CB1}" srcOrd="1" destOrd="0" presId="urn:microsoft.com/office/officeart/2005/8/layout/default"/>
    <dgm:cxn modelId="{5E7F361E-1A68-4F5A-BA73-1B9708DB41E9}" type="presParOf" srcId="{205ACAE7-8D46-4DC9-906F-EE9C4C775944}" destId="{F73D7EA9-A6E3-4DFA-8B42-98253B235DCC}" srcOrd="2" destOrd="0" presId="urn:microsoft.com/office/officeart/2005/8/layout/default"/>
    <dgm:cxn modelId="{23F8CEB8-1DD2-4660-8945-311FA93AE941}" type="presParOf" srcId="{205ACAE7-8D46-4DC9-906F-EE9C4C775944}" destId="{F5BA3F46-19C2-474E-9FC1-77D4F58F0266}" srcOrd="3" destOrd="0" presId="urn:microsoft.com/office/officeart/2005/8/layout/default"/>
    <dgm:cxn modelId="{7A39AD3C-9B7E-463C-A294-8DB55E979EC4}" type="presParOf" srcId="{205ACAE7-8D46-4DC9-906F-EE9C4C775944}" destId="{169DE02A-0949-442E-8B96-C48BBAE5A006}" srcOrd="4" destOrd="0" presId="urn:microsoft.com/office/officeart/2005/8/layout/default"/>
    <dgm:cxn modelId="{4ECE86A9-C38A-4F28-B0F1-2472657D46B5}" type="presParOf" srcId="{205ACAE7-8D46-4DC9-906F-EE9C4C775944}" destId="{00DA1DEC-75B5-403B-AB0A-9DA74510D48E}" srcOrd="5" destOrd="0" presId="urn:microsoft.com/office/officeart/2005/8/layout/default"/>
    <dgm:cxn modelId="{CBDF7B53-6EB2-4942-94CC-7EDEFDD37040}" type="presParOf" srcId="{205ACAE7-8D46-4DC9-906F-EE9C4C775944}" destId="{E227F547-7249-4065-8EF5-39AEC961BA12}" srcOrd="6" destOrd="0" presId="urn:microsoft.com/office/officeart/2005/8/layout/default"/>
    <dgm:cxn modelId="{41EFD57C-10CD-42D4-9F18-14D3F4F8F6F3}" type="presParOf" srcId="{205ACAE7-8D46-4DC9-906F-EE9C4C775944}" destId="{BAF22450-AE21-41EB-9614-173617B4745A}" srcOrd="7" destOrd="0" presId="urn:microsoft.com/office/officeart/2005/8/layout/default"/>
    <dgm:cxn modelId="{6A367B25-E9F0-4A55-82F3-E4A5C9C0E003}" type="presParOf" srcId="{205ACAE7-8D46-4DC9-906F-EE9C4C775944}" destId="{030F1506-B0C5-4F56-9F45-B3C47923CFF4}" srcOrd="8" destOrd="0" presId="urn:microsoft.com/office/officeart/2005/8/layout/default"/>
    <dgm:cxn modelId="{254B2A6E-E46E-45D9-B94E-0200C27CE73E}" type="presParOf" srcId="{205ACAE7-8D46-4DC9-906F-EE9C4C775944}" destId="{1850214A-7A90-4728-B7B7-93D364E0CD6A}" srcOrd="9" destOrd="0" presId="urn:microsoft.com/office/officeart/2005/8/layout/default"/>
    <dgm:cxn modelId="{DD86B76A-9C36-471C-92AF-0CF5E70FAC24}" type="presParOf" srcId="{205ACAE7-8D46-4DC9-906F-EE9C4C775944}" destId="{644BE4A1-997C-48C5-ACF1-C1F64463302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A9E637-F5AF-47A4-9691-E5142745C555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5394C6-720B-46B2-B0DE-7F96AC5A80AF}">
      <dgm:prSet phldrT="[Text]" custT="1"/>
      <dgm:spPr/>
      <dgm:t>
        <a:bodyPr/>
        <a:lstStyle/>
        <a:p>
          <a:r>
            <a:rPr lang="en-US" sz="3200" dirty="0"/>
            <a:t>RIDE</a:t>
          </a:r>
        </a:p>
      </dgm:t>
    </dgm:pt>
    <dgm:pt modelId="{8DADAB2B-5484-48B8-A588-35173250950C}" type="parTrans" cxnId="{459C8335-CD6F-4388-94AE-7E4D304EC4EE}">
      <dgm:prSet/>
      <dgm:spPr/>
      <dgm:t>
        <a:bodyPr/>
        <a:lstStyle/>
        <a:p>
          <a:endParaRPr lang="en-US"/>
        </a:p>
      </dgm:t>
    </dgm:pt>
    <dgm:pt modelId="{8794D157-5C37-4D1C-B9E0-7313FD7EE914}" type="sibTrans" cxnId="{459C8335-CD6F-4388-94AE-7E4D304EC4EE}">
      <dgm:prSet/>
      <dgm:spPr/>
      <dgm:t>
        <a:bodyPr/>
        <a:lstStyle/>
        <a:p>
          <a:endParaRPr lang="en-US"/>
        </a:p>
      </dgm:t>
    </dgm:pt>
    <dgm:pt modelId="{F65E4CCE-140B-44C8-BDE1-E99A2897EB20}">
      <dgm:prSet custT="1"/>
      <dgm:spPr/>
      <dgm:t>
        <a:bodyPr/>
        <a:lstStyle/>
        <a:p>
          <a:r>
            <a:rPr lang="en-US" sz="2800" dirty="0"/>
            <a:t>EOHHS/Medicaid </a:t>
          </a:r>
        </a:p>
      </dgm:t>
    </dgm:pt>
    <dgm:pt modelId="{26E94017-0208-4203-A9CF-32E8B58D332E}" type="parTrans" cxnId="{4906C118-BF50-4A1D-8CC5-74326926682F}">
      <dgm:prSet/>
      <dgm:spPr/>
      <dgm:t>
        <a:bodyPr/>
        <a:lstStyle/>
        <a:p>
          <a:endParaRPr lang="en-US"/>
        </a:p>
      </dgm:t>
    </dgm:pt>
    <dgm:pt modelId="{73EED0D0-A1DB-4650-816B-D409EA9D6728}" type="sibTrans" cxnId="{4906C118-BF50-4A1D-8CC5-74326926682F}">
      <dgm:prSet/>
      <dgm:spPr/>
      <dgm:t>
        <a:bodyPr/>
        <a:lstStyle/>
        <a:p>
          <a:endParaRPr lang="en-US"/>
        </a:p>
      </dgm:t>
    </dgm:pt>
    <dgm:pt modelId="{9D16635A-40A0-4AAA-9DCB-2BF3CB413D9A}">
      <dgm:prSet custT="1"/>
      <dgm:spPr/>
      <dgm:t>
        <a:bodyPr/>
        <a:lstStyle/>
        <a:p>
          <a:r>
            <a:rPr lang="en-US" sz="3200" dirty="0"/>
            <a:t>DCYF </a:t>
          </a:r>
        </a:p>
      </dgm:t>
    </dgm:pt>
    <dgm:pt modelId="{70D7A87E-A3B6-480E-B372-19854AB0166F}" type="sibTrans" cxnId="{15637227-7025-4FA3-94BC-28E8F6974E17}">
      <dgm:prSet/>
      <dgm:spPr/>
      <dgm:t>
        <a:bodyPr/>
        <a:lstStyle/>
        <a:p>
          <a:endParaRPr lang="en-US"/>
        </a:p>
      </dgm:t>
    </dgm:pt>
    <dgm:pt modelId="{3C29C016-6976-4689-8BCD-F2E5943290FE}" type="parTrans" cxnId="{15637227-7025-4FA3-94BC-28E8F6974E17}">
      <dgm:prSet/>
      <dgm:spPr/>
      <dgm:t>
        <a:bodyPr/>
        <a:lstStyle/>
        <a:p>
          <a:endParaRPr lang="en-US"/>
        </a:p>
      </dgm:t>
    </dgm:pt>
    <dgm:pt modelId="{A89EDA9E-D83B-4EAF-96BA-BAA0DC980F16}">
      <dgm:prSet custT="1"/>
      <dgm:spPr/>
      <dgm:t>
        <a:bodyPr/>
        <a:lstStyle/>
        <a:p>
          <a:r>
            <a:rPr lang="en-US" sz="3200" dirty="0"/>
            <a:t>BHDDH</a:t>
          </a:r>
        </a:p>
      </dgm:t>
    </dgm:pt>
    <dgm:pt modelId="{92A53CDB-F6A8-481A-8F79-00E88BD661F1}" type="parTrans" cxnId="{DDBCB10C-5E60-4947-89EF-F38E7EF945CC}">
      <dgm:prSet/>
      <dgm:spPr/>
      <dgm:t>
        <a:bodyPr/>
        <a:lstStyle/>
        <a:p>
          <a:endParaRPr lang="en-US"/>
        </a:p>
      </dgm:t>
    </dgm:pt>
    <dgm:pt modelId="{8998241A-C180-4A87-94E5-FBE082DFF8BE}" type="sibTrans" cxnId="{DDBCB10C-5E60-4947-89EF-F38E7EF945CC}">
      <dgm:prSet/>
      <dgm:spPr/>
      <dgm:t>
        <a:bodyPr/>
        <a:lstStyle/>
        <a:p>
          <a:endParaRPr lang="en-US"/>
        </a:p>
      </dgm:t>
    </dgm:pt>
    <dgm:pt modelId="{49B08D23-9F55-48E2-B345-F3ECA164D5B3}">
      <dgm:prSet custT="1"/>
      <dgm:spPr/>
      <dgm:t>
        <a:bodyPr/>
        <a:lstStyle/>
        <a:p>
          <a:r>
            <a:rPr lang="en-US" sz="3200" dirty="0"/>
            <a:t>DOH </a:t>
          </a:r>
        </a:p>
      </dgm:t>
    </dgm:pt>
    <dgm:pt modelId="{7DABDA4B-BBF9-4103-9594-B403078CAEE8}" type="parTrans" cxnId="{3DDDD0CE-2EE1-405E-8E36-392C5AC1776B}">
      <dgm:prSet/>
      <dgm:spPr/>
      <dgm:t>
        <a:bodyPr/>
        <a:lstStyle/>
        <a:p>
          <a:endParaRPr lang="en-US"/>
        </a:p>
      </dgm:t>
    </dgm:pt>
    <dgm:pt modelId="{BDF14420-2E53-4239-8BF6-60495CA3CFBA}" type="sibTrans" cxnId="{3DDDD0CE-2EE1-405E-8E36-392C5AC1776B}">
      <dgm:prSet/>
      <dgm:spPr/>
      <dgm:t>
        <a:bodyPr/>
        <a:lstStyle/>
        <a:p>
          <a:endParaRPr lang="en-US"/>
        </a:p>
      </dgm:t>
    </dgm:pt>
    <dgm:pt modelId="{54A03511-231A-418F-B91D-2189007B90AF}" type="pres">
      <dgm:prSet presAssocID="{61A9E637-F5AF-47A4-9691-E5142745C5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8E923C-317E-437D-8CD1-9F4C6CD372E4}" type="pres">
      <dgm:prSet presAssocID="{F65E4CCE-140B-44C8-BDE1-E99A2897EB20}" presName="parTxOnly" presStyleLbl="node1" presStyleIdx="0" presStyleCnt="5" custLinFactY="-97633" custLinFactNeighborX="-3676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D9689-71EA-4E8E-A93B-85F24F21259A}" type="pres">
      <dgm:prSet presAssocID="{73EED0D0-A1DB-4650-816B-D409EA9D6728}" presName="parTxOnlySpace" presStyleCnt="0"/>
      <dgm:spPr/>
    </dgm:pt>
    <dgm:pt modelId="{F32D83A0-4CC2-4124-859F-8DC4DEC64A78}" type="pres">
      <dgm:prSet presAssocID="{9D16635A-40A0-4AAA-9DCB-2BF3CB413D9A}" presName="parTxOnly" presStyleLbl="node1" presStyleIdx="1" presStyleCnt="5" custLinFactY="-83256" custLinFactNeighborX="-2665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F84C6-DB72-40B3-BDC1-68DECF3D197A}" type="pres">
      <dgm:prSet presAssocID="{70D7A87E-A3B6-480E-B372-19854AB0166F}" presName="parTxOnlySpace" presStyleCnt="0"/>
      <dgm:spPr/>
    </dgm:pt>
    <dgm:pt modelId="{DFE2E0B3-B076-491C-8FEA-9E2544EF91B9}" type="pres">
      <dgm:prSet presAssocID="{A65394C6-720B-46B2-B0DE-7F96AC5A80AF}" presName="parTxOnly" presStyleLbl="node1" presStyleIdx="2" presStyleCnt="5" custLinFactX="73343" custLinFactY="-85376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9EC5E-0020-4B6C-AA4E-87530659D199}" type="pres">
      <dgm:prSet presAssocID="{8794D157-5C37-4D1C-B9E0-7313FD7EE914}" presName="parTxOnlySpace" presStyleCnt="0"/>
      <dgm:spPr/>
    </dgm:pt>
    <dgm:pt modelId="{6C80EEC0-5906-4F02-834C-280A112A6866}" type="pres">
      <dgm:prSet presAssocID="{49B08D23-9F55-48E2-B345-F3ECA164D5B3}" presName="parTxOnly" presStyleLbl="node1" presStyleIdx="3" presStyleCnt="5" custLinFactX="73371" custLinFactY="-85376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D132C-4FD1-41C2-8F78-571859BD9980}" type="pres">
      <dgm:prSet presAssocID="{BDF14420-2E53-4239-8BF6-60495CA3CFBA}" presName="parTxOnlySpace" presStyleCnt="0"/>
      <dgm:spPr/>
    </dgm:pt>
    <dgm:pt modelId="{2D18126D-876C-4C6B-BC89-BF0C61A071AE}" type="pres">
      <dgm:prSet presAssocID="{A89EDA9E-D83B-4EAF-96BA-BAA0DC980F16}" presName="parTxOnly" presStyleLbl="node1" presStyleIdx="4" presStyleCnt="5" custLinFactX="-166026" custLinFactY="-83845" custLinFactNeighborX="-2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2D917E-639D-4123-AEC1-F4325EBDFDA6}" type="presOf" srcId="{F65E4CCE-140B-44C8-BDE1-E99A2897EB20}" destId="{958E923C-317E-437D-8CD1-9F4C6CD372E4}" srcOrd="0" destOrd="0" presId="urn:microsoft.com/office/officeart/2005/8/layout/chevron1"/>
    <dgm:cxn modelId="{C579069E-74CF-42B5-BFA7-BBCD568C45B3}" type="presOf" srcId="{49B08D23-9F55-48E2-B345-F3ECA164D5B3}" destId="{6C80EEC0-5906-4F02-834C-280A112A6866}" srcOrd="0" destOrd="0" presId="urn:microsoft.com/office/officeart/2005/8/layout/chevron1"/>
    <dgm:cxn modelId="{A6371C32-0BB8-483D-A5E7-532BD2CEB5D4}" type="presOf" srcId="{61A9E637-F5AF-47A4-9691-E5142745C555}" destId="{54A03511-231A-418F-B91D-2189007B90AF}" srcOrd="0" destOrd="0" presId="urn:microsoft.com/office/officeart/2005/8/layout/chevron1"/>
    <dgm:cxn modelId="{93221593-F649-4577-B31E-E235E9D04364}" type="presOf" srcId="{A65394C6-720B-46B2-B0DE-7F96AC5A80AF}" destId="{DFE2E0B3-B076-491C-8FEA-9E2544EF91B9}" srcOrd="0" destOrd="0" presId="urn:microsoft.com/office/officeart/2005/8/layout/chevron1"/>
    <dgm:cxn modelId="{3DDDD0CE-2EE1-405E-8E36-392C5AC1776B}" srcId="{61A9E637-F5AF-47A4-9691-E5142745C555}" destId="{49B08D23-9F55-48E2-B345-F3ECA164D5B3}" srcOrd="3" destOrd="0" parTransId="{7DABDA4B-BBF9-4103-9594-B403078CAEE8}" sibTransId="{BDF14420-2E53-4239-8BF6-60495CA3CFBA}"/>
    <dgm:cxn modelId="{DDBCB10C-5E60-4947-89EF-F38E7EF945CC}" srcId="{61A9E637-F5AF-47A4-9691-E5142745C555}" destId="{A89EDA9E-D83B-4EAF-96BA-BAA0DC980F16}" srcOrd="4" destOrd="0" parTransId="{92A53CDB-F6A8-481A-8F79-00E88BD661F1}" sibTransId="{8998241A-C180-4A87-94E5-FBE082DFF8BE}"/>
    <dgm:cxn modelId="{4906C118-BF50-4A1D-8CC5-74326926682F}" srcId="{61A9E637-F5AF-47A4-9691-E5142745C555}" destId="{F65E4CCE-140B-44C8-BDE1-E99A2897EB20}" srcOrd="0" destOrd="0" parTransId="{26E94017-0208-4203-A9CF-32E8B58D332E}" sibTransId="{73EED0D0-A1DB-4650-816B-D409EA9D6728}"/>
    <dgm:cxn modelId="{FFAEE6F4-E913-4010-A353-9FCA1DAC3B38}" type="presOf" srcId="{9D16635A-40A0-4AAA-9DCB-2BF3CB413D9A}" destId="{F32D83A0-4CC2-4124-859F-8DC4DEC64A78}" srcOrd="0" destOrd="0" presId="urn:microsoft.com/office/officeart/2005/8/layout/chevron1"/>
    <dgm:cxn modelId="{459C8335-CD6F-4388-94AE-7E4D304EC4EE}" srcId="{61A9E637-F5AF-47A4-9691-E5142745C555}" destId="{A65394C6-720B-46B2-B0DE-7F96AC5A80AF}" srcOrd="2" destOrd="0" parTransId="{8DADAB2B-5484-48B8-A588-35173250950C}" sibTransId="{8794D157-5C37-4D1C-B9E0-7313FD7EE914}"/>
    <dgm:cxn modelId="{D8CFAF29-0562-408F-AB6B-C3C81A4968B4}" type="presOf" srcId="{A89EDA9E-D83B-4EAF-96BA-BAA0DC980F16}" destId="{2D18126D-876C-4C6B-BC89-BF0C61A071AE}" srcOrd="0" destOrd="0" presId="urn:microsoft.com/office/officeart/2005/8/layout/chevron1"/>
    <dgm:cxn modelId="{15637227-7025-4FA3-94BC-28E8F6974E17}" srcId="{61A9E637-F5AF-47A4-9691-E5142745C555}" destId="{9D16635A-40A0-4AAA-9DCB-2BF3CB413D9A}" srcOrd="1" destOrd="0" parTransId="{3C29C016-6976-4689-8BCD-F2E5943290FE}" sibTransId="{70D7A87E-A3B6-480E-B372-19854AB0166F}"/>
    <dgm:cxn modelId="{5483ABC9-F52E-4BD5-A635-96CF3ED57AD8}" type="presParOf" srcId="{54A03511-231A-418F-B91D-2189007B90AF}" destId="{958E923C-317E-437D-8CD1-9F4C6CD372E4}" srcOrd="0" destOrd="0" presId="urn:microsoft.com/office/officeart/2005/8/layout/chevron1"/>
    <dgm:cxn modelId="{31524E0D-95F8-44BF-B761-0BC9DD881293}" type="presParOf" srcId="{54A03511-231A-418F-B91D-2189007B90AF}" destId="{9E8D9689-71EA-4E8E-A93B-85F24F21259A}" srcOrd="1" destOrd="0" presId="urn:microsoft.com/office/officeart/2005/8/layout/chevron1"/>
    <dgm:cxn modelId="{EB275A66-939B-4FDD-98B0-CF6CBE3D3931}" type="presParOf" srcId="{54A03511-231A-418F-B91D-2189007B90AF}" destId="{F32D83A0-4CC2-4124-859F-8DC4DEC64A78}" srcOrd="2" destOrd="0" presId="urn:microsoft.com/office/officeart/2005/8/layout/chevron1"/>
    <dgm:cxn modelId="{A8353DE2-8CD7-44BB-AA78-EDA57710FEBC}" type="presParOf" srcId="{54A03511-231A-418F-B91D-2189007B90AF}" destId="{597F84C6-DB72-40B3-BDC1-68DECF3D197A}" srcOrd="3" destOrd="0" presId="urn:microsoft.com/office/officeart/2005/8/layout/chevron1"/>
    <dgm:cxn modelId="{9A5C52CB-F7C0-4A7E-9F5A-62AB784A5FCC}" type="presParOf" srcId="{54A03511-231A-418F-B91D-2189007B90AF}" destId="{DFE2E0B3-B076-491C-8FEA-9E2544EF91B9}" srcOrd="4" destOrd="0" presId="urn:microsoft.com/office/officeart/2005/8/layout/chevron1"/>
    <dgm:cxn modelId="{7D2E133A-6D87-4C89-8DCA-FF66460C8CFB}" type="presParOf" srcId="{54A03511-231A-418F-B91D-2189007B90AF}" destId="{2359EC5E-0020-4B6C-AA4E-87530659D199}" srcOrd="5" destOrd="0" presId="urn:microsoft.com/office/officeart/2005/8/layout/chevron1"/>
    <dgm:cxn modelId="{6EFB9BA6-BFB6-445F-8794-335E612E5197}" type="presParOf" srcId="{54A03511-231A-418F-B91D-2189007B90AF}" destId="{6C80EEC0-5906-4F02-834C-280A112A6866}" srcOrd="6" destOrd="0" presId="urn:microsoft.com/office/officeart/2005/8/layout/chevron1"/>
    <dgm:cxn modelId="{5A6E3459-4A76-485F-89AD-94EB9839F0F1}" type="presParOf" srcId="{54A03511-231A-418F-B91D-2189007B90AF}" destId="{DADD132C-4FD1-41C2-8F78-571859BD9980}" srcOrd="7" destOrd="0" presId="urn:microsoft.com/office/officeart/2005/8/layout/chevron1"/>
    <dgm:cxn modelId="{B5EAE91F-BAFC-4A1B-821E-6F7EACE1C7CC}" type="presParOf" srcId="{54A03511-231A-418F-B91D-2189007B90AF}" destId="{2D18126D-876C-4C6B-BC89-BF0C61A071AE}" srcOrd="8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7C7E32-6BD7-47AB-BAC8-975F4C0C8A80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615B5B04-DC6D-431C-8152-F0DBF8CECC59}">
      <dgm:prSet/>
      <dgm:spPr/>
      <dgm:t>
        <a:bodyPr/>
        <a:lstStyle/>
        <a:p>
          <a:r>
            <a:rPr lang="en-US"/>
            <a:t>Prevention and Targeted Early Intervention Services</a:t>
          </a:r>
        </a:p>
      </dgm:t>
    </dgm:pt>
    <dgm:pt modelId="{75B8DE6E-3710-4FFF-9204-DB1F47599E8B}" type="parTrans" cxnId="{66D06B88-5748-4036-A47B-0E44EA02F863}">
      <dgm:prSet/>
      <dgm:spPr/>
      <dgm:t>
        <a:bodyPr/>
        <a:lstStyle/>
        <a:p>
          <a:endParaRPr lang="en-US"/>
        </a:p>
      </dgm:t>
    </dgm:pt>
    <dgm:pt modelId="{3A379A62-7E86-40E0-A65C-1DBE3C1B6962}" type="sibTrans" cxnId="{66D06B88-5748-4036-A47B-0E44EA02F863}">
      <dgm:prSet/>
      <dgm:spPr/>
      <dgm:t>
        <a:bodyPr/>
        <a:lstStyle/>
        <a:p>
          <a:endParaRPr lang="en-US"/>
        </a:p>
      </dgm:t>
    </dgm:pt>
    <dgm:pt modelId="{2B122142-13D6-4A0F-8174-F752526C75A0}">
      <dgm:prSet/>
      <dgm:spPr/>
      <dgm:t>
        <a:bodyPr/>
        <a:lstStyle/>
        <a:p>
          <a:r>
            <a:rPr lang="en-US"/>
            <a:t>Services for Mild/Moderate Cases of Mental Illness</a:t>
          </a:r>
        </a:p>
      </dgm:t>
    </dgm:pt>
    <dgm:pt modelId="{A502454D-D9B5-49E9-B536-D39E754AABE4}" type="parTrans" cxnId="{46348496-6513-49CB-B4FA-B7361969FEE0}">
      <dgm:prSet/>
      <dgm:spPr/>
      <dgm:t>
        <a:bodyPr/>
        <a:lstStyle/>
        <a:p>
          <a:endParaRPr lang="en-US"/>
        </a:p>
      </dgm:t>
    </dgm:pt>
    <dgm:pt modelId="{34D99F36-A9E2-4E82-B1AD-DB09799A7E5E}" type="sibTrans" cxnId="{46348496-6513-49CB-B4FA-B7361969FEE0}">
      <dgm:prSet/>
      <dgm:spPr/>
      <dgm:t>
        <a:bodyPr/>
        <a:lstStyle/>
        <a:p>
          <a:endParaRPr lang="en-US"/>
        </a:p>
      </dgm:t>
    </dgm:pt>
    <dgm:pt modelId="{52F0F3FA-A854-47A6-AF13-BC6AEFA9F86F}">
      <dgm:prSet/>
      <dgm:spPr/>
      <dgm:t>
        <a:bodyPr/>
        <a:lstStyle/>
        <a:p>
          <a:r>
            <a:rPr lang="en-US" dirty="0"/>
            <a:t>Intensive Services for More Complex Mental Illness and/or SUD</a:t>
          </a:r>
        </a:p>
      </dgm:t>
    </dgm:pt>
    <dgm:pt modelId="{A6928B0E-6A69-4CF8-BCB5-06BEE57F982F}" type="parTrans" cxnId="{DC0262C8-5C50-4F25-9E2C-F76ADC816490}">
      <dgm:prSet/>
      <dgm:spPr/>
      <dgm:t>
        <a:bodyPr/>
        <a:lstStyle/>
        <a:p>
          <a:endParaRPr lang="en-US"/>
        </a:p>
      </dgm:t>
    </dgm:pt>
    <dgm:pt modelId="{058A39C0-6C11-4117-8281-88FCF16EAE60}" type="sibTrans" cxnId="{DC0262C8-5C50-4F25-9E2C-F76ADC816490}">
      <dgm:prSet/>
      <dgm:spPr/>
      <dgm:t>
        <a:bodyPr/>
        <a:lstStyle/>
        <a:p>
          <a:endParaRPr lang="en-US"/>
        </a:p>
      </dgm:t>
    </dgm:pt>
    <dgm:pt modelId="{2B1251A2-739D-495C-B970-A3A3CAB18AF7}">
      <dgm:prSet/>
      <dgm:spPr/>
      <dgm:t>
        <a:bodyPr/>
        <a:lstStyle/>
        <a:p>
          <a:r>
            <a:rPr lang="en-US" dirty="0"/>
            <a:t>Residential Services for Complex Mental Illness and/or SUD</a:t>
          </a:r>
        </a:p>
      </dgm:t>
    </dgm:pt>
    <dgm:pt modelId="{B442F8C3-491D-4887-B956-89409BF8536C}" type="parTrans" cxnId="{E0E38ACD-ECB3-4E0D-B3D7-09A15C7C82F9}">
      <dgm:prSet/>
      <dgm:spPr/>
      <dgm:t>
        <a:bodyPr/>
        <a:lstStyle/>
        <a:p>
          <a:endParaRPr lang="en-US"/>
        </a:p>
      </dgm:t>
    </dgm:pt>
    <dgm:pt modelId="{92F24342-8933-44D2-8442-E65EC8BA9E81}" type="sibTrans" cxnId="{E0E38ACD-ECB3-4E0D-B3D7-09A15C7C82F9}">
      <dgm:prSet/>
      <dgm:spPr/>
      <dgm:t>
        <a:bodyPr/>
        <a:lstStyle/>
        <a:p>
          <a:endParaRPr lang="en-US"/>
        </a:p>
      </dgm:t>
    </dgm:pt>
    <dgm:pt modelId="{8FA4DBB3-BF5C-4DC3-9785-9A7EA18C5EDD}">
      <dgm:prSet/>
      <dgm:spPr/>
      <dgm:t>
        <a:bodyPr/>
        <a:lstStyle/>
        <a:p>
          <a:r>
            <a:rPr lang="en-US" dirty="0"/>
            <a:t>Emergency and Other Acute Behavioral Health Inpatient Services</a:t>
          </a:r>
        </a:p>
      </dgm:t>
    </dgm:pt>
    <dgm:pt modelId="{F96BF712-615B-4C65-896E-C22790EA84B5}" type="sibTrans" cxnId="{C910F86B-3DB2-4890-A122-61E8A800E878}">
      <dgm:prSet/>
      <dgm:spPr/>
      <dgm:t>
        <a:bodyPr/>
        <a:lstStyle/>
        <a:p>
          <a:endParaRPr lang="en-US"/>
        </a:p>
      </dgm:t>
    </dgm:pt>
    <dgm:pt modelId="{B4573C61-9C0C-4D0C-BF26-204A2E2FDF33}" type="parTrans" cxnId="{C910F86B-3DB2-4890-A122-61E8A800E878}">
      <dgm:prSet/>
      <dgm:spPr/>
      <dgm:t>
        <a:bodyPr/>
        <a:lstStyle/>
        <a:p>
          <a:endParaRPr lang="en-US"/>
        </a:p>
      </dgm:t>
    </dgm:pt>
    <dgm:pt modelId="{4D2AB3F7-26DF-42B1-AC97-BC2B3F2D0A6D}" type="pres">
      <dgm:prSet presAssocID="{177C7E32-6BD7-47AB-BAC8-975F4C0C8A80}" presName="Name0" presStyleCnt="0">
        <dgm:presLayoutVars>
          <dgm:dir/>
          <dgm:animLvl val="lvl"/>
          <dgm:resizeHandles val="exact"/>
        </dgm:presLayoutVars>
      </dgm:prSet>
      <dgm:spPr/>
    </dgm:pt>
    <dgm:pt modelId="{B458D86C-A9B5-4365-8B10-F4B612D2A9C1}" type="pres">
      <dgm:prSet presAssocID="{615B5B04-DC6D-431C-8152-F0DBF8CECC59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259E5-CBA2-48C6-95F9-FAAB631FE803}" type="pres">
      <dgm:prSet presAssocID="{3A379A62-7E86-40E0-A65C-1DBE3C1B6962}" presName="parTxOnlySpace" presStyleCnt="0"/>
      <dgm:spPr/>
    </dgm:pt>
    <dgm:pt modelId="{ECC03DEA-B543-45B3-ACA6-6DE416E3006C}" type="pres">
      <dgm:prSet presAssocID="{2B122142-13D6-4A0F-8174-F752526C75A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D8B7B-1DEE-43DA-BDA5-A00B8398E935}" type="pres">
      <dgm:prSet presAssocID="{34D99F36-A9E2-4E82-B1AD-DB09799A7E5E}" presName="parTxOnlySpace" presStyleCnt="0"/>
      <dgm:spPr/>
    </dgm:pt>
    <dgm:pt modelId="{947A3D99-3251-4271-80D2-C9ECAF88390B}" type="pres">
      <dgm:prSet presAssocID="{52F0F3FA-A854-47A6-AF13-BC6AEFA9F86F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A6A50-47DE-42E5-AD7C-B3ABAA68324F}" type="pres">
      <dgm:prSet presAssocID="{058A39C0-6C11-4117-8281-88FCF16EAE60}" presName="parTxOnlySpace" presStyleCnt="0"/>
      <dgm:spPr/>
    </dgm:pt>
    <dgm:pt modelId="{FD4396ED-A23D-4E54-8923-32CF046F7D79}" type="pres">
      <dgm:prSet presAssocID="{2B1251A2-739D-495C-B970-A3A3CAB18AF7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9F8C7-D9E0-4B33-97A3-698D68136850}" type="pres">
      <dgm:prSet presAssocID="{92F24342-8933-44D2-8442-E65EC8BA9E81}" presName="parTxOnlySpace" presStyleCnt="0"/>
      <dgm:spPr/>
    </dgm:pt>
    <dgm:pt modelId="{EF8316AF-C815-4611-B34F-29405367D6AF}" type="pres">
      <dgm:prSet presAssocID="{8FA4DBB3-BF5C-4DC3-9785-9A7EA18C5ED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963D31-6E66-4CF5-90FB-97B966C5BB7E}" type="presOf" srcId="{177C7E32-6BD7-47AB-BAC8-975F4C0C8A80}" destId="{4D2AB3F7-26DF-42B1-AC97-BC2B3F2D0A6D}" srcOrd="0" destOrd="0" presId="urn:microsoft.com/office/officeart/2005/8/layout/chevron1"/>
    <dgm:cxn modelId="{C910F86B-3DB2-4890-A122-61E8A800E878}" srcId="{177C7E32-6BD7-47AB-BAC8-975F4C0C8A80}" destId="{8FA4DBB3-BF5C-4DC3-9785-9A7EA18C5EDD}" srcOrd="4" destOrd="0" parTransId="{B4573C61-9C0C-4D0C-BF26-204A2E2FDF33}" sibTransId="{F96BF712-615B-4C65-896E-C22790EA84B5}"/>
    <dgm:cxn modelId="{EF5C9EBD-60AC-469D-8447-BEB64D39EED4}" type="presOf" srcId="{2B122142-13D6-4A0F-8174-F752526C75A0}" destId="{ECC03DEA-B543-45B3-ACA6-6DE416E3006C}" srcOrd="0" destOrd="0" presId="urn:microsoft.com/office/officeart/2005/8/layout/chevron1"/>
    <dgm:cxn modelId="{46348496-6513-49CB-B4FA-B7361969FEE0}" srcId="{177C7E32-6BD7-47AB-BAC8-975F4C0C8A80}" destId="{2B122142-13D6-4A0F-8174-F752526C75A0}" srcOrd="1" destOrd="0" parTransId="{A502454D-D9B5-49E9-B536-D39E754AABE4}" sibTransId="{34D99F36-A9E2-4E82-B1AD-DB09799A7E5E}"/>
    <dgm:cxn modelId="{BE4A38E1-8776-4D43-985A-3C3F3BCCB045}" type="presOf" srcId="{8FA4DBB3-BF5C-4DC3-9785-9A7EA18C5EDD}" destId="{EF8316AF-C815-4611-B34F-29405367D6AF}" srcOrd="0" destOrd="0" presId="urn:microsoft.com/office/officeart/2005/8/layout/chevron1"/>
    <dgm:cxn modelId="{DCEE4CC4-5D4A-432A-920A-F7857A1B9B43}" type="presOf" srcId="{52F0F3FA-A854-47A6-AF13-BC6AEFA9F86F}" destId="{947A3D99-3251-4271-80D2-C9ECAF88390B}" srcOrd="0" destOrd="0" presId="urn:microsoft.com/office/officeart/2005/8/layout/chevron1"/>
    <dgm:cxn modelId="{DC0262C8-5C50-4F25-9E2C-F76ADC816490}" srcId="{177C7E32-6BD7-47AB-BAC8-975F4C0C8A80}" destId="{52F0F3FA-A854-47A6-AF13-BC6AEFA9F86F}" srcOrd="2" destOrd="0" parTransId="{A6928B0E-6A69-4CF8-BCB5-06BEE57F982F}" sibTransId="{058A39C0-6C11-4117-8281-88FCF16EAE60}"/>
    <dgm:cxn modelId="{66D06B88-5748-4036-A47B-0E44EA02F863}" srcId="{177C7E32-6BD7-47AB-BAC8-975F4C0C8A80}" destId="{615B5B04-DC6D-431C-8152-F0DBF8CECC59}" srcOrd="0" destOrd="0" parTransId="{75B8DE6E-3710-4FFF-9204-DB1F47599E8B}" sibTransId="{3A379A62-7E86-40E0-A65C-1DBE3C1B6962}"/>
    <dgm:cxn modelId="{E0E38ACD-ECB3-4E0D-B3D7-09A15C7C82F9}" srcId="{177C7E32-6BD7-47AB-BAC8-975F4C0C8A80}" destId="{2B1251A2-739D-495C-B970-A3A3CAB18AF7}" srcOrd="3" destOrd="0" parTransId="{B442F8C3-491D-4887-B956-89409BF8536C}" sibTransId="{92F24342-8933-44D2-8442-E65EC8BA9E81}"/>
    <dgm:cxn modelId="{7010C9ED-854F-4C3D-BDBF-18C9EF1CE4E1}" type="presOf" srcId="{2B1251A2-739D-495C-B970-A3A3CAB18AF7}" destId="{FD4396ED-A23D-4E54-8923-32CF046F7D79}" srcOrd="0" destOrd="0" presId="urn:microsoft.com/office/officeart/2005/8/layout/chevron1"/>
    <dgm:cxn modelId="{7476EBBF-E5E5-462C-9FD8-D8FEF0D020A3}" type="presOf" srcId="{615B5B04-DC6D-431C-8152-F0DBF8CECC59}" destId="{B458D86C-A9B5-4365-8B10-F4B612D2A9C1}" srcOrd="0" destOrd="0" presId="urn:microsoft.com/office/officeart/2005/8/layout/chevron1"/>
    <dgm:cxn modelId="{379B93FF-D459-49B6-B980-8820243D7C73}" type="presParOf" srcId="{4D2AB3F7-26DF-42B1-AC97-BC2B3F2D0A6D}" destId="{B458D86C-A9B5-4365-8B10-F4B612D2A9C1}" srcOrd="0" destOrd="0" presId="urn:microsoft.com/office/officeart/2005/8/layout/chevron1"/>
    <dgm:cxn modelId="{C3B734BB-48B7-4EEE-ABFE-8F61FC37394D}" type="presParOf" srcId="{4D2AB3F7-26DF-42B1-AC97-BC2B3F2D0A6D}" destId="{37D259E5-CBA2-48C6-95F9-FAAB631FE803}" srcOrd="1" destOrd="0" presId="urn:microsoft.com/office/officeart/2005/8/layout/chevron1"/>
    <dgm:cxn modelId="{676A8406-8BF2-400F-8217-2D7856B0CCBF}" type="presParOf" srcId="{4D2AB3F7-26DF-42B1-AC97-BC2B3F2D0A6D}" destId="{ECC03DEA-B543-45B3-ACA6-6DE416E3006C}" srcOrd="2" destOrd="0" presId="urn:microsoft.com/office/officeart/2005/8/layout/chevron1"/>
    <dgm:cxn modelId="{5FEA3F62-358D-425E-BF4C-015485B4EE76}" type="presParOf" srcId="{4D2AB3F7-26DF-42B1-AC97-BC2B3F2D0A6D}" destId="{347D8B7B-1DEE-43DA-BDA5-A00B8398E935}" srcOrd="3" destOrd="0" presId="urn:microsoft.com/office/officeart/2005/8/layout/chevron1"/>
    <dgm:cxn modelId="{6F4B1ACD-D63A-4165-A074-6340F2B06929}" type="presParOf" srcId="{4D2AB3F7-26DF-42B1-AC97-BC2B3F2D0A6D}" destId="{947A3D99-3251-4271-80D2-C9ECAF88390B}" srcOrd="4" destOrd="0" presId="urn:microsoft.com/office/officeart/2005/8/layout/chevron1"/>
    <dgm:cxn modelId="{1C4FD872-BD07-4F96-A000-7F355FE53A19}" type="presParOf" srcId="{4D2AB3F7-26DF-42B1-AC97-BC2B3F2D0A6D}" destId="{323A6A50-47DE-42E5-AD7C-B3ABAA68324F}" srcOrd="5" destOrd="0" presId="urn:microsoft.com/office/officeart/2005/8/layout/chevron1"/>
    <dgm:cxn modelId="{81700E8F-4E97-4E23-8635-DC5602F0215A}" type="presParOf" srcId="{4D2AB3F7-26DF-42B1-AC97-BC2B3F2D0A6D}" destId="{FD4396ED-A23D-4E54-8923-32CF046F7D79}" srcOrd="6" destOrd="0" presId="urn:microsoft.com/office/officeart/2005/8/layout/chevron1"/>
    <dgm:cxn modelId="{B6C1035C-6273-4E2A-AEBC-26F130F6AE1D}" type="presParOf" srcId="{4D2AB3F7-26DF-42B1-AC97-BC2B3F2D0A6D}" destId="{04D9F8C7-D9E0-4B33-97A3-698D68136850}" srcOrd="7" destOrd="0" presId="urn:microsoft.com/office/officeart/2005/8/layout/chevron1"/>
    <dgm:cxn modelId="{0F6590FB-2D0D-42B2-9039-D3698B5846AC}" type="presParOf" srcId="{4D2AB3F7-26DF-42B1-AC97-BC2B3F2D0A6D}" destId="{EF8316AF-C815-4611-B34F-29405367D6A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732042-03D8-42DF-AF01-1CFAD0795ED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C950E9E-C145-4126-9483-96078A42D655}">
      <dgm:prSet phldrT="[Text]" custT="1"/>
      <dgm:spPr/>
      <dgm:t>
        <a:bodyPr vert="horz"/>
        <a:lstStyle/>
        <a:p>
          <a:r>
            <a:rPr lang="en-US" sz="2800" dirty="0"/>
            <a:t>Multiple funding sources</a:t>
          </a:r>
        </a:p>
      </dgm:t>
    </dgm:pt>
    <dgm:pt modelId="{6D95E7FA-374F-416C-8665-37F6B21D9C7F}" type="parTrans" cxnId="{23E7BA1F-DB1E-4D35-9A1E-E8A96762B737}">
      <dgm:prSet/>
      <dgm:spPr/>
      <dgm:t>
        <a:bodyPr/>
        <a:lstStyle/>
        <a:p>
          <a:endParaRPr lang="en-US"/>
        </a:p>
      </dgm:t>
    </dgm:pt>
    <dgm:pt modelId="{EBCCF24E-D293-4D95-8E5D-01CAAE11E1DD}" type="sibTrans" cxnId="{23E7BA1F-DB1E-4D35-9A1E-E8A96762B737}">
      <dgm:prSet/>
      <dgm:spPr/>
      <dgm:t>
        <a:bodyPr/>
        <a:lstStyle/>
        <a:p>
          <a:endParaRPr lang="en-US"/>
        </a:p>
      </dgm:t>
    </dgm:pt>
    <dgm:pt modelId="{9A2EDA63-EEE2-4295-8621-EFC45CABA4CA}">
      <dgm:prSet custT="1"/>
      <dgm:spPr/>
      <dgm:t>
        <a:bodyPr/>
        <a:lstStyle/>
        <a:p>
          <a:r>
            <a:rPr lang="en-US" sz="1800" dirty="0"/>
            <a:t> </a:t>
          </a:r>
          <a:r>
            <a:rPr lang="en-US" sz="2000" dirty="0"/>
            <a:t>Commercial insurance (source of payment for most Rhode Islanders).</a:t>
          </a:r>
        </a:p>
      </dgm:t>
    </dgm:pt>
    <dgm:pt modelId="{DF757A06-0E91-4625-9DBF-A6345F0CC2E7}" type="parTrans" cxnId="{60E1291B-AFF2-4B1B-B51E-7034F02DA96E}">
      <dgm:prSet/>
      <dgm:spPr/>
      <dgm:t>
        <a:bodyPr/>
        <a:lstStyle/>
        <a:p>
          <a:endParaRPr lang="en-US"/>
        </a:p>
      </dgm:t>
    </dgm:pt>
    <dgm:pt modelId="{F289344C-70ED-4233-A6EF-B54C57738E1A}" type="sibTrans" cxnId="{60E1291B-AFF2-4B1B-B51E-7034F02DA96E}">
      <dgm:prSet/>
      <dgm:spPr/>
      <dgm:t>
        <a:bodyPr/>
        <a:lstStyle/>
        <a:p>
          <a:endParaRPr lang="en-US"/>
        </a:p>
      </dgm:t>
    </dgm:pt>
    <dgm:pt modelId="{8D2A767D-FDC9-4D7E-82B5-B727022E5AEB}">
      <dgm:prSet custT="1"/>
      <dgm:spPr/>
      <dgm:t>
        <a:bodyPr/>
        <a:lstStyle/>
        <a:p>
          <a:r>
            <a:rPr lang="en-US" sz="2000" dirty="0"/>
            <a:t>Medicaid managed care organizations (majority of the State’s Medicaid enrollees).</a:t>
          </a:r>
        </a:p>
      </dgm:t>
    </dgm:pt>
    <dgm:pt modelId="{E99DB909-3707-4FFB-A4E4-EFAC4F076EAC}" type="parTrans" cxnId="{9A98FE7E-EA88-4968-8C7A-938BCD05AE5B}">
      <dgm:prSet/>
      <dgm:spPr/>
      <dgm:t>
        <a:bodyPr/>
        <a:lstStyle/>
        <a:p>
          <a:endParaRPr lang="en-US"/>
        </a:p>
      </dgm:t>
    </dgm:pt>
    <dgm:pt modelId="{704FB65A-5FB0-4446-BA63-8533C7C1ADB1}" type="sibTrans" cxnId="{9A98FE7E-EA88-4968-8C7A-938BCD05AE5B}">
      <dgm:prSet/>
      <dgm:spPr/>
      <dgm:t>
        <a:bodyPr/>
        <a:lstStyle/>
        <a:p>
          <a:endParaRPr lang="en-US"/>
        </a:p>
      </dgm:t>
    </dgm:pt>
    <dgm:pt modelId="{4A32CD0E-2B80-4FDC-BE2F-D003590FF231}">
      <dgm:prSet custT="1"/>
      <dgm:spPr/>
      <dgm:t>
        <a:bodyPr/>
        <a:lstStyle/>
        <a:p>
          <a:r>
            <a:rPr lang="en-US" sz="2000" dirty="0"/>
            <a:t>Medicaid Fee-for-Service. </a:t>
          </a:r>
        </a:p>
      </dgm:t>
    </dgm:pt>
    <dgm:pt modelId="{145E486B-FB06-4F6E-BF1E-539FB570B7FD}" type="parTrans" cxnId="{E0A68017-E7E8-4478-AAC7-CE6AB0286500}">
      <dgm:prSet/>
      <dgm:spPr/>
      <dgm:t>
        <a:bodyPr/>
        <a:lstStyle/>
        <a:p>
          <a:endParaRPr lang="en-US"/>
        </a:p>
      </dgm:t>
    </dgm:pt>
    <dgm:pt modelId="{E644457F-F2B4-4BF3-B4E0-7BD43F7BB14F}" type="sibTrans" cxnId="{E0A68017-E7E8-4478-AAC7-CE6AB0286500}">
      <dgm:prSet/>
      <dgm:spPr/>
      <dgm:t>
        <a:bodyPr/>
        <a:lstStyle/>
        <a:p>
          <a:endParaRPr lang="en-US"/>
        </a:p>
      </dgm:t>
    </dgm:pt>
    <dgm:pt modelId="{A4C042E4-B107-4F06-A4B2-1801C1017FD7}">
      <dgm:prSet custT="1"/>
      <dgm:spPr/>
      <dgm:t>
        <a:bodyPr/>
        <a:lstStyle/>
        <a:p>
          <a:r>
            <a:rPr lang="en-US" sz="2000" dirty="0"/>
            <a:t>State general revenue.</a:t>
          </a:r>
        </a:p>
      </dgm:t>
    </dgm:pt>
    <dgm:pt modelId="{9D9C45D6-C40A-4E90-ABFF-DE706636551C}" type="parTrans" cxnId="{859D0BD5-B0EA-46E5-808D-CCBAE09BFB5C}">
      <dgm:prSet/>
      <dgm:spPr/>
      <dgm:t>
        <a:bodyPr/>
        <a:lstStyle/>
        <a:p>
          <a:endParaRPr lang="en-US"/>
        </a:p>
      </dgm:t>
    </dgm:pt>
    <dgm:pt modelId="{AD28B953-9239-4607-A56A-138B6C0AFEFA}" type="sibTrans" cxnId="{859D0BD5-B0EA-46E5-808D-CCBAE09BFB5C}">
      <dgm:prSet/>
      <dgm:spPr/>
      <dgm:t>
        <a:bodyPr/>
        <a:lstStyle/>
        <a:p>
          <a:endParaRPr lang="en-US"/>
        </a:p>
      </dgm:t>
    </dgm:pt>
    <dgm:pt modelId="{AF1902F2-14E9-49C4-8AB1-6404544E6D44}">
      <dgm:prSet custT="1"/>
      <dgm:spPr/>
      <dgm:t>
        <a:bodyPr/>
        <a:lstStyle/>
        <a:p>
          <a:r>
            <a:rPr lang="en-US" sz="2000" dirty="0"/>
            <a:t>Other government funding sources, predominately federal grant and federal entitlement funding sources.</a:t>
          </a:r>
        </a:p>
      </dgm:t>
    </dgm:pt>
    <dgm:pt modelId="{1A561E06-E6EB-4A9A-95EA-929FAB55D528}" type="parTrans" cxnId="{DCF405CB-268D-42E4-934E-877A2B58DA56}">
      <dgm:prSet/>
      <dgm:spPr/>
      <dgm:t>
        <a:bodyPr/>
        <a:lstStyle/>
        <a:p>
          <a:endParaRPr lang="en-US"/>
        </a:p>
      </dgm:t>
    </dgm:pt>
    <dgm:pt modelId="{12C8FD83-3804-4DDB-AE88-118EF37863F8}" type="sibTrans" cxnId="{DCF405CB-268D-42E4-934E-877A2B58DA56}">
      <dgm:prSet/>
      <dgm:spPr/>
      <dgm:t>
        <a:bodyPr/>
        <a:lstStyle/>
        <a:p>
          <a:endParaRPr lang="en-US"/>
        </a:p>
      </dgm:t>
    </dgm:pt>
    <dgm:pt modelId="{2CAC87C9-AB15-4F8C-B676-519AAC87104C}" type="pres">
      <dgm:prSet presAssocID="{48732042-03D8-42DF-AF01-1CFAD0795ED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F40A65-BE5A-411C-BB3C-9E69120858C6}" type="pres">
      <dgm:prSet presAssocID="{EC950E9E-C145-4126-9483-96078A42D655}" presName="root1" presStyleCnt="0"/>
      <dgm:spPr/>
    </dgm:pt>
    <dgm:pt modelId="{E02415B4-38B8-4E4B-9FFA-D951A03B8486}" type="pres">
      <dgm:prSet presAssocID="{EC950E9E-C145-4126-9483-96078A42D655}" presName="LevelOneTextNode" presStyleLbl="node0" presStyleIdx="0" presStyleCnt="1" custScaleX="153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D0F49D-4D3A-42CD-9FEA-9399787B97F3}" type="pres">
      <dgm:prSet presAssocID="{EC950E9E-C145-4126-9483-96078A42D655}" presName="level2hierChild" presStyleCnt="0"/>
      <dgm:spPr/>
    </dgm:pt>
    <dgm:pt modelId="{B1ADC377-D6BA-4280-91B4-9614310745E1}" type="pres">
      <dgm:prSet presAssocID="{DF757A06-0E91-4625-9DBF-A6345F0CC2E7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9B2C7B61-E85D-4ADB-8E06-F8EC3D22778B}" type="pres">
      <dgm:prSet presAssocID="{DF757A06-0E91-4625-9DBF-A6345F0CC2E7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DFFE1D3-CEDC-4F88-BADF-424D7808B287}" type="pres">
      <dgm:prSet presAssocID="{9A2EDA63-EEE2-4295-8621-EFC45CABA4CA}" presName="root2" presStyleCnt="0"/>
      <dgm:spPr/>
    </dgm:pt>
    <dgm:pt modelId="{558F7193-4A0D-493D-9885-F4B8DD160FE6}" type="pres">
      <dgm:prSet presAssocID="{9A2EDA63-EEE2-4295-8621-EFC45CABA4CA}" presName="LevelTwoTextNode" presStyleLbl="node2" presStyleIdx="0" presStyleCnt="5" custScaleX="1333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2A4D0B-7ACE-4EAA-839A-957604EEA00D}" type="pres">
      <dgm:prSet presAssocID="{9A2EDA63-EEE2-4295-8621-EFC45CABA4CA}" presName="level3hierChild" presStyleCnt="0"/>
      <dgm:spPr/>
    </dgm:pt>
    <dgm:pt modelId="{C62B4ADD-06DC-4E62-88AD-56F135EEC04F}" type="pres">
      <dgm:prSet presAssocID="{E99DB909-3707-4FFB-A4E4-EFAC4F076EAC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8FB84EE4-715C-4E6B-899C-AC996F104DFD}" type="pres">
      <dgm:prSet presAssocID="{E99DB909-3707-4FFB-A4E4-EFAC4F076EAC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DFB83E0-7055-4F9B-855C-A0B1E700439B}" type="pres">
      <dgm:prSet presAssocID="{8D2A767D-FDC9-4D7E-82B5-B727022E5AEB}" presName="root2" presStyleCnt="0"/>
      <dgm:spPr/>
    </dgm:pt>
    <dgm:pt modelId="{48312EB0-1328-4012-855F-D10C013C8CF6}" type="pres">
      <dgm:prSet presAssocID="{8D2A767D-FDC9-4D7E-82B5-B727022E5AEB}" presName="LevelTwoTextNode" presStyleLbl="node2" presStyleIdx="1" presStyleCnt="5" custScaleX="1312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2FFB62-7368-4ED3-A19A-33903DC77026}" type="pres">
      <dgm:prSet presAssocID="{8D2A767D-FDC9-4D7E-82B5-B727022E5AEB}" presName="level3hierChild" presStyleCnt="0"/>
      <dgm:spPr/>
    </dgm:pt>
    <dgm:pt modelId="{9CDF974D-61D8-4DE4-9F0B-ACB7F26D7314}" type="pres">
      <dgm:prSet presAssocID="{145E486B-FB06-4F6E-BF1E-539FB570B7FD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CB61C372-7C54-4580-8498-C5F3C6F92768}" type="pres">
      <dgm:prSet presAssocID="{145E486B-FB06-4F6E-BF1E-539FB570B7FD}" presName="connTx" presStyleLbl="parChTrans1D2" presStyleIdx="2" presStyleCnt="5"/>
      <dgm:spPr/>
      <dgm:t>
        <a:bodyPr/>
        <a:lstStyle/>
        <a:p>
          <a:endParaRPr lang="en-US"/>
        </a:p>
      </dgm:t>
    </dgm:pt>
    <dgm:pt modelId="{0B9749F0-CBD2-4D15-8652-8158CC803013}" type="pres">
      <dgm:prSet presAssocID="{4A32CD0E-2B80-4FDC-BE2F-D003590FF231}" presName="root2" presStyleCnt="0"/>
      <dgm:spPr/>
    </dgm:pt>
    <dgm:pt modelId="{C9F09724-40DB-40AD-959B-C66CAF7AF09B}" type="pres">
      <dgm:prSet presAssocID="{4A32CD0E-2B80-4FDC-BE2F-D003590FF231}" presName="LevelTwoTextNode" presStyleLbl="node2" presStyleIdx="2" presStyleCnt="5" custScaleX="1320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EE52F7-8A5E-41DD-949E-09ADFDDE1578}" type="pres">
      <dgm:prSet presAssocID="{4A32CD0E-2B80-4FDC-BE2F-D003590FF231}" presName="level3hierChild" presStyleCnt="0"/>
      <dgm:spPr/>
    </dgm:pt>
    <dgm:pt modelId="{F2619ABE-8EF7-454B-802B-2DE865394764}" type="pres">
      <dgm:prSet presAssocID="{9D9C45D6-C40A-4E90-ABFF-DE706636551C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A5682705-3F6E-4DEB-8111-3A79128B50BD}" type="pres">
      <dgm:prSet presAssocID="{9D9C45D6-C40A-4E90-ABFF-DE706636551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540667E-35BE-4FA2-AF10-9B8B49BDC578}" type="pres">
      <dgm:prSet presAssocID="{A4C042E4-B107-4F06-A4B2-1801C1017FD7}" presName="root2" presStyleCnt="0"/>
      <dgm:spPr/>
    </dgm:pt>
    <dgm:pt modelId="{C79B0214-4ACF-4BE1-A01B-AB0B8FB1A5D4}" type="pres">
      <dgm:prSet presAssocID="{A4C042E4-B107-4F06-A4B2-1801C1017FD7}" presName="LevelTwoTextNode" presStyleLbl="node2" presStyleIdx="3" presStyleCnt="5" custScaleX="1341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F60B67-845C-454E-B80B-2E93C71B53A6}" type="pres">
      <dgm:prSet presAssocID="{A4C042E4-B107-4F06-A4B2-1801C1017FD7}" presName="level3hierChild" presStyleCnt="0"/>
      <dgm:spPr/>
    </dgm:pt>
    <dgm:pt modelId="{846F8518-AB04-4532-8245-47DF4CEC04D9}" type="pres">
      <dgm:prSet presAssocID="{1A561E06-E6EB-4A9A-95EA-929FAB55D528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C8E89012-4964-4700-B44F-14C1153CEE09}" type="pres">
      <dgm:prSet presAssocID="{1A561E06-E6EB-4A9A-95EA-929FAB55D528}" presName="connTx" presStyleLbl="parChTrans1D2" presStyleIdx="4" presStyleCnt="5"/>
      <dgm:spPr/>
      <dgm:t>
        <a:bodyPr/>
        <a:lstStyle/>
        <a:p>
          <a:endParaRPr lang="en-US"/>
        </a:p>
      </dgm:t>
    </dgm:pt>
    <dgm:pt modelId="{74938DB6-3165-4211-AB8F-01F8584ED659}" type="pres">
      <dgm:prSet presAssocID="{AF1902F2-14E9-49C4-8AB1-6404544E6D44}" presName="root2" presStyleCnt="0"/>
      <dgm:spPr/>
    </dgm:pt>
    <dgm:pt modelId="{EB465880-0F3C-417E-86C9-218653AFF99B}" type="pres">
      <dgm:prSet presAssocID="{AF1902F2-14E9-49C4-8AB1-6404544E6D44}" presName="LevelTwoTextNode" presStyleLbl="node2" presStyleIdx="4" presStyleCnt="5" custScaleX="1320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47DD88-8F66-44FC-9BC5-95964F3B7373}" type="pres">
      <dgm:prSet presAssocID="{AF1902F2-14E9-49C4-8AB1-6404544E6D44}" presName="level3hierChild" presStyleCnt="0"/>
      <dgm:spPr/>
    </dgm:pt>
  </dgm:ptLst>
  <dgm:cxnLst>
    <dgm:cxn modelId="{4A401981-9243-4FFA-AF41-08FF42A81232}" type="presOf" srcId="{145E486B-FB06-4F6E-BF1E-539FB570B7FD}" destId="{9CDF974D-61D8-4DE4-9F0B-ACB7F26D7314}" srcOrd="0" destOrd="0" presId="urn:microsoft.com/office/officeart/2008/layout/HorizontalMultiLevelHierarchy"/>
    <dgm:cxn modelId="{60E1291B-AFF2-4B1B-B51E-7034F02DA96E}" srcId="{EC950E9E-C145-4126-9483-96078A42D655}" destId="{9A2EDA63-EEE2-4295-8621-EFC45CABA4CA}" srcOrd="0" destOrd="0" parTransId="{DF757A06-0E91-4625-9DBF-A6345F0CC2E7}" sibTransId="{F289344C-70ED-4233-A6EF-B54C57738E1A}"/>
    <dgm:cxn modelId="{ED16A656-3F95-4125-81C2-2C93E8C47E51}" type="presOf" srcId="{4A32CD0E-2B80-4FDC-BE2F-D003590FF231}" destId="{C9F09724-40DB-40AD-959B-C66CAF7AF09B}" srcOrd="0" destOrd="0" presId="urn:microsoft.com/office/officeart/2008/layout/HorizontalMultiLevelHierarchy"/>
    <dgm:cxn modelId="{E2F378C1-E235-4974-8332-45107FEC3A86}" type="presOf" srcId="{9D9C45D6-C40A-4E90-ABFF-DE706636551C}" destId="{F2619ABE-8EF7-454B-802B-2DE865394764}" srcOrd="0" destOrd="0" presId="urn:microsoft.com/office/officeart/2008/layout/HorizontalMultiLevelHierarchy"/>
    <dgm:cxn modelId="{F14EB5B4-1A69-4327-9F4E-733BC3305358}" type="presOf" srcId="{DF757A06-0E91-4625-9DBF-A6345F0CC2E7}" destId="{9B2C7B61-E85D-4ADB-8E06-F8EC3D22778B}" srcOrd="1" destOrd="0" presId="urn:microsoft.com/office/officeart/2008/layout/HorizontalMultiLevelHierarchy"/>
    <dgm:cxn modelId="{6C0517D4-1198-481F-9BCB-36ACB3A26CDF}" type="presOf" srcId="{AF1902F2-14E9-49C4-8AB1-6404544E6D44}" destId="{EB465880-0F3C-417E-86C9-218653AFF99B}" srcOrd="0" destOrd="0" presId="urn:microsoft.com/office/officeart/2008/layout/HorizontalMultiLevelHierarchy"/>
    <dgm:cxn modelId="{23E7BA1F-DB1E-4D35-9A1E-E8A96762B737}" srcId="{48732042-03D8-42DF-AF01-1CFAD0795EDC}" destId="{EC950E9E-C145-4126-9483-96078A42D655}" srcOrd="0" destOrd="0" parTransId="{6D95E7FA-374F-416C-8665-37F6B21D9C7F}" sibTransId="{EBCCF24E-D293-4D95-8E5D-01CAAE11E1DD}"/>
    <dgm:cxn modelId="{094770A0-DD63-460E-96CD-E26CBB8ABD21}" type="presOf" srcId="{1A561E06-E6EB-4A9A-95EA-929FAB55D528}" destId="{C8E89012-4964-4700-B44F-14C1153CEE09}" srcOrd="1" destOrd="0" presId="urn:microsoft.com/office/officeart/2008/layout/HorizontalMultiLevelHierarchy"/>
    <dgm:cxn modelId="{233496CC-AAA5-4DE8-BF9C-3C1E34EC59D9}" type="presOf" srcId="{1A561E06-E6EB-4A9A-95EA-929FAB55D528}" destId="{846F8518-AB04-4532-8245-47DF4CEC04D9}" srcOrd="0" destOrd="0" presId="urn:microsoft.com/office/officeart/2008/layout/HorizontalMultiLevelHierarchy"/>
    <dgm:cxn modelId="{CB3A0F99-655E-4848-B3DD-1C21EF27D3CA}" type="presOf" srcId="{A4C042E4-B107-4F06-A4B2-1801C1017FD7}" destId="{C79B0214-4ACF-4BE1-A01B-AB0B8FB1A5D4}" srcOrd="0" destOrd="0" presId="urn:microsoft.com/office/officeart/2008/layout/HorizontalMultiLevelHierarchy"/>
    <dgm:cxn modelId="{63D416A9-1115-42A8-B2E6-5D001E3C7B05}" type="presOf" srcId="{8D2A767D-FDC9-4D7E-82B5-B727022E5AEB}" destId="{48312EB0-1328-4012-855F-D10C013C8CF6}" srcOrd="0" destOrd="0" presId="urn:microsoft.com/office/officeart/2008/layout/HorizontalMultiLevelHierarchy"/>
    <dgm:cxn modelId="{650B8288-8805-46F1-B0EA-B5BCDBC61028}" type="presOf" srcId="{E99DB909-3707-4FFB-A4E4-EFAC4F076EAC}" destId="{C62B4ADD-06DC-4E62-88AD-56F135EEC04F}" srcOrd="0" destOrd="0" presId="urn:microsoft.com/office/officeart/2008/layout/HorizontalMultiLevelHierarchy"/>
    <dgm:cxn modelId="{986F50EC-B6B9-439E-BFD1-924A91C6E884}" type="presOf" srcId="{DF757A06-0E91-4625-9DBF-A6345F0CC2E7}" destId="{B1ADC377-D6BA-4280-91B4-9614310745E1}" srcOrd="0" destOrd="0" presId="urn:microsoft.com/office/officeart/2008/layout/HorizontalMultiLevelHierarchy"/>
    <dgm:cxn modelId="{85F3180E-2BA6-41B0-AC39-CD0414947883}" type="presOf" srcId="{9A2EDA63-EEE2-4295-8621-EFC45CABA4CA}" destId="{558F7193-4A0D-493D-9885-F4B8DD160FE6}" srcOrd="0" destOrd="0" presId="urn:microsoft.com/office/officeart/2008/layout/HorizontalMultiLevelHierarchy"/>
    <dgm:cxn modelId="{CC7F04A1-B469-4FF7-A6CD-28BA626DD4B1}" type="presOf" srcId="{9D9C45D6-C40A-4E90-ABFF-DE706636551C}" destId="{A5682705-3F6E-4DEB-8111-3A79128B50BD}" srcOrd="1" destOrd="0" presId="urn:microsoft.com/office/officeart/2008/layout/HorizontalMultiLevelHierarchy"/>
    <dgm:cxn modelId="{C5A054E5-44F2-4FD8-97F6-C7C4F283C689}" type="presOf" srcId="{48732042-03D8-42DF-AF01-1CFAD0795EDC}" destId="{2CAC87C9-AB15-4F8C-B676-519AAC87104C}" srcOrd="0" destOrd="0" presId="urn:microsoft.com/office/officeart/2008/layout/HorizontalMultiLevelHierarchy"/>
    <dgm:cxn modelId="{3E3A7AC8-0F59-4F47-947A-FC4DA01D32FA}" type="presOf" srcId="{EC950E9E-C145-4126-9483-96078A42D655}" destId="{E02415B4-38B8-4E4B-9FFA-D951A03B8486}" srcOrd="0" destOrd="0" presId="urn:microsoft.com/office/officeart/2008/layout/HorizontalMultiLevelHierarchy"/>
    <dgm:cxn modelId="{9A98FE7E-EA88-4968-8C7A-938BCD05AE5B}" srcId="{EC950E9E-C145-4126-9483-96078A42D655}" destId="{8D2A767D-FDC9-4D7E-82B5-B727022E5AEB}" srcOrd="1" destOrd="0" parTransId="{E99DB909-3707-4FFB-A4E4-EFAC4F076EAC}" sibTransId="{704FB65A-5FB0-4446-BA63-8533C7C1ADB1}"/>
    <dgm:cxn modelId="{E0A68017-E7E8-4478-AAC7-CE6AB0286500}" srcId="{EC950E9E-C145-4126-9483-96078A42D655}" destId="{4A32CD0E-2B80-4FDC-BE2F-D003590FF231}" srcOrd="2" destOrd="0" parTransId="{145E486B-FB06-4F6E-BF1E-539FB570B7FD}" sibTransId="{E644457F-F2B4-4BF3-B4E0-7BD43F7BB14F}"/>
    <dgm:cxn modelId="{37F71081-15C1-4FEC-981B-BA0967089326}" type="presOf" srcId="{E99DB909-3707-4FFB-A4E4-EFAC4F076EAC}" destId="{8FB84EE4-715C-4E6B-899C-AC996F104DFD}" srcOrd="1" destOrd="0" presId="urn:microsoft.com/office/officeart/2008/layout/HorizontalMultiLevelHierarchy"/>
    <dgm:cxn modelId="{DCF405CB-268D-42E4-934E-877A2B58DA56}" srcId="{EC950E9E-C145-4126-9483-96078A42D655}" destId="{AF1902F2-14E9-49C4-8AB1-6404544E6D44}" srcOrd="4" destOrd="0" parTransId="{1A561E06-E6EB-4A9A-95EA-929FAB55D528}" sibTransId="{12C8FD83-3804-4DDB-AE88-118EF37863F8}"/>
    <dgm:cxn modelId="{859D0BD5-B0EA-46E5-808D-CCBAE09BFB5C}" srcId="{EC950E9E-C145-4126-9483-96078A42D655}" destId="{A4C042E4-B107-4F06-A4B2-1801C1017FD7}" srcOrd="3" destOrd="0" parTransId="{9D9C45D6-C40A-4E90-ABFF-DE706636551C}" sibTransId="{AD28B953-9239-4607-A56A-138B6C0AFEFA}"/>
    <dgm:cxn modelId="{763E6D42-4C8B-407D-A0CA-7D6E39A9EAED}" type="presOf" srcId="{145E486B-FB06-4F6E-BF1E-539FB570B7FD}" destId="{CB61C372-7C54-4580-8498-C5F3C6F92768}" srcOrd="1" destOrd="0" presId="urn:microsoft.com/office/officeart/2008/layout/HorizontalMultiLevelHierarchy"/>
    <dgm:cxn modelId="{AF0A81BE-3261-4093-B850-0A305A9CDC50}" type="presParOf" srcId="{2CAC87C9-AB15-4F8C-B676-519AAC87104C}" destId="{3BF40A65-BE5A-411C-BB3C-9E69120858C6}" srcOrd="0" destOrd="0" presId="urn:microsoft.com/office/officeart/2008/layout/HorizontalMultiLevelHierarchy"/>
    <dgm:cxn modelId="{BD84FEE7-26A8-467C-9593-3D4CD4F9E31B}" type="presParOf" srcId="{3BF40A65-BE5A-411C-BB3C-9E69120858C6}" destId="{E02415B4-38B8-4E4B-9FFA-D951A03B8486}" srcOrd="0" destOrd="0" presId="urn:microsoft.com/office/officeart/2008/layout/HorizontalMultiLevelHierarchy"/>
    <dgm:cxn modelId="{96EA7112-C979-4FC0-A2C8-31023A550851}" type="presParOf" srcId="{3BF40A65-BE5A-411C-BB3C-9E69120858C6}" destId="{CAD0F49D-4D3A-42CD-9FEA-9399787B97F3}" srcOrd="1" destOrd="0" presId="urn:microsoft.com/office/officeart/2008/layout/HorizontalMultiLevelHierarchy"/>
    <dgm:cxn modelId="{0492A2A6-6F96-4BF0-9963-6314BE489A43}" type="presParOf" srcId="{CAD0F49D-4D3A-42CD-9FEA-9399787B97F3}" destId="{B1ADC377-D6BA-4280-91B4-9614310745E1}" srcOrd="0" destOrd="0" presId="urn:microsoft.com/office/officeart/2008/layout/HorizontalMultiLevelHierarchy"/>
    <dgm:cxn modelId="{034AC4E1-C53A-4A75-8F9B-82EF594D2CBF}" type="presParOf" srcId="{B1ADC377-D6BA-4280-91B4-9614310745E1}" destId="{9B2C7B61-E85D-4ADB-8E06-F8EC3D22778B}" srcOrd="0" destOrd="0" presId="urn:microsoft.com/office/officeart/2008/layout/HorizontalMultiLevelHierarchy"/>
    <dgm:cxn modelId="{808DC52C-B9CE-4A0F-B3D6-AA1788E9229A}" type="presParOf" srcId="{CAD0F49D-4D3A-42CD-9FEA-9399787B97F3}" destId="{EDFFE1D3-CEDC-4F88-BADF-424D7808B287}" srcOrd="1" destOrd="0" presId="urn:microsoft.com/office/officeart/2008/layout/HorizontalMultiLevelHierarchy"/>
    <dgm:cxn modelId="{F46EC475-37F2-4322-94F8-917446700955}" type="presParOf" srcId="{EDFFE1D3-CEDC-4F88-BADF-424D7808B287}" destId="{558F7193-4A0D-493D-9885-F4B8DD160FE6}" srcOrd="0" destOrd="0" presId="urn:microsoft.com/office/officeart/2008/layout/HorizontalMultiLevelHierarchy"/>
    <dgm:cxn modelId="{3066B3D3-F5D0-45CC-8B27-3CE986C59249}" type="presParOf" srcId="{EDFFE1D3-CEDC-4F88-BADF-424D7808B287}" destId="{542A4D0B-7ACE-4EAA-839A-957604EEA00D}" srcOrd="1" destOrd="0" presId="urn:microsoft.com/office/officeart/2008/layout/HorizontalMultiLevelHierarchy"/>
    <dgm:cxn modelId="{1E5619B8-4634-4782-BAFF-B199D64AA6E2}" type="presParOf" srcId="{CAD0F49D-4D3A-42CD-9FEA-9399787B97F3}" destId="{C62B4ADD-06DC-4E62-88AD-56F135EEC04F}" srcOrd="2" destOrd="0" presId="urn:microsoft.com/office/officeart/2008/layout/HorizontalMultiLevelHierarchy"/>
    <dgm:cxn modelId="{10680A5B-9A7D-41D0-8C16-06E90B8C7FDC}" type="presParOf" srcId="{C62B4ADD-06DC-4E62-88AD-56F135EEC04F}" destId="{8FB84EE4-715C-4E6B-899C-AC996F104DFD}" srcOrd="0" destOrd="0" presId="urn:microsoft.com/office/officeart/2008/layout/HorizontalMultiLevelHierarchy"/>
    <dgm:cxn modelId="{3857A326-699A-4F50-A07E-B738F961CD85}" type="presParOf" srcId="{CAD0F49D-4D3A-42CD-9FEA-9399787B97F3}" destId="{7DFB83E0-7055-4F9B-855C-A0B1E700439B}" srcOrd="3" destOrd="0" presId="urn:microsoft.com/office/officeart/2008/layout/HorizontalMultiLevelHierarchy"/>
    <dgm:cxn modelId="{C158A1C9-E86F-4731-B960-5392202F0B48}" type="presParOf" srcId="{7DFB83E0-7055-4F9B-855C-A0B1E700439B}" destId="{48312EB0-1328-4012-855F-D10C013C8CF6}" srcOrd="0" destOrd="0" presId="urn:microsoft.com/office/officeart/2008/layout/HorizontalMultiLevelHierarchy"/>
    <dgm:cxn modelId="{0F1312F1-FCBD-44A6-BABC-1B832C11375D}" type="presParOf" srcId="{7DFB83E0-7055-4F9B-855C-A0B1E700439B}" destId="{9F2FFB62-7368-4ED3-A19A-33903DC77026}" srcOrd="1" destOrd="0" presId="urn:microsoft.com/office/officeart/2008/layout/HorizontalMultiLevelHierarchy"/>
    <dgm:cxn modelId="{76DBEA75-C87D-4670-953C-CB508677B408}" type="presParOf" srcId="{CAD0F49D-4D3A-42CD-9FEA-9399787B97F3}" destId="{9CDF974D-61D8-4DE4-9F0B-ACB7F26D7314}" srcOrd="4" destOrd="0" presId="urn:microsoft.com/office/officeart/2008/layout/HorizontalMultiLevelHierarchy"/>
    <dgm:cxn modelId="{3E3547A4-52CA-48AE-96D2-44E41C2DFC21}" type="presParOf" srcId="{9CDF974D-61D8-4DE4-9F0B-ACB7F26D7314}" destId="{CB61C372-7C54-4580-8498-C5F3C6F92768}" srcOrd="0" destOrd="0" presId="urn:microsoft.com/office/officeart/2008/layout/HorizontalMultiLevelHierarchy"/>
    <dgm:cxn modelId="{BDC5585C-7DDA-4E0A-B7B1-1E22657BA2A1}" type="presParOf" srcId="{CAD0F49D-4D3A-42CD-9FEA-9399787B97F3}" destId="{0B9749F0-CBD2-4D15-8652-8158CC803013}" srcOrd="5" destOrd="0" presId="urn:microsoft.com/office/officeart/2008/layout/HorizontalMultiLevelHierarchy"/>
    <dgm:cxn modelId="{6078A4AE-8B21-4992-9966-81AF2F9131C3}" type="presParOf" srcId="{0B9749F0-CBD2-4D15-8652-8158CC803013}" destId="{C9F09724-40DB-40AD-959B-C66CAF7AF09B}" srcOrd="0" destOrd="0" presId="urn:microsoft.com/office/officeart/2008/layout/HorizontalMultiLevelHierarchy"/>
    <dgm:cxn modelId="{3497D363-4CC5-42C9-B784-79075B03B19D}" type="presParOf" srcId="{0B9749F0-CBD2-4D15-8652-8158CC803013}" destId="{E8EE52F7-8A5E-41DD-949E-09ADFDDE1578}" srcOrd="1" destOrd="0" presId="urn:microsoft.com/office/officeart/2008/layout/HorizontalMultiLevelHierarchy"/>
    <dgm:cxn modelId="{84886CEA-68DC-4344-8916-77EADE2A352B}" type="presParOf" srcId="{CAD0F49D-4D3A-42CD-9FEA-9399787B97F3}" destId="{F2619ABE-8EF7-454B-802B-2DE865394764}" srcOrd="6" destOrd="0" presId="urn:microsoft.com/office/officeart/2008/layout/HorizontalMultiLevelHierarchy"/>
    <dgm:cxn modelId="{089A8D7F-4FC4-4120-B9C0-A0CE11329CC3}" type="presParOf" srcId="{F2619ABE-8EF7-454B-802B-2DE865394764}" destId="{A5682705-3F6E-4DEB-8111-3A79128B50BD}" srcOrd="0" destOrd="0" presId="urn:microsoft.com/office/officeart/2008/layout/HorizontalMultiLevelHierarchy"/>
    <dgm:cxn modelId="{00E84FD9-1B65-42D3-AE5D-1925851635C4}" type="presParOf" srcId="{CAD0F49D-4D3A-42CD-9FEA-9399787B97F3}" destId="{2540667E-35BE-4FA2-AF10-9B8B49BDC578}" srcOrd="7" destOrd="0" presId="urn:microsoft.com/office/officeart/2008/layout/HorizontalMultiLevelHierarchy"/>
    <dgm:cxn modelId="{4CF010F8-6797-476D-935E-7421E91DF02E}" type="presParOf" srcId="{2540667E-35BE-4FA2-AF10-9B8B49BDC578}" destId="{C79B0214-4ACF-4BE1-A01B-AB0B8FB1A5D4}" srcOrd="0" destOrd="0" presId="urn:microsoft.com/office/officeart/2008/layout/HorizontalMultiLevelHierarchy"/>
    <dgm:cxn modelId="{47F13730-859F-4EC6-9FAB-D9A9FCA2F07D}" type="presParOf" srcId="{2540667E-35BE-4FA2-AF10-9B8B49BDC578}" destId="{8FF60B67-845C-454E-B80B-2E93C71B53A6}" srcOrd="1" destOrd="0" presId="urn:microsoft.com/office/officeart/2008/layout/HorizontalMultiLevelHierarchy"/>
    <dgm:cxn modelId="{14E03060-27E7-4D01-83F0-0D6323207139}" type="presParOf" srcId="{CAD0F49D-4D3A-42CD-9FEA-9399787B97F3}" destId="{846F8518-AB04-4532-8245-47DF4CEC04D9}" srcOrd="8" destOrd="0" presId="urn:microsoft.com/office/officeart/2008/layout/HorizontalMultiLevelHierarchy"/>
    <dgm:cxn modelId="{8E03EB9E-5C50-4042-BE7E-7179A7A8E884}" type="presParOf" srcId="{846F8518-AB04-4532-8245-47DF4CEC04D9}" destId="{C8E89012-4964-4700-B44F-14C1153CEE09}" srcOrd="0" destOrd="0" presId="urn:microsoft.com/office/officeart/2008/layout/HorizontalMultiLevelHierarchy"/>
    <dgm:cxn modelId="{E8E58842-7B42-484B-BF85-CDADB5BD8461}" type="presParOf" srcId="{CAD0F49D-4D3A-42CD-9FEA-9399787B97F3}" destId="{74938DB6-3165-4211-AB8F-01F8584ED659}" srcOrd="9" destOrd="0" presId="urn:microsoft.com/office/officeart/2008/layout/HorizontalMultiLevelHierarchy"/>
    <dgm:cxn modelId="{1ABA4472-5FA9-476F-ADFD-4243E9BE8614}" type="presParOf" srcId="{74938DB6-3165-4211-AB8F-01F8584ED659}" destId="{EB465880-0F3C-417E-86C9-218653AFF99B}" srcOrd="0" destOrd="0" presId="urn:microsoft.com/office/officeart/2008/layout/HorizontalMultiLevelHierarchy"/>
    <dgm:cxn modelId="{1303B60F-0AE1-47FE-8028-EC2FD5175989}" type="presParOf" srcId="{74938DB6-3165-4211-AB8F-01F8584ED659}" destId="{B147DD88-8F66-44FC-9BC5-95964F3B737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E015B8-4906-4114-9C26-FC2978E0F46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7C8558B-1874-479E-842F-97AF06D66F8B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DB9E1738-7755-4A21-8945-7BF37D7A9E26}" type="parTrans" cxnId="{84D8891E-B687-4D34-B4E7-BEF93D329441}">
      <dgm:prSet/>
      <dgm:spPr/>
      <dgm:t>
        <a:bodyPr/>
        <a:lstStyle/>
        <a:p>
          <a:endParaRPr lang="en-US"/>
        </a:p>
      </dgm:t>
    </dgm:pt>
    <dgm:pt modelId="{9757021E-43C0-4DB4-9170-BBD612C8486D}" type="sibTrans" cxnId="{84D8891E-B687-4D34-B4E7-BEF93D329441}">
      <dgm:prSet/>
      <dgm:spPr/>
      <dgm:t>
        <a:bodyPr/>
        <a:lstStyle/>
        <a:p>
          <a:endParaRPr lang="en-US"/>
        </a:p>
      </dgm:t>
    </dgm:pt>
    <dgm:pt modelId="{6E072401-34AC-43EB-B980-3130C8FDF522}">
      <dgm:prSet custT="1"/>
      <dgm:spPr/>
      <dgm:t>
        <a:bodyPr/>
        <a:lstStyle/>
        <a:p>
          <a:r>
            <a:rPr lang="en-US" sz="2100" dirty="0"/>
            <a:t>Family Home Visiting programs through the DOH have helped with the challenge of identifying behavioral health issues early and directing young children to treatment. </a:t>
          </a:r>
          <a:endParaRPr lang="en-US" sz="2100" baseline="30000" dirty="0"/>
        </a:p>
      </dgm:t>
    </dgm:pt>
    <dgm:pt modelId="{75D1049B-D1A5-4EBD-A790-939F3C2E2B57}" type="parTrans" cxnId="{8817BF37-088C-493C-BF59-4A30C71444B4}">
      <dgm:prSet/>
      <dgm:spPr/>
      <dgm:t>
        <a:bodyPr/>
        <a:lstStyle/>
        <a:p>
          <a:endParaRPr lang="en-US"/>
        </a:p>
      </dgm:t>
    </dgm:pt>
    <dgm:pt modelId="{C2176F70-206E-4C03-A5B3-109E8D3435C8}" type="sibTrans" cxnId="{8817BF37-088C-493C-BF59-4A30C71444B4}">
      <dgm:prSet/>
      <dgm:spPr/>
      <dgm:t>
        <a:bodyPr/>
        <a:lstStyle/>
        <a:p>
          <a:endParaRPr lang="en-US"/>
        </a:p>
      </dgm:t>
    </dgm:pt>
    <dgm:pt modelId="{FF3D03A4-7A76-4372-830A-AD1073BFDFBC}">
      <dgm:prSet custT="1"/>
      <dgm:spPr/>
      <dgm:t>
        <a:bodyPr/>
        <a:lstStyle/>
        <a:p>
          <a:r>
            <a:rPr lang="en-US" sz="2100" dirty="0"/>
            <a:t>RIDE recently received two grants totaling over $11 million to significantly enhance the provision of mental health resources in schools</a:t>
          </a:r>
        </a:p>
      </dgm:t>
    </dgm:pt>
    <dgm:pt modelId="{E9A97660-7EF4-4B4C-AD08-20D6C78DD4C2}" type="parTrans" cxnId="{388F704D-CC85-4830-9437-1FC30A2D2322}">
      <dgm:prSet/>
      <dgm:spPr/>
      <dgm:t>
        <a:bodyPr/>
        <a:lstStyle/>
        <a:p>
          <a:endParaRPr lang="en-US"/>
        </a:p>
      </dgm:t>
    </dgm:pt>
    <dgm:pt modelId="{34D9C07D-5751-4DE7-B5D7-1AE10C2D7793}" type="sibTrans" cxnId="{388F704D-CC85-4830-9437-1FC30A2D2322}">
      <dgm:prSet/>
      <dgm:spPr/>
      <dgm:t>
        <a:bodyPr/>
        <a:lstStyle/>
        <a:p>
          <a:endParaRPr lang="en-US"/>
        </a:p>
      </dgm:t>
    </dgm:pt>
    <dgm:pt modelId="{A1DD8FDA-DD46-42AD-ABB6-6203C3990EA9}">
      <dgm:prSet custT="1"/>
      <dgm:spPr/>
      <dgm:t>
        <a:bodyPr/>
        <a:lstStyle/>
        <a:p>
          <a:r>
            <a:rPr lang="en-US" sz="2000" dirty="0"/>
            <a:t>Through the State Innovation Model (SIM) grant, Pedi-PRN, a child psychiatric access program, </a:t>
          </a:r>
          <a:r>
            <a:rPr lang="en-US" sz="2000"/>
            <a:t>along with PCMH </a:t>
          </a:r>
          <a:r>
            <a:rPr lang="en-US" sz="2000" dirty="0"/>
            <a:t>Kids &amp; Integrated Behavioral Health were established. </a:t>
          </a:r>
        </a:p>
      </dgm:t>
    </dgm:pt>
    <dgm:pt modelId="{D3589AEB-687D-42F2-9229-0A91583B0ED2}" type="sibTrans" cxnId="{44DD8224-5ECD-49C0-AE12-5D491251DD76}">
      <dgm:prSet/>
      <dgm:spPr/>
      <dgm:t>
        <a:bodyPr/>
        <a:lstStyle/>
        <a:p>
          <a:endParaRPr lang="en-US"/>
        </a:p>
      </dgm:t>
    </dgm:pt>
    <dgm:pt modelId="{032C309A-4085-4A6C-ACC2-7A3A345CC835}" type="parTrans" cxnId="{44DD8224-5ECD-49C0-AE12-5D491251DD76}">
      <dgm:prSet/>
      <dgm:spPr/>
      <dgm:t>
        <a:bodyPr/>
        <a:lstStyle/>
        <a:p>
          <a:endParaRPr lang="en-US"/>
        </a:p>
      </dgm:t>
    </dgm:pt>
    <dgm:pt modelId="{41CF87D1-6F03-4DC8-8B6C-8B93EBE6BEDB}">
      <dgm:prSet custT="1"/>
      <dgm:spPr/>
      <dgm:t>
        <a:bodyPr/>
        <a:lstStyle/>
        <a:p>
          <a:r>
            <a:rPr lang="en-US" sz="2000" dirty="0"/>
            <a:t>In 2018, DCYF’s Family Care Community Partnerships (FCCPs), a network of non-profit service providers utilizing Wraparound services, strengthened its assessment of a child’s or youth’s behavioral health needs</a:t>
          </a:r>
          <a:endParaRPr lang="en-US" sz="2000" baseline="30000" dirty="0"/>
        </a:p>
      </dgm:t>
    </dgm:pt>
    <dgm:pt modelId="{C9B35AFE-C478-45D8-BEDE-914A434D54B7}" type="parTrans" cxnId="{505169F1-0CC3-4158-914F-A33C6426B52F}">
      <dgm:prSet/>
      <dgm:spPr/>
      <dgm:t>
        <a:bodyPr/>
        <a:lstStyle/>
        <a:p>
          <a:endParaRPr lang="en-US"/>
        </a:p>
      </dgm:t>
    </dgm:pt>
    <dgm:pt modelId="{4DEE64F4-2B8C-4D7E-8C87-080F8C25B805}" type="sibTrans" cxnId="{505169F1-0CC3-4158-914F-A33C6426B52F}">
      <dgm:prSet/>
      <dgm:spPr/>
      <dgm:t>
        <a:bodyPr/>
        <a:lstStyle/>
        <a:p>
          <a:endParaRPr lang="en-US"/>
        </a:p>
      </dgm:t>
    </dgm:pt>
    <dgm:pt modelId="{212908FE-9943-4EDE-8227-973B3B0D4412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100" dirty="0"/>
            <a:t>In 2017, DCYF established a     robust network of home-based programs, many that are evidence-based, that serve 1,700 families at any one time.</a:t>
          </a:r>
        </a:p>
      </dgm:t>
    </dgm:pt>
    <dgm:pt modelId="{D4C658F2-1FF2-4FBB-923E-EE21A61010CB}" type="parTrans" cxnId="{A8B7750D-13CD-4072-AEDB-25974A1E9124}">
      <dgm:prSet/>
      <dgm:spPr/>
      <dgm:t>
        <a:bodyPr/>
        <a:lstStyle/>
        <a:p>
          <a:endParaRPr lang="en-US"/>
        </a:p>
      </dgm:t>
    </dgm:pt>
    <dgm:pt modelId="{F40B81E5-3443-43E2-80FC-5BFE71D35BA2}" type="sibTrans" cxnId="{A8B7750D-13CD-4072-AEDB-25974A1E9124}">
      <dgm:prSet/>
      <dgm:spPr/>
      <dgm:t>
        <a:bodyPr/>
        <a:lstStyle/>
        <a:p>
          <a:endParaRPr lang="en-US"/>
        </a:p>
      </dgm:t>
    </dgm:pt>
    <dgm:pt modelId="{205ACAE7-8D46-4DC9-906F-EE9C4C775944}" type="pres">
      <dgm:prSet presAssocID="{81E015B8-4906-4114-9C26-FC2978E0F4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AE655A-2F75-4AC7-A277-69CA8565F5DF}" type="pres">
      <dgm:prSet presAssocID="{6E072401-34AC-43EB-B980-3130C8FDF5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E011D-5ED8-4964-8EEF-5E21C4548CB1}" type="pres">
      <dgm:prSet presAssocID="{C2176F70-206E-4C03-A5B3-109E8D3435C8}" presName="sibTrans" presStyleCnt="0"/>
      <dgm:spPr/>
    </dgm:pt>
    <dgm:pt modelId="{B696700C-CA66-4533-B584-E0C28BE0FC66}" type="pres">
      <dgm:prSet presAssocID="{212908FE-9943-4EDE-8227-973B3B0D441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2E204-FC1A-4692-829F-6F14230D079B}" type="pres">
      <dgm:prSet presAssocID="{F40B81E5-3443-43E2-80FC-5BFE71D35BA2}" presName="sibTrans" presStyleCnt="0"/>
      <dgm:spPr/>
    </dgm:pt>
    <dgm:pt modelId="{169DE02A-0949-442E-8B96-C48BBAE5A006}" type="pres">
      <dgm:prSet presAssocID="{FF3D03A4-7A76-4372-830A-AD1073BFDFB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A1DEC-75B5-403B-AB0A-9DA74510D48E}" type="pres">
      <dgm:prSet presAssocID="{34D9C07D-5751-4DE7-B5D7-1AE10C2D7793}" presName="sibTrans" presStyleCnt="0"/>
      <dgm:spPr/>
    </dgm:pt>
    <dgm:pt modelId="{E227F547-7249-4065-8EF5-39AEC961BA12}" type="pres">
      <dgm:prSet presAssocID="{A1DD8FDA-DD46-42AD-ABB6-6203C3990EA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22450-AE21-41EB-9614-173617B4745A}" type="pres">
      <dgm:prSet presAssocID="{D3589AEB-687D-42F2-9229-0A91583B0ED2}" presName="sibTrans" presStyleCnt="0"/>
      <dgm:spPr/>
    </dgm:pt>
    <dgm:pt modelId="{030F1506-B0C5-4F56-9F45-B3C47923CFF4}" type="pres">
      <dgm:prSet presAssocID="{27C8558B-1874-479E-842F-97AF06D66F8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0214A-7A90-4728-B7B7-93D364E0CD6A}" type="pres">
      <dgm:prSet presAssocID="{9757021E-43C0-4DB4-9170-BBD612C8486D}" presName="sibTrans" presStyleCnt="0"/>
      <dgm:spPr/>
    </dgm:pt>
    <dgm:pt modelId="{644BE4A1-997C-48C5-ACF1-C1F644633029}" type="pres">
      <dgm:prSet presAssocID="{41CF87D1-6F03-4DC8-8B6C-8B93EBE6BED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2DC207-F662-4374-B751-3C3AC22FFB5B}" type="presOf" srcId="{FF3D03A4-7A76-4372-830A-AD1073BFDFBC}" destId="{169DE02A-0949-442E-8B96-C48BBAE5A006}" srcOrd="0" destOrd="0" presId="urn:microsoft.com/office/officeart/2005/8/layout/default"/>
    <dgm:cxn modelId="{44DD8224-5ECD-49C0-AE12-5D491251DD76}" srcId="{81E015B8-4906-4114-9C26-FC2978E0F461}" destId="{A1DD8FDA-DD46-42AD-ABB6-6203C3990EA9}" srcOrd="3" destOrd="0" parTransId="{032C309A-4085-4A6C-ACC2-7A3A345CC835}" sibTransId="{D3589AEB-687D-42F2-9229-0A91583B0ED2}"/>
    <dgm:cxn modelId="{B164974F-508F-418D-980C-6E063820F9AC}" type="presOf" srcId="{6E072401-34AC-43EB-B980-3130C8FDF522}" destId="{3CAE655A-2F75-4AC7-A277-69CA8565F5DF}" srcOrd="0" destOrd="0" presId="urn:microsoft.com/office/officeart/2005/8/layout/default"/>
    <dgm:cxn modelId="{8817BF37-088C-493C-BF59-4A30C71444B4}" srcId="{81E015B8-4906-4114-9C26-FC2978E0F461}" destId="{6E072401-34AC-43EB-B980-3130C8FDF522}" srcOrd="0" destOrd="0" parTransId="{75D1049B-D1A5-4EBD-A790-939F3C2E2B57}" sibTransId="{C2176F70-206E-4C03-A5B3-109E8D3435C8}"/>
    <dgm:cxn modelId="{505169F1-0CC3-4158-914F-A33C6426B52F}" srcId="{81E015B8-4906-4114-9C26-FC2978E0F461}" destId="{41CF87D1-6F03-4DC8-8B6C-8B93EBE6BEDB}" srcOrd="5" destOrd="0" parTransId="{C9B35AFE-C478-45D8-BEDE-914A434D54B7}" sibTransId="{4DEE64F4-2B8C-4D7E-8C87-080F8C25B805}"/>
    <dgm:cxn modelId="{A8E5D07B-F182-4C67-AAB4-8F78538E93E7}" type="presOf" srcId="{A1DD8FDA-DD46-42AD-ABB6-6203C3990EA9}" destId="{E227F547-7249-4065-8EF5-39AEC961BA12}" srcOrd="0" destOrd="0" presId="urn:microsoft.com/office/officeart/2005/8/layout/default"/>
    <dgm:cxn modelId="{A8B7750D-13CD-4072-AEDB-25974A1E9124}" srcId="{81E015B8-4906-4114-9C26-FC2978E0F461}" destId="{212908FE-9943-4EDE-8227-973B3B0D4412}" srcOrd="1" destOrd="0" parTransId="{D4C658F2-1FF2-4FBB-923E-EE21A61010CB}" sibTransId="{F40B81E5-3443-43E2-80FC-5BFE71D35BA2}"/>
    <dgm:cxn modelId="{3D31E7C3-055C-4D83-85FB-94F4CD378BF6}" type="presOf" srcId="{41CF87D1-6F03-4DC8-8B6C-8B93EBE6BEDB}" destId="{644BE4A1-997C-48C5-ACF1-C1F644633029}" srcOrd="0" destOrd="0" presId="urn:microsoft.com/office/officeart/2005/8/layout/default"/>
    <dgm:cxn modelId="{ABE1D809-5E70-4A38-9E27-77213D111254}" type="presOf" srcId="{27C8558B-1874-479E-842F-97AF06D66F8B}" destId="{030F1506-B0C5-4F56-9F45-B3C47923CFF4}" srcOrd="0" destOrd="0" presId="urn:microsoft.com/office/officeart/2005/8/layout/default"/>
    <dgm:cxn modelId="{148FDD49-359F-47BB-8467-53490CE43CCB}" type="presOf" srcId="{212908FE-9943-4EDE-8227-973B3B0D4412}" destId="{B696700C-CA66-4533-B584-E0C28BE0FC66}" srcOrd="0" destOrd="0" presId="urn:microsoft.com/office/officeart/2005/8/layout/default"/>
    <dgm:cxn modelId="{388F704D-CC85-4830-9437-1FC30A2D2322}" srcId="{81E015B8-4906-4114-9C26-FC2978E0F461}" destId="{FF3D03A4-7A76-4372-830A-AD1073BFDFBC}" srcOrd="2" destOrd="0" parTransId="{E9A97660-7EF4-4B4C-AD08-20D6C78DD4C2}" sibTransId="{34D9C07D-5751-4DE7-B5D7-1AE10C2D7793}"/>
    <dgm:cxn modelId="{84D8891E-B687-4D34-B4E7-BEF93D329441}" srcId="{81E015B8-4906-4114-9C26-FC2978E0F461}" destId="{27C8558B-1874-479E-842F-97AF06D66F8B}" srcOrd="4" destOrd="0" parTransId="{DB9E1738-7755-4A21-8945-7BF37D7A9E26}" sibTransId="{9757021E-43C0-4DB4-9170-BBD612C8486D}"/>
    <dgm:cxn modelId="{F8CCCA86-EEB2-4B78-B096-CC220957BA8D}" type="presOf" srcId="{81E015B8-4906-4114-9C26-FC2978E0F461}" destId="{205ACAE7-8D46-4DC9-906F-EE9C4C775944}" srcOrd="0" destOrd="0" presId="urn:microsoft.com/office/officeart/2005/8/layout/default"/>
    <dgm:cxn modelId="{54E32601-193A-415F-B30B-6429F7123098}" type="presParOf" srcId="{205ACAE7-8D46-4DC9-906F-EE9C4C775944}" destId="{3CAE655A-2F75-4AC7-A277-69CA8565F5DF}" srcOrd="0" destOrd="0" presId="urn:microsoft.com/office/officeart/2005/8/layout/default"/>
    <dgm:cxn modelId="{2D2BC513-9351-46F5-8B4F-033AE4FDFF9B}" type="presParOf" srcId="{205ACAE7-8D46-4DC9-906F-EE9C4C775944}" destId="{91DE011D-5ED8-4964-8EEF-5E21C4548CB1}" srcOrd="1" destOrd="0" presId="urn:microsoft.com/office/officeart/2005/8/layout/default"/>
    <dgm:cxn modelId="{0CD8DA24-3156-40A7-B2AA-56CA19FB52E3}" type="presParOf" srcId="{205ACAE7-8D46-4DC9-906F-EE9C4C775944}" destId="{B696700C-CA66-4533-B584-E0C28BE0FC66}" srcOrd="2" destOrd="0" presId="urn:microsoft.com/office/officeart/2005/8/layout/default"/>
    <dgm:cxn modelId="{158F46E3-D38F-4E8F-B590-4EEF25C28A2E}" type="presParOf" srcId="{205ACAE7-8D46-4DC9-906F-EE9C4C775944}" destId="{6472E204-FC1A-4692-829F-6F14230D079B}" srcOrd="3" destOrd="0" presId="urn:microsoft.com/office/officeart/2005/8/layout/default"/>
    <dgm:cxn modelId="{7A39AD3C-9B7E-463C-A294-8DB55E979EC4}" type="presParOf" srcId="{205ACAE7-8D46-4DC9-906F-EE9C4C775944}" destId="{169DE02A-0949-442E-8B96-C48BBAE5A006}" srcOrd="4" destOrd="0" presId="urn:microsoft.com/office/officeart/2005/8/layout/default"/>
    <dgm:cxn modelId="{4ECE86A9-C38A-4F28-B0F1-2472657D46B5}" type="presParOf" srcId="{205ACAE7-8D46-4DC9-906F-EE9C4C775944}" destId="{00DA1DEC-75B5-403B-AB0A-9DA74510D48E}" srcOrd="5" destOrd="0" presId="urn:microsoft.com/office/officeart/2005/8/layout/default"/>
    <dgm:cxn modelId="{CBDF7B53-6EB2-4942-94CC-7EDEFDD37040}" type="presParOf" srcId="{205ACAE7-8D46-4DC9-906F-EE9C4C775944}" destId="{E227F547-7249-4065-8EF5-39AEC961BA12}" srcOrd="6" destOrd="0" presId="urn:microsoft.com/office/officeart/2005/8/layout/default"/>
    <dgm:cxn modelId="{41EFD57C-10CD-42D4-9F18-14D3F4F8F6F3}" type="presParOf" srcId="{205ACAE7-8D46-4DC9-906F-EE9C4C775944}" destId="{BAF22450-AE21-41EB-9614-173617B4745A}" srcOrd="7" destOrd="0" presId="urn:microsoft.com/office/officeart/2005/8/layout/default"/>
    <dgm:cxn modelId="{6A367B25-E9F0-4A55-82F3-E4A5C9C0E003}" type="presParOf" srcId="{205ACAE7-8D46-4DC9-906F-EE9C4C775944}" destId="{030F1506-B0C5-4F56-9F45-B3C47923CFF4}" srcOrd="8" destOrd="0" presId="urn:microsoft.com/office/officeart/2005/8/layout/default"/>
    <dgm:cxn modelId="{254B2A6E-E46E-45D9-B94E-0200C27CE73E}" type="presParOf" srcId="{205ACAE7-8D46-4DC9-906F-EE9C4C775944}" destId="{1850214A-7A90-4728-B7B7-93D364E0CD6A}" srcOrd="9" destOrd="0" presId="urn:microsoft.com/office/officeart/2005/8/layout/default"/>
    <dgm:cxn modelId="{DD86B76A-9C36-471C-92AF-0CF5E70FAC24}" type="presParOf" srcId="{205ACAE7-8D46-4DC9-906F-EE9C4C775944}" destId="{644BE4A1-997C-48C5-ACF1-C1F64463302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B10DDE-C8D4-4B21-8703-B8F5826BE45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35CCE3B-180C-40CC-B118-4316FD44604C}">
      <dgm:prSet phldrT="[Text]"/>
      <dgm:spPr/>
      <dgm:t>
        <a:bodyPr/>
        <a:lstStyle/>
        <a:p>
          <a:r>
            <a:rPr lang="en-US" dirty="0"/>
            <a:t>Gaps in services, including child psychiatry, mobile crisis, adolescent residential SUD, and linguistic and culturally competent workers and resources.</a:t>
          </a:r>
        </a:p>
      </dgm:t>
    </dgm:pt>
    <dgm:pt modelId="{C5ECF8FB-D35F-4BE8-922E-A8C38E6341C6}" type="parTrans" cxnId="{D3DFABA4-172C-4801-AE48-4EA28ADEA788}">
      <dgm:prSet/>
      <dgm:spPr/>
      <dgm:t>
        <a:bodyPr/>
        <a:lstStyle/>
        <a:p>
          <a:endParaRPr lang="en-US"/>
        </a:p>
      </dgm:t>
    </dgm:pt>
    <dgm:pt modelId="{A7CB162C-46DA-45CE-AC67-7E1EDB6F4758}" type="sibTrans" cxnId="{D3DFABA4-172C-4801-AE48-4EA28ADEA788}">
      <dgm:prSet/>
      <dgm:spPr/>
      <dgm:t>
        <a:bodyPr/>
        <a:lstStyle/>
        <a:p>
          <a:endParaRPr lang="en-US"/>
        </a:p>
      </dgm:t>
    </dgm:pt>
    <dgm:pt modelId="{EAEEA2D5-7BEB-497C-AE32-F8EF2CAD4382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D3D2F8A-5F71-4882-A83B-CB59AFC97E15}" type="parTrans" cxnId="{5069A983-08B3-4B30-B4E7-62ED0AAE3640}">
      <dgm:prSet/>
      <dgm:spPr/>
      <dgm:t>
        <a:bodyPr/>
        <a:lstStyle/>
        <a:p>
          <a:endParaRPr lang="en-US"/>
        </a:p>
      </dgm:t>
    </dgm:pt>
    <dgm:pt modelId="{6F00ECED-9B24-43D3-A337-C34768027BA9}" type="sibTrans" cxnId="{5069A983-08B3-4B30-B4E7-62ED0AAE3640}">
      <dgm:prSet/>
      <dgm:spPr/>
      <dgm:t>
        <a:bodyPr/>
        <a:lstStyle/>
        <a:p>
          <a:endParaRPr lang="en-US"/>
        </a:p>
      </dgm:t>
    </dgm:pt>
    <dgm:pt modelId="{6AC48CA6-9010-4070-A9FB-67AE9422BF4F}">
      <dgm:prSet/>
      <dgm:spPr/>
      <dgm:t>
        <a:bodyPr/>
        <a:lstStyle/>
        <a:p>
          <a:r>
            <a:rPr lang="en-US" dirty="0"/>
            <a:t>Limited availability of home-based behavioral health services for children and youth with higher levels </a:t>
          </a:r>
          <a:r>
            <a:rPr lang="en-US"/>
            <a:t>of acuity.</a:t>
          </a:r>
          <a:endParaRPr lang="en-US" dirty="0"/>
        </a:p>
      </dgm:t>
    </dgm:pt>
    <dgm:pt modelId="{BCC08B6B-486E-49A7-856E-F5A671BEA8EC}" type="parTrans" cxnId="{37182139-4CF9-41DD-BB74-4D19D664D9E9}">
      <dgm:prSet/>
      <dgm:spPr/>
      <dgm:t>
        <a:bodyPr/>
        <a:lstStyle/>
        <a:p>
          <a:endParaRPr lang="en-US"/>
        </a:p>
      </dgm:t>
    </dgm:pt>
    <dgm:pt modelId="{99690F3F-C701-4274-9BBF-22088188C9F2}" type="sibTrans" cxnId="{37182139-4CF9-41DD-BB74-4D19D664D9E9}">
      <dgm:prSet/>
      <dgm:spPr/>
      <dgm:t>
        <a:bodyPr/>
        <a:lstStyle/>
        <a:p>
          <a:endParaRPr lang="en-US"/>
        </a:p>
      </dgm:t>
    </dgm:pt>
    <dgm:pt modelId="{1640B774-3345-4C14-91C0-9EE15B917D97}">
      <dgm:prSet/>
      <dgm:spPr/>
      <dgm:t>
        <a:bodyPr/>
        <a:lstStyle/>
        <a:p>
          <a:r>
            <a:rPr lang="en-US"/>
            <a:t>Care planning and care management are often not integrated across multiple levels. </a:t>
          </a:r>
        </a:p>
      </dgm:t>
    </dgm:pt>
    <dgm:pt modelId="{C24CD3AA-C7AF-49E1-80E8-F5178C531A14}" type="parTrans" cxnId="{389F9BF3-6955-4EDA-A0F4-A93FD86B9BF6}">
      <dgm:prSet/>
      <dgm:spPr/>
      <dgm:t>
        <a:bodyPr/>
        <a:lstStyle/>
        <a:p>
          <a:endParaRPr lang="en-US"/>
        </a:p>
      </dgm:t>
    </dgm:pt>
    <dgm:pt modelId="{F3B25C7A-A8B9-4D31-8E43-21451897CC40}" type="sibTrans" cxnId="{389F9BF3-6955-4EDA-A0F4-A93FD86B9BF6}">
      <dgm:prSet/>
      <dgm:spPr/>
      <dgm:t>
        <a:bodyPr/>
        <a:lstStyle/>
        <a:p>
          <a:endParaRPr lang="en-US"/>
        </a:p>
      </dgm:t>
    </dgm:pt>
    <dgm:pt modelId="{3B94B2A4-11F3-4CC7-BA55-B17C7A7B08BA}">
      <dgm:prSet/>
      <dgm:spPr/>
      <dgm:t>
        <a:bodyPr/>
        <a:lstStyle/>
        <a:p>
          <a:r>
            <a:rPr lang="en-US" dirty="0"/>
            <a:t> In Rhode Island, there is a need for more  trauma-informed care and resources for systems that serve children and youth. </a:t>
          </a:r>
        </a:p>
      </dgm:t>
    </dgm:pt>
    <dgm:pt modelId="{EAB0B347-6D73-4C98-B3A2-A8913DA20FFC}" type="parTrans" cxnId="{FB01747C-8A28-4DBF-B8FE-11CC71A5E32E}">
      <dgm:prSet/>
      <dgm:spPr/>
      <dgm:t>
        <a:bodyPr/>
        <a:lstStyle/>
        <a:p>
          <a:endParaRPr lang="en-US"/>
        </a:p>
      </dgm:t>
    </dgm:pt>
    <dgm:pt modelId="{89AB2679-8713-44E1-A562-0F699C2B8975}" type="sibTrans" cxnId="{FB01747C-8A28-4DBF-B8FE-11CC71A5E32E}">
      <dgm:prSet/>
      <dgm:spPr/>
      <dgm:t>
        <a:bodyPr/>
        <a:lstStyle/>
        <a:p>
          <a:endParaRPr lang="en-US"/>
        </a:p>
      </dgm:t>
    </dgm:pt>
    <dgm:pt modelId="{BC395F82-1563-428C-B1B8-E7E66A9915E1}">
      <dgm:prSet/>
      <dgm:spPr/>
      <dgm:t>
        <a:bodyPr/>
        <a:lstStyle/>
        <a:p>
          <a:r>
            <a:rPr lang="en-US" dirty="0"/>
            <a:t>Rhode Island has a limited number of prevention or early intervention activities, for both mental health and substance use, but particularly for mental health.</a:t>
          </a:r>
        </a:p>
      </dgm:t>
    </dgm:pt>
    <dgm:pt modelId="{65F1645B-017C-4870-A7D6-1214BD482EE8}" type="parTrans" cxnId="{AC90068D-30D4-4AD6-B03C-3292444B6573}">
      <dgm:prSet/>
      <dgm:spPr/>
      <dgm:t>
        <a:bodyPr/>
        <a:lstStyle/>
        <a:p>
          <a:endParaRPr lang="en-US"/>
        </a:p>
      </dgm:t>
    </dgm:pt>
    <dgm:pt modelId="{CC1B4A4C-C76F-4898-AC02-B37B13BDA325}" type="sibTrans" cxnId="{AC90068D-30D4-4AD6-B03C-3292444B6573}">
      <dgm:prSet/>
      <dgm:spPr/>
      <dgm:t>
        <a:bodyPr/>
        <a:lstStyle/>
        <a:p>
          <a:endParaRPr lang="en-US"/>
        </a:p>
      </dgm:t>
    </dgm:pt>
    <dgm:pt modelId="{3E966CDB-3525-4957-AD4F-97A8909FECFD}" type="pres">
      <dgm:prSet presAssocID="{36B10DDE-C8D4-4B21-8703-B8F5826BE4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F75863-3A41-4960-9422-75D6F43EB720}" type="pres">
      <dgm:prSet presAssocID="{935CCE3B-180C-40CC-B118-4316FD44604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7536E-095F-4612-94D2-441D4B96C07F}" type="pres">
      <dgm:prSet presAssocID="{A7CB162C-46DA-45CE-AC67-7E1EDB6F4758}" presName="sibTrans" presStyleCnt="0"/>
      <dgm:spPr/>
    </dgm:pt>
    <dgm:pt modelId="{A38F42BC-CA1F-42DC-B8CC-C34836B589C1}" type="pres">
      <dgm:prSet presAssocID="{3B94B2A4-11F3-4CC7-BA55-B17C7A7B08B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FC204C-6464-42DC-B4E4-02AF0FD6465D}" type="pres">
      <dgm:prSet presAssocID="{89AB2679-8713-44E1-A562-0F699C2B8975}" presName="sibTrans" presStyleCnt="0"/>
      <dgm:spPr/>
    </dgm:pt>
    <dgm:pt modelId="{9B0B9688-8993-4B0F-929E-0E20B88BF752}" type="pres">
      <dgm:prSet presAssocID="{BC395F82-1563-428C-B1B8-E7E66A9915E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AD6F3-C3E3-409B-A001-CF7538BAED8E}" type="pres">
      <dgm:prSet presAssocID="{CC1B4A4C-C76F-4898-AC02-B37B13BDA325}" presName="sibTrans" presStyleCnt="0"/>
      <dgm:spPr/>
    </dgm:pt>
    <dgm:pt modelId="{71DDD24F-18AE-4425-B7A9-3CC3EDB4F522}" type="pres">
      <dgm:prSet presAssocID="{1640B774-3345-4C14-91C0-9EE15B917D9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C6BC9-964C-463A-B633-4C77E68699B9}" type="pres">
      <dgm:prSet presAssocID="{F3B25C7A-A8B9-4D31-8E43-21451897CC40}" presName="sibTrans" presStyleCnt="0"/>
      <dgm:spPr/>
    </dgm:pt>
    <dgm:pt modelId="{F9275FDB-36E9-4D72-81EE-05647F946C3B}" type="pres">
      <dgm:prSet presAssocID="{EAEEA2D5-7BEB-497C-AE32-F8EF2CAD4382}" presName="node" presStyleLbl="node1" presStyleIdx="4" presStyleCnt="6" custScaleX="98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4FBAD-2BB7-4A77-ADDE-FB05DA40329E}" type="pres">
      <dgm:prSet presAssocID="{6F00ECED-9B24-43D3-A337-C34768027BA9}" presName="sibTrans" presStyleCnt="0"/>
      <dgm:spPr/>
    </dgm:pt>
    <dgm:pt modelId="{63853664-F0EA-4280-86B3-1B114508E31D}" type="pres">
      <dgm:prSet presAssocID="{6AC48CA6-9010-4070-A9FB-67AE9422BF4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69A983-08B3-4B30-B4E7-62ED0AAE3640}" srcId="{36B10DDE-C8D4-4B21-8703-B8F5826BE455}" destId="{EAEEA2D5-7BEB-497C-AE32-F8EF2CAD4382}" srcOrd="4" destOrd="0" parTransId="{8D3D2F8A-5F71-4882-A83B-CB59AFC97E15}" sibTransId="{6F00ECED-9B24-43D3-A337-C34768027BA9}"/>
    <dgm:cxn modelId="{D9AA52EB-D340-4AC4-9998-56932554A214}" type="presOf" srcId="{BC395F82-1563-428C-B1B8-E7E66A9915E1}" destId="{9B0B9688-8993-4B0F-929E-0E20B88BF752}" srcOrd="0" destOrd="0" presId="urn:microsoft.com/office/officeart/2005/8/layout/default"/>
    <dgm:cxn modelId="{A898F927-B0ED-4A3B-86B9-476F55653DC5}" type="presOf" srcId="{935CCE3B-180C-40CC-B118-4316FD44604C}" destId="{41F75863-3A41-4960-9422-75D6F43EB720}" srcOrd="0" destOrd="0" presId="urn:microsoft.com/office/officeart/2005/8/layout/default"/>
    <dgm:cxn modelId="{542FABED-3A35-4E4C-A5D2-D384752363EC}" type="presOf" srcId="{3B94B2A4-11F3-4CC7-BA55-B17C7A7B08BA}" destId="{A38F42BC-CA1F-42DC-B8CC-C34836B589C1}" srcOrd="0" destOrd="0" presId="urn:microsoft.com/office/officeart/2005/8/layout/default"/>
    <dgm:cxn modelId="{D3DFABA4-172C-4801-AE48-4EA28ADEA788}" srcId="{36B10DDE-C8D4-4B21-8703-B8F5826BE455}" destId="{935CCE3B-180C-40CC-B118-4316FD44604C}" srcOrd="0" destOrd="0" parTransId="{C5ECF8FB-D35F-4BE8-922E-A8C38E6341C6}" sibTransId="{A7CB162C-46DA-45CE-AC67-7E1EDB6F4758}"/>
    <dgm:cxn modelId="{2B728C63-71E0-4DC6-BB54-350C4DE8CA36}" type="presOf" srcId="{EAEEA2D5-7BEB-497C-AE32-F8EF2CAD4382}" destId="{F9275FDB-36E9-4D72-81EE-05647F946C3B}" srcOrd="0" destOrd="0" presId="urn:microsoft.com/office/officeart/2005/8/layout/default"/>
    <dgm:cxn modelId="{9810E9D8-28D3-4C92-B993-2681856C0E23}" type="presOf" srcId="{6AC48CA6-9010-4070-A9FB-67AE9422BF4F}" destId="{63853664-F0EA-4280-86B3-1B114508E31D}" srcOrd="0" destOrd="0" presId="urn:microsoft.com/office/officeart/2005/8/layout/default"/>
    <dgm:cxn modelId="{AC90068D-30D4-4AD6-B03C-3292444B6573}" srcId="{36B10DDE-C8D4-4B21-8703-B8F5826BE455}" destId="{BC395F82-1563-428C-B1B8-E7E66A9915E1}" srcOrd="2" destOrd="0" parTransId="{65F1645B-017C-4870-A7D6-1214BD482EE8}" sibTransId="{CC1B4A4C-C76F-4898-AC02-B37B13BDA325}"/>
    <dgm:cxn modelId="{2AABC0E8-CE1F-4DB5-B241-9735367B9803}" type="presOf" srcId="{36B10DDE-C8D4-4B21-8703-B8F5826BE455}" destId="{3E966CDB-3525-4957-AD4F-97A8909FECFD}" srcOrd="0" destOrd="0" presId="urn:microsoft.com/office/officeart/2005/8/layout/default"/>
    <dgm:cxn modelId="{938666B4-2D52-4748-B5AB-A66B5879B7A8}" type="presOf" srcId="{1640B774-3345-4C14-91C0-9EE15B917D97}" destId="{71DDD24F-18AE-4425-B7A9-3CC3EDB4F522}" srcOrd="0" destOrd="0" presId="urn:microsoft.com/office/officeart/2005/8/layout/default"/>
    <dgm:cxn modelId="{37182139-4CF9-41DD-BB74-4D19D664D9E9}" srcId="{36B10DDE-C8D4-4B21-8703-B8F5826BE455}" destId="{6AC48CA6-9010-4070-A9FB-67AE9422BF4F}" srcOrd="5" destOrd="0" parTransId="{BCC08B6B-486E-49A7-856E-F5A671BEA8EC}" sibTransId="{99690F3F-C701-4274-9BBF-22088188C9F2}"/>
    <dgm:cxn modelId="{389F9BF3-6955-4EDA-A0F4-A93FD86B9BF6}" srcId="{36B10DDE-C8D4-4B21-8703-B8F5826BE455}" destId="{1640B774-3345-4C14-91C0-9EE15B917D97}" srcOrd="3" destOrd="0" parTransId="{C24CD3AA-C7AF-49E1-80E8-F5178C531A14}" sibTransId="{F3B25C7A-A8B9-4D31-8E43-21451897CC40}"/>
    <dgm:cxn modelId="{FB01747C-8A28-4DBF-B8FE-11CC71A5E32E}" srcId="{36B10DDE-C8D4-4B21-8703-B8F5826BE455}" destId="{3B94B2A4-11F3-4CC7-BA55-B17C7A7B08BA}" srcOrd="1" destOrd="0" parTransId="{EAB0B347-6D73-4C98-B3A2-A8913DA20FFC}" sibTransId="{89AB2679-8713-44E1-A562-0F699C2B8975}"/>
    <dgm:cxn modelId="{EF13ADB9-7348-4E1E-BF88-687CAA0EFA2A}" type="presParOf" srcId="{3E966CDB-3525-4957-AD4F-97A8909FECFD}" destId="{41F75863-3A41-4960-9422-75D6F43EB720}" srcOrd="0" destOrd="0" presId="urn:microsoft.com/office/officeart/2005/8/layout/default"/>
    <dgm:cxn modelId="{35D36BBA-D3C9-46CE-8E04-CAA4D02D3B01}" type="presParOf" srcId="{3E966CDB-3525-4957-AD4F-97A8909FECFD}" destId="{9267536E-095F-4612-94D2-441D4B96C07F}" srcOrd="1" destOrd="0" presId="urn:microsoft.com/office/officeart/2005/8/layout/default"/>
    <dgm:cxn modelId="{E3767D19-7571-4BB7-A22E-4C2B95289748}" type="presParOf" srcId="{3E966CDB-3525-4957-AD4F-97A8909FECFD}" destId="{A38F42BC-CA1F-42DC-B8CC-C34836B589C1}" srcOrd="2" destOrd="0" presId="urn:microsoft.com/office/officeart/2005/8/layout/default"/>
    <dgm:cxn modelId="{9811C430-656C-42FD-B6EA-50C309B810A5}" type="presParOf" srcId="{3E966CDB-3525-4957-AD4F-97A8909FECFD}" destId="{F2FC204C-6464-42DC-B4E4-02AF0FD6465D}" srcOrd="3" destOrd="0" presId="urn:microsoft.com/office/officeart/2005/8/layout/default"/>
    <dgm:cxn modelId="{31B75677-73AA-4B8B-AC48-565B45A6D91C}" type="presParOf" srcId="{3E966CDB-3525-4957-AD4F-97A8909FECFD}" destId="{9B0B9688-8993-4B0F-929E-0E20B88BF752}" srcOrd="4" destOrd="0" presId="urn:microsoft.com/office/officeart/2005/8/layout/default"/>
    <dgm:cxn modelId="{2644F0FC-85C7-4EC4-9406-32DC862080F6}" type="presParOf" srcId="{3E966CDB-3525-4957-AD4F-97A8909FECFD}" destId="{3C0AD6F3-C3E3-409B-A001-CF7538BAED8E}" srcOrd="5" destOrd="0" presId="urn:microsoft.com/office/officeart/2005/8/layout/default"/>
    <dgm:cxn modelId="{D8B43E48-9BC6-4BAE-8CFC-95BAEB45DD28}" type="presParOf" srcId="{3E966CDB-3525-4957-AD4F-97A8909FECFD}" destId="{71DDD24F-18AE-4425-B7A9-3CC3EDB4F522}" srcOrd="6" destOrd="0" presId="urn:microsoft.com/office/officeart/2005/8/layout/default"/>
    <dgm:cxn modelId="{94B2A1CD-3D3E-43F2-93C3-AFF8E9F49E27}" type="presParOf" srcId="{3E966CDB-3525-4957-AD4F-97A8909FECFD}" destId="{E5AC6BC9-964C-463A-B633-4C77E68699B9}" srcOrd="7" destOrd="0" presId="urn:microsoft.com/office/officeart/2005/8/layout/default"/>
    <dgm:cxn modelId="{5CD216B6-D786-412B-91CB-8BA936989EA3}" type="presParOf" srcId="{3E966CDB-3525-4957-AD4F-97A8909FECFD}" destId="{F9275FDB-36E9-4D72-81EE-05647F946C3B}" srcOrd="8" destOrd="0" presId="urn:microsoft.com/office/officeart/2005/8/layout/default"/>
    <dgm:cxn modelId="{12F15D3C-62F3-47CE-B044-3606ABDF3544}" type="presParOf" srcId="{3E966CDB-3525-4957-AD4F-97A8909FECFD}" destId="{A484FBAD-2BB7-4A77-ADDE-FB05DA40329E}" srcOrd="9" destOrd="0" presId="urn:microsoft.com/office/officeart/2005/8/layout/default"/>
    <dgm:cxn modelId="{E7F0A239-30D4-48B2-B01C-F0C8FBB8B3B1}" type="presParOf" srcId="{3E966CDB-3525-4957-AD4F-97A8909FECFD}" destId="{63853664-F0EA-4280-86B3-1B114508E31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E655A-2F75-4AC7-A277-69CA8565F5DF}">
      <dsp:nvSpPr>
        <dsp:cNvPr id="0" name=""/>
        <dsp:cNvSpPr/>
      </dsp:nvSpPr>
      <dsp:spPr>
        <a:xfrm>
          <a:off x="0" y="640805"/>
          <a:ext cx="3647309" cy="21883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One in five (19.0%) children ages 6 to 17 has a diagnosable mental health problem; one in ten (9.8%) has significant functional impairment.</a:t>
          </a:r>
          <a:r>
            <a:rPr lang="en-US" sz="2000" kern="1200" baseline="30000" dirty="0"/>
            <a:t>1</a:t>
          </a:r>
          <a:endParaRPr lang="en-US" sz="2100" kern="1200" baseline="30000" dirty="0"/>
        </a:p>
      </dsp:txBody>
      <dsp:txXfrm>
        <a:off x="0" y="640805"/>
        <a:ext cx="3647309" cy="2188385"/>
      </dsp:txXfrm>
    </dsp:sp>
    <dsp:sp modelId="{F73D7EA9-A6E3-4DFA-8B42-98253B235DCC}">
      <dsp:nvSpPr>
        <dsp:cNvPr id="0" name=""/>
        <dsp:cNvSpPr/>
      </dsp:nvSpPr>
      <dsp:spPr>
        <a:xfrm>
          <a:off x="4012039" y="640805"/>
          <a:ext cx="3647309" cy="2188385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In SFY 2017, 21% (25,084) of children under age 19 enrolled in Medicaid/RIte Care had a mental health diagnosis.</a:t>
          </a:r>
          <a:r>
            <a:rPr lang="en-US" sz="2100" kern="1200" baseline="30000" dirty="0"/>
            <a:t>2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Under 6 (21%), 7 to 12 (39%) 13 to 18 (40%)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41% females, 59% males</a:t>
          </a:r>
        </a:p>
      </dsp:txBody>
      <dsp:txXfrm>
        <a:off x="4012039" y="640805"/>
        <a:ext cx="3647309" cy="2188385"/>
      </dsp:txXfrm>
    </dsp:sp>
    <dsp:sp modelId="{169DE02A-0949-442E-8B96-C48BBAE5A006}">
      <dsp:nvSpPr>
        <dsp:cNvPr id="0" name=""/>
        <dsp:cNvSpPr/>
      </dsp:nvSpPr>
      <dsp:spPr>
        <a:xfrm>
          <a:off x="8024079" y="640805"/>
          <a:ext cx="3647309" cy="2188385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In 2017, 13.3% of RI children ages 3-17 years received treatment or counseling from a mental health professional.</a:t>
          </a:r>
          <a:r>
            <a:rPr lang="en-US" sz="2200" kern="1200" baseline="30000" dirty="0"/>
            <a:t>3</a:t>
          </a:r>
          <a:r>
            <a:rPr lang="en-US" sz="2200" kern="1200" dirty="0"/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9.3% nationally</a:t>
          </a:r>
        </a:p>
      </dsp:txBody>
      <dsp:txXfrm>
        <a:off x="8024079" y="640805"/>
        <a:ext cx="3647309" cy="2188385"/>
      </dsp:txXfrm>
    </dsp:sp>
    <dsp:sp modelId="{E227F547-7249-4065-8EF5-39AEC961BA12}">
      <dsp:nvSpPr>
        <dsp:cNvPr id="0" name=""/>
        <dsp:cNvSpPr/>
      </dsp:nvSpPr>
      <dsp:spPr>
        <a:xfrm>
          <a:off x="0" y="3193921"/>
          <a:ext cx="3647309" cy="2188385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In 2017, 64.4% of RI children ages 3-17 years that received mental health care did NOT have a problem getting it.</a:t>
          </a:r>
          <a:r>
            <a:rPr lang="en-US" sz="2100" kern="1200" baseline="30000" dirty="0"/>
            <a:t>4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51.2% nationally</a:t>
          </a:r>
        </a:p>
      </dsp:txBody>
      <dsp:txXfrm>
        <a:off x="0" y="3193921"/>
        <a:ext cx="3647309" cy="2188385"/>
      </dsp:txXfrm>
    </dsp:sp>
    <dsp:sp modelId="{030F1506-B0C5-4F56-9F45-B3C47923CFF4}">
      <dsp:nvSpPr>
        <dsp:cNvPr id="0" name=""/>
        <dsp:cNvSpPr/>
      </dsp:nvSpPr>
      <dsp:spPr>
        <a:xfrm>
          <a:off x="4012039" y="3193921"/>
          <a:ext cx="3647309" cy="218838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012039" y="3193921"/>
        <a:ext cx="3647309" cy="2188385"/>
      </dsp:txXfrm>
    </dsp:sp>
    <dsp:sp modelId="{644BE4A1-997C-48C5-ACF1-C1F644633029}">
      <dsp:nvSpPr>
        <dsp:cNvPr id="0" name=""/>
        <dsp:cNvSpPr/>
      </dsp:nvSpPr>
      <dsp:spPr>
        <a:xfrm>
          <a:off x="8024079" y="3193921"/>
          <a:ext cx="3647309" cy="2188385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In FFY 2017, the two primary hospitals in RI that specialize in providing psychiatric care to children, Bradley and Butler, treated 1,300 children on an inpatient basis.</a:t>
          </a:r>
          <a:r>
            <a:rPr lang="en-US" sz="2100" kern="1200" baseline="30000" dirty="0"/>
            <a:t>5</a:t>
          </a:r>
        </a:p>
      </dsp:txBody>
      <dsp:txXfrm>
        <a:off x="8024079" y="3193921"/>
        <a:ext cx="3647309" cy="2188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E923C-317E-437D-8CD1-9F4C6CD372E4}">
      <dsp:nvSpPr>
        <dsp:cNvPr id="0" name=""/>
        <dsp:cNvSpPr/>
      </dsp:nvSpPr>
      <dsp:spPr>
        <a:xfrm>
          <a:off x="0" y="0"/>
          <a:ext cx="2572635" cy="102905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EOHHS/Medicaid </a:t>
          </a:r>
        </a:p>
      </dsp:txBody>
      <dsp:txXfrm>
        <a:off x="514527" y="0"/>
        <a:ext cx="1543581" cy="1029054"/>
      </dsp:txXfrm>
    </dsp:sp>
    <dsp:sp modelId="{F32D83A0-4CC2-4124-859F-8DC4DEC64A78}">
      <dsp:nvSpPr>
        <dsp:cNvPr id="0" name=""/>
        <dsp:cNvSpPr/>
      </dsp:nvSpPr>
      <dsp:spPr>
        <a:xfrm>
          <a:off x="2249701" y="30332"/>
          <a:ext cx="2572635" cy="1029054"/>
        </a:xfrm>
        <a:prstGeom prst="chevron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DCYF </a:t>
          </a:r>
        </a:p>
      </dsp:txBody>
      <dsp:txXfrm>
        <a:off x="2764228" y="30332"/>
        <a:ext cx="1543581" cy="1029054"/>
      </dsp:txXfrm>
    </dsp:sp>
    <dsp:sp modelId="{DFE2E0B3-B076-491C-8FEA-9E2544EF91B9}">
      <dsp:nvSpPr>
        <dsp:cNvPr id="0" name=""/>
        <dsp:cNvSpPr/>
      </dsp:nvSpPr>
      <dsp:spPr>
        <a:xfrm>
          <a:off x="6777745" y="8516"/>
          <a:ext cx="2572635" cy="1029054"/>
        </a:xfrm>
        <a:prstGeom prst="chevr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RIDE</a:t>
          </a:r>
        </a:p>
      </dsp:txBody>
      <dsp:txXfrm>
        <a:off x="7292272" y="8516"/>
        <a:ext cx="1543581" cy="1029054"/>
      </dsp:txXfrm>
    </dsp:sp>
    <dsp:sp modelId="{6C80EEC0-5906-4F02-834C-280A112A6866}">
      <dsp:nvSpPr>
        <dsp:cNvPr id="0" name=""/>
        <dsp:cNvSpPr/>
      </dsp:nvSpPr>
      <dsp:spPr>
        <a:xfrm>
          <a:off x="9093837" y="8516"/>
          <a:ext cx="2572635" cy="1029054"/>
        </a:xfrm>
        <a:prstGeom prst="chevron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DOH </a:t>
          </a:r>
        </a:p>
      </dsp:txBody>
      <dsp:txXfrm>
        <a:off x="9608364" y="8516"/>
        <a:ext cx="1543581" cy="1029054"/>
      </dsp:txXfrm>
    </dsp:sp>
    <dsp:sp modelId="{2D18126D-876C-4C6B-BC89-BF0C61A071AE}">
      <dsp:nvSpPr>
        <dsp:cNvPr id="0" name=""/>
        <dsp:cNvSpPr/>
      </dsp:nvSpPr>
      <dsp:spPr>
        <a:xfrm>
          <a:off x="4478606" y="24271"/>
          <a:ext cx="2572635" cy="1029054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BHDDH</a:t>
          </a:r>
        </a:p>
      </dsp:txBody>
      <dsp:txXfrm>
        <a:off x="4993133" y="24271"/>
        <a:ext cx="1543581" cy="10290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8D86C-A9B5-4365-8B10-F4B612D2A9C1}">
      <dsp:nvSpPr>
        <dsp:cNvPr id="0" name=""/>
        <dsp:cNvSpPr/>
      </dsp:nvSpPr>
      <dsp:spPr>
        <a:xfrm>
          <a:off x="2836" y="1139380"/>
          <a:ext cx="2524676" cy="100987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Prevention and Targeted Early Intervention Services</a:t>
          </a:r>
        </a:p>
      </dsp:txBody>
      <dsp:txXfrm>
        <a:off x="507771" y="1139380"/>
        <a:ext cx="1514806" cy="1009870"/>
      </dsp:txXfrm>
    </dsp:sp>
    <dsp:sp modelId="{ECC03DEA-B543-45B3-ACA6-6DE416E3006C}">
      <dsp:nvSpPr>
        <dsp:cNvPr id="0" name=""/>
        <dsp:cNvSpPr/>
      </dsp:nvSpPr>
      <dsp:spPr>
        <a:xfrm>
          <a:off x="2275045" y="1139380"/>
          <a:ext cx="2524676" cy="1009870"/>
        </a:xfrm>
        <a:prstGeom prst="chevron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Services for Mild/Moderate Cases of Mental Illness</a:t>
          </a:r>
        </a:p>
      </dsp:txBody>
      <dsp:txXfrm>
        <a:off x="2779980" y="1139380"/>
        <a:ext cx="1514806" cy="1009870"/>
      </dsp:txXfrm>
    </dsp:sp>
    <dsp:sp modelId="{947A3D99-3251-4271-80D2-C9ECAF88390B}">
      <dsp:nvSpPr>
        <dsp:cNvPr id="0" name=""/>
        <dsp:cNvSpPr/>
      </dsp:nvSpPr>
      <dsp:spPr>
        <a:xfrm>
          <a:off x="4547255" y="1139380"/>
          <a:ext cx="2524676" cy="1009870"/>
        </a:xfrm>
        <a:prstGeom prst="chevr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Intensive Services for More Complex Mental Illness and/or SUD</a:t>
          </a:r>
        </a:p>
      </dsp:txBody>
      <dsp:txXfrm>
        <a:off x="5052190" y="1139380"/>
        <a:ext cx="1514806" cy="1009870"/>
      </dsp:txXfrm>
    </dsp:sp>
    <dsp:sp modelId="{FD4396ED-A23D-4E54-8923-32CF046F7D79}">
      <dsp:nvSpPr>
        <dsp:cNvPr id="0" name=""/>
        <dsp:cNvSpPr/>
      </dsp:nvSpPr>
      <dsp:spPr>
        <a:xfrm>
          <a:off x="6819464" y="1139380"/>
          <a:ext cx="2524676" cy="1009870"/>
        </a:xfrm>
        <a:prstGeom prst="chevron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Residential Services for Complex Mental Illness and/or SUD</a:t>
          </a:r>
        </a:p>
      </dsp:txBody>
      <dsp:txXfrm>
        <a:off x="7324399" y="1139380"/>
        <a:ext cx="1514806" cy="1009870"/>
      </dsp:txXfrm>
    </dsp:sp>
    <dsp:sp modelId="{EF8316AF-C815-4611-B34F-29405367D6AF}">
      <dsp:nvSpPr>
        <dsp:cNvPr id="0" name=""/>
        <dsp:cNvSpPr/>
      </dsp:nvSpPr>
      <dsp:spPr>
        <a:xfrm>
          <a:off x="9091673" y="1139380"/>
          <a:ext cx="2524676" cy="1009870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Emergency and Other Acute Behavioral Health Inpatient Services</a:t>
          </a:r>
        </a:p>
      </dsp:txBody>
      <dsp:txXfrm>
        <a:off x="9596608" y="1139380"/>
        <a:ext cx="1514806" cy="10098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F8518-AB04-4532-8245-47DF4CEC04D9}">
      <dsp:nvSpPr>
        <dsp:cNvPr id="0" name=""/>
        <dsp:cNvSpPr/>
      </dsp:nvSpPr>
      <dsp:spPr>
        <a:xfrm>
          <a:off x="3023423" y="2709333"/>
          <a:ext cx="591700" cy="2254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850" y="0"/>
              </a:lnTo>
              <a:lnTo>
                <a:pt x="295850" y="2254956"/>
              </a:lnTo>
              <a:lnTo>
                <a:pt x="591700" y="225495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260991" y="3778529"/>
        <a:ext cx="116564" cy="116564"/>
      </dsp:txXfrm>
    </dsp:sp>
    <dsp:sp modelId="{F2619ABE-8EF7-454B-802B-2DE865394764}">
      <dsp:nvSpPr>
        <dsp:cNvPr id="0" name=""/>
        <dsp:cNvSpPr/>
      </dsp:nvSpPr>
      <dsp:spPr>
        <a:xfrm>
          <a:off x="3023423" y="2709333"/>
          <a:ext cx="591700" cy="1127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850" y="0"/>
              </a:lnTo>
              <a:lnTo>
                <a:pt x="295850" y="1127478"/>
              </a:lnTo>
              <a:lnTo>
                <a:pt x="591700" y="11274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7440" y="3241239"/>
        <a:ext cx="63665" cy="63665"/>
      </dsp:txXfrm>
    </dsp:sp>
    <dsp:sp modelId="{9CDF974D-61D8-4DE4-9F0B-ACB7F26D7314}">
      <dsp:nvSpPr>
        <dsp:cNvPr id="0" name=""/>
        <dsp:cNvSpPr/>
      </dsp:nvSpPr>
      <dsp:spPr>
        <a:xfrm>
          <a:off x="3023423" y="2663613"/>
          <a:ext cx="5917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1700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04481" y="2694540"/>
        <a:ext cx="29585" cy="29585"/>
      </dsp:txXfrm>
    </dsp:sp>
    <dsp:sp modelId="{C62B4ADD-06DC-4E62-88AD-56F135EEC04F}">
      <dsp:nvSpPr>
        <dsp:cNvPr id="0" name=""/>
        <dsp:cNvSpPr/>
      </dsp:nvSpPr>
      <dsp:spPr>
        <a:xfrm>
          <a:off x="3023423" y="1581855"/>
          <a:ext cx="591700" cy="1127478"/>
        </a:xfrm>
        <a:custGeom>
          <a:avLst/>
          <a:gdLst/>
          <a:ahLst/>
          <a:cxnLst/>
          <a:rect l="0" t="0" r="0" b="0"/>
          <a:pathLst>
            <a:path>
              <a:moveTo>
                <a:pt x="0" y="1127478"/>
              </a:moveTo>
              <a:lnTo>
                <a:pt x="295850" y="1127478"/>
              </a:lnTo>
              <a:lnTo>
                <a:pt x="295850" y="0"/>
              </a:lnTo>
              <a:lnTo>
                <a:pt x="59170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7440" y="2113761"/>
        <a:ext cx="63665" cy="63665"/>
      </dsp:txXfrm>
    </dsp:sp>
    <dsp:sp modelId="{B1ADC377-D6BA-4280-91B4-9614310745E1}">
      <dsp:nvSpPr>
        <dsp:cNvPr id="0" name=""/>
        <dsp:cNvSpPr/>
      </dsp:nvSpPr>
      <dsp:spPr>
        <a:xfrm>
          <a:off x="3023423" y="454377"/>
          <a:ext cx="591700" cy="2254956"/>
        </a:xfrm>
        <a:custGeom>
          <a:avLst/>
          <a:gdLst/>
          <a:ahLst/>
          <a:cxnLst/>
          <a:rect l="0" t="0" r="0" b="0"/>
          <a:pathLst>
            <a:path>
              <a:moveTo>
                <a:pt x="0" y="2254956"/>
              </a:moveTo>
              <a:lnTo>
                <a:pt x="295850" y="2254956"/>
              </a:lnTo>
              <a:lnTo>
                <a:pt x="295850" y="0"/>
              </a:lnTo>
              <a:lnTo>
                <a:pt x="59170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260991" y="1523572"/>
        <a:ext cx="116564" cy="116564"/>
      </dsp:txXfrm>
    </dsp:sp>
    <dsp:sp modelId="{E02415B4-38B8-4E4B-9FFA-D951A03B8486}">
      <dsp:nvSpPr>
        <dsp:cNvPr id="0" name=""/>
        <dsp:cNvSpPr/>
      </dsp:nvSpPr>
      <dsp:spPr>
        <a:xfrm rot="16200000">
          <a:off x="-43952" y="2015596"/>
          <a:ext cx="4747276" cy="13874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Multiple funding sources</a:t>
          </a:r>
        </a:p>
      </dsp:txBody>
      <dsp:txXfrm>
        <a:off x="-43952" y="2015596"/>
        <a:ext cx="4747276" cy="1387474"/>
      </dsp:txXfrm>
    </dsp:sp>
    <dsp:sp modelId="{558F7193-4A0D-493D-9885-F4B8DD160FE6}">
      <dsp:nvSpPr>
        <dsp:cNvPr id="0" name=""/>
        <dsp:cNvSpPr/>
      </dsp:nvSpPr>
      <dsp:spPr>
        <a:xfrm>
          <a:off x="3615123" y="3385"/>
          <a:ext cx="3943743" cy="901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 </a:t>
          </a:r>
          <a:r>
            <a:rPr lang="en-US" sz="2000" kern="1200" dirty="0"/>
            <a:t>Commercial insurance (source of payment for most Rhode Islanders).</a:t>
          </a:r>
        </a:p>
      </dsp:txBody>
      <dsp:txXfrm>
        <a:off x="3615123" y="3385"/>
        <a:ext cx="3943743" cy="901982"/>
      </dsp:txXfrm>
    </dsp:sp>
    <dsp:sp modelId="{48312EB0-1328-4012-855F-D10C013C8CF6}">
      <dsp:nvSpPr>
        <dsp:cNvPr id="0" name=""/>
        <dsp:cNvSpPr/>
      </dsp:nvSpPr>
      <dsp:spPr>
        <a:xfrm>
          <a:off x="3615123" y="1130864"/>
          <a:ext cx="3882502" cy="901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Medicaid managed care organizations (majority of the State’s Medicaid enrollees).</a:t>
          </a:r>
        </a:p>
      </dsp:txBody>
      <dsp:txXfrm>
        <a:off x="3615123" y="1130864"/>
        <a:ext cx="3882502" cy="901982"/>
      </dsp:txXfrm>
    </dsp:sp>
    <dsp:sp modelId="{C9F09724-40DB-40AD-959B-C66CAF7AF09B}">
      <dsp:nvSpPr>
        <dsp:cNvPr id="0" name=""/>
        <dsp:cNvSpPr/>
      </dsp:nvSpPr>
      <dsp:spPr>
        <a:xfrm>
          <a:off x="3615123" y="2258342"/>
          <a:ext cx="3907886" cy="901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Medicaid Fee-for-Service. </a:t>
          </a:r>
        </a:p>
      </dsp:txBody>
      <dsp:txXfrm>
        <a:off x="3615123" y="2258342"/>
        <a:ext cx="3907886" cy="901982"/>
      </dsp:txXfrm>
    </dsp:sp>
    <dsp:sp modelId="{C79B0214-4ACF-4BE1-A01B-AB0B8FB1A5D4}">
      <dsp:nvSpPr>
        <dsp:cNvPr id="0" name=""/>
        <dsp:cNvSpPr/>
      </dsp:nvSpPr>
      <dsp:spPr>
        <a:xfrm>
          <a:off x="3615123" y="3385820"/>
          <a:ext cx="3969127" cy="901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State general revenue.</a:t>
          </a:r>
        </a:p>
      </dsp:txBody>
      <dsp:txXfrm>
        <a:off x="3615123" y="3385820"/>
        <a:ext cx="3969127" cy="901982"/>
      </dsp:txXfrm>
    </dsp:sp>
    <dsp:sp modelId="{EB465880-0F3C-417E-86C9-218653AFF99B}">
      <dsp:nvSpPr>
        <dsp:cNvPr id="0" name=""/>
        <dsp:cNvSpPr/>
      </dsp:nvSpPr>
      <dsp:spPr>
        <a:xfrm>
          <a:off x="3615123" y="4513298"/>
          <a:ext cx="3907886" cy="901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Other government funding sources, predominately federal grant and federal entitlement funding sources.</a:t>
          </a:r>
        </a:p>
      </dsp:txBody>
      <dsp:txXfrm>
        <a:off x="3615123" y="4513298"/>
        <a:ext cx="3907886" cy="9019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E655A-2F75-4AC7-A277-69CA8565F5DF}">
      <dsp:nvSpPr>
        <dsp:cNvPr id="0" name=""/>
        <dsp:cNvSpPr/>
      </dsp:nvSpPr>
      <dsp:spPr>
        <a:xfrm>
          <a:off x="0" y="880449"/>
          <a:ext cx="3647309" cy="21883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Family Home Visiting programs through the DOH have helped with the challenge of identifying behavioral health issues early and directing young children to treatment. </a:t>
          </a:r>
          <a:endParaRPr lang="en-US" sz="2100" kern="1200" baseline="30000" dirty="0"/>
        </a:p>
      </dsp:txBody>
      <dsp:txXfrm>
        <a:off x="0" y="880449"/>
        <a:ext cx="3647309" cy="2188385"/>
      </dsp:txXfrm>
    </dsp:sp>
    <dsp:sp modelId="{B696700C-CA66-4533-B584-E0C28BE0FC66}">
      <dsp:nvSpPr>
        <dsp:cNvPr id="0" name=""/>
        <dsp:cNvSpPr/>
      </dsp:nvSpPr>
      <dsp:spPr>
        <a:xfrm>
          <a:off x="4012039" y="880449"/>
          <a:ext cx="3647309" cy="2188385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In 2017, DCYF established a     robust network of home-based programs, many that are evidence-based, that serve 1,700 families at any one time.</a:t>
          </a:r>
        </a:p>
      </dsp:txBody>
      <dsp:txXfrm>
        <a:off x="4012039" y="880449"/>
        <a:ext cx="3647309" cy="2188385"/>
      </dsp:txXfrm>
    </dsp:sp>
    <dsp:sp modelId="{169DE02A-0949-442E-8B96-C48BBAE5A006}">
      <dsp:nvSpPr>
        <dsp:cNvPr id="0" name=""/>
        <dsp:cNvSpPr/>
      </dsp:nvSpPr>
      <dsp:spPr>
        <a:xfrm>
          <a:off x="8024079" y="880449"/>
          <a:ext cx="3647309" cy="2188385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RIDE recently received two grants totaling over $11 million to significantly enhance the provision of mental health resources in schools</a:t>
          </a:r>
        </a:p>
      </dsp:txBody>
      <dsp:txXfrm>
        <a:off x="8024079" y="880449"/>
        <a:ext cx="3647309" cy="2188385"/>
      </dsp:txXfrm>
    </dsp:sp>
    <dsp:sp modelId="{E227F547-7249-4065-8EF5-39AEC961BA12}">
      <dsp:nvSpPr>
        <dsp:cNvPr id="0" name=""/>
        <dsp:cNvSpPr/>
      </dsp:nvSpPr>
      <dsp:spPr>
        <a:xfrm>
          <a:off x="0" y="3433565"/>
          <a:ext cx="3647309" cy="2188385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Through the State Innovation Model (SIM) grant, Pedi-PRN, a child psychiatric access program, </a:t>
          </a:r>
          <a:r>
            <a:rPr lang="en-US" sz="2000" kern="1200"/>
            <a:t>along with PCMH </a:t>
          </a:r>
          <a:r>
            <a:rPr lang="en-US" sz="2000" kern="1200" dirty="0"/>
            <a:t>Kids &amp; Integrated Behavioral Health were established. </a:t>
          </a:r>
        </a:p>
      </dsp:txBody>
      <dsp:txXfrm>
        <a:off x="0" y="3433565"/>
        <a:ext cx="3647309" cy="2188385"/>
      </dsp:txXfrm>
    </dsp:sp>
    <dsp:sp modelId="{030F1506-B0C5-4F56-9F45-B3C47923CFF4}">
      <dsp:nvSpPr>
        <dsp:cNvPr id="0" name=""/>
        <dsp:cNvSpPr/>
      </dsp:nvSpPr>
      <dsp:spPr>
        <a:xfrm>
          <a:off x="4012039" y="3433565"/>
          <a:ext cx="3647309" cy="218838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012039" y="3433565"/>
        <a:ext cx="3647309" cy="2188385"/>
      </dsp:txXfrm>
    </dsp:sp>
    <dsp:sp modelId="{644BE4A1-997C-48C5-ACF1-C1F644633029}">
      <dsp:nvSpPr>
        <dsp:cNvPr id="0" name=""/>
        <dsp:cNvSpPr/>
      </dsp:nvSpPr>
      <dsp:spPr>
        <a:xfrm>
          <a:off x="8024079" y="3433565"/>
          <a:ext cx="3647309" cy="2188385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In 2018, DCYF’s Family Care Community Partnerships (FCCPs), a network of non-profit service providers utilizing Wraparound services, strengthened its assessment of a child’s or youth’s behavioral health needs</a:t>
          </a:r>
          <a:endParaRPr lang="en-US" sz="2000" kern="1200" baseline="30000" dirty="0"/>
        </a:p>
      </dsp:txBody>
      <dsp:txXfrm>
        <a:off x="8024079" y="3433565"/>
        <a:ext cx="3647309" cy="21883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75863-3A41-4960-9422-75D6F43EB720}">
      <dsp:nvSpPr>
        <dsp:cNvPr id="0" name=""/>
        <dsp:cNvSpPr/>
      </dsp:nvSpPr>
      <dsp:spPr>
        <a:xfrm>
          <a:off x="0" y="784706"/>
          <a:ext cx="3569912" cy="21419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Gaps in services, including child psychiatry, mobile crisis, adolescent residential SUD, and linguistic and culturally competent workers and resources.</a:t>
          </a:r>
        </a:p>
      </dsp:txBody>
      <dsp:txXfrm>
        <a:off x="0" y="784706"/>
        <a:ext cx="3569912" cy="2141947"/>
      </dsp:txXfrm>
    </dsp:sp>
    <dsp:sp modelId="{A38F42BC-CA1F-42DC-B8CC-C34836B589C1}">
      <dsp:nvSpPr>
        <dsp:cNvPr id="0" name=""/>
        <dsp:cNvSpPr/>
      </dsp:nvSpPr>
      <dsp:spPr>
        <a:xfrm>
          <a:off x="3926904" y="784706"/>
          <a:ext cx="3569912" cy="2141947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 In Rhode Island, there is a need for more  trauma-informed care and resources for systems that serve children and youth. </a:t>
          </a:r>
        </a:p>
      </dsp:txBody>
      <dsp:txXfrm>
        <a:off x="3926904" y="784706"/>
        <a:ext cx="3569912" cy="2141947"/>
      </dsp:txXfrm>
    </dsp:sp>
    <dsp:sp modelId="{9B0B9688-8993-4B0F-929E-0E20B88BF752}">
      <dsp:nvSpPr>
        <dsp:cNvPr id="0" name=""/>
        <dsp:cNvSpPr/>
      </dsp:nvSpPr>
      <dsp:spPr>
        <a:xfrm>
          <a:off x="7853808" y="784706"/>
          <a:ext cx="3569912" cy="2141947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Rhode Island has a limited number of prevention or early intervention activities, for both mental health and substance use, but particularly for mental health.</a:t>
          </a:r>
        </a:p>
      </dsp:txBody>
      <dsp:txXfrm>
        <a:off x="7853808" y="784706"/>
        <a:ext cx="3569912" cy="2141947"/>
      </dsp:txXfrm>
    </dsp:sp>
    <dsp:sp modelId="{71DDD24F-18AE-4425-B7A9-3CC3EDB4F522}">
      <dsp:nvSpPr>
        <dsp:cNvPr id="0" name=""/>
        <dsp:cNvSpPr/>
      </dsp:nvSpPr>
      <dsp:spPr>
        <a:xfrm>
          <a:off x="30665" y="3283645"/>
          <a:ext cx="3569912" cy="2141947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Care planning and care management are often not integrated across multiple levels. </a:t>
          </a:r>
        </a:p>
      </dsp:txBody>
      <dsp:txXfrm>
        <a:off x="30665" y="3283645"/>
        <a:ext cx="3569912" cy="2141947"/>
      </dsp:txXfrm>
    </dsp:sp>
    <dsp:sp modelId="{F9275FDB-36E9-4D72-81EE-05647F946C3B}">
      <dsp:nvSpPr>
        <dsp:cNvPr id="0" name=""/>
        <dsp:cNvSpPr/>
      </dsp:nvSpPr>
      <dsp:spPr>
        <a:xfrm>
          <a:off x="3957569" y="3283645"/>
          <a:ext cx="3508581" cy="2141947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957569" y="3283645"/>
        <a:ext cx="3508581" cy="2141947"/>
      </dsp:txXfrm>
    </dsp:sp>
    <dsp:sp modelId="{63853664-F0EA-4280-86B3-1B114508E31D}">
      <dsp:nvSpPr>
        <dsp:cNvPr id="0" name=""/>
        <dsp:cNvSpPr/>
      </dsp:nvSpPr>
      <dsp:spPr>
        <a:xfrm>
          <a:off x="7823142" y="3283645"/>
          <a:ext cx="3569912" cy="2141947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Limited availability of home-based behavioral health services for children and youth with higher levels </a:t>
          </a:r>
          <a:r>
            <a:rPr lang="en-US" sz="2200" kern="1200"/>
            <a:t>of acuity.</a:t>
          </a:r>
          <a:endParaRPr lang="en-US" sz="2200" kern="1200" dirty="0"/>
        </a:p>
      </dsp:txBody>
      <dsp:txXfrm>
        <a:off x="7823142" y="3283645"/>
        <a:ext cx="3569912" cy="2141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E3FF6-E2B9-41D5-8EF0-3D13A7B3AC9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CDF31-81F2-407D-A437-D5975A0FF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3AE74-3DAC-4AEC-BD62-F48E9797085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51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604B6-AA15-4079-B98E-4932B9DCC3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9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604B6-AA15-4079-B98E-4932B9DCC3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604B6-AA15-4079-B98E-4932B9DCC3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80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604B6-AA15-4079-B98E-4932B9DCC3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2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1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3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4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9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2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8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8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5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143A0-4C15-41AF-80FC-B6CB8997FD6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8199C-492D-4059-9747-75F4A5B2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8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D33013-4E20-41D3-B85D-84EDFC785048}"/>
              </a:ext>
            </a:extLst>
          </p:cNvPr>
          <p:cNvSpPr/>
          <p:nvPr/>
        </p:nvSpPr>
        <p:spPr>
          <a:xfrm>
            <a:off x="0" y="-29407"/>
            <a:ext cx="5828584" cy="688740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6E46DB-1255-4A08-9193-D871E68AE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1438338"/>
            <a:ext cx="4595243" cy="3208132"/>
          </a:xfrm>
        </p:spPr>
        <p:txBody>
          <a:bodyPr>
            <a:no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Children’s Behavioral Health in Rhode Island</a:t>
            </a:r>
            <a:br>
              <a:rPr lang="en-US" sz="5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2800" b="1" i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March 26,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64990C-A9AE-4499-87C6-07534244E2C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584" y="5357670"/>
            <a:ext cx="3968151" cy="67768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727C5E7-A500-47D0-B54B-B2CE25FA4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3684" y="4318000"/>
            <a:ext cx="5933058" cy="887270"/>
          </a:xfrm>
          <a:solidFill>
            <a:schemeClr val="bg1"/>
          </a:solidFill>
          <a:ln w="38100">
            <a:noFill/>
          </a:ln>
        </p:spPr>
        <p:txBody>
          <a:bodyPr anchor="ctr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Presented by: Susan Lindberg, LICSW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Associate Director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Community Services &amp; Behavioral Health</a:t>
            </a:r>
          </a:p>
        </p:txBody>
      </p:sp>
    </p:spTree>
    <p:extLst>
      <p:ext uri="{BB962C8B-B14F-4D97-AF65-F5344CB8AC3E}">
        <p14:creationId xmlns:p14="http://schemas.microsoft.com/office/powerpoint/2010/main" val="406607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166519A3-96D7-4B63-9B76-BC1230A192FA}"/>
              </a:ext>
            </a:extLst>
          </p:cNvPr>
          <p:cNvSpPr txBox="1">
            <a:spLocks/>
          </p:cNvSpPr>
          <p:nvPr/>
        </p:nvSpPr>
        <p:spPr>
          <a:xfrm>
            <a:off x="96541" y="323890"/>
            <a:ext cx="12025423" cy="823912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8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2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0" dirty="0">
              <a:solidFill>
                <a:schemeClr val="bg1"/>
              </a:solidFill>
            </a:endParaRPr>
          </a:p>
          <a:p>
            <a:pPr algn="ctr"/>
            <a:r>
              <a:rPr lang="en-US" sz="19200" dirty="0">
                <a:solidFill>
                  <a:schemeClr val="bg1"/>
                </a:solidFill>
              </a:rPr>
              <a:t>Rhode Island’s Children</a:t>
            </a:r>
            <a:r>
              <a:rPr lang="en-US" sz="24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273557" y="834887"/>
          <a:ext cx="11671389" cy="602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0575" y="6356355"/>
            <a:ext cx="11317356" cy="365125"/>
          </a:xfrm>
        </p:spPr>
        <p:txBody>
          <a:bodyPr/>
          <a:lstStyle/>
          <a:p>
            <a:r>
              <a:rPr lang="en-US" baseline="30000" dirty="0"/>
              <a:t>1,2,5</a:t>
            </a:r>
            <a:r>
              <a:rPr lang="en-US" dirty="0"/>
              <a:t> 2018 Rhode Island Kids Count </a:t>
            </a:r>
            <a:r>
              <a:rPr lang="en-US" dirty="0" err="1"/>
              <a:t>Factbook</a:t>
            </a:r>
            <a:r>
              <a:rPr lang="en-US" dirty="0"/>
              <a:t>. Children’s Mental Health. Providence, RI  </a:t>
            </a:r>
          </a:p>
          <a:p>
            <a:r>
              <a:rPr lang="en-US" baseline="30000" dirty="0"/>
              <a:t>3.4 </a:t>
            </a:r>
            <a:r>
              <a:rPr lang="en-US" dirty="0"/>
              <a:t>Data Resource Center for Child &amp; Adolescent Health. (2017). 2017 National Survey of Children’s Health Problems. Retrieved from childhealthdata.org.</a:t>
            </a:r>
          </a:p>
        </p:txBody>
      </p:sp>
    </p:spTree>
    <p:extLst>
      <p:ext uri="{BB962C8B-B14F-4D97-AF65-F5344CB8AC3E}">
        <p14:creationId xmlns:p14="http://schemas.microsoft.com/office/powerpoint/2010/main" val="289479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2D2B33-006C-4AFB-B203-83B1C1885246}"/>
              </a:ext>
            </a:extLst>
          </p:cNvPr>
          <p:cNvGraphicFramePr/>
          <p:nvPr>
            <p:extLst/>
          </p:nvPr>
        </p:nvGraphicFramePr>
        <p:xfrm>
          <a:off x="240727" y="1479074"/>
          <a:ext cx="11839903" cy="4861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AAF07B7-5161-4B9F-B47F-3FB48C393D0F}"/>
              </a:ext>
            </a:extLst>
          </p:cNvPr>
          <p:cNvSpPr txBox="1"/>
          <p:nvPr/>
        </p:nvSpPr>
        <p:spPr>
          <a:xfrm>
            <a:off x="390528" y="3018129"/>
            <a:ext cx="22071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Early 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Cedar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PCMH Kids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Medicaid Managed Care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Child Psych Access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Psychiatric Hospitals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Acute Residential Treatment 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212580-2E3A-4CE6-A7E4-334598D2C6C5}"/>
              </a:ext>
            </a:extLst>
          </p:cNvPr>
          <p:cNvSpPr txBox="1"/>
          <p:nvPr/>
        </p:nvSpPr>
        <p:spPr>
          <a:xfrm>
            <a:off x="2672416" y="3018129"/>
            <a:ext cx="22071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Family Care Community Partnerships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Residential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Specialized Foster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34 Home &amp; Community Based Services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5523E9-F301-4F22-A2E7-2CC2C2999369}"/>
              </a:ext>
            </a:extLst>
          </p:cNvPr>
          <p:cNvSpPr txBox="1"/>
          <p:nvPr/>
        </p:nvSpPr>
        <p:spPr>
          <a:xfrm>
            <a:off x="7181027" y="3018129"/>
            <a:ext cx="23385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Early Childhood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Multi-Tiered Systems of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Social &amp; Emotional Learning (SEL)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Project AWARE Grant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F14064-5BC1-4DAA-9008-9FAFDE667B04}"/>
              </a:ext>
            </a:extLst>
          </p:cNvPr>
          <p:cNvSpPr txBox="1"/>
          <p:nvPr/>
        </p:nvSpPr>
        <p:spPr>
          <a:xfrm>
            <a:off x="4765782" y="3018129"/>
            <a:ext cx="22071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Healthy Transitions Grant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Substance Abuse Block Grant -(Individual; Group; Outpatient; IOP, PHP, Home-Based)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D1F2F0-2D52-473E-A0DC-4FF7BEBC7201}"/>
              </a:ext>
            </a:extLst>
          </p:cNvPr>
          <p:cNvSpPr txBox="1"/>
          <p:nvPr/>
        </p:nvSpPr>
        <p:spPr>
          <a:xfrm>
            <a:off x="9727656" y="3018128"/>
            <a:ext cx="18701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Family Home Visiting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Suicide Prevention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Project LAUNCH Program 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50DF6D57-F076-4388-BF8C-C74FEC61A800}"/>
              </a:ext>
            </a:extLst>
          </p:cNvPr>
          <p:cNvSpPr txBox="1">
            <a:spLocks/>
          </p:cNvSpPr>
          <p:nvPr/>
        </p:nvSpPr>
        <p:spPr>
          <a:xfrm>
            <a:off x="91439" y="193889"/>
            <a:ext cx="11989191" cy="823912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8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2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>
                <a:solidFill>
                  <a:schemeClr val="bg1"/>
                </a:solidFill>
              </a:rPr>
              <a:t>Rhode Island’s Continuum of Care is Managed Across Multiple State Agencies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4A48FE-AA86-43E3-8A85-8E3201EE4378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479" y="6123992"/>
            <a:ext cx="3968151" cy="67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6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393A01B-DD9A-433D-8704-61C772F8CD8A}"/>
              </a:ext>
            </a:extLst>
          </p:cNvPr>
          <p:cNvGraphicFramePr/>
          <p:nvPr>
            <p:extLst/>
          </p:nvPr>
        </p:nvGraphicFramePr>
        <p:xfrm>
          <a:off x="286406" y="1"/>
          <a:ext cx="11619187" cy="3288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760AEE8E-916C-4730-9AD2-984A9E6701AB}"/>
              </a:ext>
            </a:extLst>
          </p:cNvPr>
          <p:cNvSpPr txBox="1">
            <a:spLocks/>
          </p:cNvSpPr>
          <p:nvPr/>
        </p:nvSpPr>
        <p:spPr>
          <a:xfrm>
            <a:off x="91439" y="193889"/>
            <a:ext cx="11989191" cy="823912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8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2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>
                <a:solidFill>
                  <a:schemeClr val="bg1"/>
                </a:solidFill>
              </a:rPr>
              <a:t>Rhode Island’s Continuum of Care for Children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41A610-6AE3-4E72-B5B3-26A34C4E8B1F}"/>
              </a:ext>
            </a:extLst>
          </p:cNvPr>
          <p:cNvSpPr txBox="1"/>
          <p:nvPr/>
        </p:nvSpPr>
        <p:spPr>
          <a:xfrm>
            <a:off x="4751833" y="2306814"/>
            <a:ext cx="249336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Community Mental Health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Partial Hospitalization Programs (PHP)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Intensive Outpatient Programs (IOP)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Home-Based Therapeutic Services (HBTS)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Enhanced Outpatient Services (EOS)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Family Care and Community Partnership (FCCP)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Cedar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DCYF Home-Based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Alternative Educational Programs</a:t>
            </a:r>
          </a:p>
          <a:p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DAF20-9CCE-476C-8C1A-A137E2716177}"/>
              </a:ext>
            </a:extLst>
          </p:cNvPr>
          <p:cNvSpPr txBox="1"/>
          <p:nvPr/>
        </p:nvSpPr>
        <p:spPr>
          <a:xfrm>
            <a:off x="7265129" y="2306814"/>
            <a:ext cx="2206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Residential Treatment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Group Homes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Short-Term Treatment for Substance Abuse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D9C683-9DCE-4C38-B462-B358FE38E1BF}"/>
              </a:ext>
            </a:extLst>
          </p:cNvPr>
          <p:cNvSpPr txBox="1"/>
          <p:nvPr/>
        </p:nvSpPr>
        <p:spPr>
          <a:xfrm>
            <a:off x="0" y="2276037"/>
            <a:ext cx="27092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Family Visiting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Suicide Prevention Information and Resources for Educators (SPIRE)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Rhode Island Youth Suicide Prevention Project (RIYSPP)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Screening, Brief Intervention, and Referral to Treatment (SBIRT)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Family Care and Community Partnership (FCCP)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Local Prevention Coalitions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Health Equity Zones (HEZ)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Medicaid Early, Periodic, Screening, Diagnosis, and Treatment (EPSDT) </a:t>
            </a:r>
          </a:p>
          <a:p>
            <a:endParaRPr lang="en-US" dirty="0"/>
          </a:p>
        </p:txBody>
      </p:sp>
      <p:sp>
        <p:nvSpPr>
          <p:cNvPr id="7" name="TextBox 6">
            <a:extLst/>
          </p:cNvPr>
          <p:cNvSpPr txBox="1"/>
          <p:nvPr/>
        </p:nvSpPr>
        <p:spPr>
          <a:xfrm>
            <a:off x="2708564" y="2306814"/>
            <a:ext cx="228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Non-Profit Human Service 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Community Action Programs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Independent Providers or Small Group Providers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School Based BH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Early Intervention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Kids Connect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91610" y="2306814"/>
            <a:ext cx="23541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Psychiatric Hospital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Acute Residential Treatment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Kids' Link RI™ </a:t>
            </a:r>
          </a:p>
        </p:txBody>
      </p:sp>
      <p:pic>
        <p:nvPicPr>
          <p:cNvPr id="9" name="Picture 8">
            <a:extLst/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479" y="6058252"/>
            <a:ext cx="3968151" cy="67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5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166519A3-96D7-4B63-9B76-BC1230A192FA}"/>
              </a:ext>
            </a:extLst>
          </p:cNvPr>
          <p:cNvSpPr txBox="1">
            <a:spLocks/>
          </p:cNvSpPr>
          <p:nvPr/>
        </p:nvSpPr>
        <p:spPr>
          <a:xfrm>
            <a:off x="74428" y="164864"/>
            <a:ext cx="12025423" cy="823912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8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2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800" dirty="0">
              <a:solidFill>
                <a:schemeClr val="bg1"/>
              </a:solidFill>
            </a:endParaRPr>
          </a:p>
          <a:p>
            <a:pPr algn="ctr"/>
            <a:r>
              <a:rPr lang="en-US" sz="12800" dirty="0">
                <a:solidFill>
                  <a:schemeClr val="bg1"/>
                </a:solidFill>
              </a:rPr>
              <a:t>Funding Sources for Children’s Behavioral Health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900" y="1176867"/>
            <a:ext cx="4864100" cy="5418666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/>
          </p:nvPr>
        </p:nvGraphicFramePr>
        <p:xfrm>
          <a:off x="-1181100" y="1176866"/>
          <a:ext cx="92202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54795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166519A3-96D7-4B63-9B76-BC1230A192FA}"/>
              </a:ext>
            </a:extLst>
          </p:cNvPr>
          <p:cNvSpPr txBox="1">
            <a:spLocks/>
          </p:cNvSpPr>
          <p:nvPr/>
        </p:nvSpPr>
        <p:spPr>
          <a:xfrm>
            <a:off x="96541" y="139700"/>
            <a:ext cx="12025423" cy="1008102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8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2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chemeClr val="bg1"/>
                </a:solidFill>
              </a:rPr>
              <a:t>Rhode Island Has Made Important Advances in Key                                  Areas of Children’s Behavioral Healthcare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273557" y="635001"/>
          <a:ext cx="11671389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022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" y="1571234"/>
            <a:ext cx="1174350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700" dirty="0"/>
          </a:p>
          <a:p>
            <a:pPr algn="ctr"/>
            <a:endParaRPr lang="en-US" sz="2700" dirty="0"/>
          </a:p>
          <a:p>
            <a:pPr algn="ctr"/>
            <a:endParaRPr lang="en-US" sz="2700" dirty="0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294F09CF-FFD2-4129-BBBD-6CFB8E6C2D19}"/>
              </a:ext>
            </a:extLst>
          </p:cNvPr>
          <p:cNvSpPr txBox="1">
            <a:spLocks/>
          </p:cNvSpPr>
          <p:nvPr/>
        </p:nvSpPr>
        <p:spPr>
          <a:xfrm>
            <a:off x="91439" y="193889"/>
            <a:ext cx="11989191" cy="823912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8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2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chemeClr val="bg1"/>
                </a:solidFill>
              </a:rPr>
              <a:t>Challenges to Delivering Effective Behavioral Healthcare in Rhode Island 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411226" y="605845"/>
          <a:ext cx="11423721" cy="621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118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826</Words>
  <Application>Microsoft Office PowerPoint</Application>
  <PresentationFormat>Widescreen</PresentationFormat>
  <Paragraphs>106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 Light</vt:lpstr>
      <vt:lpstr>Office Theme</vt:lpstr>
      <vt:lpstr>Children’s Behavioral Health in Rhode Island  March 26,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Behavioral Health in Rhode Island  March 26, 2019</dc:title>
  <dc:creator>Susan Lindberg</dc:creator>
  <cp:lastModifiedBy>M. Barton Laws</cp:lastModifiedBy>
  <cp:revision>1</cp:revision>
  <dcterms:created xsi:type="dcterms:W3CDTF">2019-03-24T22:58:09Z</dcterms:created>
  <dcterms:modified xsi:type="dcterms:W3CDTF">2019-03-26T18:46:48Z</dcterms:modified>
</cp:coreProperties>
</file>