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7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84" r:id="rId6"/>
    <p:sldId id="261" r:id="rId7"/>
    <p:sldId id="264" r:id="rId8"/>
    <p:sldId id="263" r:id="rId9"/>
    <p:sldId id="281" r:id="rId10"/>
    <p:sldId id="274" r:id="rId11"/>
    <p:sldId id="265" r:id="rId12"/>
    <p:sldId id="266" r:id="rId13"/>
    <p:sldId id="267" r:id="rId14"/>
    <p:sldId id="262" r:id="rId15"/>
    <p:sldId id="277" r:id="rId16"/>
    <p:sldId id="269" r:id="rId17"/>
    <p:sldId id="270" r:id="rId18"/>
    <p:sldId id="271" r:id="rId19"/>
    <p:sldId id="283" r:id="rId20"/>
    <p:sldId id="275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0B0"/>
    <a:srgbClr val="1D228E"/>
    <a:srgbClr val="2E58AD"/>
    <a:srgbClr val="660017"/>
    <a:srgbClr val="CDCEC1"/>
    <a:srgbClr val="444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66" autoAdjust="0"/>
  </p:normalViewPr>
  <p:slideViewPr>
    <p:cSldViewPr snapToGrid="0" snapToObjects="1">
      <p:cViewPr varScale="1">
        <p:scale>
          <a:sx n="82" d="100"/>
          <a:sy n="82" d="100"/>
        </p:scale>
        <p:origin x="24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01B1C-1EC3-4C3C-AF72-7BF5CBD6ABC3}" type="doc">
      <dgm:prSet loTypeId="urn:microsoft.com/office/officeart/2005/8/layout/cycle8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ACD4AF-F2C2-42CD-A2E0-BBCEB047B9FA}">
      <dgm:prSet phldrT="[Text]" custT="1"/>
      <dgm:spPr>
        <a:solidFill>
          <a:srgbClr val="6EA0B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2400" b="0" dirty="0">
              <a:solidFill>
                <a:schemeClr val="tx1"/>
              </a:solidFill>
              <a:latin typeface="+mn-lt"/>
            </a:rPr>
            <a:t>Family/ Social</a:t>
          </a:r>
        </a:p>
      </dgm:t>
    </dgm:pt>
    <dgm:pt modelId="{DCEAD4B5-4CED-4CBB-AEC9-D6C34FEA2E0F}" type="parTrans" cxnId="{F442EECB-7189-4403-8AE4-E94A86CCDF6D}">
      <dgm:prSet/>
      <dgm:spPr/>
      <dgm:t>
        <a:bodyPr/>
        <a:lstStyle/>
        <a:p>
          <a:endParaRPr lang="en-US"/>
        </a:p>
      </dgm:t>
    </dgm:pt>
    <dgm:pt modelId="{64525A6C-7D5A-4491-8EF3-BDC0D701E9C8}" type="sibTrans" cxnId="{F442EECB-7189-4403-8AE4-E94A86CCDF6D}">
      <dgm:prSet/>
      <dgm:spPr/>
      <dgm:t>
        <a:bodyPr/>
        <a:lstStyle/>
        <a:p>
          <a:endParaRPr lang="en-US"/>
        </a:p>
      </dgm:t>
    </dgm:pt>
    <dgm:pt modelId="{AF3C86DF-10CC-464D-936D-D0DAFF659F4E}">
      <dgm:prSet phldrT="[Text]" custT="1"/>
      <dgm:spPr>
        <a:solidFill>
          <a:srgbClr val="6EA0B0"/>
        </a:solidFill>
      </dgm:spPr>
      <dgm:t>
        <a:bodyPr/>
        <a:lstStyle/>
        <a:p>
          <a:r>
            <a:rPr lang="en-US" sz="2400" b="0" dirty="0">
              <a:solidFill>
                <a:schemeClr val="tx1"/>
              </a:solidFill>
              <a:latin typeface="+mn-lt"/>
            </a:rPr>
            <a:t>Community</a:t>
          </a:r>
        </a:p>
      </dgm:t>
    </dgm:pt>
    <dgm:pt modelId="{49ED0CD4-AC28-4F48-9174-E17F5EDBAAF9}" type="parTrans" cxnId="{9F57DE16-B90A-49AF-9B90-71AFB2D0926E}">
      <dgm:prSet/>
      <dgm:spPr/>
      <dgm:t>
        <a:bodyPr/>
        <a:lstStyle/>
        <a:p>
          <a:endParaRPr lang="en-US"/>
        </a:p>
      </dgm:t>
    </dgm:pt>
    <dgm:pt modelId="{3B310C76-EF85-471D-8778-C4F76431ED67}" type="sibTrans" cxnId="{9F57DE16-B90A-49AF-9B90-71AFB2D0926E}">
      <dgm:prSet/>
      <dgm:spPr/>
      <dgm:t>
        <a:bodyPr/>
        <a:lstStyle/>
        <a:p>
          <a:endParaRPr lang="en-US"/>
        </a:p>
      </dgm:t>
    </dgm:pt>
    <dgm:pt modelId="{1F512AEE-5156-4A5E-B131-6EF364C56822}">
      <dgm:prSet phldrT="[Text]" custT="1"/>
      <dgm:spPr>
        <a:solidFill>
          <a:srgbClr val="6EA0B0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2400" b="0" dirty="0">
              <a:solidFill>
                <a:schemeClr val="tx1"/>
              </a:solidFill>
              <a:latin typeface="+mn-lt"/>
            </a:rPr>
            <a:t>Personal</a:t>
          </a:r>
        </a:p>
      </dgm:t>
    </dgm:pt>
    <dgm:pt modelId="{25971D61-E2E7-48A8-8CA2-85B6966731EA}" type="parTrans" cxnId="{5B13EB43-61C5-42F2-9AE6-59F3DA69548D}">
      <dgm:prSet/>
      <dgm:spPr/>
      <dgm:t>
        <a:bodyPr/>
        <a:lstStyle/>
        <a:p>
          <a:endParaRPr lang="en-US"/>
        </a:p>
      </dgm:t>
    </dgm:pt>
    <dgm:pt modelId="{8F69FB82-4295-4C70-9188-E32229C1DF13}" type="sibTrans" cxnId="{5B13EB43-61C5-42F2-9AE6-59F3DA69548D}">
      <dgm:prSet/>
      <dgm:spPr/>
      <dgm:t>
        <a:bodyPr/>
        <a:lstStyle/>
        <a:p>
          <a:endParaRPr lang="en-US"/>
        </a:p>
      </dgm:t>
    </dgm:pt>
    <dgm:pt modelId="{2149CC35-E0F9-4D96-8081-5C00CB943FAD}" type="pres">
      <dgm:prSet presAssocID="{29D01B1C-1EC3-4C3C-AF72-7BF5CBD6AB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47499-A4D5-4F58-A50E-F16A56E395F0}" type="pres">
      <dgm:prSet presAssocID="{29D01B1C-1EC3-4C3C-AF72-7BF5CBD6ABC3}" presName="wedge1" presStyleLbl="node1" presStyleIdx="0" presStyleCnt="3"/>
      <dgm:spPr/>
      <dgm:t>
        <a:bodyPr/>
        <a:lstStyle/>
        <a:p>
          <a:endParaRPr lang="en-US"/>
        </a:p>
      </dgm:t>
    </dgm:pt>
    <dgm:pt modelId="{E2518E1D-9D44-4575-A177-3801218CCB0A}" type="pres">
      <dgm:prSet presAssocID="{29D01B1C-1EC3-4C3C-AF72-7BF5CBD6ABC3}" presName="dummy1a" presStyleCnt="0"/>
      <dgm:spPr/>
    </dgm:pt>
    <dgm:pt modelId="{B6BA5392-FFE6-465F-82BC-1E4720F1A542}" type="pres">
      <dgm:prSet presAssocID="{29D01B1C-1EC3-4C3C-AF72-7BF5CBD6ABC3}" presName="dummy1b" presStyleCnt="0"/>
      <dgm:spPr/>
    </dgm:pt>
    <dgm:pt modelId="{9A287359-1FEE-4D4E-BDA7-EE2683AFD46A}" type="pres">
      <dgm:prSet presAssocID="{29D01B1C-1EC3-4C3C-AF72-7BF5CBD6ABC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29EDC-02B5-42A3-BBD5-652E7ED3F6F2}" type="pres">
      <dgm:prSet presAssocID="{29D01B1C-1EC3-4C3C-AF72-7BF5CBD6ABC3}" presName="wedge2" presStyleLbl="node1" presStyleIdx="1" presStyleCnt="3"/>
      <dgm:spPr/>
      <dgm:t>
        <a:bodyPr/>
        <a:lstStyle/>
        <a:p>
          <a:endParaRPr lang="en-US"/>
        </a:p>
      </dgm:t>
    </dgm:pt>
    <dgm:pt modelId="{42852DC6-CB2B-4B5B-A0C7-33DE99F7B9DA}" type="pres">
      <dgm:prSet presAssocID="{29D01B1C-1EC3-4C3C-AF72-7BF5CBD6ABC3}" presName="dummy2a" presStyleCnt="0"/>
      <dgm:spPr/>
    </dgm:pt>
    <dgm:pt modelId="{9BA98667-6D64-460E-8AD6-AC32EF829923}" type="pres">
      <dgm:prSet presAssocID="{29D01B1C-1EC3-4C3C-AF72-7BF5CBD6ABC3}" presName="dummy2b" presStyleCnt="0"/>
      <dgm:spPr/>
    </dgm:pt>
    <dgm:pt modelId="{1CCD3B71-ADFD-4E9C-9A5B-8E472C2F6944}" type="pres">
      <dgm:prSet presAssocID="{29D01B1C-1EC3-4C3C-AF72-7BF5CBD6ABC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CE9B1-F9B9-4175-B585-3FE2C39C8964}" type="pres">
      <dgm:prSet presAssocID="{29D01B1C-1EC3-4C3C-AF72-7BF5CBD6ABC3}" presName="wedge3" presStyleLbl="node1" presStyleIdx="2" presStyleCnt="3"/>
      <dgm:spPr/>
      <dgm:t>
        <a:bodyPr/>
        <a:lstStyle/>
        <a:p>
          <a:endParaRPr lang="en-US"/>
        </a:p>
      </dgm:t>
    </dgm:pt>
    <dgm:pt modelId="{CC47EA31-72C1-45A2-AC78-841AC0338A72}" type="pres">
      <dgm:prSet presAssocID="{29D01B1C-1EC3-4C3C-AF72-7BF5CBD6ABC3}" presName="dummy3a" presStyleCnt="0"/>
      <dgm:spPr/>
    </dgm:pt>
    <dgm:pt modelId="{CDA5414B-8A9B-41AF-8D8F-F997A34D582A}" type="pres">
      <dgm:prSet presAssocID="{29D01B1C-1EC3-4C3C-AF72-7BF5CBD6ABC3}" presName="dummy3b" presStyleCnt="0"/>
      <dgm:spPr/>
    </dgm:pt>
    <dgm:pt modelId="{D0CCFC34-63B5-4FCC-9B16-B28539630A95}" type="pres">
      <dgm:prSet presAssocID="{29D01B1C-1EC3-4C3C-AF72-7BF5CBD6ABC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BB3E4-EE8C-4A17-8C16-04C6EA105C6A}" type="pres">
      <dgm:prSet presAssocID="{64525A6C-7D5A-4491-8EF3-BDC0D701E9C8}" presName="arrowWedge1" presStyleLbl="fgSibTrans2D1" presStyleIdx="0" presStyleCnt="3"/>
      <dgm:spPr>
        <a:solidFill>
          <a:srgbClr val="2E58AD"/>
        </a:solidFill>
      </dgm:spPr>
      <dgm:t>
        <a:bodyPr/>
        <a:lstStyle/>
        <a:p>
          <a:endParaRPr lang="en-US"/>
        </a:p>
      </dgm:t>
    </dgm:pt>
    <dgm:pt modelId="{B7EC492E-3054-4FDF-8D44-0CAE2DFCCAFF}" type="pres">
      <dgm:prSet presAssocID="{3B310C76-EF85-471D-8778-C4F76431ED67}" presName="arrowWedge2" presStyleLbl="fgSibTrans2D1" presStyleIdx="1" presStyleCnt="3"/>
      <dgm:spPr>
        <a:solidFill>
          <a:srgbClr val="2E58AD"/>
        </a:solidFill>
      </dgm:spPr>
      <dgm:t>
        <a:bodyPr/>
        <a:lstStyle/>
        <a:p>
          <a:endParaRPr lang="en-US"/>
        </a:p>
      </dgm:t>
    </dgm:pt>
    <dgm:pt modelId="{E60F6A2B-1B99-4BE3-A5BE-A7D556D2A54D}" type="pres">
      <dgm:prSet presAssocID="{8F69FB82-4295-4C70-9188-E32229C1DF13}" presName="arrowWedge3" presStyleLbl="fgSibTrans2D1" presStyleIdx="2" presStyleCnt="3"/>
      <dgm:spPr>
        <a:solidFill>
          <a:srgbClr val="2E58AD"/>
        </a:solidFill>
      </dgm:spPr>
      <dgm:t>
        <a:bodyPr/>
        <a:lstStyle/>
        <a:p>
          <a:endParaRPr lang="en-US"/>
        </a:p>
      </dgm:t>
    </dgm:pt>
  </dgm:ptLst>
  <dgm:cxnLst>
    <dgm:cxn modelId="{EDF85A63-3D88-0148-B7E7-68AB08C1B5CE}" type="presOf" srcId="{BFACD4AF-F2C2-42CD-A2E0-BBCEB047B9FA}" destId="{41247499-A4D5-4F58-A50E-F16A56E395F0}" srcOrd="0" destOrd="0" presId="urn:microsoft.com/office/officeart/2005/8/layout/cycle8"/>
    <dgm:cxn modelId="{542FDBC8-1082-9849-816E-60CA6A440CDA}" type="presOf" srcId="{1F512AEE-5156-4A5E-B131-6EF364C56822}" destId="{62FCE9B1-F9B9-4175-B585-3FE2C39C8964}" srcOrd="0" destOrd="0" presId="urn:microsoft.com/office/officeart/2005/8/layout/cycle8"/>
    <dgm:cxn modelId="{F442EECB-7189-4403-8AE4-E94A86CCDF6D}" srcId="{29D01B1C-1EC3-4C3C-AF72-7BF5CBD6ABC3}" destId="{BFACD4AF-F2C2-42CD-A2E0-BBCEB047B9FA}" srcOrd="0" destOrd="0" parTransId="{DCEAD4B5-4CED-4CBB-AEC9-D6C34FEA2E0F}" sibTransId="{64525A6C-7D5A-4491-8EF3-BDC0D701E9C8}"/>
    <dgm:cxn modelId="{5B13EB43-61C5-42F2-9AE6-59F3DA69548D}" srcId="{29D01B1C-1EC3-4C3C-AF72-7BF5CBD6ABC3}" destId="{1F512AEE-5156-4A5E-B131-6EF364C56822}" srcOrd="2" destOrd="0" parTransId="{25971D61-E2E7-48A8-8CA2-85B6966731EA}" sibTransId="{8F69FB82-4295-4C70-9188-E32229C1DF13}"/>
    <dgm:cxn modelId="{9F57DE16-B90A-49AF-9B90-71AFB2D0926E}" srcId="{29D01B1C-1EC3-4C3C-AF72-7BF5CBD6ABC3}" destId="{AF3C86DF-10CC-464D-936D-D0DAFF659F4E}" srcOrd="1" destOrd="0" parTransId="{49ED0CD4-AC28-4F48-9174-E17F5EDBAAF9}" sibTransId="{3B310C76-EF85-471D-8778-C4F76431ED67}"/>
    <dgm:cxn modelId="{D10D3CE0-20F8-A54C-8040-FD263F8D7A56}" type="presOf" srcId="{BFACD4AF-F2C2-42CD-A2E0-BBCEB047B9FA}" destId="{9A287359-1FEE-4D4E-BDA7-EE2683AFD46A}" srcOrd="1" destOrd="0" presId="urn:microsoft.com/office/officeart/2005/8/layout/cycle8"/>
    <dgm:cxn modelId="{C739E70D-EE9A-884E-B216-635814D096B3}" type="presOf" srcId="{1F512AEE-5156-4A5E-B131-6EF364C56822}" destId="{D0CCFC34-63B5-4FCC-9B16-B28539630A95}" srcOrd="1" destOrd="0" presId="urn:microsoft.com/office/officeart/2005/8/layout/cycle8"/>
    <dgm:cxn modelId="{288F5F6B-F404-A442-9D58-568A65C82A26}" type="presOf" srcId="{AF3C86DF-10CC-464D-936D-D0DAFF659F4E}" destId="{1CCD3B71-ADFD-4E9C-9A5B-8E472C2F6944}" srcOrd="1" destOrd="0" presId="urn:microsoft.com/office/officeart/2005/8/layout/cycle8"/>
    <dgm:cxn modelId="{23AFD688-47BD-4A45-8F38-1FF472926626}" type="presOf" srcId="{AF3C86DF-10CC-464D-936D-D0DAFF659F4E}" destId="{D5629EDC-02B5-42A3-BBD5-652E7ED3F6F2}" srcOrd="0" destOrd="0" presId="urn:microsoft.com/office/officeart/2005/8/layout/cycle8"/>
    <dgm:cxn modelId="{E0B32952-6753-6447-A21C-09AC9E47B3DB}" type="presOf" srcId="{29D01B1C-1EC3-4C3C-AF72-7BF5CBD6ABC3}" destId="{2149CC35-E0F9-4D96-8081-5C00CB943FAD}" srcOrd="0" destOrd="0" presId="urn:microsoft.com/office/officeart/2005/8/layout/cycle8"/>
    <dgm:cxn modelId="{7B71B49B-A090-1D42-85A3-9E6C9A9CF030}" type="presParOf" srcId="{2149CC35-E0F9-4D96-8081-5C00CB943FAD}" destId="{41247499-A4D5-4F58-A50E-F16A56E395F0}" srcOrd="0" destOrd="0" presId="urn:microsoft.com/office/officeart/2005/8/layout/cycle8"/>
    <dgm:cxn modelId="{287C6BF0-A0AD-2E4C-91C6-04993A0B51CF}" type="presParOf" srcId="{2149CC35-E0F9-4D96-8081-5C00CB943FAD}" destId="{E2518E1D-9D44-4575-A177-3801218CCB0A}" srcOrd="1" destOrd="0" presId="urn:microsoft.com/office/officeart/2005/8/layout/cycle8"/>
    <dgm:cxn modelId="{C7967265-5555-0547-B915-98B68545BC23}" type="presParOf" srcId="{2149CC35-E0F9-4D96-8081-5C00CB943FAD}" destId="{B6BA5392-FFE6-465F-82BC-1E4720F1A542}" srcOrd="2" destOrd="0" presId="urn:microsoft.com/office/officeart/2005/8/layout/cycle8"/>
    <dgm:cxn modelId="{A0B233E1-450A-2F47-836F-B13D93D66B69}" type="presParOf" srcId="{2149CC35-E0F9-4D96-8081-5C00CB943FAD}" destId="{9A287359-1FEE-4D4E-BDA7-EE2683AFD46A}" srcOrd="3" destOrd="0" presId="urn:microsoft.com/office/officeart/2005/8/layout/cycle8"/>
    <dgm:cxn modelId="{C2F7A5FE-8ED4-B243-BF40-7DAA10513059}" type="presParOf" srcId="{2149CC35-E0F9-4D96-8081-5C00CB943FAD}" destId="{D5629EDC-02B5-42A3-BBD5-652E7ED3F6F2}" srcOrd="4" destOrd="0" presId="urn:microsoft.com/office/officeart/2005/8/layout/cycle8"/>
    <dgm:cxn modelId="{A056D861-5374-EC43-A8B6-580A7560D5D1}" type="presParOf" srcId="{2149CC35-E0F9-4D96-8081-5C00CB943FAD}" destId="{42852DC6-CB2B-4B5B-A0C7-33DE99F7B9DA}" srcOrd="5" destOrd="0" presId="urn:microsoft.com/office/officeart/2005/8/layout/cycle8"/>
    <dgm:cxn modelId="{5227C0C0-8A59-FF49-AAA5-0E8787617331}" type="presParOf" srcId="{2149CC35-E0F9-4D96-8081-5C00CB943FAD}" destId="{9BA98667-6D64-460E-8AD6-AC32EF829923}" srcOrd="6" destOrd="0" presId="urn:microsoft.com/office/officeart/2005/8/layout/cycle8"/>
    <dgm:cxn modelId="{E729C8B0-7027-804B-AE3C-4D68551960FB}" type="presParOf" srcId="{2149CC35-E0F9-4D96-8081-5C00CB943FAD}" destId="{1CCD3B71-ADFD-4E9C-9A5B-8E472C2F6944}" srcOrd="7" destOrd="0" presId="urn:microsoft.com/office/officeart/2005/8/layout/cycle8"/>
    <dgm:cxn modelId="{108E2654-81BD-7A47-933C-088DB962DF1B}" type="presParOf" srcId="{2149CC35-E0F9-4D96-8081-5C00CB943FAD}" destId="{62FCE9B1-F9B9-4175-B585-3FE2C39C8964}" srcOrd="8" destOrd="0" presId="urn:microsoft.com/office/officeart/2005/8/layout/cycle8"/>
    <dgm:cxn modelId="{D319EAD6-877D-9C45-BFAE-C323878A18E0}" type="presParOf" srcId="{2149CC35-E0F9-4D96-8081-5C00CB943FAD}" destId="{CC47EA31-72C1-45A2-AC78-841AC0338A72}" srcOrd="9" destOrd="0" presId="urn:microsoft.com/office/officeart/2005/8/layout/cycle8"/>
    <dgm:cxn modelId="{95CCB804-D68C-5541-A269-DD2AC95DECD7}" type="presParOf" srcId="{2149CC35-E0F9-4D96-8081-5C00CB943FAD}" destId="{CDA5414B-8A9B-41AF-8D8F-F997A34D582A}" srcOrd="10" destOrd="0" presId="urn:microsoft.com/office/officeart/2005/8/layout/cycle8"/>
    <dgm:cxn modelId="{843525DC-36F7-F144-B464-3F43F783FFD7}" type="presParOf" srcId="{2149CC35-E0F9-4D96-8081-5C00CB943FAD}" destId="{D0CCFC34-63B5-4FCC-9B16-B28539630A95}" srcOrd="11" destOrd="0" presId="urn:microsoft.com/office/officeart/2005/8/layout/cycle8"/>
    <dgm:cxn modelId="{08EEA74F-B9E0-364B-BB37-1DA506D41174}" type="presParOf" srcId="{2149CC35-E0F9-4D96-8081-5C00CB943FAD}" destId="{D72BB3E4-EE8C-4A17-8C16-04C6EA105C6A}" srcOrd="12" destOrd="0" presId="urn:microsoft.com/office/officeart/2005/8/layout/cycle8"/>
    <dgm:cxn modelId="{665C9EA4-14F3-514B-9780-2522E460C883}" type="presParOf" srcId="{2149CC35-E0F9-4D96-8081-5C00CB943FAD}" destId="{B7EC492E-3054-4FDF-8D44-0CAE2DFCCAFF}" srcOrd="13" destOrd="0" presId="urn:microsoft.com/office/officeart/2005/8/layout/cycle8"/>
    <dgm:cxn modelId="{A077E15A-A4C3-DE47-90B2-49DE1FF16BD9}" type="presParOf" srcId="{2149CC35-E0F9-4D96-8081-5C00CB943FAD}" destId="{E60F6A2B-1B99-4BE3-A5BE-A7D556D2A54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47499-A4D5-4F58-A50E-F16A56E395F0}">
      <dsp:nvSpPr>
        <dsp:cNvPr id="0" name=""/>
        <dsp:cNvSpPr/>
      </dsp:nvSpPr>
      <dsp:spPr>
        <a:xfrm>
          <a:off x="1912448" y="291470"/>
          <a:ext cx="3766694" cy="3766694"/>
        </a:xfrm>
        <a:prstGeom prst="pie">
          <a:avLst>
            <a:gd name="adj1" fmla="val 16200000"/>
            <a:gd name="adj2" fmla="val 1800000"/>
          </a:avLst>
        </a:prstGeom>
        <a:solidFill>
          <a:srgbClr val="6EA0B0"/>
        </a:solidFill>
        <a:ln>
          <a:solidFill>
            <a:schemeClr val="accent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solidFill>
                <a:schemeClr val="tx1"/>
              </a:solidFill>
              <a:latin typeface="+mn-lt"/>
            </a:rPr>
            <a:t>Family/ Social</a:t>
          </a:r>
        </a:p>
      </dsp:txBody>
      <dsp:txXfrm>
        <a:off x="3897585" y="1089650"/>
        <a:ext cx="1345248" cy="1121040"/>
      </dsp:txXfrm>
    </dsp:sp>
    <dsp:sp modelId="{D5629EDC-02B5-42A3-BBD5-652E7ED3F6F2}">
      <dsp:nvSpPr>
        <dsp:cNvPr id="0" name=""/>
        <dsp:cNvSpPr/>
      </dsp:nvSpPr>
      <dsp:spPr>
        <a:xfrm>
          <a:off x="1834872" y="425995"/>
          <a:ext cx="3766694" cy="3766694"/>
        </a:xfrm>
        <a:prstGeom prst="pie">
          <a:avLst>
            <a:gd name="adj1" fmla="val 1800000"/>
            <a:gd name="adj2" fmla="val 9000000"/>
          </a:avLst>
        </a:prstGeom>
        <a:solidFill>
          <a:srgbClr val="6EA0B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solidFill>
                <a:schemeClr val="tx1"/>
              </a:solidFill>
              <a:latin typeface="+mn-lt"/>
            </a:rPr>
            <a:t>Community</a:t>
          </a:r>
        </a:p>
      </dsp:txBody>
      <dsp:txXfrm>
        <a:off x="2731704" y="2869862"/>
        <a:ext cx="2017872" cy="986515"/>
      </dsp:txXfrm>
    </dsp:sp>
    <dsp:sp modelId="{62FCE9B1-F9B9-4175-B585-3FE2C39C8964}">
      <dsp:nvSpPr>
        <dsp:cNvPr id="0" name=""/>
        <dsp:cNvSpPr/>
      </dsp:nvSpPr>
      <dsp:spPr>
        <a:xfrm>
          <a:off x="1757296" y="291470"/>
          <a:ext cx="3766694" cy="3766694"/>
        </a:xfrm>
        <a:prstGeom prst="pie">
          <a:avLst>
            <a:gd name="adj1" fmla="val 9000000"/>
            <a:gd name="adj2" fmla="val 16200000"/>
          </a:avLst>
        </a:prstGeom>
        <a:solidFill>
          <a:srgbClr val="6EA0B0"/>
        </a:solidFill>
        <a:ln>
          <a:solidFill>
            <a:schemeClr val="accent3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solidFill>
                <a:schemeClr val="tx1"/>
              </a:solidFill>
              <a:latin typeface="+mn-lt"/>
            </a:rPr>
            <a:t>Personal</a:t>
          </a:r>
        </a:p>
      </dsp:txBody>
      <dsp:txXfrm>
        <a:off x="2193605" y="1089650"/>
        <a:ext cx="1345248" cy="1121040"/>
      </dsp:txXfrm>
    </dsp:sp>
    <dsp:sp modelId="{D72BB3E4-EE8C-4A17-8C16-04C6EA105C6A}">
      <dsp:nvSpPr>
        <dsp:cNvPr id="0" name=""/>
        <dsp:cNvSpPr/>
      </dsp:nvSpPr>
      <dsp:spPr>
        <a:xfrm>
          <a:off x="1679582" y="58294"/>
          <a:ext cx="4233047" cy="423304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2E58AD"/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EC492E-3054-4FDF-8D44-0CAE2DFCCAFF}">
      <dsp:nvSpPr>
        <dsp:cNvPr id="0" name=""/>
        <dsp:cNvSpPr/>
      </dsp:nvSpPr>
      <dsp:spPr>
        <a:xfrm>
          <a:off x="1601695" y="192580"/>
          <a:ext cx="4233047" cy="423304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2E58AD"/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0F6A2B-1B99-4BE3-A5BE-A7D556D2A54D}">
      <dsp:nvSpPr>
        <dsp:cNvPr id="0" name=""/>
        <dsp:cNvSpPr/>
      </dsp:nvSpPr>
      <dsp:spPr>
        <a:xfrm>
          <a:off x="1523809" y="58294"/>
          <a:ext cx="4233047" cy="423304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2E58AD"/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21AED-6511-9946-A17E-1564058AFD4E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986DF-23AE-E54C-8112-6F355CE97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Dennis%20M%5bAuthor%5d&amp;cauthor=true&amp;cauthor_uid=1829271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cbi.nlm.nih.gov/pubmed/?term=Scott%20CK%5bAuthor%5d&amp;cauthor=true&amp;cauthor_uid=18292710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.com/compare-dsm-4-to-dsm-5-substance-abuse-2225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verywell.com/is-there-a-cure-for-bipolar-disorder-3973328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BDB11-A5C9-4430-8C4F-3909CE72C2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BDB11-A5C9-4430-8C4F-3909CE72C2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Varieties of Recovery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986DF-23AE-E54C-8112-6F355CE975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98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dirty="0" smtClean="0"/>
              <a:t>Managing Addiction as a Chronic Condition</a:t>
            </a:r>
          </a:p>
          <a:p>
            <a:r>
              <a:rPr lang="en-US" u="sng" dirty="0" smtClean="0">
                <a:solidFill>
                  <a:srgbClr val="74B6BC"/>
                </a:solidFill>
                <a:uFill>
                  <a:solidFill>
                    <a:srgbClr val="74B6BC"/>
                  </a:solidFill>
                </a:uFill>
                <a:hlinkClick r:id="rId3" invalidUrl="http://www.ncbi.nlm.nih.gov/pubmed/?term=Dennis M[Author]&amp;cauthor=true&amp;cauthor_uid=18292710"/>
              </a:rPr>
              <a:t>Michael Dennis</a:t>
            </a:r>
            <a:r>
              <a:rPr lang="en-US" dirty="0" smtClean="0"/>
              <a:t>, Ph.D.</a:t>
            </a:r>
            <a:r>
              <a:rPr lang="en-US" baseline="30000" dirty="0" smtClean="0"/>
              <a:t>1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74B6BC"/>
                </a:solidFill>
                <a:uFill>
                  <a:solidFill>
                    <a:srgbClr val="74B6BC"/>
                  </a:solidFill>
                </a:uFill>
                <a:hlinkClick r:id="rId4" invalidUrl="http://www.ncbi.nlm.nih.gov/pubmed/?term=Scott CK[Author]&amp;cauthor=true&amp;cauthor_uid=18292710"/>
              </a:rPr>
              <a:t>Christy K Scott</a:t>
            </a:r>
            <a:r>
              <a:rPr lang="en-US" dirty="0" smtClean="0"/>
              <a:t>, Ph.D.</a:t>
            </a:r>
            <a:r>
              <a:rPr lang="en-US" baseline="30000" dirty="0" smtClean="0"/>
              <a:t>2</a:t>
            </a: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dirty="0" smtClean="0"/>
              <a:t>Addiction Science &amp; Clinical Practice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Avenir Book"/>
              </a:rPr>
              <a:t>2007 Dec; 4(1): 45–55.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986DF-23AE-E54C-8112-6F355CE975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0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5338" y="685800"/>
            <a:ext cx="2379662" cy="1784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The DSM 5 allows clinicians to specify how severe the </a:t>
            </a:r>
            <a:r>
              <a:rPr lang="en-US" sz="1200" dirty="0">
                <a:hlinkClick r:id="rId3"/>
              </a:rPr>
              <a:t>substance use disorder</a:t>
            </a:r>
            <a:r>
              <a:rPr lang="en-US" sz="1200" dirty="0"/>
              <a:t> is, depending on how many symptoms are identified.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Two or three symptoms indicate a mild substance use disorder,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four or five symptoms indicate a moderate substance use disorder, and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six or more symptoms indicate a severe substance use disorder. </a:t>
            </a:r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Clinicians can also add “in </a:t>
            </a:r>
            <a:r>
              <a:rPr lang="en-US" sz="1200" dirty="0">
                <a:hlinkClick r:id="rId4"/>
              </a:rPr>
              <a:t>early remission</a:t>
            </a:r>
            <a:r>
              <a:rPr lang="en-US" sz="1200" dirty="0"/>
              <a:t>,” “in sustained remission,” “on maintenance therapy,” and “in a controlled environment.”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venir Book"/>
              <a:ea typeface="+mn-ea"/>
              <a:cs typeface="Avenir Book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venir Book"/>
              <a:ea typeface="+mn-ea"/>
              <a:cs typeface="Avenir Book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</a:rPr>
              <a:t>“Clinically, I think that with DSM-5, 2-5 criteria is mild, 6-8 is moderate, and 9+ is severe. 6+ corresponds well with DSM-IV alcohol dependence. These are of course rough indicators and only based on experience rather than solid research.” Mark Willenbring, MD - Personal correspondence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venir Book"/>
              <a:ea typeface="+mn-ea"/>
              <a:cs typeface="Avenir Book"/>
            </a:endParaRPr>
          </a:p>
          <a:p>
            <a:endParaRPr lang="en-US" sz="1200" kern="1200" dirty="0">
              <a:solidFill>
                <a:schemeClr val="tx1"/>
              </a:solidFill>
            </a:endParaRP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E6A7B-06BC-EF4F-BA7D-0E8A86AAA6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2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30550" y="685800"/>
            <a:ext cx="2584450" cy="19383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778221"/>
            <a:ext cx="5486400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Recovery Capital and Clinical Practice</a:t>
            </a:r>
          </a:p>
          <a:p>
            <a:pPr eaLnBrk="1" hangingPunct="1">
              <a:buFont typeface="Wingdings" charset="2"/>
              <a:buChar char="Ø"/>
            </a:pPr>
            <a:r>
              <a:rPr lang="en-US" dirty="0"/>
              <a:t>Engage people with low recovery capital through aggressive programs of community outreach is reached.</a:t>
            </a:r>
          </a:p>
          <a:p>
            <a:pPr eaLnBrk="1" hangingPunct="1">
              <a:buFont typeface="Wingdings" charset="2"/>
              <a:buChar char="Ø"/>
            </a:pPr>
            <a:r>
              <a:rPr lang="en-US" dirty="0"/>
              <a:t>Assess recovery capital on an ongoing basis. </a:t>
            </a:r>
          </a:p>
          <a:p>
            <a:pPr eaLnBrk="1" hangingPunct="1">
              <a:buFont typeface="Wingdings" charset="2"/>
              <a:buChar char="Ø"/>
            </a:pPr>
            <a:r>
              <a:rPr lang="en-US" dirty="0"/>
              <a:t>Use recovery capital levels to help determine level of care placement decisions.</a:t>
            </a:r>
          </a:p>
          <a:p>
            <a:pPr eaLnBrk="1" hangingPunct="1">
              <a:buFont typeface="Wingdings" charset="2"/>
              <a:buChar char="Ø"/>
            </a:pPr>
            <a:r>
              <a:rPr lang="en-US" dirty="0"/>
              <a:t>Target all three spheres of recovery capital within professionally directed treatment plans and client-directed recovery plans. </a:t>
            </a:r>
          </a:p>
          <a:p>
            <a:pPr eaLnBrk="1" hangingPunct="1">
              <a:buFont typeface="Wingdings" charset="2"/>
              <a:buChar char="Ø"/>
            </a:pPr>
            <a:r>
              <a:rPr lang="en-US" dirty="0"/>
              <a:t>Support recovery-linked cultural revitalization and community development movements.    </a:t>
            </a:r>
          </a:p>
          <a:p>
            <a:pPr eaLnBrk="1" hangingPunct="1">
              <a:buFont typeface="Wingdings" charset="2"/>
              <a:buChar char="Ø"/>
            </a:pPr>
            <a:r>
              <a:rPr lang="en-US" dirty="0"/>
              <a:t> Use changes in levels of recovery capital to evaluate your program and your own professional performance.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Recovery capital is the breadth and depth of internal and external resources that can be drawn upon to initiate and sustain recovery from severe alcohol and other drug problems (Cloud &amp; </a:t>
            </a:r>
            <a:r>
              <a:rPr lang="en-US" dirty="0" err="1"/>
              <a:t>Granfield</a:t>
            </a:r>
            <a:r>
              <a:rPr lang="en-US" dirty="0"/>
              <a:t>, 2004). Recovery capital is conceptually linked to natural recovery, solution-focused therapy, strengths-based case management, recovery management, resilience and protective factors, and the ideas of hardiness, wellness, and global health. 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There are three types of recovery capital that can be influenced by addictions professionals: Personal, Family/Social and Community (White &amp; Cloud, 2008)</a:t>
            </a:r>
          </a:p>
          <a:p>
            <a:pPr>
              <a:spcBef>
                <a:spcPct val="0"/>
              </a:spcBef>
            </a:pPr>
            <a:r>
              <a:rPr lang="en-US" b="1" dirty="0"/>
              <a:t>Reference: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Cloud, W., &amp; </a:t>
            </a:r>
            <a:r>
              <a:rPr lang="en-US" dirty="0" err="1"/>
              <a:t>Granfield</a:t>
            </a:r>
            <a:r>
              <a:rPr lang="en-US" dirty="0"/>
              <a:t>, R. (2004). A life course perspective on exiting addiction: The relevance of recovery capital in treatment. </a:t>
            </a:r>
            <a:r>
              <a:rPr lang="en-US" i="1" dirty="0"/>
              <a:t>NAD Publication </a:t>
            </a:r>
            <a:r>
              <a:rPr lang="en-US" dirty="0"/>
              <a:t>(Nordic Council for Alcohol and Drug Research) 44, 185-202. 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White, W. &amp; Cloud, W. (2008). Recovery capital: A primer for addictions professionals. </a:t>
            </a:r>
            <a:r>
              <a:rPr lang="en-US" i="1" dirty="0"/>
              <a:t>Counselor, </a:t>
            </a:r>
            <a:r>
              <a:rPr lang="en-US" dirty="0"/>
              <a:t>9(5), 22-27. 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28933" indent="-280358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21436" indent="-224288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570010" indent="-224288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18585" indent="-224288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467159" indent="-224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15733" indent="-224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364308" indent="-224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12882" indent="-224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3E5E7E-D273-4678-BCAA-98CF89833C5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NSDUH 2017</a:t>
            </a:r>
          </a:p>
          <a:p>
            <a:endParaRPr lang="en-US" dirty="0" smtClean="0"/>
          </a:p>
          <a:p>
            <a:r>
              <a:rPr lang="en-US" dirty="0" smtClean="0"/>
              <a:t>Serious mental illness is defined by someone over 18 having (within the past year) a diagnosable mental, behavior, or emotional disorder that causes serious functional impairment that substantially interferes with or limits one or more major life activities. (SAMHSA)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986DF-23AE-E54C-8112-6F355CE975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4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6472090"/>
            <a:ext cx="365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37F531D-77D1-F447-AC66-F87C4C0DD595}" type="slidenum">
              <a:rPr lang="en-US" sz="120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162800" y="188914"/>
            <a:ext cx="1828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FFFFFF"/>
                </a:solidFill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5.31.19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356351"/>
            <a:ext cx="5715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mtClean="0">
                <a:latin typeface="Tahoma" charset="0"/>
                <a:ea typeface="ＭＳ Ｐゴシック" charset="0"/>
                <a:cs typeface="ＭＳ Ｐゴシック" charset="0"/>
              </a:rPr>
              <a:t>5.31.19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fld id="{BAE65646-B19E-CB4A-954E-EE93EEC7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rgbClr val="444E30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rgbClr val="CDCE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rgbClr val="660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3729"/>
            <a:ext cx="8915400" cy="1321414"/>
          </a:xfrm>
        </p:spPr>
        <p:txBody>
          <a:bodyPr>
            <a:normAutofit/>
          </a:bodyPr>
          <a:lstStyle/>
          <a:p>
            <a:r>
              <a:rPr lang="en-US" dirty="0" smtClean="0"/>
              <a:t>SUD Recovery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Not your father’s </a:t>
            </a:r>
            <a:r>
              <a:rPr lang="en-US" sz="3600" b="1" dirty="0" smtClean="0">
                <a:solidFill>
                  <a:srgbClr val="800000"/>
                </a:solidFill>
              </a:rPr>
              <a:t>Oldsmobile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endParaRPr lang="en-US" sz="3600" b="1" dirty="0" smtClean="0">
              <a:solidFill>
                <a:srgbClr val="80000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Stephen Gumbley, MA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9165" y="482208"/>
            <a:ext cx="4025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Rhode Island Community-Academic Partnership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186" y="871960"/>
            <a:ext cx="2088214" cy="76964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106" y="873147"/>
            <a:ext cx="1039203" cy="768453"/>
          </a:xfrm>
          <a:prstGeom prst="rect">
            <a:avLst/>
          </a:prstGeom>
          <a:ln>
            <a:solidFill>
              <a:srgbClr val="1D228E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91" b="89919" l="7967" r="8991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50829" y="966011"/>
            <a:ext cx="576357" cy="57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Severity of the Problem</a:t>
            </a:r>
            <a:endParaRPr lang="en-US" sz="3600" dirty="0">
              <a:latin typeface="Avenir Book"/>
              <a:cs typeface="Avenir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50721" y="6386337"/>
            <a:ext cx="113823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4363E-0205-2048-80A6-2D84FFEA172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18991" y="5787763"/>
            <a:ext cx="660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*NSDUH data </a:t>
            </a:r>
            <a:r>
              <a:rPr lang="en-US" dirty="0">
                <a:latin typeface="Avenir Book"/>
                <a:cs typeface="Avenir Book"/>
              </a:rPr>
              <a:t>extrapolated from DSM-IV criteria to DSM 5</a:t>
            </a:r>
          </a:p>
          <a:p>
            <a:r>
              <a:rPr lang="en-US" dirty="0">
                <a:latin typeface="Avenir Book"/>
                <a:cs typeface="Avenir Book"/>
              </a:rPr>
              <a:t>Johnson, K.A. 2014. </a:t>
            </a:r>
            <a:r>
              <a:rPr lang="en-US" i="1" dirty="0">
                <a:latin typeface="Avenir Book"/>
                <a:cs typeface="Avenir Book"/>
              </a:rPr>
              <a:t>Mapping the Addiction Treatment Gap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5.31.19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45809"/>
              </p:ext>
            </p:extLst>
          </p:nvPr>
        </p:nvGraphicFramePr>
        <p:xfrm>
          <a:off x="487680" y="2983136"/>
          <a:ext cx="7955279" cy="19812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Mild</a:t>
                      </a:r>
                      <a:endParaRPr lang="en-US" sz="2400" b="0" dirty="0"/>
                    </a:p>
                  </a:txBody>
                  <a:tcPr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Moderate</a:t>
                      </a:r>
                      <a:endParaRPr lang="en-US" sz="2400" b="0" dirty="0"/>
                    </a:p>
                  </a:txBody>
                  <a:tcPr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Severe</a:t>
                      </a:r>
                      <a:endParaRPr lang="en-US" sz="2400" b="0" dirty="0"/>
                    </a:p>
                  </a:txBody>
                  <a:tcPr>
                    <a:solidFill>
                      <a:srgbClr val="6EA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# criteria out </a:t>
                      </a:r>
                      <a:r>
                        <a:rPr lang="en-US" sz="2200" smtClean="0"/>
                        <a:t>of 11</a:t>
                      </a:r>
                    </a:p>
                    <a:p>
                      <a:endParaRPr lang="en-US" sz="2200" dirty="0"/>
                    </a:p>
                  </a:txBody>
                  <a:tcPr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2-3</a:t>
                      </a:r>
                      <a:endParaRPr lang="en-US" sz="22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4.5</a:t>
                      </a:r>
                      <a:endParaRPr lang="en-US" sz="22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6+</a:t>
                      </a:r>
                      <a:endParaRPr lang="en-US" sz="22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% of diagnosed population 2013*</a:t>
                      </a:r>
                      <a:endParaRPr lang="en-US" sz="2200" dirty="0"/>
                    </a:p>
                  </a:txBody>
                  <a:tcPr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59.7</a:t>
                      </a:r>
                      <a:endParaRPr lang="en-US" sz="22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20.7</a:t>
                      </a:r>
                      <a:endParaRPr lang="en-US" sz="22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19.5</a:t>
                      </a:r>
                      <a:endParaRPr lang="en-US" sz="22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Person-Centered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EA0B0"/>
              </a:buClr>
            </a:pPr>
            <a:r>
              <a:rPr lang="en-US" dirty="0">
                <a:solidFill>
                  <a:srgbClr val="000000"/>
                </a:solidFill>
                <a:cs typeface="Avenir Black"/>
              </a:rPr>
              <a:t>Long-term recovery is not possible </a:t>
            </a:r>
            <a:r>
              <a:rPr lang="en-US" dirty="0" smtClean="0">
                <a:solidFill>
                  <a:srgbClr val="000000"/>
                </a:solidFill>
                <a:cs typeface="Avenir Black"/>
              </a:rPr>
              <a:t>without </a:t>
            </a:r>
            <a:r>
              <a:rPr lang="en-US" dirty="0">
                <a:solidFill>
                  <a:srgbClr val="000000"/>
                </a:solidFill>
                <a:cs typeface="Avenir Black"/>
              </a:rPr>
              <a:t>choice. </a:t>
            </a:r>
            <a:r>
              <a:rPr lang="en-US" dirty="0" smtClean="0">
                <a:solidFill>
                  <a:srgbClr val="000000"/>
                </a:solidFill>
                <a:cs typeface="Avenir Black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venir Book"/>
              </a:rPr>
              <a:t>If </a:t>
            </a:r>
            <a:r>
              <a:rPr lang="en-US" dirty="0">
                <a:solidFill>
                  <a:srgbClr val="000000"/>
                </a:solidFill>
                <a:cs typeface="Avenir Book"/>
              </a:rPr>
              <a:t>there is no rehabilitation of the power to choose and encouragement of choice, </a:t>
            </a:r>
            <a:r>
              <a:rPr lang="en-US" dirty="0" smtClean="0">
                <a:solidFill>
                  <a:srgbClr val="000000"/>
                </a:solidFill>
                <a:cs typeface="Avenir Book"/>
              </a:rPr>
              <a:t>we </a:t>
            </a:r>
            <a:r>
              <a:rPr lang="en-US" dirty="0">
                <a:solidFill>
                  <a:srgbClr val="000000"/>
                </a:solidFill>
                <a:cs typeface="Avenir Book"/>
              </a:rPr>
              <a:t>are left with, </a:t>
            </a:r>
            <a:r>
              <a:rPr lang="en-US" u="sng" dirty="0">
                <a:solidFill>
                  <a:srgbClr val="000000"/>
                </a:solidFill>
                <a:cs typeface="Avenir Book"/>
              </a:rPr>
              <a:t>not sustainable recovery</a:t>
            </a:r>
            <a:r>
              <a:rPr lang="en-US" dirty="0">
                <a:solidFill>
                  <a:srgbClr val="000000"/>
                </a:solidFill>
                <a:cs typeface="Avenir Book"/>
              </a:rPr>
              <a:t>, but superficial treatment </a:t>
            </a:r>
            <a:r>
              <a:rPr lang="en-US" dirty="0" smtClean="0">
                <a:solidFill>
                  <a:srgbClr val="000000"/>
                </a:solidFill>
                <a:cs typeface="Avenir Book"/>
              </a:rPr>
              <a:t>compliance.</a:t>
            </a:r>
            <a:r>
              <a:rPr lang="en-US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800" smtClean="0">
                <a:solidFill>
                  <a:srgbClr val="000000"/>
                </a:solidFill>
                <a:cs typeface="Courier New" pitchFamily="49" charset="0"/>
              </a:rPr>
              <a:t>(</a:t>
            </a:r>
            <a:r>
              <a:rPr lang="en-US" sz="1800" smtClean="0">
                <a:cs typeface="Courier New" pitchFamily="49" charset="0"/>
              </a:rPr>
              <a:t>White)</a:t>
            </a:r>
            <a:endParaRPr lang="en-US" sz="1800" dirty="0" smtClean="0">
              <a:cs typeface="Courier New" pitchFamily="49" charset="0"/>
            </a:endParaRPr>
          </a:p>
          <a:p>
            <a:pPr>
              <a:buClr>
                <a:srgbClr val="6EA0B0"/>
              </a:buClr>
            </a:pPr>
            <a:r>
              <a:rPr lang="en-US" dirty="0" smtClean="0">
                <a:cs typeface="Courier New" pitchFamily="49" charset="0"/>
              </a:rPr>
              <a:t>How much recovery is enough?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 Recovery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EA0B0"/>
              </a:buClr>
            </a:pPr>
            <a:r>
              <a:rPr lang="en-US" dirty="0"/>
              <a:t>The national prevalence estimate of 9.1% translates into 22.35 million US adults in recovery from SUDs.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75" y="5921368"/>
            <a:ext cx="1514897" cy="532711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7661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and Unassisted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74602"/>
            <a:ext cx="7610476" cy="3670767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EA0B0"/>
              </a:buClr>
            </a:pPr>
            <a:r>
              <a:rPr lang="en-US" dirty="0"/>
              <a:t>53.9% were in the “assisted” pathway (i.e., lifetime use of one or more AOD treatment or recovery support services). </a:t>
            </a:r>
            <a:endParaRPr lang="en-US" dirty="0" smtClean="0"/>
          </a:p>
          <a:p>
            <a:pPr>
              <a:buClr>
                <a:srgbClr val="6EA0B0"/>
              </a:buClr>
            </a:pPr>
            <a:r>
              <a:rPr lang="en-US" dirty="0" smtClean="0"/>
              <a:t>46.1</a:t>
            </a:r>
            <a:r>
              <a:rPr lang="en-US" dirty="0"/>
              <a:t>% were unassisted. </a:t>
            </a:r>
          </a:p>
          <a:p>
            <a:pPr>
              <a:buClr>
                <a:srgbClr val="6EA0B0"/>
              </a:buClr>
            </a:pPr>
            <a:r>
              <a:rPr lang="en-US" dirty="0"/>
              <a:t>The most commonly used services were mutual-help groups (e.g., AA, NA), followed by professional treatment received equally in outpatient and inpatient settings.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43" y="5999973"/>
            <a:ext cx="1514897" cy="532711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9939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73513"/>
          </a:xfrm>
        </p:spPr>
        <p:txBody>
          <a:bodyPr>
            <a:normAutofit/>
          </a:bodyPr>
          <a:lstStyle/>
          <a:p>
            <a:pPr>
              <a:buClr>
                <a:srgbClr val="6EA0B0"/>
              </a:buClr>
            </a:pPr>
            <a:r>
              <a:rPr lang="en-US" b="1" dirty="0"/>
              <a:t>E</a:t>
            </a:r>
            <a:r>
              <a:rPr lang="en-US" b="1" dirty="0" smtClean="0"/>
              <a:t>arly </a:t>
            </a:r>
            <a:r>
              <a:rPr lang="en-US" b="1" dirty="0"/>
              <a:t>sobriety</a:t>
            </a:r>
            <a:r>
              <a:rPr lang="en-US" dirty="0" smtClean="0"/>
              <a:t>–lasting for </a:t>
            </a:r>
            <a:r>
              <a:rPr lang="en-US" dirty="0"/>
              <a:t>at least 1 month but less than 1 </a:t>
            </a:r>
            <a:r>
              <a:rPr lang="en-US" dirty="0" smtClean="0"/>
              <a:t>year</a:t>
            </a:r>
          </a:p>
          <a:p>
            <a:pPr>
              <a:buClr>
                <a:srgbClr val="6EA0B0"/>
              </a:buClr>
            </a:pPr>
            <a:r>
              <a:rPr lang="en-US" b="1" dirty="0"/>
              <a:t>S</a:t>
            </a:r>
            <a:r>
              <a:rPr lang="en-US" b="1" dirty="0" smtClean="0"/>
              <a:t>ustained </a:t>
            </a:r>
            <a:r>
              <a:rPr lang="en-US" b="1" dirty="0"/>
              <a:t>sobriety</a:t>
            </a:r>
            <a:r>
              <a:rPr lang="en-US" dirty="0" smtClean="0"/>
              <a:t>–lasting </a:t>
            </a:r>
            <a:r>
              <a:rPr lang="en-US" dirty="0"/>
              <a:t>for at least 1 year but less than 5 </a:t>
            </a:r>
            <a:r>
              <a:rPr lang="en-US" dirty="0" smtClean="0"/>
              <a:t>years</a:t>
            </a:r>
          </a:p>
          <a:p>
            <a:pPr>
              <a:buClr>
                <a:srgbClr val="6EA0B0"/>
              </a:buClr>
            </a:pPr>
            <a:r>
              <a:rPr lang="en-US" b="1" dirty="0"/>
              <a:t>S</a:t>
            </a:r>
            <a:r>
              <a:rPr lang="en-US" b="1" dirty="0" smtClean="0"/>
              <a:t>table </a:t>
            </a:r>
            <a:r>
              <a:rPr lang="en-US" b="1" dirty="0"/>
              <a:t>sobriety</a:t>
            </a:r>
            <a:r>
              <a:rPr lang="en-US" dirty="0" smtClean="0"/>
              <a:t>–lasting </a:t>
            </a:r>
            <a:r>
              <a:rPr lang="en-US" dirty="0"/>
              <a:t>for at least 5 years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sz="2400" dirty="0"/>
              <a:t>The Betty Ford Institute Consensus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8" y="1117600"/>
            <a:ext cx="8910802" cy="902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FF"/>
                </a:solidFill>
                <a:latin typeface="Avenir Book"/>
                <a:cs typeface="Avenir Book"/>
              </a:rPr>
              <a:t>Recovery Capital</a:t>
            </a:r>
            <a:endParaRPr lang="en-US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6574867"/>
              </p:ext>
            </p:extLst>
          </p:nvPr>
        </p:nvGraphicFramePr>
        <p:xfrm>
          <a:off x="860192" y="2204640"/>
          <a:ext cx="7436439" cy="448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3669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7528952" y="6310786"/>
            <a:ext cx="18288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6F85AB-9662-4E16-9C0E-50097407F3B7}" type="slidenum">
              <a:rPr lang="en-US" sz="1400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</p:spPr>
        <p:txBody>
          <a:bodyPr/>
          <a:lstStyle/>
          <a:p>
            <a:r>
              <a:rPr lang="en-US" dirty="0" smtClean="0"/>
              <a:t>Recovery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6EA0B0"/>
              </a:buClr>
            </a:pPr>
            <a:r>
              <a:rPr lang="en-US" dirty="0" smtClean="0"/>
              <a:t>Treating SUDs as chronic rather than acute disorders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Focusing on the wellness rather than the pathology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“Behavioral Health”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6EA0B0"/>
              </a:buClr>
            </a:pPr>
            <a:r>
              <a:rPr lang="en-US" dirty="0" smtClean="0"/>
              <a:t>A contrived term to cover </a:t>
            </a:r>
            <a:r>
              <a:rPr lang="en-US" b="1" dirty="0" smtClean="0"/>
              <a:t>both</a:t>
            </a:r>
            <a:r>
              <a:rPr lang="en-US" dirty="0" smtClean="0"/>
              <a:t> mental health and substance use disorders.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Not universally liked.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 and SUD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6EA0B0"/>
              </a:buClr>
            </a:pPr>
            <a:r>
              <a:rPr lang="en-US" dirty="0" smtClean="0"/>
              <a:t>Overcoming difficulties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Living as fully as possible with difficulties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Co-occurring Disorders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6EA0B0"/>
              </a:buClr>
            </a:pPr>
            <a:r>
              <a:rPr lang="en-US" dirty="0"/>
              <a:t>An estimated 8.5 million adults aged 18 or older (3.4 percent of all adults) had both </a:t>
            </a:r>
            <a:r>
              <a:rPr lang="en-US" dirty="0" smtClean="0"/>
              <a:t>AMI* </a:t>
            </a:r>
            <a:r>
              <a:rPr lang="en-US" dirty="0"/>
              <a:t>and at least one SUD in the past </a:t>
            </a:r>
            <a:r>
              <a:rPr lang="en-US" dirty="0" smtClean="0"/>
              <a:t>year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3.1 </a:t>
            </a:r>
            <a:r>
              <a:rPr lang="en-US" dirty="0"/>
              <a:t>million adults (1.3 percent of all adults) had co-occurring </a:t>
            </a:r>
            <a:r>
              <a:rPr lang="en-US" dirty="0" smtClean="0"/>
              <a:t>SMI** </a:t>
            </a:r>
            <a:r>
              <a:rPr lang="en-US" dirty="0"/>
              <a:t>and an SUD in the past year.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*Any Mental Illness</a:t>
            </a:r>
          </a:p>
          <a:p>
            <a:pPr marL="0" indent="0">
              <a:buNone/>
            </a:pPr>
            <a:r>
              <a:rPr lang="en-US" dirty="0" smtClean="0"/>
              <a:t>**Serious mental Illness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SAMHSA’s Definition Of Recovery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EA0B0"/>
              </a:buClr>
            </a:pPr>
            <a:r>
              <a:rPr lang="en-US" sz="2800" dirty="0"/>
              <a:t>A process of change through which individuals improve their health and wellness, live a self-directed life, and strive to reach their full potential.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Co-occurring Disorders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Content Placeholder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389" b="87778" l="4896" r="86875">
                        <a14:foregroundMark x1="12917" y1="35694" x2="10833" y2="76806"/>
                        <a14:foregroundMark x1="7708" y1="28889" x2="83958" y2="30417"/>
                        <a14:foregroundMark x1="84792" y1="28056" x2="84479" y2="84306"/>
                        <a14:foregroundMark x1="76042" y1="28194" x2="82604" y2="27778"/>
                        <a14:foregroundMark x1="8021" y1="81667" x2="70625" y2="83056"/>
                      </a14:backgroundRemoval>
                    </a14:imgEffect>
                  </a14:imgLayer>
                </a14:imgProps>
              </a:ext>
            </a:extLst>
          </a:blip>
          <a:srcRect l="14328" t="27927" r="14473" b="11727"/>
          <a:stretch/>
        </p:blipFill>
        <p:spPr>
          <a:xfrm>
            <a:off x="1244111" y="2131720"/>
            <a:ext cx="7020588" cy="4347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16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 in SUD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6EA0B0"/>
              </a:buClr>
            </a:pPr>
            <a:r>
              <a:rPr lang="en-US" dirty="0" smtClean="0"/>
              <a:t>Various medications are used to reduce cravings, moderate withdrawal symptoms and produce use inhabitations.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Historically identified as “medication-assisted” treatment/recovery. 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There is disagreement on whether drug-replacement therapy constitutes abstinence.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White’s Definition Of Recovery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026239" cy="3670767"/>
          </a:xfrm>
        </p:spPr>
        <p:txBody>
          <a:bodyPr>
            <a:normAutofit/>
          </a:bodyPr>
          <a:lstStyle/>
          <a:p>
            <a:pPr>
              <a:buClr>
                <a:srgbClr val="6EA0B0"/>
              </a:buClr>
              <a:buSzPct val="85000"/>
            </a:pPr>
            <a:r>
              <a:rPr lang="en-US" dirty="0">
                <a:latin typeface="+mj-lt"/>
                <a:cs typeface="Century Gothic"/>
              </a:rPr>
              <a:t>T</a:t>
            </a:r>
            <a:r>
              <a:rPr lang="en-US" sz="2800" dirty="0" smtClean="0">
                <a:latin typeface="+mj-lt"/>
                <a:cs typeface="Century Gothic"/>
              </a:rPr>
              <a:t>he </a:t>
            </a:r>
            <a:r>
              <a:rPr lang="en-US" sz="2800" dirty="0">
                <a:latin typeface="+mj-lt"/>
                <a:cs typeface="Century Gothic"/>
              </a:rPr>
              <a:t>ongoing experience </a:t>
            </a:r>
            <a:r>
              <a:rPr lang="en-US" sz="2800" dirty="0" smtClean="0">
                <a:latin typeface="+mj-lt"/>
                <a:cs typeface="Century Gothic"/>
              </a:rPr>
              <a:t>through </a:t>
            </a:r>
            <a:r>
              <a:rPr lang="en-US" sz="2800" dirty="0">
                <a:latin typeface="+mj-lt"/>
                <a:cs typeface="Century Gothic"/>
              </a:rPr>
              <a:t>which </a:t>
            </a:r>
            <a:r>
              <a:rPr lang="en-US" sz="2800" dirty="0" smtClean="0">
                <a:latin typeface="+mj-lt"/>
                <a:cs typeface="Century Gothic"/>
              </a:rPr>
              <a:t>individuals</a:t>
            </a:r>
            <a:r>
              <a:rPr lang="en-US" sz="2800" dirty="0">
                <a:latin typeface="+mj-lt"/>
                <a:cs typeface="Century Gothic"/>
              </a:rPr>
              <a:t>, families and </a:t>
            </a:r>
            <a:r>
              <a:rPr lang="en-US" sz="2800" dirty="0" smtClean="0">
                <a:latin typeface="+mj-lt"/>
                <a:cs typeface="Century Gothic"/>
              </a:rPr>
              <a:t>communities</a:t>
            </a:r>
            <a:r>
              <a:rPr lang="en-US" sz="2800" dirty="0">
                <a:latin typeface="+mj-lt"/>
                <a:cs typeface="Century Gothic"/>
              </a:rPr>
              <a:t> </a:t>
            </a:r>
            <a:r>
              <a:rPr lang="en-US" sz="2800" dirty="0" smtClean="0">
                <a:latin typeface="+mj-lt"/>
                <a:cs typeface="Century Gothic"/>
              </a:rPr>
              <a:t>use </a:t>
            </a:r>
            <a:r>
              <a:rPr lang="en-US" sz="2800" dirty="0">
                <a:latin typeface="+mj-lt"/>
                <a:cs typeface="Century Gothic"/>
              </a:rPr>
              <a:t>internal and external resources </a:t>
            </a:r>
            <a:r>
              <a:rPr lang="en-US" sz="2800" dirty="0" smtClean="0">
                <a:latin typeface="+mj-lt"/>
                <a:cs typeface="Century Gothic"/>
              </a:rPr>
              <a:t>to </a:t>
            </a:r>
            <a:r>
              <a:rPr lang="en-US" sz="2800" dirty="0">
                <a:latin typeface="+mj-lt"/>
                <a:cs typeface="Century Gothic"/>
              </a:rPr>
              <a:t>resolve these problems </a:t>
            </a:r>
            <a:r>
              <a:rPr lang="en-US" sz="2800" b="1" i="1" dirty="0" smtClean="0">
                <a:latin typeface="+mj-lt"/>
                <a:cs typeface="Century Gothic"/>
              </a:rPr>
              <a:t>by </a:t>
            </a:r>
            <a:r>
              <a:rPr lang="en-US" sz="2800" b="1" i="1" dirty="0">
                <a:latin typeface="+mj-lt"/>
                <a:cs typeface="Century Gothic"/>
              </a:rPr>
              <a:t>actively managing continued vulnerabilities</a:t>
            </a:r>
            <a:r>
              <a:rPr lang="en-US" sz="2800" dirty="0">
                <a:latin typeface="+mj-lt"/>
                <a:cs typeface="Century Gothic"/>
              </a:rPr>
              <a:t> </a:t>
            </a:r>
            <a:r>
              <a:rPr lang="en-US" sz="2800" dirty="0" smtClean="0">
                <a:latin typeface="+mj-lt"/>
                <a:cs typeface="Century Gothic"/>
              </a:rPr>
              <a:t>to </a:t>
            </a:r>
            <a:r>
              <a:rPr lang="en-US" sz="2800" dirty="0">
                <a:latin typeface="+mj-lt"/>
                <a:cs typeface="Century Gothic"/>
              </a:rPr>
              <a:t>such problems …</a:t>
            </a:r>
          </a:p>
        </p:txBody>
      </p:sp>
    </p:spTree>
    <p:extLst>
      <p:ext uri="{BB962C8B-B14F-4D97-AF65-F5344CB8AC3E}">
        <p14:creationId xmlns:p14="http://schemas.microsoft.com/office/powerpoint/2010/main" val="30763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5184"/>
            <a:ext cx="8933408" cy="835616"/>
          </a:xfrm>
        </p:spPr>
        <p:txBody>
          <a:bodyPr>
            <a:noAutofit/>
          </a:bodyPr>
          <a:lstStyle/>
          <a:p>
            <a:r>
              <a:rPr lang="en-US" dirty="0" smtClean="0"/>
              <a:t>Recovery is </a:t>
            </a:r>
            <a:r>
              <a:rPr lang="en-US" b="1" i="1" dirty="0" smtClean="0"/>
              <a:t>dynamic</a:t>
            </a:r>
            <a:endParaRPr lang="en-US" b="1" i="1" dirty="0"/>
          </a:p>
        </p:txBody>
      </p:sp>
      <p:sp>
        <p:nvSpPr>
          <p:cNvPr id="4" name="Down Arrow 3"/>
          <p:cNvSpPr/>
          <p:nvPr/>
        </p:nvSpPr>
        <p:spPr>
          <a:xfrm>
            <a:off x="2678278" y="2110920"/>
            <a:ext cx="4484522" cy="1482919"/>
          </a:xfrm>
          <a:prstGeom prst="downArrow">
            <a:avLst/>
          </a:prstGeom>
          <a:solidFill>
            <a:srgbClr val="9C74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33CC"/>
                </a:solidFill>
              </a:rPr>
              <a:t>Risks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Vulnerabilities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57062" y="3723804"/>
            <a:ext cx="2170485" cy="914400"/>
          </a:xfrm>
          <a:prstGeom prst="ellipse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33"/>
                </a:solidFill>
              </a:rPr>
              <a:t>RECOVERY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678278" y="4720116"/>
            <a:ext cx="4560722" cy="1481710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6600"/>
                </a:solidFill>
              </a:rPr>
              <a:t>Resilience</a:t>
            </a:r>
          </a:p>
          <a:p>
            <a:pPr algn="ctr"/>
            <a:r>
              <a:rPr lang="en-US" sz="2400" dirty="0" smtClean="0">
                <a:solidFill>
                  <a:srgbClr val="00F403"/>
                </a:solidFill>
              </a:rPr>
              <a:t>Recovery Capital</a:t>
            </a:r>
            <a:endParaRPr lang="en-US" sz="2400" dirty="0">
              <a:solidFill>
                <a:srgbClr val="00F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vs. Remission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EA0B0"/>
              </a:buClr>
            </a:pPr>
            <a:r>
              <a:rPr lang="en-US" dirty="0" smtClean="0"/>
              <a:t>Remission: no longer meeting the diagnostic criteria for the disorder.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Remission is concerned with the pathology.  Recovery is concerned with wellness.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vs. Remission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>
                <a:srgbClr val="6EA0B0"/>
              </a:buClr>
            </a:pPr>
            <a:r>
              <a:rPr lang="en-US" dirty="0" smtClean="0"/>
              <a:t>Recovery </a:t>
            </a:r>
            <a:r>
              <a:rPr lang="en-US" dirty="0"/>
              <a:t>from substance dependence </a:t>
            </a:r>
            <a:r>
              <a:rPr lang="en-US" dirty="0" smtClean="0"/>
              <a:t>is a voluntarily maintained </a:t>
            </a:r>
            <a:r>
              <a:rPr lang="en-US" dirty="0"/>
              <a:t>lifestyle characterized by sobriety, </a:t>
            </a:r>
            <a:r>
              <a:rPr lang="en-US" dirty="0" smtClean="0"/>
              <a:t>personal health</a:t>
            </a:r>
            <a:r>
              <a:rPr lang="en-US" dirty="0"/>
              <a:t>, and citizenship</a:t>
            </a:r>
            <a:r>
              <a:rPr lang="en-US" dirty="0" smtClean="0"/>
              <a:t>.</a:t>
            </a:r>
          </a:p>
          <a:p>
            <a:pPr>
              <a:buClr>
                <a:srgbClr val="6EA0B0"/>
              </a:buClr>
            </a:pPr>
            <a:r>
              <a:rPr lang="en-US" dirty="0"/>
              <a:t>Although sobriety is considered to be necessary </a:t>
            </a:r>
            <a:r>
              <a:rPr lang="en-US" dirty="0" smtClean="0"/>
              <a:t>for recovery</a:t>
            </a:r>
            <a:r>
              <a:rPr lang="en-US" dirty="0"/>
              <a:t>, it is not considered as sufficient. Recovery </a:t>
            </a:r>
            <a:r>
              <a:rPr lang="en-US" dirty="0" smtClean="0"/>
              <a:t>is recognized </a:t>
            </a:r>
            <a:r>
              <a:rPr lang="en-US" dirty="0"/>
              <a:t>universally as being multidimensional, </a:t>
            </a:r>
            <a:r>
              <a:rPr lang="en-US" dirty="0" smtClean="0"/>
              <a:t>involving more </a:t>
            </a:r>
            <a:r>
              <a:rPr lang="en-US" dirty="0"/>
              <a:t>than simply the elimination of substance </a:t>
            </a:r>
            <a:r>
              <a:rPr lang="en-US" dirty="0" smtClean="0"/>
              <a:t>use. 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The additional health </a:t>
            </a:r>
            <a:r>
              <a:rPr lang="en-US" dirty="0"/>
              <a:t>and social aspects of recovery are potentially </a:t>
            </a:r>
            <a:r>
              <a:rPr lang="en-US" dirty="0" smtClean="0"/>
              <a:t>quite important </a:t>
            </a:r>
            <a:r>
              <a:rPr lang="en-US" dirty="0"/>
              <a:t>to the prevention of relapse and may be the </a:t>
            </a:r>
            <a:r>
              <a:rPr lang="en-US" dirty="0" smtClean="0"/>
              <a:t>most attractive </a:t>
            </a:r>
            <a:r>
              <a:rPr lang="en-US" dirty="0"/>
              <a:t>aspects of recovery to affected individuals, </a:t>
            </a:r>
            <a:r>
              <a:rPr lang="en-US" dirty="0" smtClean="0"/>
              <a:t>their families</a:t>
            </a:r>
            <a:r>
              <a:rPr lang="en-US" dirty="0"/>
              <a:t>, and society as a whole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/>
              <a:t>The Betty Ford Institute Consensus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Many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6EA0B0"/>
              </a:buClr>
            </a:pPr>
            <a:r>
              <a:rPr lang="en-US" dirty="0" smtClean="0"/>
              <a:t>Abstinence-based, moderation based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Unassisted, peer assisted, treatment assisted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Religious, spiritual, secular</a:t>
            </a:r>
          </a:p>
          <a:p>
            <a:pPr>
              <a:buClr>
                <a:srgbClr val="6EA0B0"/>
              </a:buClr>
            </a:pPr>
            <a:r>
              <a:rPr lang="en-US" dirty="0" smtClean="0"/>
              <a:t>Transformative change, incremental change, drift</a:t>
            </a:r>
          </a:p>
          <a:p>
            <a:pPr marL="0" indent="0" algn="r">
              <a:buNone/>
            </a:pPr>
            <a:r>
              <a:rPr lang="en-US" dirty="0" smtClean="0"/>
              <a:t>White &amp; Kurtz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Is Not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treatment is a possible pathway to recovery.</a:t>
            </a:r>
          </a:p>
          <a:p>
            <a:r>
              <a:rPr lang="en-US" dirty="0">
                <a:latin typeface="Avenir Book"/>
                <a:cs typeface="Avenir Book"/>
              </a:rPr>
              <a:t>Not everyone with a SUD needs specialized treatment in order to recover.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People </a:t>
            </a:r>
            <a:r>
              <a:rPr lang="en-US" dirty="0">
                <a:latin typeface="Avenir Book"/>
                <a:cs typeface="Avenir Book"/>
              </a:rPr>
              <a:t>who enter treatment are a distinct subgroup of substance users </a:t>
            </a:r>
            <a:r>
              <a:rPr lang="en-US" u="sng" dirty="0">
                <a:latin typeface="Avenir Book"/>
                <a:cs typeface="Avenir Book"/>
              </a:rPr>
              <a:t>whose problems are particularly severe and intractable. </a:t>
            </a:r>
          </a:p>
          <a:p>
            <a:r>
              <a:rPr lang="en-US" dirty="0">
                <a:latin typeface="Avenir Book"/>
                <a:cs typeface="Avenir Book"/>
              </a:rPr>
              <a:t>For most people, SUD treatment </a:t>
            </a:r>
            <a:r>
              <a:rPr lang="en-US" u="sng" dirty="0">
                <a:latin typeface="Avenir Book"/>
                <a:cs typeface="Avenir Book"/>
              </a:rPr>
              <a:t>alone</a:t>
            </a:r>
            <a:r>
              <a:rPr lang="en-US" dirty="0">
                <a:latin typeface="Avenir Book"/>
                <a:cs typeface="Avenir Book"/>
              </a:rPr>
              <a:t> does not provide the breadth and depth of support to </a:t>
            </a:r>
            <a:r>
              <a:rPr lang="en-US" u="sng" dirty="0">
                <a:latin typeface="Avenir Book"/>
                <a:cs typeface="Avenir Book"/>
              </a:rPr>
              <a:t>sustain</a:t>
            </a:r>
            <a:r>
              <a:rPr lang="en-US" dirty="0">
                <a:latin typeface="Avenir Book"/>
                <a:cs typeface="Avenir Book"/>
              </a:rPr>
              <a:t> change.</a:t>
            </a:r>
          </a:p>
          <a:p>
            <a:pPr marL="0" indent="0" algn="r">
              <a:buNone/>
            </a:pPr>
            <a:r>
              <a:rPr lang="en-US" sz="1900" dirty="0">
                <a:latin typeface="Avenir Book"/>
                <a:cs typeface="Avenir Book"/>
              </a:rPr>
              <a:t>Dennis &amp; Scott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531D-77D1-F447-AC66-F87C4C0DD595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5507</TotalTime>
  <Words>1155</Words>
  <Application>Microsoft Office PowerPoint</Application>
  <PresentationFormat>On-screen Show (4:3)</PresentationFormat>
  <Paragraphs>150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ＭＳ Ｐゴシック</vt:lpstr>
      <vt:lpstr>Arial</vt:lpstr>
      <vt:lpstr>Avenir Black</vt:lpstr>
      <vt:lpstr>Avenir Book</vt:lpstr>
      <vt:lpstr>Avenir Heavy</vt:lpstr>
      <vt:lpstr>Avenir Medium</vt:lpstr>
      <vt:lpstr>Calibri</vt:lpstr>
      <vt:lpstr>Century Gothic</vt:lpstr>
      <vt:lpstr>Courier New</vt:lpstr>
      <vt:lpstr>Franklin Gothic Book</vt:lpstr>
      <vt:lpstr>News Gothic MT</vt:lpstr>
      <vt:lpstr>Tahoma</vt:lpstr>
      <vt:lpstr>Wingdings</vt:lpstr>
      <vt:lpstr>Wingdings 2</vt:lpstr>
      <vt:lpstr>Perception</vt:lpstr>
      <vt:lpstr>SUD Recovery in the 21st Century:</vt:lpstr>
      <vt:lpstr>SAMHSA’s Definition Of Recovery</vt:lpstr>
      <vt:lpstr>White’s Definition Of Recovery</vt:lpstr>
      <vt:lpstr>Recovery is dynamic</vt:lpstr>
      <vt:lpstr>Recovery vs. Remission</vt:lpstr>
      <vt:lpstr>Recovery vs. Remission</vt:lpstr>
      <vt:lpstr>There Are Many Pathways</vt:lpstr>
      <vt:lpstr>Treatment Is Not Recovery</vt:lpstr>
      <vt:lpstr>Need for Treatment</vt:lpstr>
      <vt:lpstr>Severity of the Problem</vt:lpstr>
      <vt:lpstr>Person-Centered Outcomes</vt:lpstr>
      <vt:lpstr>SUD Recovery Population</vt:lpstr>
      <vt:lpstr>Assisted and Unassisted Recovery</vt:lpstr>
      <vt:lpstr>Stages of Recovery</vt:lpstr>
      <vt:lpstr>Recovery Capital</vt:lpstr>
      <vt:lpstr>Recovery Management</vt:lpstr>
      <vt:lpstr>“Behavioral Health”</vt:lpstr>
      <vt:lpstr>MH and SUD Differences</vt:lpstr>
      <vt:lpstr>Co-occurring Disorders Data</vt:lpstr>
      <vt:lpstr>Co-occurring Disorders</vt:lpstr>
      <vt:lpstr>Medications in SUD Recovery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in the 21st Century:</dc:title>
  <dc:creator>steve gumbley</dc:creator>
  <cp:lastModifiedBy>M. Barton Laws</cp:lastModifiedBy>
  <cp:revision>21</cp:revision>
  <dcterms:created xsi:type="dcterms:W3CDTF">2019-05-23T15:01:41Z</dcterms:created>
  <dcterms:modified xsi:type="dcterms:W3CDTF">2019-05-30T13:37:04Z</dcterms:modified>
</cp:coreProperties>
</file>