
<file path=[Content_Types].xml><?xml version="1.0" encoding="utf-8"?>
<Types xmlns="http://schemas.openxmlformats.org/package/2006/content-types">
  <Default Extension="png" ContentType="image/png"/>
  <Default Extension="jpeg" ContentType="image/jpeg"/>
  <Default Extension="webp"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99" r:id="rId1"/>
  </p:sldMasterIdLst>
  <p:notesMasterIdLst>
    <p:notesMasterId r:id="rId69"/>
  </p:notesMasterIdLst>
  <p:handoutMasterIdLst>
    <p:handoutMasterId r:id="rId70"/>
  </p:handoutMasterIdLst>
  <p:sldIdLst>
    <p:sldId id="672" r:id="rId2"/>
    <p:sldId id="696" r:id="rId3"/>
    <p:sldId id="698" r:id="rId4"/>
    <p:sldId id="697" r:id="rId5"/>
    <p:sldId id="699" r:id="rId6"/>
    <p:sldId id="675" r:id="rId7"/>
    <p:sldId id="677" r:id="rId8"/>
    <p:sldId id="676" r:id="rId9"/>
    <p:sldId id="730" r:id="rId10"/>
    <p:sldId id="682" r:id="rId11"/>
    <p:sldId id="683" r:id="rId12"/>
    <p:sldId id="685" r:id="rId13"/>
    <p:sldId id="679" r:id="rId14"/>
    <p:sldId id="680" r:id="rId15"/>
    <p:sldId id="684" r:id="rId16"/>
    <p:sldId id="715" r:id="rId17"/>
    <p:sldId id="716" r:id="rId18"/>
    <p:sldId id="723" r:id="rId19"/>
    <p:sldId id="724" r:id="rId20"/>
    <p:sldId id="725" r:id="rId21"/>
    <p:sldId id="726" r:id="rId22"/>
    <p:sldId id="728" r:id="rId23"/>
    <p:sldId id="681" r:id="rId24"/>
    <p:sldId id="434" r:id="rId25"/>
    <p:sldId id="714" r:id="rId26"/>
    <p:sldId id="700" r:id="rId27"/>
    <p:sldId id="718" r:id="rId28"/>
    <p:sldId id="741" r:id="rId29"/>
    <p:sldId id="719" r:id="rId30"/>
    <p:sldId id="720" r:id="rId31"/>
    <p:sldId id="721" r:id="rId32"/>
    <p:sldId id="722" r:id="rId33"/>
    <p:sldId id="707" r:id="rId34"/>
    <p:sldId id="702" r:id="rId35"/>
    <p:sldId id="703" r:id="rId36"/>
    <p:sldId id="687" r:id="rId37"/>
    <p:sldId id="688" r:id="rId38"/>
    <p:sldId id="690" r:id="rId39"/>
    <p:sldId id="691" r:id="rId40"/>
    <p:sldId id="692" r:id="rId41"/>
    <p:sldId id="477" r:id="rId42"/>
    <p:sldId id="645" r:id="rId43"/>
    <p:sldId id="481" r:id="rId44"/>
    <p:sldId id="482" r:id="rId45"/>
    <p:sldId id="483" r:id="rId46"/>
    <p:sldId id="646" r:id="rId47"/>
    <p:sldId id="742" r:id="rId48"/>
    <p:sldId id="627" r:id="rId49"/>
    <p:sldId id="727" r:id="rId50"/>
    <p:sldId id="607" r:id="rId51"/>
    <p:sldId id="670" r:id="rId52"/>
    <p:sldId id="456" r:id="rId53"/>
    <p:sldId id="734" r:id="rId54"/>
    <p:sldId id="732" r:id="rId55"/>
    <p:sldId id="733" r:id="rId56"/>
    <p:sldId id="735" r:id="rId57"/>
    <p:sldId id="736" r:id="rId58"/>
    <p:sldId id="737" r:id="rId59"/>
    <p:sldId id="738" r:id="rId60"/>
    <p:sldId id="739" r:id="rId61"/>
    <p:sldId id="740" r:id="rId62"/>
    <p:sldId id="717" r:id="rId63"/>
    <p:sldId id="729" r:id="rId64"/>
    <p:sldId id="694" r:id="rId65"/>
    <p:sldId id="706" r:id="rId66"/>
    <p:sldId id="710" r:id="rId67"/>
    <p:sldId id="701" r:id="rId68"/>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2">
          <p15:clr>
            <a:srgbClr val="A4A3A4"/>
          </p15:clr>
        </p15:guide>
        <p15:guide id="2" pos="70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9D9"/>
    <a:srgbClr val="D60093"/>
    <a:srgbClr val="FFFFFF"/>
    <a:srgbClr val="D55D74"/>
    <a:srgbClr val="FFFF66"/>
    <a:srgbClr val="B40426"/>
    <a:srgbClr val="8C2438"/>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68" autoAdjust="0"/>
    <p:restoredTop sz="82689" autoAdjust="0"/>
  </p:normalViewPr>
  <p:slideViewPr>
    <p:cSldViewPr snapToGrid="0" showGuides="1">
      <p:cViewPr varScale="1">
        <p:scale>
          <a:sx n="115" d="100"/>
          <a:sy n="115" d="100"/>
        </p:scale>
        <p:origin x="1332" y="108"/>
      </p:cViewPr>
      <p:guideLst>
        <p:guide orient="horz" pos="62"/>
        <p:guide pos="7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2"/>
    </p:cViewPr>
  </p:sorterViewPr>
  <p:notesViewPr>
    <p:cSldViewPr snapToGrid="0" showGuides="1">
      <p:cViewPr varScale="1">
        <p:scale>
          <a:sx n="36" d="100"/>
          <a:sy n="36" d="100"/>
        </p:scale>
        <p:origin x="-1555"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6F8BB9D-AF5D-42D3-B2A4-7B4F9D2CAC07}" type="datetimeFigureOut">
              <a:rPr lang="en-US" smtClean="0"/>
              <a:t>9/18/2019</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2C77875-D094-43D8-A333-07E9EF9E7DAF}" type="slidenum">
              <a:rPr lang="en-US" smtClean="0"/>
              <a:t>‹#›</a:t>
            </a:fld>
            <a:endParaRPr lang="en-US"/>
          </a:p>
        </p:txBody>
      </p:sp>
    </p:spTree>
    <p:extLst>
      <p:ext uri="{BB962C8B-B14F-4D97-AF65-F5344CB8AC3E}">
        <p14:creationId xmlns:p14="http://schemas.microsoft.com/office/powerpoint/2010/main" val="378432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11804" cy="461332"/>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lvl1pPr defTabSz="922902" eaLnBrk="1" hangingPunct="1">
              <a:defRPr sz="1200"/>
            </a:lvl1pPr>
          </a:lstStyle>
          <a:p>
            <a:pPr>
              <a:defRPr/>
            </a:pPr>
            <a:endParaRPr lang="en-US"/>
          </a:p>
        </p:txBody>
      </p:sp>
      <p:sp>
        <p:nvSpPr>
          <p:cNvPr id="105475" name="Rectangle 3"/>
          <p:cNvSpPr>
            <a:spLocks noGrp="1" noChangeArrowheads="1"/>
          </p:cNvSpPr>
          <p:nvPr>
            <p:ph type="dt" idx="1"/>
          </p:nvPr>
        </p:nvSpPr>
        <p:spPr bwMode="auto">
          <a:xfrm>
            <a:off x="3936702" y="0"/>
            <a:ext cx="3011804" cy="461332"/>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lvl1pPr algn="r" defTabSz="922902" eaLnBrk="1" hangingPunct="1">
              <a:defRPr sz="12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66813" y="692150"/>
            <a:ext cx="4618037" cy="3463925"/>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695636" y="4386586"/>
            <a:ext cx="5558803" cy="4156706"/>
          </a:xfrm>
          <a:prstGeom prst="rect">
            <a:avLst/>
          </a:prstGeom>
          <a:noFill/>
          <a:ln w="9525">
            <a:noFill/>
            <a:miter lim="800000"/>
            <a:headEnd/>
            <a:tailEnd/>
          </a:ln>
          <a:effectLst/>
        </p:spPr>
        <p:txBody>
          <a:bodyPr vert="horz" wrap="square" lIns="92305" tIns="46153" rIns="92305" bIns="461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5478" name="Rectangle 6"/>
          <p:cNvSpPr>
            <a:spLocks noGrp="1" noChangeArrowheads="1"/>
          </p:cNvSpPr>
          <p:nvPr>
            <p:ph type="ftr" sz="quarter" idx="4"/>
          </p:nvPr>
        </p:nvSpPr>
        <p:spPr bwMode="auto">
          <a:xfrm>
            <a:off x="1" y="8773170"/>
            <a:ext cx="3011804" cy="461332"/>
          </a:xfrm>
          <a:prstGeom prst="rect">
            <a:avLst/>
          </a:prstGeom>
          <a:noFill/>
          <a:ln w="9525">
            <a:noFill/>
            <a:miter lim="800000"/>
            <a:headEnd/>
            <a:tailEnd/>
          </a:ln>
          <a:effectLst/>
        </p:spPr>
        <p:txBody>
          <a:bodyPr vert="horz" wrap="square" lIns="92305" tIns="46153" rIns="92305" bIns="46153" numCol="1" anchor="b" anchorCtr="0" compatLnSpc="1">
            <a:prstTxWarp prst="textNoShape">
              <a:avLst/>
            </a:prstTxWarp>
          </a:bodyPr>
          <a:lstStyle>
            <a:lvl1pPr defTabSz="922902" eaLnBrk="1" hangingPunct="1">
              <a:defRPr sz="1200"/>
            </a:lvl1pPr>
          </a:lstStyle>
          <a:p>
            <a:pPr>
              <a:defRPr/>
            </a:pPr>
            <a:endParaRPr lang="en-US"/>
          </a:p>
        </p:txBody>
      </p:sp>
      <p:sp>
        <p:nvSpPr>
          <p:cNvPr id="105479" name="Rectangle 7"/>
          <p:cNvSpPr>
            <a:spLocks noGrp="1" noChangeArrowheads="1"/>
          </p:cNvSpPr>
          <p:nvPr>
            <p:ph type="sldNum" sz="quarter" idx="5"/>
          </p:nvPr>
        </p:nvSpPr>
        <p:spPr bwMode="auto">
          <a:xfrm>
            <a:off x="3936702" y="8773170"/>
            <a:ext cx="3011804" cy="461332"/>
          </a:xfrm>
          <a:prstGeom prst="rect">
            <a:avLst/>
          </a:prstGeom>
          <a:noFill/>
          <a:ln w="9525">
            <a:noFill/>
            <a:miter lim="800000"/>
            <a:headEnd/>
            <a:tailEnd/>
          </a:ln>
          <a:effectLst/>
        </p:spPr>
        <p:txBody>
          <a:bodyPr vert="horz" wrap="square" lIns="92305" tIns="46153" rIns="92305" bIns="46153" numCol="1" anchor="b" anchorCtr="0" compatLnSpc="1">
            <a:prstTxWarp prst="textNoShape">
              <a:avLst/>
            </a:prstTxWarp>
          </a:bodyPr>
          <a:lstStyle>
            <a:lvl1pPr algn="r" defTabSz="922902" eaLnBrk="1" hangingPunct="1">
              <a:defRPr sz="1200"/>
            </a:lvl1pPr>
          </a:lstStyle>
          <a:p>
            <a:pPr>
              <a:defRPr/>
            </a:pPr>
            <a:fld id="{8EC1F606-41BD-43D3-8001-F3A5A3C2D977}" type="slidenum">
              <a:rPr lang="en-US"/>
              <a:pPr>
                <a:defRPr/>
              </a:pPr>
              <a:t>‹#›</a:t>
            </a:fld>
            <a:endParaRPr lang="en-US"/>
          </a:p>
        </p:txBody>
      </p:sp>
    </p:spTree>
    <p:extLst>
      <p:ext uri="{BB962C8B-B14F-4D97-AF65-F5344CB8AC3E}">
        <p14:creationId xmlns:p14="http://schemas.microsoft.com/office/powerpoint/2010/main" val="1193013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ubmedcentral.nih.gov/articlerender.fcgi?artid=2213686"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BDB11-A5C9-4430-8C4F-3909CE72C21B}" type="slidenum">
              <a:rPr lang="en-US" smtClean="0"/>
              <a:pPr/>
              <a:t>20</a:t>
            </a:fld>
            <a:endParaRPr lang="en-US"/>
          </a:p>
        </p:txBody>
      </p:sp>
    </p:spTree>
    <p:extLst>
      <p:ext uri="{BB962C8B-B14F-4D97-AF65-F5344CB8AC3E}">
        <p14:creationId xmlns:p14="http://schemas.microsoft.com/office/powerpoint/2010/main" val="8901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CCF56BD-AA64-4C19-BC34-5643211BD689}" type="slidenum">
              <a:rPr lang="en-US" smtClean="0"/>
              <a:pPr/>
              <a:t>45</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dirty="0" smtClean="0">
                <a:sym typeface="Monotype Sorts" pitchFamily="2" charset="2"/>
              </a:rPr>
              <a:t>Randomized Controls: Targets are randomly divided into an experimental group, to whom the intervention </a:t>
            </a:r>
            <a:br>
              <a:rPr lang="en-US" dirty="0" smtClean="0">
                <a:sym typeface="Monotype Sorts" pitchFamily="2" charset="2"/>
              </a:rPr>
            </a:br>
            <a:r>
              <a:rPr lang="en-US" dirty="0" smtClean="0">
                <a:sym typeface="Monotype Sorts" pitchFamily="2" charset="2"/>
              </a:rPr>
              <a:t>is administered and “randomized controls,” from whom the intervention is withheld. </a:t>
            </a:r>
          </a:p>
          <a:p>
            <a:pPr eaLnBrk="1" hangingPunct="1"/>
            <a:r>
              <a:rPr lang="en-US" dirty="0" smtClean="0">
                <a:sym typeface="Monotype Sorts" pitchFamily="2" charset="2"/>
              </a:rPr>
              <a:t>Constructed Controls: Targets to whom the intervention is given are matched with an “equivalent” group, constructed controls, from whom the intervention is withheld.</a:t>
            </a:r>
          </a:p>
          <a:p>
            <a:pPr eaLnBrk="1" hangingPunct="1"/>
            <a:r>
              <a:rPr lang="en-US" dirty="0" smtClean="0">
                <a:sym typeface="Monotype Sorts" pitchFamily="2" charset="2"/>
              </a:rPr>
              <a:t>Statistical Controls:  Participant and nonparticipant targets are compared, holding constant statistically differences  between participants and nonparticipants.</a:t>
            </a:r>
          </a:p>
          <a:p>
            <a:pPr eaLnBrk="1" hangingPunct="1"/>
            <a:r>
              <a:rPr lang="en-US" dirty="0" smtClean="0">
                <a:sym typeface="Monotype Sorts" pitchFamily="2" charset="2"/>
              </a:rPr>
              <a:t>Reflexive Controls:  Targets who receive the intervention are compared to themselves, as measured before the intervention.</a:t>
            </a:r>
          </a:p>
          <a:p>
            <a:pPr eaLnBrk="1" hangingPunct="1"/>
            <a:r>
              <a:rPr lang="en-US" dirty="0" smtClean="0">
                <a:sym typeface="Monotype Sorts" pitchFamily="2" charset="2"/>
              </a:rPr>
              <a:t>Generic Controls:  Intervention effects among targets are compared with established norms about typical changes occurring in the target population.</a:t>
            </a:r>
          </a:p>
          <a:p>
            <a:pPr eaLnBrk="1" hangingPunct="1"/>
            <a:r>
              <a:rPr lang="en-US" dirty="0" smtClean="0">
                <a:sym typeface="Monotype Sorts" pitchFamily="2" charset="2"/>
              </a:rPr>
              <a:t>Shadow Controls:  Targets who receive the intervention are compared to the judgments of experts, program administrators, and/or participants on what changes are “ordinarily to be expected” for the target population.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B231F4D-E61F-4F12-808F-7CD3FC4632C9}" type="slidenum">
              <a:rPr lang="en-US" smtClean="0"/>
              <a:pPr/>
              <a:t>46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spcBef>
                <a:spcPct val="0"/>
              </a:spcBef>
              <a:spcAft>
                <a:spcPct val="50000"/>
              </a:spcAft>
              <a:buSzPct val="85000"/>
            </a:pPr>
            <a:r>
              <a:rPr lang="en-US" sz="1000" baseline="0" dirty="0" smtClean="0"/>
              <a:t>Different units of assignment are allocated to each study condition. This action nests the assignment units within the study conditions.  Typically involve only a limited number of assignment units in each study condition. </a:t>
            </a:r>
          </a:p>
          <a:p>
            <a:pPr eaLnBrk="1" hangingPunct="1">
              <a:spcBef>
                <a:spcPct val="0"/>
              </a:spcBef>
              <a:spcAft>
                <a:spcPct val="50000"/>
              </a:spcAft>
              <a:buSzPct val="85000"/>
            </a:pPr>
            <a:endParaRPr lang="en-US" sz="1000" baseline="0" dirty="0" smtClean="0"/>
          </a:p>
          <a:p>
            <a:pPr eaLnBrk="1" hangingPunct="1"/>
            <a:r>
              <a:rPr lang="en-US" sz="1000" baseline="0" dirty="0" smtClean="0"/>
              <a:t>Group randomization is particularly useful when there is a high risk for contamination if group members are randomized as individuals. For example, an investigator studying the effects of a clinical practice guideline can't assume that a provider caring for patients in the intervention arm will not apply this knowledge to the patients assigned to the control arm. Such contamination biases the study toward a finding of no effect. Randomizing at the level of the physician avoids this source of contamination because physicians are either exposed or not exposed to the intervention. If there are concerns that intervention physicians will contaminate control physicians in the same clinic, randomization should occur at the clinic level.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A research design in which measurements of the same variables are taken at different points in time, often with a view to studying social trends. For this reason such designs are sometimes also known as trend designs and are distinguishable from ‘one shot’ cross-sectional designs in which measurements are taken only once. Time series designs can be used in conjunction with official data, for example by plotting crime rates for the same area but for different point in time (monthly, quarterly, annually). This acts as a basis for making statements about trends in levels of crime. It is possible to plot the trends for different variables at one and the same time with a view to making inferences about their relationship, for example, to map unemployment rates against crime ...</a:t>
            </a:r>
            <a:endParaRPr lang="en-US" dirty="0"/>
          </a:p>
        </p:txBody>
      </p:sp>
      <p:sp>
        <p:nvSpPr>
          <p:cNvPr id="4" name="Slide Number Placeholder 3"/>
          <p:cNvSpPr>
            <a:spLocks noGrp="1"/>
          </p:cNvSpPr>
          <p:nvPr>
            <p:ph type="sldNum" sz="quarter" idx="10"/>
          </p:nvPr>
        </p:nvSpPr>
        <p:spPr/>
        <p:txBody>
          <a:bodyPr/>
          <a:lstStyle/>
          <a:p>
            <a:pPr>
              <a:defRPr/>
            </a:pPr>
            <a:fld id="{8EC1F606-41BD-43D3-8001-F3A5A3C2D977}" type="slidenum">
              <a:rPr lang="en-US" smtClean="0"/>
              <a:pPr>
                <a:defRPr/>
              </a:pPr>
              <a:t>47</a:t>
            </a:fld>
            <a:endParaRPr lang="en-US"/>
          </a:p>
        </p:txBody>
      </p:sp>
    </p:spTree>
    <p:extLst>
      <p:ext uri="{BB962C8B-B14F-4D97-AF65-F5344CB8AC3E}">
        <p14:creationId xmlns:p14="http://schemas.microsoft.com/office/powerpoint/2010/main" val="1786083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Differences in findings for religions participation may be attributable to the health problem being studies—cancer looked more as fatalistic wehre as HIV responded to reliegious participation, yancey</a:t>
            </a:r>
          </a:p>
        </p:txBody>
      </p:sp>
      <p:sp>
        <p:nvSpPr>
          <p:cNvPr id="4" name="Slide Number Placeholder 3"/>
          <p:cNvSpPr>
            <a:spLocks noGrp="1"/>
          </p:cNvSpPr>
          <p:nvPr>
            <p:ph type="sldNum" sz="quarter" idx="5"/>
          </p:nvPr>
        </p:nvSpPr>
        <p:spPr/>
        <p:txBody>
          <a:bodyPr/>
          <a:lstStyle/>
          <a:p>
            <a:pPr>
              <a:defRPr/>
            </a:pPr>
            <a:fld id="{CDFAB0BF-550E-4241-8A0B-0907B3FB5B74}" type="slidenum">
              <a:rPr lang="en-US" smtClean="0"/>
              <a:pPr>
                <a:defRPr/>
              </a:pPr>
              <a:t>48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C1F606-41BD-43D3-8001-F3A5A3C2D977}" type="slidenum">
              <a:rPr lang="en-US" smtClean="0"/>
              <a:pPr>
                <a:defRPr/>
              </a:pPr>
              <a:t>50</a:t>
            </a:fld>
            <a:endParaRPr lang="en-US"/>
          </a:p>
        </p:txBody>
      </p:sp>
    </p:spTree>
    <p:extLst>
      <p:ext uri="{BB962C8B-B14F-4D97-AF65-F5344CB8AC3E}">
        <p14:creationId xmlns:p14="http://schemas.microsoft.com/office/powerpoint/2010/main" val="3970565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a:ea typeface="Arial"/>
              </a:rPr>
              <a:t>Figure 2 </a:t>
            </a:r>
            <a:r>
              <a:rPr lang="en-US" altLang="en-US">
                <a:latin typeface="Arial"/>
                <a:ea typeface="Arial"/>
              </a:rPr>
              <a:t>Examples of impact models used in ITS
(a) Level change; (b) Slope change; (c) Level and slope change; (d) Slope change following a lag; (e) Temporary level change; (f) Temporary slope change leading to a level change.
</a:t>
            </a:r>
          </a:p>
          <a:p>
            <a:pPr marL="0" lvl="0" indent="0"/>
            <a:r>
              <a:rPr lang="en-US" altLang="en-US">
                <a:latin typeface="Arial"/>
                <a:ea typeface="Arial"/>
              </a:rPr>
              <a:t>Unless provided in the caption above, the following copyright applies to the content of this slide: © The Author 2016. Published by Oxford University Press on behalf of the International Epidemiological Association.This is an Open Access article distributed under the terms of the Creative Commons Attribution License (http://creativecommons.org/licenses/by/4.0/), which permits unrestricted reuse, distribution, and reproduction in any medium, provided the original work is properly cited.</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marL="0" lvl="0" indent="0" algn="r" eaLnBrk="1" hangingPunct="1"/>
            <a:fld id="{F0FE7B88-FB31-4DE1-AD28-2D21012CDA64}" type="slidenum">
              <a:rPr lang="en-US" altLang="en-US" sz="1200"/>
              <a:t>51</a:t>
            </a:fld>
            <a:endParaRPr lang="en-US" altLang="en-US" sz="1200"/>
          </a:p>
        </p:txBody>
      </p:sp>
    </p:spTree>
    <p:extLst>
      <p:ext uri="{BB962C8B-B14F-4D97-AF65-F5344CB8AC3E}">
        <p14:creationId xmlns:p14="http://schemas.microsoft.com/office/powerpoint/2010/main" val="302356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F46C5C3-D76B-4320-8ABC-C37321BF025E}" type="slidenum">
              <a:rPr lang="en-US" smtClean="0"/>
              <a:pPr/>
              <a:t>52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z="1400" dirty="0" smtClean="0"/>
              <a:t/>
            </a:r>
            <a:br>
              <a:rPr lang="en-US" sz="1400" dirty="0" smtClean="0"/>
            </a:br>
            <a:r>
              <a:rPr lang="en-US" sz="1400" dirty="0" smtClean="0"/>
              <a:t>Examples: SENIOR study. 2x2 exercise only, nutrition only, both, control (fall prevention). Strategies: 12 month stage-tailored intervention including manuals, newsletters, expert system assessments and reports, telephone coaching.</a:t>
            </a:r>
          </a:p>
          <a:p>
            <a:pPr eaLnBrk="1" hangingPunct="1"/>
            <a:endParaRPr lang="en-US" sz="1400" dirty="0" smtClean="0"/>
          </a:p>
          <a:p>
            <a:pPr eaLnBrk="1" hangingPunct="1"/>
            <a:r>
              <a:rPr lang="en-US" sz="1400" dirty="0" err="1" smtClean="0"/>
              <a:t>Strecher</a:t>
            </a:r>
            <a:r>
              <a:rPr lang="en-US" sz="1400" dirty="0" smtClean="0"/>
              <a:t>: 2x2 factorial design: tailored print, tailored telephone, both, neither (generic print). Strategies: 4 treatments of intervention over an 18 week period. Tailored booklets, </a:t>
            </a:r>
            <a:r>
              <a:rPr lang="en-US" sz="1400" dirty="0" err="1" smtClean="0"/>
              <a:t>telecounseling</a:t>
            </a:r>
            <a:r>
              <a:rPr lang="en-US" sz="1400" dirty="0" smtClean="0"/>
              <a:t> based on prompts.</a:t>
            </a:r>
          </a:p>
          <a:p>
            <a:pPr eaLnBrk="1" hangingPunct="1"/>
            <a:endParaRPr lang="en-US" sz="14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DEE570A-0C08-4719-A081-9CED72E1CB41}" type="slidenum">
              <a:rPr lang="en-US" smtClean="0"/>
              <a:pPr/>
              <a:t>53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z="1000">
              <a:sym typeface="Monotype Sorts" pitchFamily="2" charset="2"/>
            </a:endParaRPr>
          </a:p>
          <a:p>
            <a:r>
              <a:rPr lang="en-US" sz="1000">
                <a:sym typeface="Monotype Sorts" pitchFamily="2" charset="2"/>
              </a:rPr>
              <a:t>Process: Together with preprogram studies, makes up formative evaluation.</a:t>
            </a:r>
          </a:p>
          <a:p>
            <a:r>
              <a:rPr lang="en-US" sz="1000"/>
              <a:t>Impact evaluation: designed to assess intervention efficacy or </a:t>
            </a:r>
          </a:p>
          <a:p>
            <a:r>
              <a:rPr lang="en-US" sz="1000"/>
              <a:t>effectiveness in producing midterm (e.g., 12-24 months)</a:t>
            </a:r>
          </a:p>
          <a:p>
            <a:r>
              <a:rPr lang="en-US" sz="1000"/>
              <a:t>cognitive, belief, skill, and/or behavioral impact for a defined </a:t>
            </a:r>
          </a:p>
          <a:p>
            <a:r>
              <a:rPr lang="en-US" sz="1000"/>
              <a:t>population at risk.</a:t>
            </a:r>
          </a:p>
          <a:p>
            <a:r>
              <a:rPr lang="en-US" sz="1000"/>
              <a:t>Outcome evaluation: designed to assess intervention efficacy or </a:t>
            </a:r>
          </a:p>
          <a:p>
            <a:r>
              <a:rPr lang="en-US" sz="1000"/>
              <a:t>effectiveness in producing long-term changes (e.g., 1-10 years)</a:t>
            </a:r>
          </a:p>
          <a:p>
            <a:r>
              <a:rPr lang="en-US" sz="1000"/>
              <a:t>in the incidence or prevalence of morbidity rates, mortality rates,</a:t>
            </a:r>
          </a:p>
          <a:p>
            <a:r>
              <a:rPr lang="en-US" sz="1000"/>
              <a:t>or other health status indicators for a clinically diagnosed medical</a:t>
            </a:r>
          </a:p>
          <a:p>
            <a:r>
              <a:rPr lang="en-US" sz="1000"/>
              <a:t> condition among a defined population at risk.</a:t>
            </a:r>
          </a:p>
          <a:p>
            <a:endParaRPr lang="en-US" sz="1000"/>
          </a:p>
          <a:p>
            <a:r>
              <a:rPr lang="en-US" sz="1000" b="1" u="sng">
                <a:sym typeface="Monotype Sorts" pitchFamily="2" charset="2"/>
              </a:rPr>
              <a:t>Summative evaluation:</a:t>
            </a:r>
            <a:r>
              <a:rPr lang="en-US" sz="1000">
                <a:sym typeface="Monotype Sorts" pitchFamily="2" charset="2"/>
              </a:rPr>
              <a:t> Any combination of measurements and judgments that permit conclusions to be drawn about impact, outcome, or benefits of a program or method.</a:t>
            </a:r>
          </a:p>
          <a:p>
            <a:r>
              <a:rPr lang="en-US" sz="1000"/>
              <a:t>An evaluation designed to produce data and information during the</a:t>
            </a:r>
          </a:p>
          <a:p>
            <a:r>
              <a:rPr lang="en-US" sz="1000"/>
              <a:t>developmental phase of an intervention (program) to be used to </a:t>
            </a:r>
          </a:p>
          <a:p>
            <a:r>
              <a:rPr lang="en-US" sz="1000"/>
              <a:t>improve it and to document the feasibility of program implementation,</a:t>
            </a:r>
          </a:p>
          <a:p>
            <a:r>
              <a:rPr lang="en-US" sz="1000"/>
              <a:t>immediate (1 hour to 1 week) or short-term (e.g., 1 week to 6 months)</a:t>
            </a:r>
          </a:p>
          <a:p>
            <a:r>
              <a:rPr lang="en-US" sz="1000"/>
              <a:t>cognitive, affective, psychomotor (skill), and/or behavioral impact</a:t>
            </a:r>
          </a:p>
          <a:p>
            <a:r>
              <a:rPr lang="en-US" sz="1000"/>
              <a:t>of a program and the appropriateness of content, methods, materials,</a:t>
            </a:r>
          </a:p>
          <a:p>
            <a:r>
              <a:rPr lang="en-US" sz="1000"/>
              <a:t> media, and instruments.</a:t>
            </a:r>
          </a:p>
          <a:p>
            <a:endParaRPr lang="en-US" sz="1000"/>
          </a:p>
          <a:p>
            <a:endParaRPr lang="en-US" sz="1000"/>
          </a:p>
        </p:txBody>
      </p:sp>
    </p:spTree>
    <p:extLst>
      <p:ext uri="{BB962C8B-B14F-4D97-AF65-F5344CB8AC3E}">
        <p14:creationId xmlns:p14="http://schemas.microsoft.com/office/powerpoint/2010/main" val="737569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B1EE0DB-CF3B-4B0B-B0AA-F6C67FF7A90A}" type="slidenum">
              <a:rPr lang="en-US" smtClean="0"/>
              <a:pPr/>
              <a:t>54</a:t>
            </a:fld>
            <a:endParaRPr lang="en-US" smtClean="0"/>
          </a:p>
        </p:txBody>
      </p:sp>
      <p:sp>
        <p:nvSpPr>
          <p:cNvPr id="68611"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695636" y="4388160"/>
            <a:ext cx="5558803" cy="4155131"/>
          </a:xfrm>
        </p:spPr>
        <p:txBody>
          <a:bodyPr/>
          <a:lstStyle/>
          <a:p>
            <a:pPr marL="0" lvl="1" defTabSz="904067">
              <a:defRPr/>
            </a:pPr>
            <a:r>
              <a:rPr lang="en-US" sz="1800" dirty="0"/>
              <a:t>Negative outcomes due to ineffective programs can be distinguished from negative outcomes due to insufficient program delivery</a:t>
            </a:r>
          </a:p>
          <a:p>
            <a:pPr marL="0" lvl="1" defTabSz="904067">
              <a:defRPr/>
            </a:pPr>
            <a:endParaRPr lang="en-US" sz="1800" dirty="0"/>
          </a:p>
          <a:p>
            <a:pPr marL="0" lvl="1" defTabSz="904067">
              <a:defRPr/>
            </a:pPr>
            <a:r>
              <a:rPr lang="en-US" sz="1800" dirty="0"/>
              <a:t>Links impact and outcome data to intervention activities (summative)</a:t>
            </a:r>
          </a:p>
          <a:p>
            <a:pPr marL="0" lvl="1" defTabSz="904067">
              <a:defRPr/>
            </a:pPr>
            <a:endParaRPr lang="en-US" sz="1800" dirty="0"/>
          </a:p>
          <a:p>
            <a:pPr>
              <a:defRPr/>
            </a:pPr>
            <a:endParaRPr lang="en-US" sz="1000" dirty="0"/>
          </a:p>
          <a:p>
            <a:pPr>
              <a:defRPr/>
            </a:pPr>
            <a:r>
              <a:rPr lang="en-US" sz="1000" dirty="0"/>
              <a:t>By collecting information about the extent, fidelity, and quality of the intervention, answers about how and why the outcome was achieved can be obtained. </a:t>
            </a:r>
          </a:p>
          <a:p>
            <a:pPr>
              <a:defRPr/>
            </a:pPr>
            <a:r>
              <a:rPr lang="en-US" sz="1000" dirty="0"/>
              <a:t>The results of process evaluation during the feasibility phase of a project can also be used to help monitor and refine intervention components. </a:t>
            </a:r>
          </a:p>
          <a:p>
            <a:pPr>
              <a:defRPr/>
            </a:pPr>
            <a:r>
              <a:rPr lang="en-US" sz="1000" dirty="0"/>
              <a:t>Additionally, attribution of “no impact” to a program that was not implemented properly (type 3 error) can be avoided by including a process evaluation component . </a:t>
            </a:r>
          </a:p>
          <a:p>
            <a:pPr>
              <a:defRPr/>
            </a:pPr>
            <a:r>
              <a:rPr lang="en-US" sz="1000" dirty="0">
                <a:sym typeface="Monotype Sorts" pitchFamily="2" charset="2"/>
              </a:rPr>
              <a:t>Lack of accountability of programs (esp. public programs)</a:t>
            </a:r>
          </a:p>
          <a:p>
            <a:pPr>
              <a:defRPr/>
            </a:pPr>
            <a:r>
              <a:rPr lang="en-US" sz="1000" dirty="0">
                <a:sym typeface="Monotype Sorts" pitchFamily="2" charset="2"/>
              </a:rPr>
              <a:t>  Documentation that program actually took place</a:t>
            </a:r>
          </a:p>
          <a:p>
            <a:pPr>
              <a:defRPr/>
            </a:pPr>
            <a:r>
              <a:rPr lang="en-US" sz="1000" dirty="0">
                <a:sym typeface="Monotype Sorts" pitchFamily="2" charset="2"/>
              </a:rPr>
              <a:t>  Documentation that appropriate participants were served</a:t>
            </a:r>
          </a:p>
          <a:p>
            <a:pPr>
              <a:defRPr/>
            </a:pPr>
            <a:r>
              <a:rPr lang="en-US" sz="1000" dirty="0">
                <a:sym typeface="Monotype Sorts" pitchFamily="2" charset="2"/>
              </a:rPr>
              <a:t>     in way intended (follow original design)</a:t>
            </a:r>
          </a:p>
          <a:p>
            <a:pPr>
              <a:defRPr/>
            </a:pPr>
            <a:r>
              <a:rPr lang="en-US" sz="1000" dirty="0">
                <a:sym typeface="Monotype Sorts" pitchFamily="2" charset="2"/>
              </a:rPr>
              <a:t>  Inform program designers of implementation problems</a:t>
            </a:r>
          </a:p>
          <a:p>
            <a:pPr>
              <a:defRPr/>
            </a:pPr>
            <a:r>
              <a:rPr lang="en-US" sz="1000" dirty="0">
                <a:sym typeface="Monotype Sorts" pitchFamily="2" charset="2"/>
              </a:rPr>
              <a:t>  Uncover unexpected results and unwanted side effects</a:t>
            </a:r>
            <a:endParaRPr lang="en-US" sz="1000" dirty="0"/>
          </a:p>
          <a:p>
            <a:pPr>
              <a:spcAft>
                <a:spcPct val="20000"/>
              </a:spcAft>
              <a:defRPr/>
            </a:pPr>
            <a:endParaRPr lang="en-US" sz="1000" dirty="0"/>
          </a:p>
          <a:p>
            <a:pPr>
              <a:defRPr/>
            </a:pPr>
            <a:r>
              <a:rPr lang="en-US" sz="1000" dirty="0"/>
              <a:t>4. McGraw SA, Stone EJ, </a:t>
            </a:r>
            <a:r>
              <a:rPr lang="en-US" sz="1000" dirty="0" err="1"/>
              <a:t>Osganian</a:t>
            </a:r>
            <a:r>
              <a:rPr lang="en-US" sz="1000" dirty="0"/>
              <a:t> SK, et al. Design of process evaluation within the Child and Adolescent Trial for Cardiovascular Health (CATCH). Health </a:t>
            </a:r>
            <a:r>
              <a:rPr lang="en-US" sz="1000" dirty="0" err="1"/>
              <a:t>Educ</a:t>
            </a:r>
            <a:r>
              <a:rPr lang="en-US" sz="1000" dirty="0"/>
              <a:t> Q 1994;suppl 2:S5–26.</a:t>
            </a:r>
          </a:p>
        </p:txBody>
      </p:sp>
    </p:spTree>
    <p:extLst>
      <p:ext uri="{BB962C8B-B14F-4D97-AF65-F5344CB8AC3E}">
        <p14:creationId xmlns:p14="http://schemas.microsoft.com/office/powerpoint/2010/main" val="244286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B1EE0DB-CF3B-4B0B-B0AA-F6C67FF7A90A}" type="slidenum">
              <a:rPr lang="en-US" smtClean="0"/>
              <a:pPr/>
              <a:t>55</a:t>
            </a:fld>
            <a:endParaRPr lang="en-US" smtClean="0"/>
          </a:p>
        </p:txBody>
      </p:sp>
      <p:sp>
        <p:nvSpPr>
          <p:cNvPr id="68611"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695636" y="4388160"/>
            <a:ext cx="5558803" cy="4155131"/>
          </a:xfrm>
        </p:spPr>
        <p:txBody>
          <a:bodyPr/>
          <a:lstStyle/>
          <a:p>
            <a:pPr>
              <a:defRPr/>
            </a:pPr>
            <a:r>
              <a:rPr lang="en-US" sz="1000" b="1">
                <a:solidFill>
                  <a:schemeClr val="tx2"/>
                </a:solidFill>
                <a:effectLst>
                  <a:outerShdw blurRad="38100" dist="38100" dir="2700000" algn="tl">
                    <a:srgbClr val="C0C0C0"/>
                  </a:outerShdw>
                </a:effectLst>
              </a:rPr>
              <a:t>Type III Error</a:t>
            </a:r>
            <a:r>
              <a:rPr lang="en-US" sz="1000"/>
              <a:t> : The failure to implement a health education intervention </a:t>
            </a:r>
          </a:p>
          <a:p>
            <a:pPr>
              <a:defRPr/>
            </a:pPr>
            <a:r>
              <a:rPr lang="en-US" sz="1000"/>
              <a:t>In studies in which there is a failure to implement the program as planned, one can conclude erroneously that poor results are because of the conceptual or methodological underpinnings of a particular intervention.</a:t>
            </a:r>
          </a:p>
          <a:p>
            <a:pPr>
              <a:defRPr/>
            </a:pPr>
            <a:endParaRPr lang="en-US" sz="1000"/>
          </a:p>
          <a:p>
            <a:pPr>
              <a:defRPr/>
            </a:pPr>
            <a:r>
              <a:rPr lang="en-US" sz="1000"/>
              <a:t>By collecting information about the extent, fidelity, and quality of the intervention, answers about how and why the outcome was achieved can be obtained. </a:t>
            </a:r>
          </a:p>
          <a:p>
            <a:pPr>
              <a:defRPr/>
            </a:pPr>
            <a:r>
              <a:rPr lang="en-US" sz="1000"/>
              <a:t>The results of process evaluation during the feasibility phase of a project can also be used to help monitor and refine intervention components. </a:t>
            </a:r>
          </a:p>
          <a:p>
            <a:pPr>
              <a:defRPr/>
            </a:pPr>
            <a:r>
              <a:rPr lang="en-US" sz="1000"/>
              <a:t>Additionally, attribution of “no impact” to a program that was not implemented properly (type 3 error) can be avoided by including a process evaluation component . </a:t>
            </a:r>
          </a:p>
          <a:p>
            <a:pPr>
              <a:defRPr/>
            </a:pPr>
            <a:r>
              <a:rPr lang="en-US" sz="1000">
                <a:sym typeface="Monotype Sorts" pitchFamily="2" charset="2"/>
              </a:rPr>
              <a:t>Lack of accountability of programs (esp. public programs)</a:t>
            </a:r>
          </a:p>
          <a:p>
            <a:pPr>
              <a:defRPr/>
            </a:pPr>
            <a:r>
              <a:rPr lang="en-US" sz="1000">
                <a:sym typeface="Monotype Sorts" pitchFamily="2" charset="2"/>
              </a:rPr>
              <a:t>  Documentation that program actually took place</a:t>
            </a:r>
          </a:p>
          <a:p>
            <a:pPr>
              <a:defRPr/>
            </a:pPr>
            <a:r>
              <a:rPr lang="en-US" sz="1000">
                <a:sym typeface="Monotype Sorts" pitchFamily="2" charset="2"/>
              </a:rPr>
              <a:t>  Documentation that appropriate participants were served</a:t>
            </a:r>
          </a:p>
          <a:p>
            <a:pPr>
              <a:defRPr/>
            </a:pPr>
            <a:r>
              <a:rPr lang="en-US" sz="1000">
                <a:sym typeface="Monotype Sorts" pitchFamily="2" charset="2"/>
              </a:rPr>
              <a:t>     in way intended (follow original design)</a:t>
            </a:r>
          </a:p>
          <a:p>
            <a:pPr>
              <a:defRPr/>
            </a:pPr>
            <a:r>
              <a:rPr lang="en-US" sz="1000">
                <a:sym typeface="Monotype Sorts" pitchFamily="2" charset="2"/>
              </a:rPr>
              <a:t>  Inform program designers of implementation problems</a:t>
            </a:r>
          </a:p>
          <a:p>
            <a:pPr>
              <a:defRPr/>
            </a:pPr>
            <a:r>
              <a:rPr lang="en-US" sz="1000">
                <a:sym typeface="Monotype Sorts" pitchFamily="2" charset="2"/>
              </a:rPr>
              <a:t>  Uncover unexpected results and unwanted side effects</a:t>
            </a:r>
            <a:endParaRPr lang="en-US" sz="1000"/>
          </a:p>
          <a:p>
            <a:pPr>
              <a:spcAft>
                <a:spcPct val="20000"/>
              </a:spcAft>
              <a:defRPr/>
            </a:pPr>
            <a:endParaRPr lang="en-US" sz="1000"/>
          </a:p>
          <a:p>
            <a:pPr>
              <a:defRPr/>
            </a:pPr>
            <a:r>
              <a:rPr lang="en-US" sz="1000"/>
              <a:t>4. McGraw SA, Stone EJ, Osganian SK, et al. Design of process evaluation within the Child and Adolescent Trial for Cardiovascular Health (CATCH). Health Educ Q 1994;suppl 2:S5–26.</a:t>
            </a:r>
          </a:p>
        </p:txBody>
      </p:sp>
    </p:spTree>
    <p:extLst>
      <p:ext uri="{BB962C8B-B14F-4D97-AF65-F5344CB8AC3E}">
        <p14:creationId xmlns:p14="http://schemas.microsoft.com/office/powerpoint/2010/main" val="291015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BDB11-A5C9-4430-8C4F-3909CE72C21B}" type="slidenum">
              <a:rPr lang="en-US" smtClean="0"/>
              <a:pPr/>
              <a:t>21</a:t>
            </a:fld>
            <a:endParaRPr lang="en-US"/>
          </a:p>
        </p:txBody>
      </p:sp>
    </p:spTree>
    <p:extLst>
      <p:ext uri="{BB962C8B-B14F-4D97-AF65-F5344CB8AC3E}">
        <p14:creationId xmlns:p14="http://schemas.microsoft.com/office/powerpoint/2010/main" val="319031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a:solidFill>
                  <a:schemeClr val="tx2"/>
                </a:solidFill>
                <a:effectLst>
                  <a:outerShdw blurRad="38100" dist="38100" dir="2700000" algn="tl">
                    <a:srgbClr val="C0C0C0"/>
                  </a:outerShdw>
                </a:effectLst>
              </a:rPr>
              <a:t>Type III Error</a:t>
            </a:r>
            <a:r>
              <a:rPr lang="en-US" dirty="0"/>
              <a:t> : The failure to implement a health education intervention </a:t>
            </a:r>
          </a:p>
          <a:p>
            <a:pPr>
              <a:defRPr/>
            </a:pPr>
            <a:r>
              <a:rPr lang="en-US" dirty="0"/>
              <a:t>In studies in which there is a failure to implement the program as planned, one can conclude erroneously that poor results are because of the conceptual or methodological underpinnings of a particular intervention.</a:t>
            </a:r>
          </a:p>
          <a:p>
            <a:endParaRPr lang="en-US" dirty="0" smtClean="0"/>
          </a:p>
          <a:p>
            <a:r>
              <a:rPr lang="en-US" dirty="0" smtClean="0"/>
              <a:t>You've made a </a:t>
            </a:r>
            <a:r>
              <a:rPr lang="en-US" b="1" dirty="0" smtClean="0"/>
              <a:t>type I error</a:t>
            </a:r>
            <a:r>
              <a:rPr lang="en-US" dirty="0" smtClean="0"/>
              <a:t> when there really is no difference (association, correlation..) overall, but random sampling caused your data to show a statistically significant difference (association, correlation...). Your conclusion that the two groups are really different (associated, correlated) is incorrect. False +</a:t>
            </a:r>
          </a:p>
          <a:p>
            <a:endParaRPr lang="en-US" dirty="0" smtClean="0"/>
          </a:p>
          <a:p>
            <a:r>
              <a:rPr lang="en-US" dirty="0"/>
              <a:t>•</a:t>
            </a:r>
            <a:r>
              <a:rPr lang="en-US" dirty="0" smtClean="0"/>
              <a:t>You've made a </a:t>
            </a:r>
            <a:r>
              <a:rPr lang="en-US" b="1" dirty="0" smtClean="0"/>
              <a:t>type II error</a:t>
            </a:r>
            <a:r>
              <a:rPr lang="en-US" dirty="0" smtClean="0"/>
              <a:t> when there really is a difference (association, correlation) overall, but random sampling caused your data to not show a statistically significant difference. So your conclusion that the two groups are not really different is incorrect. False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D4633F0-E3FA-46E7-8C08-39A094457370}" type="slidenum">
              <a:rPr lang="en-US" smtClean="0"/>
              <a:pPr>
                <a:defRPr/>
              </a:pPr>
              <a:t>56</a:t>
            </a:fld>
            <a:endParaRPr lang="en-US"/>
          </a:p>
        </p:txBody>
      </p:sp>
    </p:spTree>
    <p:extLst>
      <p:ext uri="{BB962C8B-B14F-4D97-AF65-F5344CB8AC3E}">
        <p14:creationId xmlns:p14="http://schemas.microsoft.com/office/powerpoint/2010/main" val="244550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2AFE0D-53B1-4454-ADA8-5DC5DE139105}" type="slidenum">
              <a:rPr lang="en-US" smtClean="0"/>
              <a:pPr/>
              <a:t>58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dirty="0" smtClean="0"/>
              <a:t>identifying unique features of different components or programs", and identifying "which elements of . . . programs are essential", without which the </a:t>
            </a:r>
            <a:r>
              <a:rPr lang="en-US" dirty="0" err="1" smtClean="0"/>
              <a:t>programme</a:t>
            </a:r>
            <a:r>
              <a:rPr lang="en-US" dirty="0" smtClean="0"/>
              <a:t> will not have its intended effect [</a:t>
            </a:r>
            <a:r>
              <a:rPr lang="en-US" dirty="0" smtClean="0">
                <a:hlinkClick r:id="rId3"/>
              </a:rPr>
              <a:t>1</a:t>
            </a:r>
            <a:r>
              <a:rPr lang="en-US" dirty="0" smtClean="0"/>
              <a:t>]. </a:t>
            </a:r>
          </a:p>
          <a:p>
            <a:endParaRPr lang="en-US" dirty="0" smtClean="0"/>
          </a:p>
          <a:p>
            <a:r>
              <a:rPr lang="en-US" dirty="0" smtClean="0"/>
              <a:t>Despite being viewed as an element of implementation fidelity by the literature, program differentiation actually measures something distinct from fidelity. It is concerned with determining those elements that are essential for its success. This exercise is an important part of any evaluation of new interventions. It enables discovery of those elements that make a difference to outcomes and whether some elements are redundant. Such so-called "essential" elements </a:t>
            </a:r>
          </a:p>
          <a:p>
            <a:r>
              <a:rPr lang="en-US" dirty="0" smtClean="0"/>
              <a:t>may be discovered either by canvassing the designers of the intervention or, preferably, by "component analysis", assessing the effect of the intervention on outcomes and determining which components have the most impact [</a:t>
            </a:r>
            <a:r>
              <a:rPr lang="en-US" dirty="0" smtClean="0">
                <a:hlinkClick r:id="rId3"/>
              </a:rPr>
              <a:t>17</a:t>
            </a:r>
            <a:r>
              <a:rPr lang="en-US" dirty="0" smtClean="0"/>
              <a:t>]. This element would therefore be more usefully described as the "Identification of an intervention's essential components". This process may also have implications for implementation fidelity; if, for example, these essential components are the most difficult to implement, then this may then explain a lack of success afflicting the intervention. </a:t>
            </a:r>
          </a:p>
        </p:txBody>
      </p:sp>
    </p:spTree>
    <p:extLst>
      <p:ext uri="{BB962C8B-B14F-4D97-AF65-F5344CB8AC3E}">
        <p14:creationId xmlns:p14="http://schemas.microsoft.com/office/powerpoint/2010/main" val="3186469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4633F0-E3FA-46E7-8C08-39A094457370}" type="slidenum">
              <a:rPr lang="en-US" smtClean="0"/>
              <a:pPr>
                <a:defRPr/>
              </a:pPr>
              <a:t>59</a:t>
            </a:fld>
            <a:endParaRPr lang="en-US"/>
          </a:p>
        </p:txBody>
      </p:sp>
    </p:spTree>
    <p:extLst>
      <p:ext uri="{BB962C8B-B14F-4D97-AF65-F5344CB8AC3E}">
        <p14:creationId xmlns:p14="http://schemas.microsoft.com/office/powerpoint/2010/main" val="1681893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4633F0-E3FA-46E7-8C08-39A094457370}" type="slidenum">
              <a:rPr lang="en-US" smtClean="0"/>
              <a:pPr>
                <a:defRPr/>
              </a:pPr>
              <a:t>60</a:t>
            </a:fld>
            <a:endParaRPr lang="en-US"/>
          </a:p>
        </p:txBody>
      </p:sp>
    </p:spTree>
    <p:extLst>
      <p:ext uri="{BB962C8B-B14F-4D97-AF65-F5344CB8AC3E}">
        <p14:creationId xmlns:p14="http://schemas.microsoft.com/office/powerpoint/2010/main" val="2312197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4633F0-E3FA-46E7-8C08-39A094457370}" type="slidenum">
              <a:rPr lang="en-US" smtClean="0"/>
              <a:pPr>
                <a:defRPr/>
              </a:pPr>
              <a:t>61</a:t>
            </a:fld>
            <a:endParaRPr lang="en-US"/>
          </a:p>
        </p:txBody>
      </p:sp>
    </p:spTree>
    <p:extLst>
      <p:ext uri="{BB962C8B-B14F-4D97-AF65-F5344CB8AC3E}">
        <p14:creationId xmlns:p14="http://schemas.microsoft.com/office/powerpoint/2010/main" val="4153981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0963A-36A1-CF40-9ADA-0BF2103BA7EE}" type="slidenum">
              <a:rPr lang="en-US" smtClean="0"/>
              <a:t>65</a:t>
            </a:fld>
            <a:endParaRPr lang="en-US"/>
          </a:p>
        </p:txBody>
      </p:sp>
    </p:spTree>
    <p:extLst>
      <p:ext uri="{BB962C8B-B14F-4D97-AF65-F5344CB8AC3E}">
        <p14:creationId xmlns:p14="http://schemas.microsoft.com/office/powerpoint/2010/main" val="925427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0963A-36A1-CF40-9ADA-0BF2103BA7EE}" type="slidenum">
              <a:rPr lang="en-US" smtClean="0"/>
              <a:t>66</a:t>
            </a:fld>
            <a:endParaRPr lang="en-US"/>
          </a:p>
        </p:txBody>
      </p:sp>
    </p:spTree>
    <p:extLst>
      <p:ext uri="{BB962C8B-B14F-4D97-AF65-F5344CB8AC3E}">
        <p14:creationId xmlns:p14="http://schemas.microsoft.com/office/powerpoint/2010/main" val="2549119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0963A-36A1-CF40-9ADA-0BF2103BA7EE}" type="slidenum">
              <a:rPr lang="en-US" smtClean="0"/>
              <a:t>67</a:t>
            </a:fld>
            <a:endParaRPr lang="en-US"/>
          </a:p>
        </p:txBody>
      </p:sp>
    </p:spTree>
    <p:extLst>
      <p:ext uri="{BB962C8B-B14F-4D97-AF65-F5344CB8AC3E}">
        <p14:creationId xmlns:p14="http://schemas.microsoft.com/office/powerpoint/2010/main" val="38167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58F8427-08E4-4940-AA48-D4A15396F039}" type="slidenum">
              <a:rPr lang="en-US" smtClean="0"/>
              <a:pPr/>
              <a:t>24</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smtClean="0"/>
              <a:t>Experimental design: includes random assignment, a control and experimental and experimental group and observations of both (usually prior to and always after the intervention). Results usually yield the most interpretable, definitive and defensible evidence of effectiveness.  Greatest control over the major factors that would influence internal validity.</a:t>
            </a:r>
          </a:p>
          <a:p>
            <a:pPr eaLnBrk="1" hangingPunct="1"/>
            <a:endParaRPr lang="en-US" dirty="0" smtClean="0"/>
          </a:p>
          <a:p>
            <a:pPr eaLnBrk="1" hangingPunct="1"/>
            <a:r>
              <a:rPr lang="en-US" dirty="0" smtClean="0"/>
              <a:t>Quasi-experimental design: includes the establishment of an experimental and a comparison group by methods other than random assignment.  Observe/measure both. Results may yield interpretable and supportive evidence of program effects. Have some control over biases, but still may have issues affecting internal validity</a:t>
            </a:r>
          </a:p>
          <a:p>
            <a:pPr eaLnBrk="1" hangingPunct="1"/>
            <a:r>
              <a:rPr lang="en-US" dirty="0" smtClean="0"/>
              <a:t>Non-experimental design: does not include random assignment or a control group.  Asserts little or no control over the major factors that confound interpretation of an observed effect. </a:t>
            </a:r>
          </a:p>
          <a:p>
            <a:pPr eaLnBrk="1" hangingPunct="1"/>
            <a:endParaRPr lang="en-US" dirty="0" smtClean="0"/>
          </a:p>
          <a:p>
            <a:pPr eaLnBrk="1" hangingPunct="1"/>
            <a:r>
              <a:rPr lang="en-US" dirty="0" smtClean="0"/>
              <a:t>Time series design is a slightly better version uses subjects in the program as their own control group. Same measurement is made on the same group of people at regular intervals several times before and several times after the program. </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0963A-36A1-CF40-9ADA-0BF2103BA7EE}" type="slidenum">
              <a:rPr lang="en-US" smtClean="0"/>
              <a:t>33</a:t>
            </a:fld>
            <a:endParaRPr lang="en-US"/>
          </a:p>
        </p:txBody>
      </p:sp>
    </p:spTree>
    <p:extLst>
      <p:ext uri="{BB962C8B-B14F-4D97-AF65-F5344CB8AC3E}">
        <p14:creationId xmlns:p14="http://schemas.microsoft.com/office/powerpoint/2010/main" val="169022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0963A-36A1-CF40-9ADA-0BF2103BA7EE}" type="slidenum">
              <a:rPr lang="en-US" smtClean="0"/>
              <a:t>34</a:t>
            </a:fld>
            <a:endParaRPr lang="en-US"/>
          </a:p>
        </p:txBody>
      </p:sp>
    </p:spTree>
    <p:extLst>
      <p:ext uri="{BB962C8B-B14F-4D97-AF65-F5344CB8AC3E}">
        <p14:creationId xmlns:p14="http://schemas.microsoft.com/office/powerpoint/2010/main" val="129042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0963A-36A1-CF40-9ADA-0BF2103BA7EE}" type="slidenum">
              <a:rPr lang="en-US" smtClean="0"/>
              <a:t>35</a:t>
            </a:fld>
            <a:endParaRPr lang="en-US"/>
          </a:p>
        </p:txBody>
      </p:sp>
    </p:spTree>
    <p:extLst>
      <p:ext uri="{BB962C8B-B14F-4D97-AF65-F5344CB8AC3E}">
        <p14:creationId xmlns:p14="http://schemas.microsoft.com/office/powerpoint/2010/main" val="142338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110884E-338F-425C-A25F-BAFE26A2A24C}" type="slidenum">
              <a:rPr lang="en-US" smtClean="0"/>
              <a:pPr/>
              <a:t>41</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lnSpc>
                <a:spcPct val="80000"/>
              </a:lnSpc>
              <a:spcAft>
                <a:spcPct val="20000"/>
              </a:spcAft>
            </a:pPr>
            <a:r>
              <a:rPr lang="en-US" sz="1000" dirty="0" smtClean="0"/>
              <a:t>“Double blind” is best to avoid biases</a:t>
            </a:r>
          </a:p>
          <a:p>
            <a:pPr eaLnBrk="1" hangingPunct="1">
              <a:lnSpc>
                <a:spcPct val="80000"/>
              </a:lnSpc>
              <a:spcBef>
                <a:spcPct val="0"/>
              </a:spcBef>
              <a:spcAft>
                <a:spcPct val="30000"/>
              </a:spcAft>
            </a:pPr>
            <a:r>
              <a:rPr lang="en-US" sz="1000" dirty="0" smtClean="0"/>
              <a:t>Use of a random device to select subjects </a:t>
            </a:r>
            <a:br>
              <a:rPr lang="en-US" sz="1000" dirty="0" smtClean="0"/>
            </a:br>
            <a:r>
              <a:rPr lang="en-US" sz="1000" dirty="0" smtClean="0"/>
              <a:t>or to assign patients to treatments </a:t>
            </a:r>
          </a:p>
          <a:p>
            <a:pPr eaLnBrk="1" hangingPunct="1">
              <a:lnSpc>
                <a:spcPct val="80000"/>
              </a:lnSpc>
              <a:spcBef>
                <a:spcPct val="0"/>
              </a:spcBef>
              <a:spcAft>
                <a:spcPct val="30000"/>
              </a:spcAft>
            </a:pPr>
            <a:r>
              <a:rPr lang="en-US" sz="1000" dirty="0" smtClean="0"/>
              <a:t>Random devices</a:t>
            </a:r>
          </a:p>
          <a:p>
            <a:pPr lvl="1" eaLnBrk="1" hangingPunct="1">
              <a:lnSpc>
                <a:spcPct val="80000"/>
              </a:lnSpc>
              <a:spcBef>
                <a:spcPct val="0"/>
              </a:spcBef>
              <a:spcAft>
                <a:spcPct val="30000"/>
              </a:spcAft>
            </a:pPr>
            <a:r>
              <a:rPr lang="en-US" sz="1000" dirty="0" smtClean="0"/>
              <a:t>Dice, lots, coin flip</a:t>
            </a:r>
          </a:p>
          <a:p>
            <a:pPr lvl="1" eaLnBrk="1" hangingPunct="1">
              <a:lnSpc>
                <a:spcPct val="80000"/>
              </a:lnSpc>
              <a:spcBef>
                <a:spcPct val="0"/>
              </a:spcBef>
              <a:spcAft>
                <a:spcPct val="30000"/>
              </a:spcAft>
            </a:pPr>
            <a:r>
              <a:rPr lang="en-US" sz="1000" dirty="0" smtClean="0"/>
              <a:t>Random number tables</a:t>
            </a:r>
          </a:p>
          <a:p>
            <a:pPr lvl="1" eaLnBrk="1" hangingPunct="1">
              <a:lnSpc>
                <a:spcPct val="80000"/>
              </a:lnSpc>
              <a:spcBef>
                <a:spcPct val="0"/>
              </a:spcBef>
              <a:spcAft>
                <a:spcPct val="30000"/>
              </a:spcAft>
            </a:pPr>
            <a:r>
              <a:rPr lang="en-US" sz="1000" dirty="0" smtClean="0"/>
              <a:t>Computer programs (SAS</a:t>
            </a:r>
            <a:r>
              <a:rPr lang="en-US" sz="1000" baseline="30000" dirty="0" smtClean="0">
                <a:latin typeface="Symbol" pitchFamily="18" charset="2"/>
              </a:rPr>
              <a:t>Ò</a:t>
            </a:r>
            <a:r>
              <a:rPr lang="en-US" sz="1000" dirty="0" smtClean="0"/>
              <a:t> PROC PLAN) </a:t>
            </a:r>
          </a:p>
          <a:p>
            <a:pPr eaLnBrk="1" hangingPunct="1">
              <a:lnSpc>
                <a:spcPct val="80000"/>
              </a:lnSpc>
              <a:spcBef>
                <a:spcPct val="0"/>
              </a:spcBef>
              <a:spcAft>
                <a:spcPct val="30000"/>
              </a:spcAft>
            </a:pPr>
            <a:r>
              <a:rPr lang="en-US" sz="1000" dirty="0" smtClean="0"/>
              <a:t>Human beings are not good random number generators!</a:t>
            </a:r>
          </a:p>
          <a:p>
            <a:pPr lvl="1" eaLnBrk="1" hangingPunct="1">
              <a:lnSpc>
                <a:spcPct val="80000"/>
              </a:lnSpc>
              <a:spcBef>
                <a:spcPct val="0"/>
              </a:spcBef>
              <a:spcAft>
                <a:spcPct val="30000"/>
              </a:spcAft>
            </a:pPr>
            <a:r>
              <a:rPr lang="en-US" sz="1000" dirty="0" smtClean="0"/>
              <a:t>Haphazard </a:t>
            </a:r>
            <a:r>
              <a:rPr lang="en-US" sz="1000" u="sng" dirty="0" smtClean="0"/>
              <a:t>is not</a:t>
            </a:r>
            <a:r>
              <a:rPr lang="en-US" sz="1000" dirty="0" smtClean="0"/>
              <a:t> random</a:t>
            </a:r>
          </a:p>
          <a:p>
            <a:pPr lvl="1" eaLnBrk="1" hangingPunct="1">
              <a:lnSpc>
                <a:spcPct val="80000"/>
              </a:lnSpc>
              <a:spcBef>
                <a:spcPct val="0"/>
              </a:spcBef>
              <a:spcAft>
                <a:spcPct val="30000"/>
              </a:spcAft>
            </a:pPr>
            <a:r>
              <a:rPr lang="en-US" sz="1000" dirty="0" smtClean="0"/>
              <a:t>Convenience samples </a:t>
            </a:r>
            <a:r>
              <a:rPr lang="en-US" sz="1000" u="sng" dirty="0" smtClean="0"/>
              <a:t>are not</a:t>
            </a:r>
            <a:r>
              <a:rPr lang="en-US" sz="1000" dirty="0" smtClean="0"/>
              <a:t> random</a:t>
            </a:r>
          </a:p>
          <a:p>
            <a:pPr eaLnBrk="1" hangingPunct="1">
              <a:lnSpc>
                <a:spcPct val="80000"/>
              </a:lnSpc>
            </a:pPr>
            <a:r>
              <a:rPr lang="en-US" sz="1000" dirty="0" smtClean="0"/>
              <a:t>Many biases associated with outcome assessment can be controlled by blinding</a:t>
            </a:r>
          </a:p>
          <a:p>
            <a:pPr eaLnBrk="1" hangingPunct="1">
              <a:lnSpc>
                <a:spcPct val="80000"/>
              </a:lnSpc>
              <a:spcAft>
                <a:spcPct val="20000"/>
              </a:spcAft>
            </a:pPr>
            <a:r>
              <a:rPr lang="en-US" sz="1000" dirty="0" smtClean="0"/>
              <a:t>Random device used to construct study groups</a:t>
            </a:r>
          </a:p>
          <a:p>
            <a:pPr eaLnBrk="1" hangingPunct="1">
              <a:lnSpc>
                <a:spcPct val="80000"/>
              </a:lnSpc>
              <a:spcAft>
                <a:spcPct val="20000"/>
              </a:spcAft>
            </a:pPr>
            <a:r>
              <a:rPr lang="en-US" sz="1000" dirty="0" smtClean="0"/>
              <a:t>Exposure or treatment randomly assigned</a:t>
            </a:r>
          </a:p>
          <a:p>
            <a:pPr eaLnBrk="1" hangingPunct="1">
              <a:lnSpc>
                <a:spcPct val="80000"/>
              </a:lnSpc>
              <a:spcAft>
                <a:spcPct val="20000"/>
              </a:spcAft>
            </a:pPr>
            <a:r>
              <a:rPr lang="en-US" sz="1000" dirty="0" smtClean="0"/>
              <a:t>Subjects may be paired or grouped into homogeneous “blocks” before randomization </a:t>
            </a:r>
            <a:br>
              <a:rPr lang="en-US" sz="1000" dirty="0" smtClean="0"/>
            </a:br>
            <a:r>
              <a:rPr lang="en-US" sz="1000" dirty="0" smtClean="0"/>
              <a:t>to remove effects of other factors</a:t>
            </a:r>
          </a:p>
          <a:p>
            <a:pPr eaLnBrk="1" hangingPunct="1">
              <a:lnSpc>
                <a:spcPct val="80000"/>
              </a:lnSpc>
              <a:spcAft>
                <a:spcPct val="20000"/>
              </a:spcAft>
            </a:pPr>
            <a:r>
              <a:rPr lang="en-US" sz="1000" dirty="0" smtClean="0"/>
              <a:t>Generally “double blind” to avoid biases</a:t>
            </a:r>
          </a:p>
          <a:p>
            <a:pPr eaLnBrk="1" hangingPunct="1">
              <a:lnSpc>
                <a:spcPct val="80000"/>
              </a:lnSpc>
              <a:spcAft>
                <a:spcPct val="20000"/>
              </a:spcAft>
            </a:pPr>
            <a:r>
              <a:rPr lang="en-US" sz="1000" dirty="0" smtClean="0"/>
              <a:t>May include sham operation or treatment to </a:t>
            </a:r>
            <a:br>
              <a:rPr lang="en-US" sz="1000" dirty="0" smtClean="0"/>
            </a:br>
            <a:r>
              <a:rPr lang="en-US" sz="1000" dirty="0" smtClean="0"/>
              <a:t>avoid placebo effect</a:t>
            </a:r>
          </a:p>
          <a:p>
            <a:pPr eaLnBrk="1" hangingPunct="1">
              <a:lnSpc>
                <a:spcPct val="80000"/>
              </a:lnSpc>
            </a:pPr>
            <a:r>
              <a:rPr lang="en-US" sz="1000" dirty="0" smtClean="0"/>
              <a:t>Single blind: when either the subjects or the researchers (not both) do not know the nature/specifics of the interventions and whether they have a control or intervention.</a:t>
            </a:r>
          </a:p>
          <a:p>
            <a:pPr eaLnBrk="1" hangingPunct="1">
              <a:lnSpc>
                <a:spcPct val="80000"/>
              </a:lnSpc>
            </a:pPr>
            <a:endParaRPr lang="en-US" sz="1000" dirty="0" smtClean="0"/>
          </a:p>
          <a:p>
            <a:pPr eaLnBrk="1" hangingPunct="1">
              <a:lnSpc>
                <a:spcPct val="80000"/>
              </a:lnSpc>
            </a:pPr>
            <a:r>
              <a:rPr lang="en-US" sz="1000" dirty="0" smtClean="0"/>
              <a:t>Double blind: When both the subjects and the researchers do not know the nature/specifics of the interventions. </a:t>
            </a:r>
          </a:p>
          <a:p>
            <a:pPr eaLnBrk="1" hangingPunct="1">
              <a:lnSpc>
                <a:spcPct val="80000"/>
              </a:lnSpc>
              <a:spcAft>
                <a:spcPct val="20000"/>
              </a:spcAft>
            </a:pPr>
            <a:endParaRPr lang="en-US" sz="1000" dirty="0" smtClean="0"/>
          </a:p>
          <a:p>
            <a:pPr eaLnBrk="1" hangingPunct="1">
              <a:lnSpc>
                <a:spcPct val="80000"/>
              </a:lnSpc>
            </a:pPr>
            <a:endParaRPr lang="en-US" sz="1000" dirty="0" smtClean="0"/>
          </a:p>
          <a:p>
            <a:pPr eaLnBrk="1" hangingPunct="1">
              <a:lnSpc>
                <a:spcPct val="80000"/>
              </a:lnSpc>
            </a:pPr>
            <a:endParaRPr lang="en-US" sz="1000" dirty="0" smtClean="0"/>
          </a:p>
          <a:p>
            <a:pPr eaLnBrk="1" hangingPunct="1">
              <a:lnSpc>
                <a:spcPct val="80000"/>
              </a:lnSpc>
            </a:pPr>
            <a:endParaRPr lang="en-US"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831F19E-E0D1-45C1-B912-98ED7F4FD88F}" type="slidenum">
              <a:rPr lang="en-US" smtClean="0"/>
              <a:pPr/>
              <a:t>43</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F8FA2FF-4450-42C8-8F01-36D72077B629}" type="slidenum">
              <a:rPr lang="en-US" smtClean="0"/>
              <a:pPr/>
              <a:t>44</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fld id="{545A22DB-1626-4293-859A-AFE2F0356550}" type="datetimeFigureOut">
              <a:rPr lang="en-US" smtClean="0"/>
              <a:pPr>
                <a:defRPr/>
              </a:pPr>
              <a:t>9/18/2019</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5197ECAF-4BF9-4A8C-B2FB-E1D5C7664E23}" type="slidenum">
              <a:rPr lang="en-US" smtClean="0"/>
              <a:pPr>
                <a:defRPr/>
              </a:pPr>
              <a:t>‹#›</a:t>
            </a:fld>
            <a:endParaRPr lang="en-US" dirty="0">
              <a:solidFill>
                <a:srgbClr val="FFFFFF"/>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7"/>
          <p:cNvSpPr>
            <a:spLocks noChangeArrowheads="1"/>
          </p:cNvSpPr>
          <p:nvPr/>
        </p:nvSpPr>
        <p:spPr bwMode="auto">
          <a:xfrm>
            <a:off x="0" y="0"/>
            <a:ext cx="304800" cy="3875088"/>
          </a:xfrm>
          <a:prstGeom prst="rect">
            <a:avLst/>
          </a:prstGeom>
          <a:solidFill>
            <a:schemeClr val="accent1"/>
          </a:solidFill>
          <a:ln w="9525">
            <a:noFill/>
            <a:miter lim="800000"/>
            <a:headEnd/>
            <a:tailEnd/>
          </a:ln>
          <a:effectLst/>
        </p:spPr>
        <p:txBody>
          <a:bodyPr wrap="none" anchor="ctr"/>
          <a:lstStyle/>
          <a:p>
            <a:pPr algn="ctr">
              <a:defRPr/>
            </a:pPr>
            <a:endParaRPr lang="en-US" sz="2400" b="0">
              <a:latin typeface="Times New Roman" pitchFamily="18" charset="0"/>
            </a:endParaRPr>
          </a:p>
        </p:txBody>
      </p:sp>
      <p:sp>
        <p:nvSpPr>
          <p:cNvPr id="12" name="Rectangle 18"/>
          <p:cNvSpPr>
            <a:spLocks noChangeArrowheads="1"/>
          </p:cNvSpPr>
          <p:nvPr/>
        </p:nvSpPr>
        <p:spPr bwMode="auto">
          <a:xfrm rot="16200000">
            <a:off x="7054057" y="4768056"/>
            <a:ext cx="304800" cy="3875087"/>
          </a:xfrm>
          <a:prstGeom prst="rect">
            <a:avLst/>
          </a:prstGeom>
          <a:solidFill>
            <a:schemeClr val="accent1"/>
          </a:solidFill>
          <a:ln w="9525">
            <a:noFill/>
            <a:miter lim="800000"/>
            <a:headEnd/>
            <a:tailEnd/>
          </a:ln>
          <a:effectLst/>
        </p:spPr>
        <p:txBody>
          <a:bodyPr vert="eaVert" wrap="none" anchor="ctr"/>
          <a:lstStyle/>
          <a:p>
            <a:pPr algn="ctr">
              <a:defRPr/>
            </a:pPr>
            <a:endParaRPr lang="en-US" sz="2400" b="0">
              <a:latin typeface="Times New Roman" pitchFamily="18" charset="0"/>
            </a:endParaRPr>
          </a:p>
        </p:txBody>
      </p:sp>
      <p:sp>
        <p:nvSpPr>
          <p:cNvPr id="13" name="Rectangle 19"/>
          <p:cNvSpPr>
            <a:spLocks noChangeArrowheads="1"/>
          </p:cNvSpPr>
          <p:nvPr/>
        </p:nvSpPr>
        <p:spPr bwMode="auto">
          <a:xfrm>
            <a:off x="0" y="3810000"/>
            <a:ext cx="3048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b="0"/>
          </a:p>
        </p:txBody>
      </p:sp>
      <p:sp>
        <p:nvSpPr>
          <p:cNvPr id="14" name="Rectangle 20"/>
          <p:cNvSpPr>
            <a:spLocks noChangeArrowheads="1"/>
          </p:cNvSpPr>
          <p:nvPr/>
        </p:nvSpPr>
        <p:spPr bwMode="auto">
          <a:xfrm>
            <a:off x="5257800" y="6553200"/>
            <a:ext cx="76200" cy="304800"/>
          </a:xfrm>
          <a:prstGeom prst="rect">
            <a:avLst/>
          </a:prstGeom>
          <a:solidFill>
            <a:schemeClr val="tx1"/>
          </a:solidFill>
          <a:ln w="9525">
            <a:solidFill>
              <a:schemeClr val="tx1"/>
            </a:solidFill>
            <a:miter lim="800000"/>
            <a:headEnd/>
            <a:tailEnd/>
          </a:ln>
          <a:effectLst/>
        </p:spPr>
        <p:txBody>
          <a:bodyPr wrap="none" anchor="ctr"/>
          <a:lstStyle/>
          <a:p>
            <a:pPr>
              <a:defRPr/>
            </a:pPr>
            <a:endParaRPr lang="en-US" b="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0B435E0-3D8D-43FA-ACD0-3CBB39946CFC}" type="datetimeFigureOut">
              <a:rPr lang="en-US" smtClean="0"/>
              <a:pPr>
                <a:defRPr/>
              </a:pPr>
              <a:t>9/18/2019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05D38E-F5FB-47F0-8E09-9F96B94DA57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4ADC5D6-F7F9-432E-A584-DEF67FDC419A}" type="datetimeFigureOut">
              <a:rPr lang="en-US" smtClean="0"/>
              <a:pPr>
                <a:defRPr/>
              </a:pPr>
              <a:t>9/18/2019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FF4A91-9806-4399-85A1-A399413971FF}" type="slidenum">
              <a:rPr lang="en-US" smtClean="0"/>
              <a:pPr>
                <a:defRPr/>
              </a:pPr>
              <a:t>‹#›</a:t>
            </a:fld>
            <a:endParaRPr lang="en-US" dirty="0">
              <a:solidFill>
                <a:schemeClr val="tx2"/>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71191E9-6539-46C3-BE39-54F24427E5AF}" type="datetimeFigureOut">
              <a:rPr lang="en-US" smtClean="0"/>
              <a:pPr>
                <a:defRPr/>
              </a:pPr>
              <a:t>9/18/2019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E8DA5E-AE35-41EE-A462-E4DCDBEBC3FD}" type="slidenum">
              <a:rPr lang="en-US" smtClean="0"/>
              <a:pPr>
                <a:defRPr/>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fld id="{DB35C05E-7AA0-4DA0-B74F-122DF4C790AB}" type="datetimeFigureOut">
              <a:rPr lang="en-US" smtClean="0"/>
              <a:pPr>
                <a:defRPr/>
              </a:pPr>
              <a:t>9/18/2019</a:t>
            </a:fld>
            <a:endParaRPr lang="en-US"/>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8FD83462-4E3D-410F-9644-22D6BF18AAAD}" type="slidenum">
              <a:rPr lang="en-US" smtClean="0"/>
              <a:pPr>
                <a:defRPr/>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EC159260-0EB7-47BD-9C6B-9D3CAD824567}" type="datetimeFigureOut">
              <a:rPr lang="en-US" smtClean="0"/>
              <a:pPr>
                <a:defRPr/>
              </a:pPr>
              <a:t>9/18/2019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3F8F0E-5FF5-4BC6-9791-BF76FE9C4EBF}" type="slidenum">
              <a:rPr lang="en-US" smtClean="0"/>
              <a:pPr>
                <a:def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AEA5E157-15CD-49B6-B334-242E8B9502F0}" type="datetimeFigureOut">
              <a:rPr lang="en-US" smtClean="0"/>
              <a:pPr>
                <a:defRPr/>
              </a:pPr>
              <a:t>9/18/2019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1FF837B-9A05-48CB-AD30-B90032923D50}" type="slidenum">
              <a:rPr lang="en-US" smtClean="0"/>
              <a:pPr>
                <a:defRPr/>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D8BB8B5-546B-4DE3-9623-4ACF505B8636}" type="datetimeFigureOut">
              <a:rPr lang="en-US" smtClean="0"/>
              <a:pPr>
                <a:defRPr/>
              </a:pPr>
              <a:t>9/18/2019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E23661-15C9-42E5-BB84-AD3FA93A4841}" type="slidenum">
              <a:rPr lang="en-US" smtClean="0"/>
              <a:pPr>
                <a:defRPr/>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2AF8A4-D6DB-4896-A62A-500F7D3D98B6}" type="datetimeFigureOut">
              <a:rPr lang="en-US" smtClean="0"/>
              <a:pPr>
                <a:defRPr/>
              </a:pPr>
              <a:t>9/18/2019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3BC958B-FD3D-4506-8290-766540DCB236}" type="slidenum">
              <a:rPr lang="en-US" smtClean="0"/>
              <a:pPr>
                <a:defRPr/>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E3BCFBB6-9A94-483A-97CD-23899495A608}" type="datetimeFigureOut">
              <a:rPr lang="en-US" smtClean="0"/>
              <a:pPr>
                <a:defRPr/>
              </a:pPr>
              <a:t>9/18/2019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E68499-D57D-4CF5-A893-52F9B12C3DBF}" type="slidenum">
              <a:rPr lang="en-US"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4986160C-4ED8-4CA3-8F1B-4C4BC227AF05}" type="datetimeFigureOut">
              <a:rPr lang="en-US" smtClean="0"/>
              <a:pPr>
                <a:defRPr/>
              </a:pPr>
              <a:t>9/18/2019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13B14D-3190-4A8A-AC60-36B14F0DD335}" type="slidenum">
              <a:rPr lang="en-US"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61BCC69B-13C4-48B6-9CA3-502CD2584046}" type="datetimeFigureOut">
              <a:rPr lang="en-US" smtClean="0"/>
              <a:pPr>
                <a:defRPr/>
              </a:pPr>
              <a:t>9/18/2019</a:t>
            </a:fld>
            <a:endParaRPr lang="en-US" sz="1000"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A8510E4B-332A-4168-B23A-3BC9B7AACE74}" type="slidenum">
              <a:rPr lang="en-US" smtClean="0"/>
              <a:pPr>
                <a:defRPr/>
              </a:pPr>
              <a:t>‹#›</a:t>
            </a:fld>
            <a:endParaRPr lang="en-US" sz="11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ms.gov/medicare-coverage-database/staticpages/icd-10-code-lookup.aspx?KeyWord=Kidney%20failure&amp;bc=AAAAAAAAAAACAA%3d%3d&am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Community Engaged </a:t>
            </a:r>
            <a:r>
              <a:rPr lang="en-US" dirty="0" smtClean="0"/>
              <a:t>Research in</a:t>
            </a:r>
            <a:br>
              <a:rPr lang="en-US" dirty="0" smtClean="0"/>
            </a:br>
            <a:r>
              <a:rPr lang="en-US" dirty="0" smtClean="0"/>
              <a:t>Behavioral Health</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Beneficiary, Provider and Investigator Perspectives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472" y="2741873"/>
            <a:ext cx="5976851" cy="2746506"/>
          </a:xfrm>
          <a:prstGeom prst="rect">
            <a:avLst/>
          </a:prstGeom>
        </p:spPr>
      </p:pic>
      <p:sp>
        <p:nvSpPr>
          <p:cNvPr id="5" name="TextBox 4"/>
          <p:cNvSpPr txBox="1"/>
          <p:nvPr/>
        </p:nvSpPr>
        <p:spPr>
          <a:xfrm>
            <a:off x="532015" y="5918662"/>
            <a:ext cx="8154785" cy="369332"/>
          </a:xfrm>
          <a:prstGeom prst="rect">
            <a:avLst/>
          </a:prstGeom>
          <a:noFill/>
        </p:spPr>
        <p:txBody>
          <a:bodyPr wrap="square" rtlCol="0">
            <a:spAutoFit/>
          </a:bodyPr>
          <a:lstStyle/>
          <a:p>
            <a:pPr algn="ctr"/>
            <a:r>
              <a:rPr lang="en-US" dirty="0" smtClean="0"/>
              <a:t>Rhode Island Community-Academic Partnership for Behavioral Health</a:t>
            </a:r>
            <a:endParaRPr lang="en-US" dirty="0"/>
          </a:p>
        </p:txBody>
      </p:sp>
    </p:spTree>
    <p:extLst>
      <p:ext uri="{BB962C8B-B14F-4D97-AF65-F5344CB8AC3E}">
        <p14:creationId xmlns:p14="http://schemas.microsoft.com/office/powerpoint/2010/main" val="220456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vs. Illness</a:t>
            </a:r>
            <a:endParaRPr lang="en-US" dirty="0"/>
          </a:p>
        </p:txBody>
      </p:sp>
      <p:sp>
        <p:nvSpPr>
          <p:cNvPr id="3" name="Content Placeholder 2"/>
          <p:cNvSpPr>
            <a:spLocks noGrp="1"/>
          </p:cNvSpPr>
          <p:nvPr>
            <p:ph idx="1"/>
          </p:nvPr>
        </p:nvSpPr>
        <p:spPr/>
        <p:txBody>
          <a:bodyPr/>
          <a:lstStyle/>
          <a:p>
            <a:r>
              <a:rPr lang="en-US" dirty="0" smtClean="0"/>
              <a:t>These have the same meaning in everyday language, but . . . </a:t>
            </a:r>
          </a:p>
          <a:p>
            <a:r>
              <a:rPr lang="en-US" dirty="0" smtClean="0"/>
              <a:t>Sociologists and anthropologists use them to label different concepts.</a:t>
            </a:r>
          </a:p>
          <a:p>
            <a:pPr marL="0" indent="0">
              <a:buNone/>
            </a:pPr>
            <a:endParaRPr lang="en-US" dirty="0"/>
          </a:p>
        </p:txBody>
      </p:sp>
    </p:spTree>
    <p:extLst>
      <p:ext uri="{BB962C8B-B14F-4D97-AF65-F5344CB8AC3E}">
        <p14:creationId xmlns:p14="http://schemas.microsoft.com/office/powerpoint/2010/main" val="2095402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Disease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“Disease</a:t>
            </a:r>
            <a:r>
              <a:rPr lang="en-US" dirty="0"/>
              <a:t>” </a:t>
            </a:r>
            <a:r>
              <a:rPr lang="en-US" dirty="0" smtClean="0"/>
              <a:t>is a label a</a:t>
            </a:r>
          </a:p>
          <a:p>
            <a:pPr marL="0" indent="0">
              <a:buNone/>
            </a:pPr>
            <a:r>
              <a:rPr lang="en-US" dirty="0"/>
              <a:t>a</a:t>
            </a:r>
            <a:r>
              <a:rPr lang="en-US" dirty="0" smtClean="0"/>
              <a:t>pplied by a physician. </a:t>
            </a:r>
          </a:p>
          <a:p>
            <a:pPr marL="0" indent="0">
              <a:buNone/>
            </a:pPr>
            <a:r>
              <a:rPr lang="en-US" dirty="0" smtClean="0"/>
              <a:t>Diseases are biomedical entities – conditions or processes which correspond to specific biological phenomena.</a:t>
            </a:r>
          </a:p>
          <a:p>
            <a:pPr marL="0" indent="0">
              <a:buNone/>
            </a:pPr>
            <a:r>
              <a:rPr lang="en-US" dirty="0" smtClean="0"/>
              <a:t>Diseases </a:t>
            </a:r>
            <a:r>
              <a:rPr lang="en-US" dirty="0"/>
              <a:t>are abstract entities which are thought of as similar regardless of the psychosocial setting or the afflicted individual. </a:t>
            </a:r>
            <a:endParaRPr lang="en-US" dirty="0" smtClean="0"/>
          </a:p>
          <a:p>
            <a:pPr marL="0" indent="0">
              <a:buNone/>
            </a:pPr>
            <a:r>
              <a:rPr lang="en-US" dirty="0" smtClean="0"/>
              <a:t>However, in behavioral health the classification of disease does not depend on identifiable biological phenomena.</a:t>
            </a:r>
            <a:endParaRPr lang="en-US" dirty="0"/>
          </a:p>
        </p:txBody>
      </p:sp>
      <p:pic>
        <p:nvPicPr>
          <p:cNvPr id="4098" name="Picture 2" descr="http://www.medicalook.com/diseases_images/coronary_heart_dis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070" y="271056"/>
            <a:ext cx="2237508" cy="1896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305993"/>
            <a:ext cx="8071658" cy="96427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06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Illness</a:t>
            </a:r>
            <a:endParaRPr lang="en-US" dirty="0"/>
          </a:p>
        </p:txBody>
      </p:sp>
      <p:sp>
        <p:nvSpPr>
          <p:cNvPr id="3" name="Content Placeholder 2"/>
          <p:cNvSpPr>
            <a:spLocks noGrp="1"/>
          </p:cNvSpPr>
          <p:nvPr>
            <p:ph idx="1"/>
          </p:nvPr>
        </p:nvSpPr>
        <p:spPr/>
        <p:txBody>
          <a:bodyPr>
            <a:normAutofit/>
          </a:bodyPr>
          <a:lstStyle/>
          <a:p>
            <a:r>
              <a:rPr lang="en-US" dirty="0"/>
              <a:t>“Illness” refers to the patient’s experience. </a:t>
            </a:r>
            <a:endParaRPr lang="en-US" dirty="0" smtClean="0"/>
          </a:p>
          <a:p>
            <a:r>
              <a:rPr lang="en-US" dirty="0" smtClean="0"/>
              <a:t>No two people have the same illness, even if they have the same disease.</a:t>
            </a:r>
          </a:p>
          <a:p>
            <a:r>
              <a:rPr lang="en-US" dirty="0" smtClean="0"/>
              <a:t>You can have a disease with no illness, or an illness which doctors can’t label as a disease.</a:t>
            </a:r>
          </a:p>
          <a:p>
            <a:r>
              <a:rPr lang="en-US" dirty="0" smtClean="0"/>
              <a:t>Same illness (or syndrome) may be result of different diseases, or no disease</a:t>
            </a:r>
          </a:p>
          <a:p>
            <a:r>
              <a:rPr lang="en-US" dirty="0" smtClean="0"/>
              <a:t>Asymptomatic diseases may become illnesses when they are labeled – i.e. diagnosis can cause illness.</a:t>
            </a:r>
          </a:p>
          <a:p>
            <a:pPr marL="0" indent="0">
              <a:buNone/>
            </a:pPr>
            <a:endParaRPr lang="en-US" dirty="0" smtClean="0"/>
          </a:p>
          <a:p>
            <a:pPr marL="0" indent="0">
              <a:buNone/>
            </a:pPr>
            <a:endParaRPr lang="en-US" dirty="0"/>
          </a:p>
        </p:txBody>
      </p:sp>
      <p:pic>
        <p:nvPicPr>
          <p:cNvPr id="6146" name="Picture 2" descr="Image result for ill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356" y="42863"/>
            <a:ext cx="1390244" cy="163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48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Dueling Expertise</a:t>
            </a:r>
            <a:endParaRPr lang="en-US" dirty="0"/>
          </a:p>
        </p:txBody>
      </p:sp>
      <p:sp>
        <p:nvSpPr>
          <p:cNvPr id="3" name="Content Placeholder 2"/>
          <p:cNvSpPr>
            <a:spLocks noGrp="1"/>
          </p:cNvSpPr>
          <p:nvPr>
            <p:ph idx="1"/>
          </p:nvPr>
        </p:nvSpPr>
        <p:spPr/>
        <p:txBody>
          <a:bodyPr/>
          <a:lstStyle/>
          <a:p>
            <a:r>
              <a:rPr lang="en-US" sz="3200" dirty="0" smtClean="0"/>
              <a:t>Scientists</a:t>
            </a:r>
          </a:p>
          <a:p>
            <a:pPr lvl="1"/>
            <a:r>
              <a:rPr lang="en-US" sz="3200" dirty="0" smtClean="0"/>
              <a:t>Experimental design</a:t>
            </a:r>
          </a:p>
          <a:p>
            <a:pPr lvl="1"/>
            <a:r>
              <a:rPr lang="en-US" sz="3200" dirty="0" smtClean="0"/>
              <a:t>Quasi-experiments</a:t>
            </a:r>
          </a:p>
          <a:p>
            <a:pPr lvl="1"/>
            <a:r>
              <a:rPr lang="en-US" sz="3200" dirty="0" smtClean="0"/>
              <a:t>Mathematical models to draw causal inferences from observational data</a:t>
            </a:r>
          </a:p>
          <a:p>
            <a:pPr lvl="1"/>
            <a:r>
              <a:rPr lang="en-US" sz="3200" dirty="0" smtClean="0"/>
              <a:t>Biological plausibility</a:t>
            </a:r>
          </a:p>
          <a:p>
            <a:pPr lvl="1"/>
            <a:r>
              <a:rPr lang="en-US" sz="3200" dirty="0" smtClean="0"/>
              <a:t>Quantifiable measurement of outcomes</a:t>
            </a:r>
          </a:p>
          <a:p>
            <a:pPr lvl="1"/>
            <a:r>
              <a:rPr lang="en-US" sz="3200" dirty="0" smtClean="0"/>
              <a:t>Quantifiable comparison of different outcomes * probability</a:t>
            </a:r>
            <a:endParaRPr lang="en-US" sz="3200" dirty="0"/>
          </a:p>
        </p:txBody>
      </p:sp>
    </p:spTree>
    <p:extLst>
      <p:ext uri="{BB962C8B-B14F-4D97-AF65-F5344CB8AC3E}">
        <p14:creationId xmlns:p14="http://schemas.microsoft.com/office/powerpoint/2010/main" val="343593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Dueling Expertise</a:t>
            </a:r>
            <a:endParaRPr lang="en-US" dirty="0"/>
          </a:p>
        </p:txBody>
      </p:sp>
      <p:sp>
        <p:nvSpPr>
          <p:cNvPr id="3" name="Content Placeholder 2"/>
          <p:cNvSpPr>
            <a:spLocks noGrp="1"/>
          </p:cNvSpPr>
          <p:nvPr>
            <p:ph idx="1"/>
          </p:nvPr>
        </p:nvSpPr>
        <p:spPr/>
        <p:txBody>
          <a:bodyPr/>
          <a:lstStyle/>
          <a:p>
            <a:r>
              <a:rPr lang="en-US" dirty="0" smtClean="0"/>
              <a:t>Real people</a:t>
            </a:r>
          </a:p>
          <a:p>
            <a:pPr lvl="1"/>
            <a:r>
              <a:rPr lang="en-US" dirty="0" smtClean="0"/>
              <a:t>What outcomes matter and how much</a:t>
            </a:r>
          </a:p>
          <a:p>
            <a:pPr lvl="1"/>
            <a:r>
              <a:rPr lang="en-US" dirty="0" smtClean="0"/>
              <a:t>Functional capacity more important than symptoms per se</a:t>
            </a:r>
          </a:p>
          <a:p>
            <a:pPr lvl="1"/>
            <a:r>
              <a:rPr lang="en-US" dirty="0" smtClean="0"/>
              <a:t>Risk aversion – loss vs. gain framing</a:t>
            </a:r>
          </a:p>
          <a:p>
            <a:pPr lvl="1"/>
            <a:r>
              <a:rPr lang="en-US" dirty="0" smtClean="0"/>
              <a:t>Tolerance for pain and disability</a:t>
            </a:r>
          </a:p>
          <a:p>
            <a:pPr lvl="2"/>
            <a:r>
              <a:rPr lang="en-US" dirty="0" smtClean="0"/>
              <a:t>Temporary vs. long-term</a:t>
            </a:r>
          </a:p>
          <a:p>
            <a:pPr lvl="1"/>
            <a:r>
              <a:rPr lang="en-US" dirty="0" smtClean="0"/>
              <a:t>Well-being of </a:t>
            </a:r>
            <a:r>
              <a:rPr lang="en-US" dirty="0" smtClean="0"/>
              <a:t>SOs</a:t>
            </a:r>
            <a:endParaRPr lang="en-US" dirty="0" smtClean="0"/>
          </a:p>
          <a:p>
            <a:pPr lvl="1"/>
            <a:r>
              <a:rPr lang="en-US" dirty="0" smtClean="0"/>
              <a:t>Community impact</a:t>
            </a:r>
          </a:p>
          <a:p>
            <a:pPr lvl="1"/>
            <a:r>
              <a:rPr lang="en-US" dirty="0" smtClean="0"/>
              <a:t>Out-of-pocket costs</a:t>
            </a:r>
          </a:p>
          <a:p>
            <a:pPr lvl="1"/>
            <a:r>
              <a:rPr lang="en-US" dirty="0" smtClean="0"/>
              <a:t>Psychological burden of knowledge, </a:t>
            </a:r>
            <a:r>
              <a:rPr lang="en-US" dirty="0" smtClean="0"/>
              <a:t>labeling, stigma</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222497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Diseases</a:t>
            </a:r>
            <a:endParaRPr lang="en-US" dirty="0"/>
          </a:p>
        </p:txBody>
      </p:sp>
      <p:graphicFrame>
        <p:nvGraphicFramePr>
          <p:cNvPr id="4" name="Content Placeholder 3"/>
          <p:cNvGraphicFramePr>
            <a:graphicFrameLocks noGrp="1"/>
          </p:cNvGraphicFramePr>
          <p:nvPr>
            <p:ph idx="1"/>
            <p:extLst/>
          </p:nvPr>
        </p:nvGraphicFramePr>
        <p:xfrm>
          <a:off x="381000" y="1143000"/>
          <a:ext cx="8229600" cy="4724384"/>
        </p:xfrm>
        <a:graphic>
          <a:graphicData uri="http://schemas.openxmlformats.org/drawingml/2006/table">
            <a:tbl>
              <a:tblPr/>
              <a:tblGrid>
                <a:gridCol w="762000">
                  <a:extLst>
                    <a:ext uri="{9D8B030D-6E8A-4147-A177-3AD203B41FA5}">
                      <a16:colId xmlns:a16="http://schemas.microsoft.com/office/drawing/2014/main" val="20000"/>
                    </a:ext>
                  </a:extLst>
                </a:gridCol>
                <a:gridCol w="7467600">
                  <a:extLst>
                    <a:ext uri="{9D8B030D-6E8A-4147-A177-3AD203B41FA5}">
                      <a16:colId xmlns:a16="http://schemas.microsoft.com/office/drawing/2014/main" val="20001"/>
                    </a:ext>
                  </a:extLst>
                </a:gridCol>
              </a:tblGrid>
              <a:tr h="176095">
                <a:tc>
                  <a:txBody>
                    <a:bodyPr/>
                    <a:lstStyle/>
                    <a:p>
                      <a:r>
                        <a:rPr lang="en-US" sz="1400" dirty="0"/>
                        <a:t>ICD-10 Code</a:t>
                      </a:r>
                    </a:p>
                  </a:txBody>
                  <a:tcPr marL="41907" marR="41907" marT="20954" marB="20954" anchor="ctr">
                    <a:lnL>
                      <a:noFill/>
                    </a:lnL>
                    <a:lnR>
                      <a:noFill/>
                    </a:lnR>
                    <a:lnT>
                      <a:noFill/>
                    </a:lnT>
                    <a:lnB>
                      <a:noFill/>
                    </a:lnB>
                  </a:tcPr>
                </a:tc>
                <a:tc>
                  <a:txBody>
                    <a:bodyPr/>
                    <a:lstStyle/>
                    <a:p>
                      <a:r>
                        <a:rPr lang="en-US" sz="2000" dirty="0"/>
                        <a:t>ICD-10 Code Description</a:t>
                      </a:r>
                    </a:p>
                  </a:txBody>
                  <a:tcPr marL="41907" marR="41907" marT="20954" marB="20954" anchor="ctr">
                    <a:lnL>
                      <a:noFill/>
                    </a:lnL>
                    <a:lnR>
                      <a:noFill/>
                    </a:lnR>
                    <a:lnT>
                      <a:noFill/>
                    </a:lnT>
                    <a:lnB>
                      <a:noFill/>
                    </a:lnB>
                  </a:tcPr>
                </a:tc>
                <a:extLst>
                  <a:ext uri="{0D108BD9-81ED-4DB2-BD59-A6C34878D82A}">
                    <a16:rowId xmlns:a16="http://schemas.microsoft.com/office/drawing/2014/main" val="10000"/>
                  </a:ext>
                </a:extLst>
              </a:tr>
              <a:tr h="572309">
                <a:tc>
                  <a:txBody>
                    <a:bodyPr/>
                    <a:lstStyle/>
                    <a:p>
                      <a:r>
                        <a:rPr lang="en-US" sz="1400" dirty="0">
                          <a:hlinkClick r:id="rId2"/>
                        </a:rPr>
                        <a:t>I13.0</a:t>
                      </a:r>
                      <a:endParaRPr lang="en-US" sz="1400" dirty="0"/>
                    </a:p>
                  </a:txBody>
                  <a:tcPr marL="41907" marR="41907" marT="20954" marB="20954" anchor="ctr">
                    <a:lnL>
                      <a:noFill/>
                    </a:lnL>
                    <a:lnR>
                      <a:noFill/>
                    </a:lnR>
                    <a:lnT>
                      <a:noFill/>
                    </a:lnT>
                    <a:lnB>
                      <a:noFill/>
                    </a:lnB>
                  </a:tcPr>
                </a:tc>
                <a:tc>
                  <a:txBody>
                    <a:bodyPr/>
                    <a:lstStyle/>
                    <a:p>
                      <a:r>
                        <a:rPr lang="en-US" sz="2000" dirty="0"/>
                        <a:t>Hypertensive heart and chronic kidney disease with heart failure and stage 1 through stage 4 chronic kidney disease, or unspecified chronic kidney disease</a:t>
                      </a:r>
                    </a:p>
                  </a:txBody>
                  <a:tcPr marL="41907" marR="41907" marT="20954" marB="20954" anchor="ctr">
                    <a:lnL>
                      <a:noFill/>
                    </a:lnL>
                    <a:lnR>
                      <a:noFill/>
                    </a:lnR>
                    <a:lnT>
                      <a:noFill/>
                    </a:lnT>
                    <a:lnB>
                      <a:noFill/>
                    </a:lnB>
                  </a:tcPr>
                </a:tc>
                <a:extLst>
                  <a:ext uri="{0D108BD9-81ED-4DB2-BD59-A6C34878D82A}">
                    <a16:rowId xmlns:a16="http://schemas.microsoft.com/office/drawing/2014/main" val="10001"/>
                  </a:ext>
                </a:extLst>
              </a:tr>
              <a:tr h="572309">
                <a:tc>
                  <a:txBody>
                    <a:bodyPr/>
                    <a:lstStyle/>
                    <a:p>
                      <a:r>
                        <a:rPr lang="en-US" sz="1400" dirty="0">
                          <a:hlinkClick r:id="rId2"/>
                        </a:rPr>
                        <a:t>I13.10</a:t>
                      </a:r>
                      <a:endParaRPr lang="en-US" sz="1400" dirty="0"/>
                    </a:p>
                  </a:txBody>
                  <a:tcPr marL="41907" marR="41907" marT="20954" marB="20954" anchor="ctr">
                    <a:lnL>
                      <a:noFill/>
                    </a:lnL>
                    <a:lnR>
                      <a:noFill/>
                    </a:lnR>
                    <a:lnT>
                      <a:noFill/>
                    </a:lnT>
                    <a:lnB>
                      <a:noFill/>
                    </a:lnB>
                  </a:tcPr>
                </a:tc>
                <a:tc>
                  <a:txBody>
                    <a:bodyPr/>
                    <a:lstStyle/>
                    <a:p>
                      <a:r>
                        <a:rPr lang="en-US" sz="2000" dirty="0"/>
                        <a:t>Hypertensive heart and chronic kidney disease without heart failure, with stage 1 through stage 4 chronic kidney disease, or unspecified chronic kidney disease</a:t>
                      </a:r>
                    </a:p>
                  </a:txBody>
                  <a:tcPr marL="41907" marR="41907" marT="20954" marB="20954" anchor="ctr">
                    <a:lnL>
                      <a:noFill/>
                    </a:lnL>
                    <a:lnR>
                      <a:noFill/>
                    </a:lnR>
                    <a:lnT>
                      <a:noFill/>
                    </a:lnT>
                    <a:lnB>
                      <a:noFill/>
                    </a:lnB>
                  </a:tcPr>
                </a:tc>
                <a:extLst>
                  <a:ext uri="{0D108BD9-81ED-4DB2-BD59-A6C34878D82A}">
                    <a16:rowId xmlns:a16="http://schemas.microsoft.com/office/drawing/2014/main" val="10002"/>
                  </a:ext>
                </a:extLst>
              </a:tr>
              <a:tr h="572309">
                <a:tc>
                  <a:txBody>
                    <a:bodyPr/>
                    <a:lstStyle/>
                    <a:p>
                      <a:r>
                        <a:rPr lang="en-US" sz="1400" dirty="0">
                          <a:hlinkClick r:id="rId2"/>
                        </a:rPr>
                        <a:t>I13.11</a:t>
                      </a:r>
                      <a:endParaRPr lang="en-US" sz="1400" dirty="0"/>
                    </a:p>
                  </a:txBody>
                  <a:tcPr marL="41907" marR="41907" marT="20954" marB="20954" anchor="ctr">
                    <a:lnL>
                      <a:noFill/>
                    </a:lnL>
                    <a:lnR>
                      <a:noFill/>
                    </a:lnR>
                    <a:lnT>
                      <a:noFill/>
                    </a:lnT>
                    <a:lnB>
                      <a:noFill/>
                    </a:lnB>
                  </a:tcPr>
                </a:tc>
                <a:tc>
                  <a:txBody>
                    <a:bodyPr/>
                    <a:lstStyle/>
                    <a:p>
                      <a:r>
                        <a:rPr lang="en-US" sz="2000" dirty="0"/>
                        <a:t>Hypertensive heart and chronic kidney disease without heart failure, with stage 5 chronic kidney disease, or end stage renal disease</a:t>
                      </a:r>
                    </a:p>
                  </a:txBody>
                  <a:tcPr marL="41907" marR="41907" marT="20954" marB="20954" anchor="ctr">
                    <a:lnL>
                      <a:noFill/>
                    </a:lnL>
                    <a:lnR>
                      <a:noFill/>
                    </a:lnR>
                    <a:lnT>
                      <a:noFill/>
                    </a:lnT>
                    <a:lnB>
                      <a:noFill/>
                    </a:lnB>
                  </a:tcPr>
                </a:tc>
                <a:extLst>
                  <a:ext uri="{0D108BD9-81ED-4DB2-BD59-A6C34878D82A}">
                    <a16:rowId xmlns:a16="http://schemas.microsoft.com/office/drawing/2014/main" val="10003"/>
                  </a:ext>
                </a:extLst>
              </a:tr>
              <a:tr h="572309">
                <a:tc>
                  <a:txBody>
                    <a:bodyPr/>
                    <a:lstStyle/>
                    <a:p>
                      <a:r>
                        <a:rPr lang="en-US" sz="1400" dirty="0">
                          <a:hlinkClick r:id="rId2"/>
                        </a:rPr>
                        <a:t>I13.2</a:t>
                      </a:r>
                      <a:endParaRPr lang="en-US" sz="1400" dirty="0"/>
                    </a:p>
                  </a:txBody>
                  <a:tcPr marL="41907" marR="41907" marT="20954" marB="20954" anchor="ctr">
                    <a:lnL>
                      <a:noFill/>
                    </a:lnL>
                    <a:lnR>
                      <a:noFill/>
                    </a:lnR>
                    <a:lnT>
                      <a:noFill/>
                    </a:lnT>
                    <a:lnB>
                      <a:noFill/>
                    </a:lnB>
                  </a:tcPr>
                </a:tc>
                <a:tc>
                  <a:txBody>
                    <a:bodyPr/>
                    <a:lstStyle/>
                    <a:p>
                      <a:r>
                        <a:rPr lang="en-US" sz="2000" dirty="0"/>
                        <a:t>Hypertensive heart and chronic kidney disease with heart failure and with stage 5 chronic kidney disease, or end stage renal disease</a:t>
                      </a:r>
                    </a:p>
                  </a:txBody>
                  <a:tcPr marL="41907" marR="41907" marT="20954" marB="20954" anchor="ctr">
                    <a:lnL>
                      <a:noFill/>
                    </a:lnL>
                    <a:lnR>
                      <a:noFill/>
                    </a:lnR>
                    <a:lnT>
                      <a:noFill/>
                    </a:lnT>
                    <a:lnB>
                      <a:noFill/>
                    </a:lnB>
                  </a:tcPr>
                </a:tc>
                <a:extLst>
                  <a:ext uri="{0D108BD9-81ED-4DB2-BD59-A6C34878D82A}">
                    <a16:rowId xmlns:a16="http://schemas.microsoft.com/office/drawing/2014/main" val="10004"/>
                  </a:ext>
                </a:extLst>
              </a:tr>
              <a:tr h="176095">
                <a:tc>
                  <a:txBody>
                    <a:bodyPr/>
                    <a:lstStyle/>
                    <a:p>
                      <a:r>
                        <a:rPr lang="en-US" sz="1400" dirty="0">
                          <a:hlinkClick r:id="rId2"/>
                        </a:rPr>
                        <a:t>N17.0</a:t>
                      </a:r>
                      <a:endParaRPr lang="en-US" sz="1400" dirty="0"/>
                    </a:p>
                  </a:txBody>
                  <a:tcPr marL="41907" marR="41907" marT="20954" marB="20954" anchor="ctr">
                    <a:lnL>
                      <a:noFill/>
                    </a:lnL>
                    <a:lnR>
                      <a:noFill/>
                    </a:lnR>
                    <a:lnT>
                      <a:noFill/>
                    </a:lnT>
                    <a:lnB>
                      <a:noFill/>
                    </a:lnB>
                  </a:tcPr>
                </a:tc>
                <a:tc>
                  <a:txBody>
                    <a:bodyPr/>
                    <a:lstStyle/>
                    <a:p>
                      <a:r>
                        <a:rPr lang="en-US" sz="2000" dirty="0"/>
                        <a:t>Acute kidney failure with tubular necrosis</a:t>
                      </a:r>
                    </a:p>
                  </a:txBody>
                  <a:tcPr marL="41907" marR="41907" marT="20954" marB="20954" anchor="ctr">
                    <a:lnL>
                      <a:noFill/>
                    </a:lnL>
                    <a:lnR>
                      <a:noFill/>
                    </a:lnR>
                    <a:lnT>
                      <a:noFill/>
                    </a:lnT>
                    <a:lnB>
                      <a:noFill/>
                    </a:lnB>
                  </a:tcPr>
                </a:tc>
                <a:extLst>
                  <a:ext uri="{0D108BD9-81ED-4DB2-BD59-A6C34878D82A}">
                    <a16:rowId xmlns:a16="http://schemas.microsoft.com/office/drawing/2014/main" val="10005"/>
                  </a:ext>
                </a:extLst>
              </a:tr>
              <a:tr h="308166">
                <a:tc>
                  <a:txBody>
                    <a:bodyPr/>
                    <a:lstStyle/>
                    <a:p>
                      <a:r>
                        <a:rPr lang="en-US" sz="1400" dirty="0">
                          <a:hlinkClick r:id="rId2"/>
                        </a:rPr>
                        <a:t>N17.1</a:t>
                      </a:r>
                      <a:endParaRPr lang="en-US" sz="1400" dirty="0"/>
                    </a:p>
                  </a:txBody>
                  <a:tcPr marL="41907" marR="41907" marT="20954" marB="20954" anchor="ctr">
                    <a:lnL>
                      <a:noFill/>
                    </a:lnL>
                    <a:lnR>
                      <a:noFill/>
                    </a:lnR>
                    <a:lnT>
                      <a:noFill/>
                    </a:lnT>
                    <a:lnB>
                      <a:noFill/>
                    </a:lnB>
                  </a:tcPr>
                </a:tc>
                <a:tc>
                  <a:txBody>
                    <a:bodyPr/>
                    <a:lstStyle/>
                    <a:p>
                      <a:r>
                        <a:rPr lang="en-US" sz="2000" dirty="0"/>
                        <a:t>Acute kidney failure with acute cortical necrosis</a:t>
                      </a:r>
                    </a:p>
                  </a:txBody>
                  <a:tcPr marL="41907" marR="41907" marT="20954" marB="20954" anchor="ctr">
                    <a:lnL>
                      <a:noFill/>
                    </a:lnL>
                    <a:lnR>
                      <a:noFill/>
                    </a:lnR>
                    <a:lnT>
                      <a:noFill/>
                    </a:lnT>
                    <a:lnB>
                      <a:noFill/>
                    </a:lnB>
                  </a:tcPr>
                </a:tc>
                <a:extLst>
                  <a:ext uri="{0D108BD9-81ED-4DB2-BD59-A6C34878D82A}">
                    <a16:rowId xmlns:a16="http://schemas.microsoft.com/office/drawing/2014/main" val="10006"/>
                  </a:ext>
                </a:extLst>
              </a:tr>
              <a:tr h="308166">
                <a:tc>
                  <a:txBody>
                    <a:bodyPr/>
                    <a:lstStyle/>
                    <a:p>
                      <a:r>
                        <a:rPr lang="en-US" sz="1400" dirty="0">
                          <a:hlinkClick r:id="rId2"/>
                        </a:rPr>
                        <a:t>N17.2</a:t>
                      </a:r>
                      <a:endParaRPr lang="en-US" sz="1400" dirty="0"/>
                    </a:p>
                  </a:txBody>
                  <a:tcPr marL="41907" marR="41907" marT="20954" marB="20954" anchor="ctr">
                    <a:lnL>
                      <a:noFill/>
                    </a:lnL>
                    <a:lnR>
                      <a:noFill/>
                    </a:lnR>
                    <a:lnT>
                      <a:noFill/>
                    </a:lnT>
                    <a:lnB>
                      <a:noFill/>
                    </a:lnB>
                  </a:tcPr>
                </a:tc>
                <a:tc>
                  <a:txBody>
                    <a:bodyPr/>
                    <a:lstStyle/>
                    <a:p>
                      <a:r>
                        <a:rPr lang="en-US" sz="2000" dirty="0"/>
                        <a:t>Acute kidney failure with medullary necrosis</a:t>
                      </a:r>
                    </a:p>
                  </a:txBody>
                  <a:tcPr marL="41907" marR="41907" marT="20954" marB="20954" anchor="ctr">
                    <a:lnL>
                      <a:noFill/>
                    </a:lnL>
                    <a:lnR>
                      <a:noFill/>
                    </a:lnR>
                    <a:lnT>
                      <a:noFill/>
                    </a:lnT>
                    <a:lnB>
                      <a:no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74304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Diagnosis of Mental Disorders</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sz="2800" dirty="0" smtClean="0"/>
              <a:t>Rather than ICD-10, mental health providers (and researchers) use the Diagnostic and Statistical Manual of  Mental Disorders (DSM-5), developed by the American Psychiatric Association.*</a:t>
            </a:r>
          </a:p>
          <a:p>
            <a:r>
              <a:rPr lang="en-US" sz="2800" dirty="0" smtClean="0"/>
              <a:t>Unlike most ICD-10 diagnoses, DSM diagnoses typically have no specific physiological criteria – no physical finding, microbe culture, blood test, or X-ray.</a:t>
            </a:r>
          </a:p>
          <a:p>
            <a:r>
              <a:rPr lang="en-US" sz="2800" dirty="0" smtClean="0"/>
              <a:t>Some DSM diagnoses are unreliable, i.e. different diagnosticians will make different diagnoses, or same person’s diagnosis changes over time.</a:t>
            </a:r>
          </a:p>
          <a:p>
            <a:r>
              <a:rPr lang="en-US" sz="2800" dirty="0" smtClean="0"/>
              <a:t>Etiology (causal process) largely unknown.*</a:t>
            </a:r>
          </a:p>
          <a:p>
            <a:r>
              <a:rPr lang="en-US" sz="2800" dirty="0" smtClean="0"/>
              <a:t>Controversy over whether some are “diseases” at all.</a:t>
            </a:r>
            <a:endParaRPr lang="en-US" sz="2800" dirty="0"/>
          </a:p>
        </p:txBody>
      </p:sp>
      <p:sp>
        <p:nvSpPr>
          <p:cNvPr id="4" name="TextBox 3"/>
          <p:cNvSpPr txBox="1"/>
          <p:nvPr/>
        </p:nvSpPr>
        <p:spPr>
          <a:xfrm>
            <a:off x="648392" y="5910349"/>
            <a:ext cx="8038407" cy="369332"/>
          </a:xfrm>
          <a:prstGeom prst="rect">
            <a:avLst/>
          </a:prstGeom>
          <a:noFill/>
        </p:spPr>
        <p:txBody>
          <a:bodyPr wrap="square" rtlCol="0">
            <a:spAutoFit/>
          </a:bodyPr>
          <a:lstStyle/>
          <a:p>
            <a:r>
              <a:rPr lang="en-US" dirty="0" smtClean="0"/>
              <a:t>* </a:t>
            </a:r>
            <a:r>
              <a:rPr lang="en-US" i="1" dirty="0" smtClean="0"/>
              <a:t>Current version is agnostic about etiology, relies only on assessment of symptoms.</a:t>
            </a:r>
            <a:endParaRPr lang="en-US" i="1" dirty="0"/>
          </a:p>
        </p:txBody>
      </p:sp>
    </p:spTree>
    <p:extLst>
      <p:ext uri="{BB962C8B-B14F-4D97-AF65-F5344CB8AC3E}">
        <p14:creationId xmlns:p14="http://schemas.microsoft.com/office/powerpoint/2010/main" val="3459341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4" y="-407006"/>
            <a:ext cx="8229600" cy="1143000"/>
          </a:xfrm>
        </p:spPr>
        <p:txBody>
          <a:bodyPr>
            <a:normAutofit/>
          </a:bodyPr>
          <a:lstStyle/>
          <a:p>
            <a:r>
              <a:rPr lang="en-US" dirty="0" smtClean="0">
                <a:solidFill>
                  <a:schemeClr val="tx1"/>
                </a:solidFill>
              </a:rPr>
              <a:t>Example: Major Depressive Disorder</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2313925" y="936622"/>
            <a:ext cx="6545606" cy="3809480"/>
          </a:xfrm>
          <a:prstGeom prst="rect">
            <a:avLst/>
          </a:prstGeom>
        </p:spPr>
      </p:pic>
      <p:pic>
        <p:nvPicPr>
          <p:cNvPr id="5" name="Picture 4"/>
          <p:cNvPicPr>
            <a:picLocks noChangeAspect="1"/>
          </p:cNvPicPr>
          <p:nvPr/>
        </p:nvPicPr>
        <p:blipFill>
          <a:blip r:embed="rId3"/>
          <a:stretch>
            <a:fillRect/>
          </a:stretch>
        </p:blipFill>
        <p:spPr>
          <a:xfrm>
            <a:off x="2372116" y="4721960"/>
            <a:ext cx="6545606" cy="1551851"/>
          </a:xfrm>
          <a:prstGeom prst="rect">
            <a:avLst/>
          </a:prstGeom>
        </p:spPr>
      </p:pic>
      <p:sp>
        <p:nvSpPr>
          <p:cNvPr id="6" name="Right Arrow 5"/>
          <p:cNvSpPr/>
          <p:nvPr/>
        </p:nvSpPr>
        <p:spPr>
          <a:xfrm>
            <a:off x="1292629" y="1055938"/>
            <a:ext cx="1271847" cy="22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24" y="897447"/>
            <a:ext cx="2297301" cy="830997"/>
          </a:xfrm>
          <a:prstGeom prst="rect">
            <a:avLst/>
          </a:prstGeom>
          <a:solidFill>
            <a:schemeClr val="bg2">
              <a:lumMod val="90000"/>
            </a:schemeClr>
          </a:solidFill>
        </p:spPr>
        <p:txBody>
          <a:bodyPr wrap="square" rtlCol="0">
            <a:spAutoFit/>
          </a:bodyPr>
          <a:lstStyle/>
          <a:p>
            <a:r>
              <a:rPr lang="en-US" sz="1600" dirty="0" smtClean="0"/>
              <a:t>2 people w/ </a:t>
            </a:r>
            <a:r>
              <a:rPr lang="en-US" sz="1600" dirty="0" err="1" smtClean="0"/>
              <a:t>Dx</a:t>
            </a:r>
            <a:r>
              <a:rPr lang="en-US" sz="1600" dirty="0" smtClean="0"/>
              <a:t> may have only one symptom in common</a:t>
            </a:r>
            <a:endParaRPr lang="en-US" sz="1600" dirty="0"/>
          </a:p>
        </p:txBody>
      </p:sp>
      <p:sp>
        <p:nvSpPr>
          <p:cNvPr id="8" name="Right Arrow 7"/>
          <p:cNvSpPr/>
          <p:nvPr/>
        </p:nvSpPr>
        <p:spPr>
          <a:xfrm>
            <a:off x="1382898" y="2841362"/>
            <a:ext cx="1271847" cy="22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382897" y="3280295"/>
            <a:ext cx="1271847" cy="22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382896" y="3669439"/>
            <a:ext cx="1271847" cy="22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8722" y="2817220"/>
            <a:ext cx="1296786" cy="1200329"/>
          </a:xfrm>
          <a:prstGeom prst="rect">
            <a:avLst/>
          </a:prstGeom>
          <a:solidFill>
            <a:schemeClr val="bg2">
              <a:lumMod val="90000"/>
            </a:schemeClr>
          </a:solidFill>
        </p:spPr>
        <p:txBody>
          <a:bodyPr wrap="square" rtlCol="0">
            <a:spAutoFit/>
          </a:bodyPr>
          <a:lstStyle/>
          <a:p>
            <a:r>
              <a:rPr lang="en-US" dirty="0" smtClean="0"/>
              <a:t>Or none at all – even opposite symptoms</a:t>
            </a:r>
            <a:endParaRPr lang="en-US" dirty="0"/>
          </a:p>
        </p:txBody>
      </p:sp>
    </p:spTree>
    <p:extLst>
      <p:ext uri="{BB962C8B-B14F-4D97-AF65-F5344CB8AC3E}">
        <p14:creationId xmlns:p14="http://schemas.microsoft.com/office/powerpoint/2010/main" val="294083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PCOs in behavioral health</a:t>
            </a:r>
            <a:endParaRPr lang="en-US" dirty="0"/>
          </a:p>
        </p:txBody>
      </p:sp>
      <p:sp>
        <p:nvSpPr>
          <p:cNvPr id="3" name="Content Placeholder 2"/>
          <p:cNvSpPr>
            <a:spLocks noGrp="1"/>
          </p:cNvSpPr>
          <p:nvPr>
            <p:ph sz="quarter" idx="1"/>
          </p:nvPr>
        </p:nvSpPr>
        <p:spPr/>
        <p:txBody>
          <a:bodyPr/>
          <a:lstStyle/>
          <a:p>
            <a:r>
              <a:rPr lang="en-US" dirty="0" smtClean="0"/>
              <a:t>Most research uses checklists of symptoms to measure outcomes. </a:t>
            </a:r>
            <a:endParaRPr lang="en-US" dirty="0"/>
          </a:p>
        </p:txBody>
      </p:sp>
    </p:spTree>
    <p:extLst>
      <p:ext uri="{BB962C8B-B14F-4D97-AF65-F5344CB8AC3E}">
        <p14:creationId xmlns:p14="http://schemas.microsoft.com/office/powerpoint/2010/main" val="3396158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SAMHSA’s Definition Of Recovery</a:t>
            </a:r>
            <a:endParaRPr lang="en-US" dirty="0"/>
          </a:p>
        </p:txBody>
      </p:sp>
      <p:sp>
        <p:nvSpPr>
          <p:cNvPr id="2" name="Content Placeholder 1"/>
          <p:cNvSpPr>
            <a:spLocks noGrp="1"/>
          </p:cNvSpPr>
          <p:nvPr>
            <p:ph idx="1"/>
          </p:nvPr>
        </p:nvSpPr>
        <p:spPr/>
        <p:txBody>
          <a:bodyPr>
            <a:normAutofit/>
          </a:bodyPr>
          <a:lstStyle/>
          <a:p>
            <a:pPr>
              <a:buClr>
                <a:srgbClr val="6EA0B0"/>
              </a:buClr>
            </a:pPr>
            <a:r>
              <a:rPr lang="en-US" sz="2800" dirty="0"/>
              <a:t>A process of change through which individuals improve their health and wellness, live a self-directed life, and strive to reach their full potential. </a:t>
            </a:r>
          </a:p>
        </p:txBody>
      </p:sp>
      <p:sp>
        <p:nvSpPr>
          <p:cNvPr id="3" name="Slide Number Placeholder 2"/>
          <p:cNvSpPr>
            <a:spLocks noGrp="1"/>
          </p:cNvSpPr>
          <p:nvPr>
            <p:ph type="sldNum" sz="quarter" idx="12"/>
          </p:nvPr>
        </p:nvSpPr>
        <p:spPr/>
        <p:txBody>
          <a:bodyPr/>
          <a:lstStyle/>
          <a:p>
            <a:fld id="{A37F531D-77D1-F447-AC66-F87C4C0DD595}" type="slidenum">
              <a:rPr lang="en-US" smtClean="0">
                <a:solidFill>
                  <a:prstClr val="white"/>
                </a:solidFill>
              </a:rPr>
              <a:pPr/>
              <a:t>19</a:t>
            </a:fld>
            <a:endParaRPr lang="en-US">
              <a:solidFill>
                <a:prstClr val="white"/>
              </a:solidFill>
            </a:endParaRPr>
          </a:p>
        </p:txBody>
      </p:sp>
      <p:sp>
        <p:nvSpPr>
          <p:cNvPr id="5" name="TextBox 4"/>
          <p:cNvSpPr txBox="1"/>
          <p:nvPr/>
        </p:nvSpPr>
        <p:spPr>
          <a:xfrm>
            <a:off x="739833" y="3956858"/>
            <a:ext cx="6450676" cy="369332"/>
          </a:xfrm>
          <a:prstGeom prst="rect">
            <a:avLst/>
          </a:prstGeom>
          <a:noFill/>
        </p:spPr>
        <p:txBody>
          <a:bodyPr wrap="square" rtlCol="0">
            <a:spAutoFit/>
          </a:bodyPr>
          <a:lstStyle/>
          <a:p>
            <a:r>
              <a:rPr lang="en-US" dirty="0" smtClean="0"/>
              <a:t>Thanks to Stephen </a:t>
            </a:r>
            <a:r>
              <a:rPr lang="en-US" dirty="0" err="1" smtClean="0"/>
              <a:t>Gumbley</a:t>
            </a:r>
            <a:r>
              <a:rPr lang="en-US" dirty="0" smtClean="0"/>
              <a:t> for the next three slides</a:t>
            </a:r>
            <a:endParaRPr lang="en-US" dirty="0"/>
          </a:p>
        </p:txBody>
      </p:sp>
    </p:spTree>
    <p:extLst>
      <p:ext uri="{BB962C8B-B14F-4D97-AF65-F5344CB8AC3E}">
        <p14:creationId xmlns:p14="http://schemas.microsoft.com/office/powerpoint/2010/main" val="3448912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8953"/>
            <a:ext cx="8229600" cy="4937760"/>
          </a:xfrm>
        </p:spPr>
        <p:txBody>
          <a:bodyPr>
            <a:normAutofit fontScale="92500" lnSpcReduction="20000"/>
          </a:bodyPr>
          <a:lstStyle/>
          <a:p>
            <a:pPr marL="0" indent="0">
              <a:spcBef>
                <a:spcPts val="0"/>
              </a:spcBef>
              <a:buNone/>
            </a:pPr>
            <a:r>
              <a:rPr lang="en-US" dirty="0" smtClean="0"/>
              <a:t>“. . . encompasses </a:t>
            </a:r>
            <a:r>
              <a:rPr lang="en-US" dirty="0"/>
              <a:t>both the synthesis of </a:t>
            </a:r>
            <a:r>
              <a:rPr lang="en-US" dirty="0" smtClean="0"/>
              <a:t>existing </a:t>
            </a:r>
            <a:r>
              <a:rPr lang="en-US" dirty="0"/>
              <a:t>evidence and the generation of new evidence that compares alternative approaches to the prevention, diagnosis or treatment of a health condition or the delivery and the provision of health care services</a:t>
            </a:r>
            <a:r>
              <a:rPr lang="en-US" dirty="0" smtClean="0"/>
              <a:t>.” (</a:t>
            </a:r>
            <a:r>
              <a:rPr lang="en-US" dirty="0" err="1" smtClean="0"/>
              <a:t>Dverka</a:t>
            </a:r>
            <a:r>
              <a:rPr lang="en-US" dirty="0" smtClean="0"/>
              <a:t> et al, 2013)</a:t>
            </a:r>
          </a:p>
          <a:p>
            <a:pPr marL="0" indent="0">
              <a:spcBef>
                <a:spcPts val="0"/>
              </a:spcBef>
              <a:buNone/>
            </a:pPr>
            <a:endParaRPr lang="en-US" dirty="0" smtClean="0"/>
          </a:p>
          <a:p>
            <a:pPr marL="0" indent="0">
              <a:buNone/>
            </a:pPr>
            <a:r>
              <a:rPr lang="en-US" sz="2800" dirty="0" smtClean="0"/>
              <a:t>As opposed to, e.g. FDA approval:</a:t>
            </a:r>
            <a:endParaRPr lang="en-US" sz="2800" dirty="0"/>
          </a:p>
          <a:p>
            <a:pPr>
              <a:spcBef>
                <a:spcPts val="0"/>
              </a:spcBef>
            </a:pPr>
            <a:r>
              <a:rPr lang="en-US" dirty="0" smtClean="0"/>
              <a:t>Superior to placebo, at least on average</a:t>
            </a:r>
          </a:p>
          <a:p>
            <a:pPr lvl="1">
              <a:spcBef>
                <a:spcPts val="0"/>
              </a:spcBef>
            </a:pPr>
            <a:r>
              <a:rPr lang="en-US" dirty="0" smtClean="0"/>
              <a:t>Heterogeneity of effect of little concern, e.g. antidepressants are effective for about 15% of users</a:t>
            </a:r>
          </a:p>
          <a:p>
            <a:pPr>
              <a:spcBef>
                <a:spcPts val="0"/>
              </a:spcBef>
            </a:pPr>
            <a:r>
              <a:rPr lang="en-US" dirty="0"/>
              <a:t>U</a:t>
            </a:r>
            <a:r>
              <a:rPr lang="en-US" dirty="0" smtClean="0"/>
              <a:t>sing outcome measures chosen by investigators</a:t>
            </a:r>
          </a:p>
          <a:p>
            <a:pPr lvl="1">
              <a:spcBef>
                <a:spcPts val="0"/>
              </a:spcBef>
            </a:pPr>
            <a:r>
              <a:rPr lang="en-US" dirty="0" smtClean="0"/>
              <a:t>How important these are to patients is not always asked</a:t>
            </a:r>
          </a:p>
          <a:p>
            <a:pPr lvl="1">
              <a:spcBef>
                <a:spcPts val="0"/>
              </a:spcBef>
            </a:pPr>
            <a:r>
              <a:rPr lang="en-US" dirty="0" smtClean="0"/>
              <a:t>May be “surrogate endpoints” that aren’t even proven relevant to actual morbidity and mortality</a:t>
            </a:r>
          </a:p>
          <a:p>
            <a:pPr>
              <a:spcBef>
                <a:spcPts val="0"/>
              </a:spcBef>
            </a:pPr>
            <a:r>
              <a:rPr lang="en-US" dirty="0" smtClean="0"/>
              <a:t>Possibly safe, or at least safe enough</a:t>
            </a:r>
          </a:p>
          <a:p>
            <a:pPr lvl="1">
              <a:spcBef>
                <a:spcPts val="0"/>
              </a:spcBef>
            </a:pPr>
            <a:r>
              <a:rPr lang="en-US" dirty="0" smtClean="0"/>
              <a:t>But we don’t really know because trials are not specifically designed to detect adverse events and follow-up is typically short</a:t>
            </a:r>
          </a:p>
          <a:p>
            <a:pPr marL="0" indent="0">
              <a:buNone/>
            </a:pPr>
            <a:endParaRPr lang="en-US" dirty="0" smtClean="0"/>
          </a:p>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What is Comparative Effectiveness Research?</a:t>
            </a:r>
            <a:endParaRPr lang="en-US" dirty="0"/>
          </a:p>
        </p:txBody>
      </p:sp>
      <p:sp>
        <p:nvSpPr>
          <p:cNvPr id="4" name="Rectangle 3"/>
          <p:cNvSpPr/>
          <p:nvPr/>
        </p:nvSpPr>
        <p:spPr>
          <a:xfrm>
            <a:off x="457200" y="1318953"/>
            <a:ext cx="8229600" cy="149629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3106190"/>
            <a:ext cx="8113222" cy="3150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70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Bill White’s Definition Of Recovery</a:t>
            </a:r>
            <a:endParaRPr lang="en-US" sz="3600" dirty="0"/>
          </a:p>
        </p:txBody>
      </p:sp>
      <p:sp>
        <p:nvSpPr>
          <p:cNvPr id="3" name="Content Placeholder 2"/>
          <p:cNvSpPr>
            <a:spLocks noGrp="1"/>
          </p:cNvSpPr>
          <p:nvPr>
            <p:ph idx="1"/>
          </p:nvPr>
        </p:nvSpPr>
        <p:spPr>
          <a:xfrm>
            <a:off x="1114424" y="2595562"/>
            <a:ext cx="7026239" cy="3670767"/>
          </a:xfrm>
        </p:spPr>
        <p:txBody>
          <a:bodyPr>
            <a:normAutofit/>
          </a:bodyPr>
          <a:lstStyle/>
          <a:p>
            <a:pPr>
              <a:buClr>
                <a:srgbClr val="6EA0B0"/>
              </a:buClr>
              <a:buSzPct val="85000"/>
            </a:pPr>
            <a:r>
              <a:rPr lang="en-US" dirty="0">
                <a:latin typeface="+mj-lt"/>
                <a:cs typeface="Century Gothic"/>
              </a:rPr>
              <a:t>T</a:t>
            </a:r>
            <a:r>
              <a:rPr lang="en-US" sz="2800" dirty="0" smtClean="0">
                <a:latin typeface="+mj-lt"/>
                <a:cs typeface="Century Gothic"/>
              </a:rPr>
              <a:t>he </a:t>
            </a:r>
            <a:r>
              <a:rPr lang="en-US" sz="2800" dirty="0">
                <a:latin typeface="+mj-lt"/>
                <a:cs typeface="Century Gothic"/>
              </a:rPr>
              <a:t>ongoing experience </a:t>
            </a:r>
            <a:r>
              <a:rPr lang="en-US" sz="2800" dirty="0" smtClean="0">
                <a:latin typeface="+mj-lt"/>
                <a:cs typeface="Century Gothic"/>
              </a:rPr>
              <a:t>through </a:t>
            </a:r>
            <a:r>
              <a:rPr lang="en-US" sz="2800" dirty="0">
                <a:latin typeface="+mj-lt"/>
                <a:cs typeface="Century Gothic"/>
              </a:rPr>
              <a:t>which </a:t>
            </a:r>
            <a:r>
              <a:rPr lang="en-US" sz="2800" dirty="0" smtClean="0">
                <a:latin typeface="+mj-lt"/>
                <a:cs typeface="Century Gothic"/>
              </a:rPr>
              <a:t>individuals</a:t>
            </a:r>
            <a:r>
              <a:rPr lang="en-US" sz="2800" dirty="0">
                <a:latin typeface="+mj-lt"/>
                <a:cs typeface="Century Gothic"/>
              </a:rPr>
              <a:t>, families and </a:t>
            </a:r>
            <a:r>
              <a:rPr lang="en-US" sz="2800" dirty="0" smtClean="0">
                <a:latin typeface="+mj-lt"/>
                <a:cs typeface="Century Gothic"/>
              </a:rPr>
              <a:t>communities</a:t>
            </a:r>
            <a:r>
              <a:rPr lang="en-US" sz="2800" dirty="0">
                <a:latin typeface="+mj-lt"/>
                <a:cs typeface="Century Gothic"/>
              </a:rPr>
              <a:t> </a:t>
            </a:r>
            <a:r>
              <a:rPr lang="en-US" sz="2800" dirty="0" smtClean="0">
                <a:latin typeface="+mj-lt"/>
                <a:cs typeface="Century Gothic"/>
              </a:rPr>
              <a:t>use </a:t>
            </a:r>
            <a:r>
              <a:rPr lang="en-US" sz="2800" dirty="0">
                <a:latin typeface="+mj-lt"/>
                <a:cs typeface="Century Gothic"/>
              </a:rPr>
              <a:t>internal and external resources </a:t>
            </a:r>
            <a:r>
              <a:rPr lang="en-US" sz="2800" dirty="0" smtClean="0">
                <a:latin typeface="+mj-lt"/>
                <a:cs typeface="Century Gothic"/>
              </a:rPr>
              <a:t>to </a:t>
            </a:r>
            <a:r>
              <a:rPr lang="en-US" sz="2800" dirty="0">
                <a:latin typeface="+mj-lt"/>
                <a:cs typeface="Century Gothic"/>
              </a:rPr>
              <a:t>resolve these problems </a:t>
            </a:r>
            <a:r>
              <a:rPr lang="en-US" sz="2800" b="1" i="1" dirty="0" smtClean="0">
                <a:latin typeface="+mj-lt"/>
                <a:cs typeface="Century Gothic"/>
              </a:rPr>
              <a:t>by </a:t>
            </a:r>
            <a:r>
              <a:rPr lang="en-US" sz="2800" b="1" i="1" dirty="0">
                <a:latin typeface="+mj-lt"/>
                <a:cs typeface="Century Gothic"/>
              </a:rPr>
              <a:t>actively managing continued vulnerabilities</a:t>
            </a:r>
            <a:r>
              <a:rPr lang="en-US" sz="2800" dirty="0">
                <a:latin typeface="+mj-lt"/>
                <a:cs typeface="Century Gothic"/>
              </a:rPr>
              <a:t> </a:t>
            </a:r>
            <a:r>
              <a:rPr lang="en-US" sz="2800" dirty="0" smtClean="0">
                <a:latin typeface="+mj-lt"/>
                <a:cs typeface="Century Gothic"/>
              </a:rPr>
              <a:t>to </a:t>
            </a:r>
            <a:r>
              <a:rPr lang="en-US" sz="2800" dirty="0">
                <a:latin typeface="+mj-lt"/>
                <a:cs typeface="Century Gothic"/>
              </a:rPr>
              <a:t>such problems …</a:t>
            </a:r>
          </a:p>
        </p:txBody>
      </p:sp>
    </p:spTree>
    <p:extLst>
      <p:ext uri="{BB962C8B-B14F-4D97-AF65-F5344CB8AC3E}">
        <p14:creationId xmlns:p14="http://schemas.microsoft.com/office/powerpoint/2010/main" val="1025722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5184"/>
            <a:ext cx="8933408" cy="835616"/>
          </a:xfrm>
        </p:spPr>
        <p:txBody>
          <a:bodyPr>
            <a:noAutofit/>
          </a:bodyPr>
          <a:lstStyle/>
          <a:p>
            <a:r>
              <a:rPr lang="en-US" dirty="0" smtClean="0"/>
              <a:t>Recovery is </a:t>
            </a:r>
            <a:r>
              <a:rPr lang="en-US" b="1" i="1" dirty="0" smtClean="0"/>
              <a:t>dynamic</a:t>
            </a:r>
            <a:endParaRPr lang="en-US" b="1" i="1" dirty="0"/>
          </a:p>
        </p:txBody>
      </p:sp>
      <p:sp>
        <p:nvSpPr>
          <p:cNvPr id="4" name="Down Arrow 3"/>
          <p:cNvSpPr/>
          <p:nvPr/>
        </p:nvSpPr>
        <p:spPr>
          <a:xfrm>
            <a:off x="2678278" y="2110920"/>
            <a:ext cx="4484522" cy="1482919"/>
          </a:xfrm>
          <a:prstGeom prst="downArrow">
            <a:avLst/>
          </a:prstGeom>
          <a:solidFill>
            <a:srgbClr val="9C74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33CC"/>
                </a:solidFill>
              </a:rPr>
              <a:t>Risks</a:t>
            </a:r>
          </a:p>
          <a:p>
            <a:pPr algn="ctr"/>
            <a:r>
              <a:rPr lang="en-US" sz="2400" dirty="0" smtClean="0">
                <a:solidFill>
                  <a:srgbClr val="FFFF00"/>
                </a:solidFill>
              </a:rPr>
              <a:t>Vulnerabilities</a:t>
            </a:r>
            <a:endParaRPr lang="en-US" sz="2400" dirty="0">
              <a:solidFill>
                <a:srgbClr val="FFFF00"/>
              </a:solidFill>
            </a:endParaRPr>
          </a:p>
        </p:txBody>
      </p:sp>
      <p:sp>
        <p:nvSpPr>
          <p:cNvPr id="5" name="Oval 4"/>
          <p:cNvSpPr/>
          <p:nvPr/>
        </p:nvSpPr>
        <p:spPr>
          <a:xfrm>
            <a:off x="3857062" y="3723804"/>
            <a:ext cx="2170485" cy="914400"/>
          </a:xfrm>
          <a:prstGeom prst="ellipse">
            <a:avLst/>
          </a:prstGeom>
          <a:solidFill>
            <a:srgbClr val="97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660033"/>
                </a:solidFill>
              </a:rPr>
              <a:t>RECOVERY</a:t>
            </a:r>
            <a:endParaRPr lang="en-US" dirty="0">
              <a:solidFill>
                <a:srgbClr val="660033"/>
              </a:solidFill>
            </a:endParaRPr>
          </a:p>
        </p:txBody>
      </p:sp>
      <p:sp>
        <p:nvSpPr>
          <p:cNvPr id="6" name="Up Arrow 5"/>
          <p:cNvSpPr/>
          <p:nvPr/>
        </p:nvSpPr>
        <p:spPr>
          <a:xfrm>
            <a:off x="2678278" y="4720116"/>
            <a:ext cx="4560722" cy="1481710"/>
          </a:xfrm>
          <a:prstGeom prst="up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6600"/>
                </a:solidFill>
              </a:rPr>
              <a:t>Resilience</a:t>
            </a:r>
          </a:p>
          <a:p>
            <a:pPr algn="ctr"/>
            <a:r>
              <a:rPr lang="en-US" sz="2400" dirty="0" smtClean="0">
                <a:solidFill>
                  <a:srgbClr val="00F403"/>
                </a:solidFill>
              </a:rPr>
              <a:t>Recovery Capital</a:t>
            </a:r>
            <a:endParaRPr lang="en-US" sz="2400" dirty="0">
              <a:solidFill>
                <a:srgbClr val="00F403"/>
              </a:solidFill>
            </a:endParaRPr>
          </a:p>
        </p:txBody>
      </p:sp>
    </p:spTree>
    <p:extLst>
      <p:ext uri="{BB962C8B-B14F-4D97-AF65-F5344CB8AC3E}">
        <p14:creationId xmlns:p14="http://schemas.microsoft.com/office/powerpoint/2010/main" val="360385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5"/>
                                        </p:tgtEl>
                                      </p:cBhvr>
                                    </p:animEffect>
                                    <p:animScale>
                                      <p:cBhvr>
                                        <p:cTn id="2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Perspectives</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To a large extent, providers are allied with patients/beneficiaries – they want good outcomes, but:</a:t>
            </a:r>
          </a:p>
          <a:p>
            <a:pPr marL="0" indent="0">
              <a:buNone/>
            </a:pPr>
            <a:endParaRPr lang="en-US" dirty="0"/>
          </a:p>
          <a:p>
            <a:pPr marL="0" indent="0">
              <a:buNone/>
            </a:pPr>
            <a:r>
              <a:rPr lang="en-US" dirty="0" smtClean="0"/>
              <a:t>They are concerned about financial viability and practicality of interventions. They want to get paid and save time.</a:t>
            </a:r>
          </a:p>
          <a:p>
            <a:pPr marL="274320" lvl="1" indent="0">
              <a:buNone/>
            </a:pPr>
            <a:r>
              <a:rPr lang="en-US" dirty="0" smtClean="0"/>
              <a:t>This is a legitimate concern for beneficiaries and payers as well, but providers are more aware of it</a:t>
            </a:r>
          </a:p>
          <a:p>
            <a:pPr marL="0" indent="0">
              <a:buNone/>
            </a:pPr>
            <a:r>
              <a:rPr lang="en-US" dirty="0" smtClean="0"/>
              <a:t>They may be committed to established ways of doing things</a:t>
            </a:r>
          </a:p>
          <a:p>
            <a:pPr marL="274320" lvl="1" indent="0">
              <a:buNone/>
            </a:pPr>
            <a:r>
              <a:rPr lang="en-US" dirty="0" smtClean="0"/>
              <a:t>There is not a good evidence base for many interventions that are widely used</a:t>
            </a:r>
          </a:p>
          <a:p>
            <a:pPr marL="274320" lvl="1" indent="0">
              <a:buNone/>
            </a:pPr>
            <a:r>
              <a:rPr lang="en-US" dirty="0" smtClean="0"/>
              <a:t>Even when treatments are proved to be ineffective, it’s hard to get providers to stop using them</a:t>
            </a:r>
          </a:p>
          <a:p>
            <a:pPr marL="0" indent="0">
              <a:buNone/>
            </a:pPr>
            <a:r>
              <a:rPr lang="en-US" dirty="0" smtClean="0"/>
              <a:t>They are likely to favor interventions for which they feel well-trained and  competent – there is resistance to learning new skills in mid-career</a:t>
            </a:r>
          </a:p>
          <a:p>
            <a:pPr marL="0" indent="0">
              <a:buNone/>
            </a:pPr>
            <a:endParaRPr lang="en-US" dirty="0" smtClean="0"/>
          </a:p>
          <a:p>
            <a:pPr marL="0" indent="0">
              <a:buNone/>
            </a:pPr>
            <a:r>
              <a:rPr lang="en-US" dirty="0" smtClean="0"/>
              <a:t>Stigmatization of people with behavioral health disorders </a:t>
            </a:r>
            <a:r>
              <a:rPr lang="en-US" b="1" dirty="0" smtClean="0"/>
              <a:t>by providers</a:t>
            </a:r>
            <a:r>
              <a:rPr lang="en-US" dirty="0" smtClean="0"/>
              <a:t> is a well-established phenomenon.</a:t>
            </a:r>
          </a:p>
          <a:p>
            <a:pPr marL="0" indent="0">
              <a:buNone/>
            </a:pPr>
            <a:r>
              <a:rPr lang="en-US" dirty="0" smtClean="0"/>
              <a:t>May not incorporate PCOs – have own ideas about good outcomes</a:t>
            </a:r>
            <a:endParaRPr lang="en-US" dirty="0"/>
          </a:p>
        </p:txBody>
      </p:sp>
    </p:spTree>
    <p:extLst>
      <p:ext uri="{BB962C8B-B14F-4D97-AF65-F5344CB8AC3E}">
        <p14:creationId xmlns:p14="http://schemas.microsoft.com/office/powerpoint/2010/main" val="2824771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Model for Stakeholder Engagement</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713" r="1927"/>
          <a:stretch/>
        </p:blipFill>
        <p:spPr bwMode="auto">
          <a:xfrm>
            <a:off x="762000" y="1143000"/>
            <a:ext cx="7848600" cy="5562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7261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73075" y="136525"/>
            <a:ext cx="8229600" cy="862542"/>
          </a:xfrm>
        </p:spPr>
        <p:txBody>
          <a:bodyPr vert="horz" anchor="b" anchorCtr="0">
            <a:noAutofit/>
          </a:bodyPr>
          <a:lstStyle/>
          <a:p>
            <a:r>
              <a:rPr lang="en-US" sz="2800" dirty="0"/>
              <a:t>Types of Study Designs</a:t>
            </a:r>
          </a:p>
        </p:txBody>
      </p:sp>
      <p:sp>
        <p:nvSpPr>
          <p:cNvPr id="44035" name="Rectangle 3"/>
          <p:cNvSpPr>
            <a:spLocks noGrp="1" noChangeArrowheads="1"/>
          </p:cNvSpPr>
          <p:nvPr>
            <p:ph sz="quarter" idx="1"/>
          </p:nvPr>
        </p:nvSpPr>
        <p:spPr>
          <a:xfrm>
            <a:off x="473075" y="1213658"/>
            <a:ext cx="7714960" cy="2616200"/>
          </a:xfrm>
        </p:spPr>
        <p:txBody>
          <a:bodyPr>
            <a:noAutofit/>
          </a:bodyPr>
          <a:lstStyle/>
          <a:p>
            <a:pPr eaLnBrk="1" hangingPunct="1">
              <a:lnSpc>
                <a:spcPct val="120000"/>
              </a:lnSpc>
              <a:spcBef>
                <a:spcPts val="0"/>
              </a:spcBef>
              <a:buFont typeface="Arial" panose="020B0604020202020204" pitchFamily="34" charset="0"/>
              <a:buChar char="•"/>
            </a:pPr>
            <a:r>
              <a:rPr lang="en-US" sz="2400" dirty="0" smtClean="0"/>
              <a:t>Non-experimental design – observational and natural history studies</a:t>
            </a:r>
          </a:p>
          <a:p>
            <a:pPr lvl="1">
              <a:lnSpc>
                <a:spcPct val="120000"/>
              </a:lnSpc>
              <a:spcBef>
                <a:spcPts val="0"/>
              </a:spcBef>
              <a:buFont typeface="Arial" panose="020B0604020202020204" pitchFamily="34" charset="0"/>
              <a:buChar char="•"/>
            </a:pPr>
            <a:r>
              <a:rPr lang="en-US" sz="2400" dirty="0" smtClean="0"/>
              <a:t>Can be qualitative, quantitative, or both</a:t>
            </a:r>
          </a:p>
          <a:p>
            <a:pPr lvl="1">
              <a:lnSpc>
                <a:spcPct val="120000"/>
              </a:lnSpc>
              <a:spcBef>
                <a:spcPts val="0"/>
              </a:spcBef>
              <a:buFont typeface="Arial" panose="020B0604020202020204" pitchFamily="34" charset="0"/>
              <a:buChar char="•"/>
            </a:pPr>
            <a:r>
              <a:rPr lang="en-US" sz="2400" dirty="0" smtClean="0"/>
              <a:t>Qualitative research allows people to tell their own stories, aims to give voice to the patient/community</a:t>
            </a:r>
          </a:p>
          <a:p>
            <a:pPr marL="297180" indent="-571500">
              <a:lnSpc>
                <a:spcPct val="120000"/>
              </a:lnSpc>
              <a:spcBef>
                <a:spcPts val="0"/>
              </a:spcBef>
              <a:buClrTx/>
              <a:buSzTx/>
              <a:buFont typeface="Arial" panose="020B0604020202020204" pitchFamily="34" charset="0"/>
              <a:buChar char="•"/>
            </a:pPr>
            <a:r>
              <a:rPr lang="en-US" sz="2400" dirty="0" smtClean="0">
                <a:ea typeface="Arial" charset="0"/>
                <a:cs typeface="Arial" charset="0"/>
              </a:rPr>
              <a:t>Quantitative Observational </a:t>
            </a:r>
            <a:r>
              <a:rPr lang="en-US" sz="2400" dirty="0">
                <a:ea typeface="Arial" charset="0"/>
                <a:cs typeface="Arial" charset="0"/>
              </a:rPr>
              <a:t>studies</a:t>
            </a:r>
          </a:p>
          <a:p>
            <a:pPr marL="772668" lvl="2" indent="-571500">
              <a:lnSpc>
                <a:spcPct val="120000"/>
              </a:lnSpc>
              <a:spcBef>
                <a:spcPts val="0"/>
              </a:spcBef>
              <a:buClrTx/>
              <a:buFont typeface="Arial" panose="020B0604020202020204" pitchFamily="34" charset="0"/>
              <a:buChar char="•"/>
            </a:pPr>
            <a:r>
              <a:rPr lang="en-US" sz="2400" dirty="0">
                <a:ea typeface="Arial" charset="0"/>
                <a:cs typeface="Arial" charset="0"/>
              </a:rPr>
              <a:t>Cross-sectional study</a:t>
            </a:r>
          </a:p>
          <a:p>
            <a:pPr marL="772668" lvl="2" indent="-571500">
              <a:lnSpc>
                <a:spcPct val="120000"/>
              </a:lnSpc>
              <a:spcBef>
                <a:spcPts val="0"/>
              </a:spcBef>
              <a:buClrTx/>
              <a:buFont typeface="Arial" panose="020B0604020202020204" pitchFamily="34" charset="0"/>
              <a:buChar char="•"/>
            </a:pPr>
            <a:r>
              <a:rPr lang="en-US" sz="2400" dirty="0">
                <a:ea typeface="Arial" charset="0"/>
                <a:cs typeface="Arial" charset="0"/>
              </a:rPr>
              <a:t>Case-control study</a:t>
            </a:r>
          </a:p>
          <a:p>
            <a:pPr marL="772668" lvl="2" indent="-571500">
              <a:lnSpc>
                <a:spcPct val="120000"/>
              </a:lnSpc>
              <a:spcBef>
                <a:spcPts val="0"/>
              </a:spcBef>
              <a:buClrTx/>
              <a:buFont typeface="Arial" panose="020B0604020202020204" pitchFamily="34" charset="0"/>
              <a:buChar char="•"/>
            </a:pPr>
            <a:r>
              <a:rPr lang="en-US" sz="2400" dirty="0">
                <a:ea typeface="Arial" charset="0"/>
                <a:cs typeface="Arial" charset="0"/>
              </a:rPr>
              <a:t>Cohort study</a:t>
            </a:r>
          </a:p>
          <a:p>
            <a:pPr lvl="1">
              <a:lnSpc>
                <a:spcPct val="120000"/>
              </a:lnSpc>
              <a:spcBef>
                <a:spcPts val="0"/>
              </a:spcBef>
              <a:buFont typeface="Arial" panose="020B0604020202020204" pitchFamily="34" charset="0"/>
              <a:buChar char="•"/>
            </a:pPr>
            <a:endParaRPr lang="en-US" sz="2400" dirty="0" smtClean="0"/>
          </a:p>
          <a:p>
            <a:pPr eaLnBrk="1" hangingPunct="1">
              <a:lnSpc>
                <a:spcPct val="120000"/>
              </a:lnSpc>
              <a:spcBef>
                <a:spcPts val="0"/>
              </a:spcBef>
              <a:buFont typeface="Arial" panose="020B0604020202020204" pitchFamily="34" charset="0"/>
              <a:buChar char="•"/>
            </a:pPr>
            <a:r>
              <a:rPr lang="en-US" sz="2400" dirty="0" smtClean="0"/>
              <a:t>Quasi-experimental design</a:t>
            </a:r>
          </a:p>
          <a:p>
            <a:pPr eaLnBrk="1" hangingPunct="1">
              <a:lnSpc>
                <a:spcPct val="120000"/>
              </a:lnSpc>
              <a:spcBef>
                <a:spcPts val="0"/>
              </a:spcBef>
              <a:buFont typeface="Arial" panose="020B0604020202020204" pitchFamily="34" charset="0"/>
              <a:buChar char="•"/>
            </a:pPr>
            <a:r>
              <a:rPr lang="en-US" sz="2400" dirty="0" smtClean="0"/>
              <a:t>Experimental design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Studies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Usually in-depth individual interviews or focus groups</a:t>
            </a:r>
          </a:p>
          <a:p>
            <a:r>
              <a:rPr lang="en-US" dirty="0" smtClean="0"/>
              <a:t>People are encouraged to discuss their experiences, preferences, values and goals in an open-ended way</a:t>
            </a:r>
          </a:p>
          <a:p>
            <a:r>
              <a:rPr lang="en-US" dirty="0" smtClean="0"/>
              <a:t>Investigators identify themes and patterns in the responses, try to translate participants’ perspectives succinctly for the benefit of readers</a:t>
            </a:r>
          </a:p>
          <a:p>
            <a:r>
              <a:rPr lang="en-US" dirty="0" smtClean="0"/>
              <a:t>Can be repeated over time to track natural history</a:t>
            </a:r>
          </a:p>
          <a:p>
            <a:r>
              <a:rPr lang="en-US" dirty="0" smtClean="0"/>
              <a:t>Can elicit perspectives of various participants e.g.</a:t>
            </a:r>
          </a:p>
          <a:p>
            <a:pPr lvl="1"/>
            <a:r>
              <a:rPr lang="en-US" dirty="0" smtClean="0"/>
              <a:t>Providers and patients</a:t>
            </a:r>
          </a:p>
          <a:p>
            <a:pPr lvl="1"/>
            <a:r>
              <a:rPr lang="en-US" dirty="0" smtClean="0"/>
              <a:t>Multiple family members</a:t>
            </a:r>
          </a:p>
          <a:p>
            <a:r>
              <a:rPr lang="en-US" dirty="0" smtClean="0"/>
              <a:t>Discovers phenomena, but cannot establish how prevalent or common they are (typically uses small convenience samples)</a:t>
            </a:r>
            <a:endParaRPr lang="en-US" dirty="0"/>
          </a:p>
        </p:txBody>
      </p:sp>
    </p:spTree>
    <p:extLst>
      <p:ext uri="{BB962C8B-B14F-4D97-AF65-F5344CB8AC3E}">
        <p14:creationId xmlns:p14="http://schemas.microsoft.com/office/powerpoint/2010/main" val="110813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Cross-Sectional Study</a:t>
            </a:r>
            <a:endParaRPr lang="en-US" dirty="0"/>
          </a:p>
        </p:txBody>
      </p:sp>
      <p:sp>
        <p:nvSpPr>
          <p:cNvPr id="6" name="Content Placeholder 2"/>
          <p:cNvSpPr>
            <a:spLocks noGrp="1"/>
          </p:cNvSpPr>
          <p:nvPr>
            <p:ph idx="1"/>
          </p:nvPr>
        </p:nvSpPr>
        <p:spPr>
          <a:xfrm>
            <a:off x="800100" y="1362249"/>
            <a:ext cx="7543800" cy="2554223"/>
          </a:xfrm>
        </p:spPr>
        <p:txBody>
          <a:bodyPr>
            <a:noAutofit/>
          </a:bodyPr>
          <a:lstStyle/>
          <a:p>
            <a:pPr marL="0" indent="0">
              <a:lnSpc>
                <a:spcPct val="150000"/>
              </a:lnSpc>
              <a:spcBef>
                <a:spcPts val="0"/>
              </a:spcBef>
              <a:buClrTx/>
              <a:buSzTx/>
              <a:buNone/>
            </a:pPr>
            <a:r>
              <a:rPr lang="en-US" sz="2100" dirty="0">
                <a:latin typeface="Arial" charset="0"/>
                <a:ea typeface="Arial" charset="0"/>
                <a:cs typeface="Arial" charset="0"/>
              </a:rPr>
              <a:t>Assessment of status of individuals with respect to presence or absence of </a:t>
            </a:r>
            <a:r>
              <a:rPr lang="en-US" sz="2100" dirty="0" smtClean="0">
                <a:latin typeface="Arial" charset="0"/>
                <a:ea typeface="Arial" charset="0"/>
                <a:cs typeface="Arial" charset="0"/>
              </a:rPr>
              <a:t>exposure, or outcome or both </a:t>
            </a:r>
            <a:r>
              <a:rPr lang="en-US" sz="2100" dirty="0" smtClean="0">
                <a:solidFill>
                  <a:srgbClr val="0070C0"/>
                </a:solidFill>
                <a:latin typeface="Arial" charset="0"/>
                <a:ea typeface="Arial" charset="0"/>
                <a:cs typeface="Arial" charset="0"/>
              </a:rPr>
              <a:t>at </a:t>
            </a:r>
            <a:r>
              <a:rPr lang="en-US" sz="2100" dirty="0">
                <a:solidFill>
                  <a:srgbClr val="0070C0"/>
                </a:solidFill>
                <a:latin typeface="Arial" charset="0"/>
                <a:ea typeface="Arial" charset="0"/>
                <a:cs typeface="Arial" charset="0"/>
              </a:rPr>
              <a:t>the same time point</a:t>
            </a:r>
          </a:p>
          <a:p>
            <a:pPr marL="137160" indent="-342900">
              <a:lnSpc>
                <a:spcPct val="150000"/>
              </a:lnSpc>
              <a:spcBef>
                <a:spcPts val="0"/>
              </a:spcBef>
              <a:buClrTx/>
              <a:buSzTx/>
              <a:buFont typeface="Arial" charset="0"/>
              <a:buChar char="•"/>
            </a:pPr>
            <a:r>
              <a:rPr lang="en-US" sz="2100" dirty="0" smtClean="0">
                <a:latin typeface="Arial" charset="0"/>
                <a:ea typeface="Arial" charset="0"/>
                <a:cs typeface="Arial" charset="0"/>
              </a:rPr>
              <a:t>Measures: prevalence, or relative risk or prevalence</a:t>
            </a:r>
            <a:endParaRPr lang="en-US" sz="2100" dirty="0">
              <a:latin typeface="Arial" charset="0"/>
              <a:ea typeface="Arial" charset="0"/>
              <a:cs typeface="Arial" charset="0"/>
            </a:endParaRPr>
          </a:p>
          <a:p>
            <a:pPr marL="137160" indent="-342900">
              <a:lnSpc>
                <a:spcPct val="150000"/>
              </a:lnSpc>
              <a:spcBef>
                <a:spcPts val="0"/>
              </a:spcBef>
              <a:buClrTx/>
              <a:buSzTx/>
              <a:buFont typeface="Arial" charset="0"/>
              <a:buChar char="•"/>
            </a:pPr>
            <a:r>
              <a:rPr lang="en-US" sz="2100" dirty="0">
                <a:latin typeface="Arial" charset="0"/>
                <a:ea typeface="Arial" charset="0"/>
                <a:cs typeface="Arial" charset="0"/>
              </a:rPr>
              <a:t>Strengths: cheap and </a:t>
            </a:r>
            <a:r>
              <a:rPr lang="en-US" sz="2100" dirty="0" smtClean="0">
                <a:latin typeface="Arial" charset="0"/>
                <a:ea typeface="Arial" charset="0"/>
                <a:cs typeface="Arial" charset="0"/>
              </a:rPr>
              <a:t>fast</a:t>
            </a:r>
          </a:p>
          <a:p>
            <a:pPr marL="411480" lvl="1" indent="-342900">
              <a:lnSpc>
                <a:spcPct val="150000"/>
              </a:lnSpc>
              <a:spcBef>
                <a:spcPts val="0"/>
              </a:spcBef>
              <a:buClrTx/>
              <a:buSzTx/>
              <a:buFont typeface="Arial" charset="0"/>
              <a:buChar char="•"/>
            </a:pPr>
            <a:r>
              <a:rPr lang="en-US" sz="1800" dirty="0" smtClean="0">
                <a:latin typeface="Arial" charset="0"/>
                <a:ea typeface="Arial" charset="0"/>
                <a:cs typeface="Arial" charset="0"/>
              </a:rPr>
              <a:t>Usually survey research, or using available data, e.g. health records</a:t>
            </a:r>
            <a:endParaRPr lang="en-US" sz="1800" dirty="0">
              <a:latin typeface="Arial" charset="0"/>
              <a:ea typeface="Arial" charset="0"/>
              <a:cs typeface="Arial" charset="0"/>
            </a:endParaRPr>
          </a:p>
          <a:p>
            <a:pPr marL="137160" indent="-342900">
              <a:lnSpc>
                <a:spcPct val="150000"/>
              </a:lnSpc>
              <a:spcBef>
                <a:spcPts val="0"/>
              </a:spcBef>
              <a:buClrTx/>
              <a:buSzTx/>
              <a:buFont typeface="Arial" charset="0"/>
              <a:buChar char="•"/>
            </a:pPr>
            <a:r>
              <a:rPr lang="en-US" sz="2100" dirty="0" smtClean="0">
                <a:latin typeface="Arial" charset="0"/>
                <a:ea typeface="Arial" charset="0"/>
                <a:cs typeface="Arial" charset="0"/>
              </a:rPr>
              <a:t>Important limitation</a:t>
            </a:r>
            <a:r>
              <a:rPr lang="en-US" sz="2100" dirty="0">
                <a:latin typeface="Arial" charset="0"/>
                <a:ea typeface="Arial" charset="0"/>
                <a:cs typeface="Arial" charset="0"/>
              </a:rPr>
              <a:t>: </a:t>
            </a:r>
            <a:r>
              <a:rPr lang="en-US" sz="2100" dirty="0" smtClean="0">
                <a:latin typeface="Arial" charset="0"/>
                <a:ea typeface="Arial" charset="0"/>
                <a:cs typeface="Arial" charset="0"/>
              </a:rPr>
              <a:t>Cannot establish causality</a:t>
            </a:r>
          </a:p>
          <a:p>
            <a:pPr marL="137160" indent="-342900">
              <a:lnSpc>
                <a:spcPct val="150000"/>
              </a:lnSpc>
              <a:spcBef>
                <a:spcPts val="0"/>
              </a:spcBef>
              <a:buClrTx/>
              <a:buSzTx/>
              <a:buFont typeface="Arial" charset="0"/>
              <a:buChar char="•"/>
            </a:pPr>
            <a:r>
              <a:rPr lang="en-US" sz="2100" dirty="0" smtClean="0">
                <a:latin typeface="Arial" charset="0"/>
                <a:ea typeface="Arial" charset="0"/>
                <a:cs typeface="Arial" charset="0"/>
              </a:rPr>
              <a:t>Methodological requirements</a:t>
            </a:r>
          </a:p>
          <a:p>
            <a:pPr marL="411480" lvl="1" indent="-342900">
              <a:lnSpc>
                <a:spcPct val="150000"/>
              </a:lnSpc>
              <a:spcBef>
                <a:spcPts val="0"/>
              </a:spcBef>
              <a:buClrTx/>
              <a:buSzTx/>
              <a:buFont typeface="Arial" charset="0"/>
              <a:buChar char="•"/>
            </a:pPr>
            <a:r>
              <a:rPr lang="en-US" sz="1800" dirty="0" smtClean="0">
                <a:latin typeface="Arial" charset="0"/>
                <a:ea typeface="Arial" charset="0"/>
                <a:cs typeface="Arial" charset="0"/>
              </a:rPr>
              <a:t>Probability sample from a defined population</a:t>
            </a:r>
          </a:p>
          <a:p>
            <a:pPr marL="411480" lvl="1" indent="-342900">
              <a:lnSpc>
                <a:spcPct val="150000"/>
              </a:lnSpc>
              <a:spcBef>
                <a:spcPts val="0"/>
              </a:spcBef>
              <a:buClrTx/>
              <a:buSzTx/>
              <a:buFont typeface="Arial" charset="0"/>
              <a:buChar char="•"/>
            </a:pPr>
            <a:r>
              <a:rPr lang="en-US" sz="1800" dirty="0" smtClean="0">
                <a:latin typeface="Arial" charset="0"/>
                <a:ea typeface="Arial" charset="0"/>
                <a:cs typeface="Arial" charset="0"/>
              </a:rPr>
              <a:t>Verified assessment methods</a:t>
            </a:r>
          </a:p>
          <a:p>
            <a:pPr marL="411480" lvl="1" indent="-342900">
              <a:lnSpc>
                <a:spcPct val="150000"/>
              </a:lnSpc>
              <a:spcBef>
                <a:spcPts val="0"/>
              </a:spcBef>
              <a:buClrTx/>
              <a:buSzTx/>
              <a:buFont typeface="Arial" charset="0"/>
              <a:buChar char="•"/>
            </a:pPr>
            <a:r>
              <a:rPr lang="en-US" sz="1800" dirty="0" smtClean="0">
                <a:solidFill>
                  <a:srgbClr val="FF0000"/>
                </a:solidFill>
                <a:latin typeface="Arial" charset="0"/>
                <a:ea typeface="Arial" charset="0"/>
                <a:cs typeface="Arial" charset="0"/>
              </a:rPr>
              <a:t>Adequate sample size</a:t>
            </a:r>
          </a:p>
          <a:p>
            <a:pPr marL="137160" indent="-342900">
              <a:lnSpc>
                <a:spcPct val="150000"/>
              </a:lnSpc>
              <a:spcBef>
                <a:spcPts val="0"/>
              </a:spcBef>
              <a:buClrTx/>
              <a:buSzTx/>
              <a:buFont typeface="Arial" charset="0"/>
              <a:buChar char="•"/>
            </a:pPr>
            <a:endParaRPr lang="en-US" sz="1800" dirty="0">
              <a:latin typeface="Arial" charset="0"/>
              <a:ea typeface="Arial" charset="0"/>
              <a:cs typeface="Arial" charset="0"/>
            </a:endParaRPr>
          </a:p>
          <a:p>
            <a:pPr marL="493776" lvl="2" indent="-342900">
              <a:lnSpc>
                <a:spcPct val="150000"/>
              </a:lnSpc>
              <a:spcBef>
                <a:spcPts val="0"/>
              </a:spcBef>
              <a:buClrTx/>
              <a:buFont typeface="Wingdings" charset="2"/>
              <a:buChar char="q"/>
            </a:pPr>
            <a:endParaRPr lang="en-US" sz="1800" dirty="0">
              <a:latin typeface="Arial" charset="0"/>
              <a:ea typeface="Arial" charset="0"/>
              <a:cs typeface="Arial" charset="0"/>
            </a:endParaRPr>
          </a:p>
          <a:p>
            <a:pPr marL="137160" indent="-342900">
              <a:lnSpc>
                <a:spcPct val="150000"/>
              </a:lnSpc>
              <a:spcBef>
                <a:spcPts val="0"/>
              </a:spcBef>
              <a:buClrTx/>
              <a:buSzTx/>
              <a:buFont typeface="Arial" charset="0"/>
              <a:buChar char="•"/>
            </a:pPr>
            <a:endParaRPr lang="en-US" sz="2100" dirty="0">
              <a:latin typeface="Arial" charset="0"/>
              <a:ea typeface="Arial" charset="0"/>
              <a:cs typeface="Arial" charset="0"/>
            </a:endParaRPr>
          </a:p>
        </p:txBody>
      </p:sp>
    </p:spTree>
    <p:extLst>
      <p:ext uri="{BB962C8B-B14F-4D97-AF65-F5344CB8AC3E}">
        <p14:creationId xmlns:p14="http://schemas.microsoft.com/office/powerpoint/2010/main" val="1891071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Oops. Pardon the interruption . ..  </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 . . but we need to discuss hypothesis testing, statistical significance – “</a:t>
            </a:r>
            <a:r>
              <a:rPr lang="en-US" dirty="0" smtClean="0">
                <a:solidFill>
                  <a:srgbClr val="FF0000"/>
                </a:solidFill>
              </a:rPr>
              <a:t>p</a:t>
            </a:r>
            <a:r>
              <a:rPr lang="en-US" dirty="0" smtClean="0"/>
              <a:t>” -- and sample size – “</a:t>
            </a:r>
            <a:r>
              <a:rPr lang="en-US" dirty="0" smtClean="0">
                <a:solidFill>
                  <a:srgbClr val="FF0000"/>
                </a:solidFill>
              </a:rPr>
              <a:t>n</a:t>
            </a:r>
            <a:r>
              <a:rPr lang="en-US" dirty="0" smtClean="0"/>
              <a:t>”</a:t>
            </a:r>
          </a:p>
          <a:p>
            <a:pPr marL="0" indent="0">
              <a:buNone/>
            </a:pPr>
            <a:endParaRPr lang="en-US" dirty="0"/>
          </a:p>
          <a:p>
            <a:pPr marL="0" indent="0">
              <a:buNone/>
            </a:pPr>
            <a:r>
              <a:rPr lang="en-US" dirty="0" smtClean="0"/>
              <a:t>In quantitative research, we’re usually comparing 2 or more groups, who we know to be different in some way, e.g.</a:t>
            </a:r>
          </a:p>
          <a:p>
            <a:pPr marL="274320" lvl="1" indent="0">
              <a:buNone/>
            </a:pPr>
            <a:r>
              <a:rPr lang="en-US" dirty="0" smtClean="0"/>
              <a:t>They were exposed to an environmental hazard, or not</a:t>
            </a:r>
          </a:p>
          <a:p>
            <a:pPr marL="274320" lvl="1" indent="0">
              <a:buNone/>
            </a:pPr>
            <a:r>
              <a:rPr lang="en-US" dirty="0" smtClean="0"/>
              <a:t>They received Treatment 1 or Treatment 2, or no treatment</a:t>
            </a:r>
          </a:p>
          <a:p>
            <a:pPr marL="274320" lvl="1" indent="0">
              <a:buNone/>
            </a:pPr>
            <a:r>
              <a:rPr lang="en-US" dirty="0" smtClean="0"/>
              <a:t>They have some intrinsic characteristic – male or female, old or young, rich or poor</a:t>
            </a:r>
          </a:p>
          <a:p>
            <a:pPr marL="0" indent="0">
              <a:buNone/>
            </a:pPr>
            <a:r>
              <a:rPr lang="en-US" dirty="0" smtClean="0"/>
              <a:t>Does having characteristic A make characteristic B more or less likely? (Or we could be asking if the </a:t>
            </a:r>
            <a:r>
              <a:rPr lang="en-US" b="1" dirty="0" smtClean="0"/>
              <a:t>amount</a:t>
            </a:r>
            <a:r>
              <a:rPr lang="en-US" dirty="0" smtClean="0"/>
              <a:t> of A is associated with more or less </a:t>
            </a:r>
            <a:r>
              <a:rPr lang="en-US" b="1" dirty="0" smtClean="0"/>
              <a:t>likelihood</a:t>
            </a:r>
            <a:r>
              <a:rPr lang="en-US" dirty="0" smtClean="0"/>
              <a:t> or </a:t>
            </a:r>
            <a:r>
              <a:rPr lang="en-US" b="1" dirty="0" smtClean="0"/>
              <a:t>amount </a:t>
            </a:r>
            <a:r>
              <a:rPr lang="en-US" dirty="0" smtClean="0"/>
              <a:t>of B)</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30067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0080" y="1290965"/>
            <a:ext cx="7448204" cy="5213743"/>
          </a:xfrm>
          <a:prstGeom prst="rect">
            <a:avLst/>
          </a:prstGeom>
        </p:spPr>
      </p:pic>
      <p:sp>
        <p:nvSpPr>
          <p:cNvPr id="3" name="TextBox 2"/>
          <p:cNvSpPr txBox="1"/>
          <p:nvPr/>
        </p:nvSpPr>
        <p:spPr>
          <a:xfrm>
            <a:off x="856211" y="324196"/>
            <a:ext cx="6217920" cy="369332"/>
          </a:xfrm>
          <a:prstGeom prst="rect">
            <a:avLst/>
          </a:prstGeom>
          <a:noFill/>
        </p:spPr>
        <p:txBody>
          <a:bodyPr wrap="square" rtlCol="0">
            <a:spAutoFit/>
          </a:bodyPr>
          <a:lstStyle/>
          <a:p>
            <a:r>
              <a:rPr lang="en-US" dirty="0" smtClean="0"/>
              <a:t>For example . . .</a:t>
            </a:r>
            <a:endParaRPr lang="en-US" dirty="0"/>
          </a:p>
        </p:txBody>
      </p:sp>
    </p:spTree>
    <p:extLst>
      <p:ext uri="{BB962C8B-B14F-4D97-AF65-F5344CB8AC3E}">
        <p14:creationId xmlns:p14="http://schemas.microsoft.com/office/powerpoint/2010/main" val="214469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hard</a:t>
            </a:r>
            <a:endParaRPr lang="en-US" dirty="0"/>
          </a:p>
        </p:txBody>
      </p:sp>
      <p:sp>
        <p:nvSpPr>
          <p:cNvPr id="3" name="Content Placeholder 2"/>
          <p:cNvSpPr>
            <a:spLocks noGrp="1"/>
          </p:cNvSpPr>
          <p:nvPr>
            <p:ph sz="quarter" idx="1"/>
          </p:nvPr>
        </p:nvSpPr>
        <p:spPr/>
        <p:txBody>
          <a:bodyPr/>
          <a:lstStyle/>
          <a:p>
            <a:pPr marL="0" indent="0">
              <a:buNone/>
            </a:pPr>
            <a:r>
              <a:rPr lang="en-US" dirty="0" smtClean="0"/>
              <a:t>We can’t include everybody in the world in our sample, we have to pick a smaller group to make our measurements.</a:t>
            </a:r>
          </a:p>
          <a:p>
            <a:pPr marL="0" indent="0">
              <a:buNone/>
            </a:pPr>
            <a:r>
              <a:rPr lang="en-US" u="sng" dirty="0" smtClean="0"/>
              <a:t>Purely by chance</a:t>
            </a:r>
            <a:r>
              <a:rPr lang="en-US" dirty="0" smtClean="0"/>
              <a:t>, the people we pick who have A might be more likely to also have B, even though this is not true for the total population. </a:t>
            </a:r>
          </a:p>
          <a:p>
            <a:pPr marL="0" indent="0">
              <a:buNone/>
            </a:pPr>
            <a:r>
              <a:rPr lang="en-US" dirty="0" smtClean="0"/>
              <a:t>The </a:t>
            </a:r>
            <a:r>
              <a:rPr lang="en-US" dirty="0" smtClean="0">
                <a:solidFill>
                  <a:srgbClr val="FF0000"/>
                </a:solidFill>
              </a:rPr>
              <a:t>difference</a:t>
            </a:r>
            <a:r>
              <a:rPr lang="en-US" dirty="0" smtClean="0"/>
              <a:t> between group 1 and group 2</a:t>
            </a:r>
          </a:p>
          <a:p>
            <a:pPr marL="0" indent="0">
              <a:buNone/>
            </a:pPr>
            <a:r>
              <a:rPr lang="en-US" dirty="0"/>
              <a:t>i</a:t>
            </a:r>
            <a:r>
              <a:rPr lang="en-US" dirty="0" smtClean="0"/>
              <a:t>n the proportion (or average amount)</a:t>
            </a:r>
          </a:p>
          <a:p>
            <a:pPr marL="0" indent="0">
              <a:buNone/>
            </a:pPr>
            <a:r>
              <a:rPr lang="en-US" dirty="0" smtClean="0"/>
              <a:t>of B may be real, or may be due to chance. </a:t>
            </a:r>
          </a:p>
          <a:p>
            <a:pPr marL="0" indent="0">
              <a:buNone/>
            </a:pPr>
            <a:endParaRPr lang="en-US" dirty="0" smtClean="0"/>
          </a:p>
          <a:p>
            <a:pPr marL="0" indent="0">
              <a:buNone/>
            </a:pPr>
            <a:endParaRPr lang="en-US" dirty="0" smtClean="0"/>
          </a:p>
          <a:p>
            <a:pPr marL="0" indent="0">
              <a:buNone/>
            </a:pPr>
            <a:endParaRPr lang="en-US" dirty="0"/>
          </a:p>
        </p:txBody>
      </p:sp>
      <p:pic>
        <p:nvPicPr>
          <p:cNvPr id="4" name="Picture 5" descr="SL0025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84213" y="2834639"/>
            <a:ext cx="2552026" cy="2693295"/>
          </a:xfrm>
          <a:prstGeom prst="rect">
            <a:avLst/>
          </a:prstGeom>
        </p:spPr>
      </p:pic>
    </p:spTree>
    <p:extLst>
      <p:ext uri="{BB962C8B-B14F-4D97-AF65-F5344CB8AC3E}">
        <p14:creationId xmlns:p14="http://schemas.microsoft.com/office/powerpoint/2010/main" val="2423861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Stakeholder </a:t>
            </a:r>
            <a:br>
              <a:rPr lang="en-US" dirty="0" smtClean="0"/>
            </a:br>
            <a:r>
              <a:rPr lang="en-US" dirty="0" smtClean="0"/>
              <a:t>Engagement in CER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u="sng" dirty="0" smtClean="0"/>
              <a:t>Who are the “stakeholders”?</a:t>
            </a:r>
          </a:p>
          <a:p>
            <a:r>
              <a:rPr lang="en-US" dirty="0" smtClean="0"/>
              <a:t>People who have the problem (possibly defined as a disease) or are at risk</a:t>
            </a:r>
            <a:r>
              <a:rPr lang="en-US" dirty="0"/>
              <a:t>,</a:t>
            </a:r>
            <a:r>
              <a:rPr lang="en-US" dirty="0" smtClean="0"/>
              <a:t> and their significant others</a:t>
            </a:r>
          </a:p>
          <a:p>
            <a:pPr lvl="1"/>
            <a:r>
              <a:rPr lang="en-US" dirty="0" smtClean="0"/>
              <a:t>Sub-categories: SES, age, severity, co-morbidity, ethnicity . . . </a:t>
            </a:r>
          </a:p>
          <a:p>
            <a:pPr lvl="1"/>
            <a:r>
              <a:rPr lang="en-US" dirty="0" smtClean="0"/>
              <a:t>“Professional patients”</a:t>
            </a:r>
          </a:p>
          <a:p>
            <a:r>
              <a:rPr lang="en-US" dirty="0" smtClean="0"/>
              <a:t>Communities affected by the research focus</a:t>
            </a:r>
          </a:p>
          <a:p>
            <a:r>
              <a:rPr lang="en-US" dirty="0" smtClean="0"/>
              <a:t>Disease societies (= who exactly?)</a:t>
            </a:r>
          </a:p>
          <a:p>
            <a:r>
              <a:rPr lang="en-US" dirty="0" smtClean="0"/>
              <a:t>Health care providers</a:t>
            </a:r>
          </a:p>
          <a:p>
            <a:pPr lvl="1"/>
            <a:r>
              <a:rPr lang="en-US" dirty="0" smtClean="0"/>
              <a:t>Individuals</a:t>
            </a:r>
          </a:p>
          <a:p>
            <a:pPr lvl="1"/>
            <a:r>
              <a:rPr lang="en-US" dirty="0" smtClean="0"/>
              <a:t>Organizations</a:t>
            </a:r>
          </a:p>
          <a:p>
            <a:r>
              <a:rPr lang="en-US" dirty="0" smtClean="0"/>
              <a:t>Payers – public and private</a:t>
            </a:r>
          </a:p>
          <a:p>
            <a:r>
              <a:rPr lang="en-US" dirty="0" smtClean="0"/>
              <a:t>The ultimate payers – taxpayers and ratepayers</a:t>
            </a:r>
            <a:endParaRPr lang="en-US" dirty="0"/>
          </a:p>
        </p:txBody>
      </p:sp>
    </p:spTree>
    <p:extLst>
      <p:ext uri="{BB962C8B-B14F-4D97-AF65-F5344CB8AC3E}">
        <p14:creationId xmlns:p14="http://schemas.microsoft.com/office/powerpoint/2010/main" val="3530951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673"/>
            <a:ext cx="8229600" cy="990600"/>
          </a:xfrm>
        </p:spPr>
        <p:txBody>
          <a:bodyPr/>
          <a:lstStyle/>
          <a:p>
            <a:r>
              <a:rPr lang="en-US" dirty="0" smtClean="0"/>
              <a:t>The meaning of </a:t>
            </a:r>
            <a:r>
              <a:rPr lang="en-US" dirty="0" smtClean="0">
                <a:solidFill>
                  <a:srgbClr val="FF0000"/>
                </a:solidFill>
              </a:rPr>
              <a:t>p</a:t>
            </a:r>
            <a:endParaRPr lang="en-US" dirty="0">
              <a:solidFill>
                <a:srgbClr val="FF0000"/>
              </a:solidFill>
            </a:endParaRPr>
          </a:p>
        </p:txBody>
      </p:sp>
      <p:sp>
        <p:nvSpPr>
          <p:cNvPr id="3" name="Content Placeholder 2"/>
          <p:cNvSpPr>
            <a:spLocks noGrp="1"/>
          </p:cNvSpPr>
          <p:nvPr>
            <p:ph sz="quarter" idx="1"/>
          </p:nvPr>
        </p:nvSpPr>
        <p:spPr>
          <a:xfrm>
            <a:off x="457200" y="853440"/>
            <a:ext cx="8229600" cy="4937760"/>
          </a:xfrm>
        </p:spPr>
        <p:txBody>
          <a:bodyPr>
            <a:normAutofit fontScale="92500"/>
          </a:bodyPr>
          <a:lstStyle/>
          <a:p>
            <a:pPr marL="0" indent="0">
              <a:buNone/>
            </a:pPr>
            <a:r>
              <a:rPr lang="en-US" dirty="0"/>
              <a:t>p</a:t>
            </a:r>
            <a:r>
              <a:rPr lang="en-US" dirty="0" smtClean="0"/>
              <a:t> is the probability that you would see the difference you actually observed between Group 1 and Group 2 if there is no real difference between them in the total population.</a:t>
            </a:r>
          </a:p>
          <a:p>
            <a:pPr marL="0" indent="0">
              <a:buNone/>
            </a:pPr>
            <a:r>
              <a:rPr lang="en-US" dirty="0" smtClean="0"/>
              <a:t>The smaller p is, the more likely the difference actually exists. E.g., if p=.05 (i.e. 5%), </a:t>
            </a:r>
            <a:r>
              <a:rPr lang="en-US" u="sng" dirty="0" smtClean="0"/>
              <a:t>in principle</a:t>
            </a:r>
            <a:r>
              <a:rPr lang="en-US" dirty="0" smtClean="0"/>
              <a:t> (not necessarily in reality) there’s only a 5% chance that the difference isn’t real.</a:t>
            </a:r>
          </a:p>
          <a:p>
            <a:pPr marL="0" indent="0">
              <a:buNone/>
            </a:pPr>
            <a:r>
              <a:rPr lang="en-US" dirty="0"/>
              <a:t>p</a:t>
            </a:r>
            <a:r>
              <a:rPr lang="en-US" dirty="0" smtClean="0"/>
              <a:t> depends on 3 quantities:</a:t>
            </a:r>
          </a:p>
          <a:p>
            <a:pPr marL="274320" lvl="1" indent="0">
              <a:buNone/>
            </a:pPr>
            <a:r>
              <a:rPr lang="en-US" dirty="0" smtClean="0"/>
              <a:t>The size of the difference between the groups. The bigger it is, the smaller p will be.</a:t>
            </a:r>
          </a:p>
          <a:p>
            <a:pPr marL="274320" lvl="1" indent="0">
              <a:buNone/>
            </a:pPr>
            <a:r>
              <a:rPr lang="en-US" dirty="0" smtClean="0"/>
              <a:t>The size of the groups (n). The bigger the groups, the smaller p will be.</a:t>
            </a:r>
          </a:p>
          <a:p>
            <a:pPr marL="274320" lvl="1" indent="0">
              <a:buNone/>
            </a:pPr>
            <a:r>
              <a:rPr lang="en-US" dirty="0" smtClean="0"/>
              <a:t>How “spread out” the values of B are, and of other variables in the 2 groups that might matter.</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95" y="5699760"/>
            <a:ext cx="1736688" cy="1066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323" y="5699760"/>
            <a:ext cx="1787236" cy="1097851"/>
          </a:xfrm>
          <a:prstGeom prst="rect">
            <a:avLst/>
          </a:prstGeom>
        </p:spPr>
      </p:pic>
    </p:spTree>
    <p:extLst>
      <p:ext uri="{BB962C8B-B14F-4D97-AF65-F5344CB8AC3E}">
        <p14:creationId xmlns:p14="http://schemas.microsoft.com/office/powerpoint/2010/main" val="385274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5181600"/>
          </a:xfrm>
        </p:spPr>
        <p:txBody>
          <a:bodyPr>
            <a:normAutofit fontScale="85000" lnSpcReduction="20000"/>
          </a:bodyPr>
          <a:lstStyle/>
          <a:p>
            <a:r>
              <a:rPr lang="en-US" dirty="0" smtClean="0"/>
              <a:t>It does not give us any information about the causal relationship between A and B, if any</a:t>
            </a:r>
          </a:p>
          <a:p>
            <a:r>
              <a:rPr lang="en-US" dirty="0" smtClean="0"/>
              <a:t>With a large sample, p may be small but the difference between A and B is also too small to really care about</a:t>
            </a:r>
          </a:p>
          <a:p>
            <a:pPr marL="0" indent="0">
              <a:buNone/>
            </a:pPr>
            <a:endParaRPr lang="en-US" dirty="0" smtClean="0"/>
          </a:p>
          <a:p>
            <a:pPr marL="0" indent="0">
              <a:buNone/>
            </a:pPr>
            <a:r>
              <a:rPr lang="en-US" dirty="0" smtClean="0"/>
              <a:t>“Statistical Significance”</a:t>
            </a:r>
          </a:p>
          <a:p>
            <a:pPr marL="0" indent="0">
              <a:buNone/>
            </a:pPr>
            <a:r>
              <a:rPr lang="en-US" dirty="0" smtClean="0"/>
              <a:t>Purely arbitrarily, for meaningless historical reasons, p&lt;.05 is conventionally called “statistically significant.” </a:t>
            </a:r>
          </a:p>
          <a:p>
            <a:pPr marL="0" indent="0">
              <a:buNone/>
            </a:pPr>
            <a:r>
              <a:rPr lang="en-US" dirty="0" smtClean="0"/>
              <a:t>If p&gt;.05, that does </a:t>
            </a:r>
            <a:r>
              <a:rPr lang="en-US" b="1" dirty="0" smtClean="0"/>
              <a:t>not </a:t>
            </a:r>
            <a:r>
              <a:rPr lang="en-US" dirty="0" smtClean="0"/>
              <a:t>mean you can conclude that there is no real difference.</a:t>
            </a:r>
          </a:p>
          <a:p>
            <a:pPr marL="0" indent="0">
              <a:buNone/>
            </a:pPr>
            <a:r>
              <a:rPr lang="en-US" dirty="0" smtClean="0"/>
              <a:t>If p&lt;.05, that does </a:t>
            </a:r>
            <a:r>
              <a:rPr lang="en-US" b="1" dirty="0" smtClean="0"/>
              <a:t>not</a:t>
            </a:r>
            <a:r>
              <a:rPr lang="en-US" dirty="0" smtClean="0"/>
              <a:t> mean you have proved your case. (In fact, for many reasons, many or most findings with p&lt;.05 are</a:t>
            </a:r>
          </a:p>
          <a:p>
            <a:pPr marL="0" indent="0">
              <a:buNone/>
            </a:pPr>
            <a:r>
              <a:rPr lang="en-US" dirty="0"/>
              <a:t>p</a:t>
            </a:r>
            <a:r>
              <a:rPr lang="en-US" dirty="0" smtClean="0"/>
              <a:t>robably wrong. )</a:t>
            </a:r>
          </a:p>
          <a:p>
            <a:pPr marL="0" indent="0">
              <a:buNone/>
            </a:pPr>
            <a:r>
              <a:rPr lang="en-US" dirty="0"/>
              <a:t>p</a:t>
            </a:r>
            <a:r>
              <a:rPr lang="en-US" dirty="0" smtClean="0"/>
              <a:t> value is not valid at all if hypothesis not specified in advance</a:t>
            </a:r>
          </a:p>
          <a:p>
            <a:pPr marL="0" indent="0">
              <a:buNone/>
            </a:pPr>
            <a:r>
              <a:rPr lang="en-US" dirty="0" smtClean="0"/>
              <a:t>If you make multiple comparisons, you have to correct the p value</a:t>
            </a:r>
            <a:endParaRPr lang="en-US" dirty="0"/>
          </a:p>
        </p:txBody>
      </p:sp>
      <p:sp>
        <p:nvSpPr>
          <p:cNvPr id="2" name="Title 1"/>
          <p:cNvSpPr>
            <a:spLocks noGrp="1"/>
          </p:cNvSpPr>
          <p:nvPr>
            <p:ph type="title"/>
          </p:nvPr>
        </p:nvSpPr>
        <p:spPr/>
        <p:txBody>
          <a:bodyPr/>
          <a:lstStyle/>
          <a:p>
            <a:r>
              <a:rPr lang="en-US" dirty="0"/>
              <a:t>w</a:t>
            </a:r>
            <a:r>
              <a:rPr lang="en-US" dirty="0" smtClean="0"/>
              <a:t>hat </a:t>
            </a:r>
            <a:r>
              <a:rPr lang="en-US" dirty="0" smtClean="0">
                <a:solidFill>
                  <a:srgbClr val="FF0000"/>
                </a:solidFill>
              </a:rPr>
              <a:t>p</a:t>
            </a:r>
            <a:r>
              <a:rPr lang="en-US" dirty="0" smtClean="0"/>
              <a:t> </a:t>
            </a:r>
            <a:r>
              <a:rPr lang="en-US" u="sng" dirty="0" smtClean="0"/>
              <a:t>is not</a:t>
            </a:r>
            <a:endParaRPr lang="en-US" u="sng" dirty="0"/>
          </a:p>
        </p:txBody>
      </p:sp>
      <p:sp>
        <p:nvSpPr>
          <p:cNvPr id="4" name="Rectangle 3"/>
          <p:cNvSpPr/>
          <p:nvPr/>
        </p:nvSpPr>
        <p:spPr>
          <a:xfrm>
            <a:off x="457200" y="2793076"/>
            <a:ext cx="8229600" cy="3524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576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You need a big enough sample to detect a real difference of the size you expect and care about. </a:t>
            </a:r>
          </a:p>
          <a:p>
            <a:pPr lvl="1"/>
            <a:r>
              <a:rPr lang="en-US" dirty="0" smtClean="0"/>
              <a:t>Can be difficult and expensive</a:t>
            </a:r>
          </a:p>
          <a:p>
            <a:pPr lvl="1"/>
            <a:r>
              <a:rPr lang="en-US" dirty="0" smtClean="0"/>
              <a:t>An important consideration for </a:t>
            </a:r>
            <a:r>
              <a:rPr lang="en-US" u="sng" dirty="0" smtClean="0"/>
              <a:t>whether you will be funded</a:t>
            </a:r>
          </a:p>
          <a:p>
            <a:r>
              <a:rPr lang="en-US" dirty="0" smtClean="0"/>
              <a:t>“Statistically significant” doesn’t really mean anything. </a:t>
            </a:r>
          </a:p>
          <a:p>
            <a:pPr lvl="1"/>
            <a:r>
              <a:rPr lang="en-US" dirty="0" smtClean="0"/>
              <a:t>Doesn’t tell us whether a result matters – is “significant” – in any way we care about. </a:t>
            </a:r>
          </a:p>
          <a:p>
            <a:pPr lvl="1"/>
            <a:r>
              <a:rPr lang="en-US" dirty="0" smtClean="0"/>
              <a:t>Credible evidence depends on consistent and replicable findings, not one study.</a:t>
            </a:r>
          </a:p>
          <a:p>
            <a:r>
              <a:rPr lang="en-US" dirty="0" smtClean="0"/>
              <a:t>It’s important that the groups be well matched</a:t>
            </a:r>
          </a:p>
          <a:p>
            <a:pPr lvl="1"/>
            <a:r>
              <a:rPr lang="en-US" dirty="0" smtClean="0"/>
              <a:t>There are ways mathematically to adjust for differences, but they reduce the power and credibility of your study.</a:t>
            </a:r>
            <a:endParaRPr lang="en-US" dirty="0"/>
          </a:p>
        </p:txBody>
      </p:sp>
    </p:spTree>
    <p:extLst>
      <p:ext uri="{BB962C8B-B14F-4D97-AF65-F5344CB8AC3E}">
        <p14:creationId xmlns:p14="http://schemas.microsoft.com/office/powerpoint/2010/main" val="2230243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Cohort Study</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368" y="1375158"/>
            <a:ext cx="4729942" cy="3556917"/>
          </a:xfrm>
          <a:prstGeom prst="rect">
            <a:avLst/>
          </a:prstGeom>
        </p:spPr>
      </p:pic>
      <p:sp>
        <p:nvSpPr>
          <p:cNvPr id="8" name="TextBox 7"/>
          <p:cNvSpPr txBox="1"/>
          <p:nvPr/>
        </p:nvSpPr>
        <p:spPr>
          <a:xfrm>
            <a:off x="307571" y="5187142"/>
            <a:ext cx="8528858" cy="1200329"/>
          </a:xfrm>
          <a:prstGeom prst="rect">
            <a:avLst/>
          </a:prstGeom>
          <a:noFill/>
        </p:spPr>
        <p:txBody>
          <a:bodyPr wrap="square" rtlCol="0">
            <a:spAutoFit/>
          </a:bodyPr>
          <a:lstStyle/>
          <a:p>
            <a:r>
              <a:rPr lang="en-US" dirty="0" smtClean="0"/>
              <a:t>Note: Exposure  could by definition be something that happened prior to 2009. Outcome comparison is a rate </a:t>
            </a:r>
            <a:r>
              <a:rPr lang="en-US" smtClean="0"/>
              <a:t>or risk ratio </a:t>
            </a:r>
            <a:r>
              <a:rPr lang="en-US" dirty="0" smtClean="0"/>
              <a:t>as of 2029.</a:t>
            </a:r>
          </a:p>
          <a:p>
            <a:r>
              <a:rPr lang="en-US" dirty="0" smtClean="0"/>
              <a:t>If exposure can happen at any time during study period, or is ongoing, analysis is more complicated, called an incidence ratio per given time period.</a:t>
            </a:r>
            <a:endParaRPr lang="en-US" dirty="0"/>
          </a:p>
        </p:txBody>
      </p:sp>
    </p:spTree>
    <p:extLst>
      <p:ext uri="{BB962C8B-B14F-4D97-AF65-F5344CB8AC3E}">
        <p14:creationId xmlns:p14="http://schemas.microsoft.com/office/powerpoint/2010/main" val="2388185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Case-Control Study</a:t>
            </a:r>
            <a:endParaRPr lang="en-US" dirty="0"/>
          </a:p>
        </p:txBody>
      </p:sp>
      <p:pic>
        <p:nvPicPr>
          <p:cNvPr id="4" name="Picture 3"/>
          <p:cNvPicPr>
            <a:picLocks noChangeAspect="1"/>
          </p:cNvPicPr>
          <p:nvPr/>
        </p:nvPicPr>
        <p:blipFill>
          <a:blip r:embed="rId3"/>
          <a:stretch>
            <a:fillRect/>
          </a:stretch>
        </p:blipFill>
        <p:spPr>
          <a:xfrm>
            <a:off x="2092881" y="2352675"/>
            <a:ext cx="5003959" cy="2978945"/>
          </a:xfrm>
          <a:prstGeom prst="rect">
            <a:avLst/>
          </a:prstGeom>
        </p:spPr>
      </p:pic>
    </p:spTree>
    <p:extLst>
      <p:ext uri="{BB962C8B-B14F-4D97-AF65-F5344CB8AC3E}">
        <p14:creationId xmlns:p14="http://schemas.microsoft.com/office/powerpoint/2010/main" val="734905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Limitations of Observational Studies</a:t>
            </a:r>
            <a:endParaRPr lang="en-US" dirty="0"/>
          </a:p>
        </p:txBody>
      </p:sp>
      <p:sp>
        <p:nvSpPr>
          <p:cNvPr id="6" name="Content Placeholder 2"/>
          <p:cNvSpPr>
            <a:spLocks noGrp="1"/>
          </p:cNvSpPr>
          <p:nvPr>
            <p:ph idx="1"/>
          </p:nvPr>
        </p:nvSpPr>
        <p:spPr>
          <a:xfrm>
            <a:off x="822960" y="1396538"/>
            <a:ext cx="7863840" cy="4089862"/>
          </a:xfrm>
        </p:spPr>
        <p:txBody>
          <a:bodyPr>
            <a:noAutofit/>
          </a:bodyPr>
          <a:lstStyle/>
          <a:p>
            <a:pPr marL="0" indent="0">
              <a:spcBef>
                <a:spcPts val="0"/>
              </a:spcBef>
              <a:buClrTx/>
              <a:buSzTx/>
              <a:buNone/>
            </a:pPr>
            <a:r>
              <a:rPr lang="en-US" sz="2100" dirty="0" smtClean="0">
                <a:latin typeface="Arial" charset="0"/>
                <a:ea typeface="Arial" charset="0"/>
                <a:cs typeface="Arial" charset="0"/>
              </a:rPr>
              <a:t>Weak – often misleading – evidence for causation</a:t>
            </a:r>
          </a:p>
          <a:p>
            <a:pPr marL="0" indent="0">
              <a:spcBef>
                <a:spcPts val="0"/>
              </a:spcBef>
              <a:buClrTx/>
              <a:buSzTx/>
              <a:buNone/>
            </a:pPr>
            <a:r>
              <a:rPr lang="en-US" sz="2100" dirty="0" smtClean="0">
                <a:latin typeface="Arial" charset="0"/>
                <a:ea typeface="Arial" charset="0"/>
                <a:cs typeface="Arial" charset="0"/>
              </a:rPr>
              <a:t>Confounding: We observe A          B  but in reality </a:t>
            </a:r>
            <a:br>
              <a:rPr lang="en-US" sz="2100" dirty="0" smtClean="0">
                <a:latin typeface="Arial" charset="0"/>
                <a:ea typeface="Arial" charset="0"/>
                <a:cs typeface="Arial" charset="0"/>
              </a:rPr>
            </a:br>
            <a:r>
              <a:rPr lang="en-US" sz="2100" dirty="0" smtClean="0">
                <a:latin typeface="Arial" charset="0"/>
                <a:ea typeface="Arial" charset="0"/>
                <a:cs typeface="Arial" charset="0"/>
              </a:rPr>
              <a:t>  A                  B            </a:t>
            </a:r>
          </a:p>
          <a:p>
            <a:pPr marL="137160" indent="-342900">
              <a:spcBef>
                <a:spcPts val="0"/>
              </a:spcBef>
              <a:buClrTx/>
              <a:buSzTx/>
              <a:buFont typeface="Arial" charset="0"/>
              <a:buChar char="•"/>
            </a:pPr>
            <a:endParaRPr lang="en-US" sz="2100" dirty="0" smtClean="0">
              <a:latin typeface="Arial" charset="0"/>
              <a:ea typeface="Arial" charset="0"/>
              <a:cs typeface="Arial" charset="0"/>
            </a:endParaRPr>
          </a:p>
          <a:p>
            <a:pPr marL="0" indent="0">
              <a:spcBef>
                <a:spcPts val="0"/>
              </a:spcBef>
              <a:buClrTx/>
              <a:buSzTx/>
              <a:buNone/>
            </a:pPr>
            <a:r>
              <a:rPr lang="en-US" sz="2100" dirty="0" smtClean="0">
                <a:latin typeface="Arial" charset="0"/>
                <a:ea typeface="Arial" charset="0"/>
                <a:cs typeface="Arial" charset="0"/>
              </a:rPr>
              <a:t>  C</a:t>
            </a:r>
            <a:endParaRPr lang="en-US" sz="2100" dirty="0">
              <a:latin typeface="Arial" charset="0"/>
              <a:ea typeface="Arial" charset="0"/>
              <a:cs typeface="Arial" charset="0"/>
            </a:endParaRPr>
          </a:p>
          <a:p>
            <a:pPr marL="137160" indent="-342900">
              <a:spcBef>
                <a:spcPts val="0"/>
              </a:spcBef>
              <a:buClrTx/>
              <a:buSzTx/>
              <a:buFont typeface="Arial" charset="0"/>
              <a:buChar char="•"/>
            </a:pPr>
            <a:endParaRPr lang="en-US" sz="2100" dirty="0" smtClean="0">
              <a:latin typeface="Arial" charset="0"/>
              <a:ea typeface="Arial" charset="0"/>
              <a:cs typeface="Arial" charset="0"/>
            </a:endParaRPr>
          </a:p>
          <a:p>
            <a:pPr marL="137160" indent="-342900">
              <a:spcBef>
                <a:spcPts val="0"/>
              </a:spcBef>
              <a:buClrTx/>
              <a:buSzTx/>
              <a:buFont typeface="Arial" charset="0"/>
              <a:buChar char="•"/>
            </a:pPr>
            <a:r>
              <a:rPr lang="en-US" sz="2100" dirty="0" smtClean="0">
                <a:latin typeface="Arial" charset="0"/>
                <a:ea typeface="Arial" charset="0"/>
                <a:cs typeface="Arial" charset="0"/>
              </a:rPr>
              <a:t>The </a:t>
            </a:r>
            <a:r>
              <a:rPr lang="en-US" sz="2100" dirty="0">
                <a:latin typeface="Arial" charset="0"/>
                <a:ea typeface="Arial" charset="0"/>
                <a:cs typeface="Arial" charset="0"/>
              </a:rPr>
              <a:t>association between </a:t>
            </a:r>
            <a:r>
              <a:rPr lang="en-US" sz="2100" dirty="0" smtClean="0">
                <a:latin typeface="Arial" charset="0"/>
                <a:ea typeface="Arial" charset="0"/>
                <a:cs typeface="Arial" charset="0"/>
              </a:rPr>
              <a:t>exposure and outcome is calculated as what’s call an </a:t>
            </a:r>
            <a:r>
              <a:rPr lang="en-US" sz="2100" b="1" dirty="0" smtClean="0">
                <a:latin typeface="Arial" charset="0"/>
                <a:ea typeface="Arial" charset="0"/>
                <a:cs typeface="Arial" charset="0"/>
              </a:rPr>
              <a:t>Odds </a:t>
            </a:r>
            <a:r>
              <a:rPr lang="en-US" sz="2100" b="1" dirty="0">
                <a:latin typeface="Arial" charset="0"/>
                <a:ea typeface="Arial" charset="0"/>
                <a:cs typeface="Arial" charset="0"/>
              </a:rPr>
              <a:t>Ratio (OR</a:t>
            </a:r>
            <a:r>
              <a:rPr lang="en-US" sz="2100" b="1" dirty="0" smtClean="0">
                <a:latin typeface="Arial" charset="0"/>
                <a:ea typeface="Arial" charset="0"/>
                <a:cs typeface="Arial" charset="0"/>
              </a:rPr>
              <a:t>)</a:t>
            </a:r>
          </a:p>
          <a:p>
            <a:pPr marL="411480" lvl="1" indent="-342900">
              <a:spcBef>
                <a:spcPts val="0"/>
              </a:spcBef>
              <a:buClrTx/>
              <a:buSzTx/>
              <a:buFont typeface="Arial" charset="0"/>
              <a:buChar char="•"/>
            </a:pPr>
            <a:r>
              <a:rPr lang="en-US" sz="1800" dirty="0" smtClean="0">
                <a:latin typeface="Arial" charset="0"/>
                <a:ea typeface="Arial" charset="0"/>
                <a:cs typeface="Arial" charset="0"/>
              </a:rPr>
              <a:t>The OR is </a:t>
            </a:r>
            <a:r>
              <a:rPr lang="en-US" sz="1800" u="sng" dirty="0" smtClean="0">
                <a:latin typeface="Arial" charset="0"/>
                <a:ea typeface="Arial" charset="0"/>
                <a:cs typeface="Arial" charset="0"/>
              </a:rPr>
              <a:t>not equal </a:t>
            </a:r>
            <a:r>
              <a:rPr lang="en-US" sz="1800" dirty="0" smtClean="0">
                <a:latin typeface="Arial" charset="0"/>
                <a:ea typeface="Arial" charset="0"/>
                <a:cs typeface="Arial" charset="0"/>
              </a:rPr>
              <a:t>to the relative risk, and we can’t actually calculate the risk unless we know the prevalence in the total population.</a:t>
            </a:r>
          </a:p>
          <a:p>
            <a:pPr marL="411480" lvl="1" indent="-342900">
              <a:spcBef>
                <a:spcPts val="0"/>
              </a:spcBef>
              <a:buClrTx/>
              <a:buSzTx/>
              <a:buFont typeface="Arial" charset="0"/>
              <a:buChar char="•"/>
            </a:pPr>
            <a:r>
              <a:rPr lang="en-US" sz="1800" dirty="0" smtClean="0">
                <a:latin typeface="Arial" charset="0"/>
                <a:ea typeface="Arial" charset="0"/>
                <a:cs typeface="Arial" charset="0"/>
              </a:rPr>
              <a:t>However, if the outcome is rare the OR is close to the risk.</a:t>
            </a:r>
          </a:p>
          <a:p>
            <a:pPr marL="411480" lvl="1" indent="-342900">
              <a:spcBef>
                <a:spcPts val="0"/>
              </a:spcBef>
              <a:buClrTx/>
              <a:buSzTx/>
              <a:buFont typeface="Arial" charset="0"/>
              <a:buChar char="•"/>
            </a:pPr>
            <a:r>
              <a:rPr lang="en-US" sz="1800" dirty="0" smtClean="0">
                <a:latin typeface="Arial" charset="0"/>
                <a:ea typeface="Arial" charset="0"/>
                <a:cs typeface="Arial" charset="0"/>
              </a:rPr>
              <a:t>Case control studies do not provide strong evidence for causation; they are suggestive but not definitive.</a:t>
            </a:r>
            <a:endParaRPr lang="en-US" sz="1800" dirty="0">
              <a:latin typeface="Arial" charset="0"/>
              <a:ea typeface="Arial" charset="0"/>
              <a:cs typeface="Arial" charset="0"/>
            </a:endParaRPr>
          </a:p>
          <a:p>
            <a:pPr marL="493776" lvl="2" indent="-342900">
              <a:lnSpc>
                <a:spcPct val="150000"/>
              </a:lnSpc>
              <a:spcBef>
                <a:spcPts val="0"/>
              </a:spcBef>
              <a:buClrTx/>
              <a:buFont typeface="Wingdings" charset="2"/>
              <a:buChar char="q"/>
            </a:pPr>
            <a:endParaRPr lang="en-US" sz="1800" dirty="0">
              <a:latin typeface="Arial" charset="0"/>
              <a:ea typeface="Arial" charset="0"/>
              <a:cs typeface="Arial" charset="0"/>
            </a:endParaRPr>
          </a:p>
          <a:p>
            <a:pPr marL="137160" indent="-342900">
              <a:lnSpc>
                <a:spcPct val="150000"/>
              </a:lnSpc>
              <a:spcBef>
                <a:spcPts val="0"/>
              </a:spcBef>
              <a:buClrTx/>
              <a:buSzTx/>
              <a:buFont typeface="Arial" charset="0"/>
              <a:buChar char="•"/>
            </a:pPr>
            <a:endParaRPr lang="en-US" sz="2100" dirty="0">
              <a:latin typeface="Arial" charset="0"/>
              <a:ea typeface="Arial" charset="0"/>
              <a:cs typeface="Arial" charset="0"/>
            </a:endParaRPr>
          </a:p>
        </p:txBody>
      </p:sp>
      <p:sp>
        <p:nvSpPr>
          <p:cNvPr id="3" name="Right Arrow 2"/>
          <p:cNvSpPr/>
          <p:nvPr/>
        </p:nvSpPr>
        <p:spPr>
          <a:xfrm>
            <a:off x="4297680" y="1878676"/>
            <a:ext cx="548640" cy="149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080654" y="2452254"/>
            <a:ext cx="191193" cy="257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620000">
            <a:off x="1363286" y="2556164"/>
            <a:ext cx="978408" cy="174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211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normAutofit/>
          </a:bodyPr>
          <a:lstStyle/>
          <a:p>
            <a:r>
              <a:rPr lang="en-US" altLang="en-US" dirty="0" smtClean="0"/>
              <a:t>Experimental Studies</a:t>
            </a:r>
            <a:endParaRPr lang="en-US" altLang="en-US" dirty="0"/>
          </a:p>
        </p:txBody>
      </p:sp>
      <p:sp>
        <p:nvSpPr>
          <p:cNvPr id="102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dirty="0"/>
              <a:t> </a:t>
            </a:r>
            <a:r>
              <a:rPr lang="en-US" altLang="en-US" dirty="0" smtClean="0"/>
              <a:t>The </a:t>
            </a:r>
            <a:r>
              <a:rPr lang="en-US" altLang="en-US" dirty="0"/>
              <a:t>generally accepted “gold standard” for establishing the efficacy of an intervention is the randomized controlled trial.</a:t>
            </a:r>
          </a:p>
          <a:p>
            <a:pPr>
              <a:lnSpc>
                <a:spcPct val="90000"/>
              </a:lnSpc>
            </a:pPr>
            <a:r>
              <a:rPr lang="en-US" altLang="en-US" dirty="0"/>
              <a:t> RCT paradigm is subject to criticism in some situations</a:t>
            </a:r>
            <a:r>
              <a:rPr lang="en-US" altLang="en-US" dirty="0" smtClean="0"/>
              <a:t>.</a:t>
            </a:r>
          </a:p>
          <a:p>
            <a:pPr lvl="1">
              <a:lnSpc>
                <a:spcPct val="90000"/>
              </a:lnSpc>
            </a:pPr>
            <a:r>
              <a:rPr lang="en-US" altLang="en-US" dirty="0" smtClean="0"/>
              <a:t>Requires pre-specified endpoints (though PROMs can be used)</a:t>
            </a:r>
          </a:p>
          <a:p>
            <a:pPr lvl="1">
              <a:lnSpc>
                <a:spcPct val="90000"/>
              </a:lnSpc>
            </a:pPr>
            <a:r>
              <a:rPr lang="en-US" altLang="en-US" dirty="0" smtClean="0"/>
              <a:t>Narrowly selected populations not necessarily representative of real world</a:t>
            </a:r>
          </a:p>
          <a:p>
            <a:pPr lvl="1">
              <a:lnSpc>
                <a:spcPct val="90000"/>
              </a:lnSpc>
            </a:pPr>
            <a:r>
              <a:rPr lang="en-US" altLang="en-US" dirty="0" smtClean="0"/>
              <a:t>Carefully monitored intervention, with adherence support and other non-ordinary conditions</a:t>
            </a:r>
            <a:endParaRPr lang="en-US" altLang="en-US" dirty="0"/>
          </a:p>
          <a:p>
            <a:pPr>
              <a:lnSpc>
                <a:spcPct val="90000"/>
              </a:lnSpc>
            </a:pPr>
            <a:r>
              <a:rPr lang="en-US" altLang="en-US" dirty="0"/>
              <a:t> In public health, it is often not feasible or not ethical.</a:t>
            </a:r>
          </a:p>
        </p:txBody>
      </p:sp>
    </p:spTree>
    <p:extLst>
      <p:ext uri="{BB962C8B-B14F-4D97-AF65-F5344CB8AC3E}">
        <p14:creationId xmlns:p14="http://schemas.microsoft.com/office/powerpoint/2010/main" val="52712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Basic RCT design . . .</a:t>
            </a:r>
          </a:p>
        </p:txBody>
      </p:sp>
      <p:sp>
        <p:nvSpPr>
          <p:cNvPr id="7172" name="Freeform 4"/>
          <p:cNvSpPr>
            <a:spLocks/>
          </p:cNvSpPr>
          <p:nvPr/>
        </p:nvSpPr>
        <p:spPr bwMode="auto">
          <a:xfrm>
            <a:off x="407988" y="3524250"/>
            <a:ext cx="2841625" cy="2971800"/>
          </a:xfrm>
          <a:custGeom>
            <a:avLst/>
            <a:gdLst>
              <a:gd name="T0" fmla="*/ 4 w 3581"/>
              <a:gd name="T1" fmla="*/ 1755 h 3745"/>
              <a:gd name="T2" fmla="*/ 33 w 3581"/>
              <a:gd name="T3" fmla="*/ 1523 h 3745"/>
              <a:gd name="T4" fmla="*/ 88 w 3581"/>
              <a:gd name="T5" fmla="*/ 1294 h 3745"/>
              <a:gd name="T6" fmla="*/ 171 w 3581"/>
              <a:gd name="T7" fmla="*/ 1076 h 3745"/>
              <a:gd name="T8" fmla="*/ 279 w 3581"/>
              <a:gd name="T9" fmla="*/ 870 h 3745"/>
              <a:gd name="T10" fmla="*/ 411 w 3581"/>
              <a:gd name="T11" fmla="*/ 680 h 3745"/>
              <a:gd name="T12" fmla="*/ 566 w 3581"/>
              <a:gd name="T13" fmla="*/ 509 h 3745"/>
              <a:gd name="T14" fmla="*/ 738 w 3581"/>
              <a:gd name="T15" fmla="*/ 359 h 3745"/>
              <a:gd name="T16" fmla="*/ 929 w 3581"/>
              <a:gd name="T17" fmla="*/ 233 h 3745"/>
              <a:gd name="T18" fmla="*/ 1131 w 3581"/>
              <a:gd name="T19" fmla="*/ 133 h 3745"/>
              <a:gd name="T20" fmla="*/ 1346 w 3581"/>
              <a:gd name="T21" fmla="*/ 60 h 3745"/>
              <a:gd name="T22" fmla="*/ 1567 w 3581"/>
              <a:gd name="T23" fmla="*/ 16 h 3745"/>
              <a:gd name="T24" fmla="*/ 1791 w 3581"/>
              <a:gd name="T25" fmla="*/ 0 h 3745"/>
              <a:gd name="T26" fmla="*/ 2017 w 3581"/>
              <a:gd name="T27" fmla="*/ 16 h 3745"/>
              <a:gd name="T28" fmla="*/ 2237 w 3581"/>
              <a:gd name="T29" fmla="*/ 60 h 3745"/>
              <a:gd name="T30" fmla="*/ 2450 w 3581"/>
              <a:gd name="T31" fmla="*/ 133 h 3745"/>
              <a:gd name="T32" fmla="*/ 2654 w 3581"/>
              <a:gd name="T33" fmla="*/ 233 h 3745"/>
              <a:gd name="T34" fmla="*/ 2843 w 3581"/>
              <a:gd name="T35" fmla="*/ 359 h 3745"/>
              <a:gd name="T36" fmla="*/ 3018 w 3581"/>
              <a:gd name="T37" fmla="*/ 509 h 3745"/>
              <a:gd name="T38" fmla="*/ 3172 w 3581"/>
              <a:gd name="T39" fmla="*/ 680 h 3745"/>
              <a:gd name="T40" fmla="*/ 3304 w 3581"/>
              <a:gd name="T41" fmla="*/ 870 h 3745"/>
              <a:gd name="T42" fmla="*/ 3413 w 3581"/>
              <a:gd name="T43" fmla="*/ 1076 h 3745"/>
              <a:gd name="T44" fmla="*/ 3495 w 3581"/>
              <a:gd name="T45" fmla="*/ 1294 h 3745"/>
              <a:gd name="T46" fmla="*/ 3550 w 3581"/>
              <a:gd name="T47" fmla="*/ 1523 h 3745"/>
              <a:gd name="T48" fmla="*/ 3578 w 3581"/>
              <a:gd name="T49" fmla="*/ 1755 h 3745"/>
              <a:gd name="T50" fmla="*/ 3578 w 3581"/>
              <a:gd name="T51" fmla="*/ 1991 h 3745"/>
              <a:gd name="T52" fmla="*/ 3550 w 3581"/>
              <a:gd name="T53" fmla="*/ 2224 h 3745"/>
              <a:gd name="T54" fmla="*/ 3495 w 3581"/>
              <a:gd name="T55" fmla="*/ 2452 h 3745"/>
              <a:gd name="T56" fmla="*/ 3413 w 3581"/>
              <a:gd name="T57" fmla="*/ 2671 h 3745"/>
              <a:gd name="T58" fmla="*/ 3304 w 3581"/>
              <a:gd name="T59" fmla="*/ 2877 h 3745"/>
              <a:gd name="T60" fmla="*/ 3172 w 3581"/>
              <a:gd name="T61" fmla="*/ 3067 h 3745"/>
              <a:gd name="T62" fmla="*/ 3018 w 3581"/>
              <a:gd name="T63" fmla="*/ 3238 h 3745"/>
              <a:gd name="T64" fmla="*/ 2843 w 3581"/>
              <a:gd name="T65" fmla="*/ 3387 h 3745"/>
              <a:gd name="T66" fmla="*/ 2654 w 3581"/>
              <a:gd name="T67" fmla="*/ 3514 h 3745"/>
              <a:gd name="T68" fmla="*/ 2450 w 3581"/>
              <a:gd name="T69" fmla="*/ 3614 h 3745"/>
              <a:gd name="T70" fmla="*/ 2237 w 3581"/>
              <a:gd name="T71" fmla="*/ 3687 h 3745"/>
              <a:gd name="T72" fmla="*/ 2017 w 3581"/>
              <a:gd name="T73" fmla="*/ 3731 h 3745"/>
              <a:gd name="T74" fmla="*/ 1791 w 3581"/>
              <a:gd name="T75" fmla="*/ 3745 h 3745"/>
              <a:gd name="T76" fmla="*/ 1567 w 3581"/>
              <a:gd name="T77" fmla="*/ 3731 h 3745"/>
              <a:gd name="T78" fmla="*/ 1346 w 3581"/>
              <a:gd name="T79" fmla="*/ 3687 h 3745"/>
              <a:gd name="T80" fmla="*/ 1131 w 3581"/>
              <a:gd name="T81" fmla="*/ 3614 h 3745"/>
              <a:gd name="T82" fmla="*/ 929 w 3581"/>
              <a:gd name="T83" fmla="*/ 3514 h 3745"/>
              <a:gd name="T84" fmla="*/ 738 w 3581"/>
              <a:gd name="T85" fmla="*/ 3387 h 3745"/>
              <a:gd name="T86" fmla="*/ 566 w 3581"/>
              <a:gd name="T87" fmla="*/ 3238 h 3745"/>
              <a:gd name="T88" fmla="*/ 411 w 3581"/>
              <a:gd name="T89" fmla="*/ 3067 h 3745"/>
              <a:gd name="T90" fmla="*/ 279 w 3581"/>
              <a:gd name="T91" fmla="*/ 2877 h 3745"/>
              <a:gd name="T92" fmla="*/ 171 w 3581"/>
              <a:gd name="T93" fmla="*/ 2671 h 3745"/>
              <a:gd name="T94" fmla="*/ 88 w 3581"/>
              <a:gd name="T95" fmla="*/ 2452 h 3745"/>
              <a:gd name="T96" fmla="*/ 33 w 3581"/>
              <a:gd name="T97" fmla="*/ 2224 h 3745"/>
              <a:gd name="T98" fmla="*/ 4 w 3581"/>
              <a:gd name="T99" fmla="*/ 1991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1" h="3745">
                <a:moveTo>
                  <a:pt x="0" y="1872"/>
                </a:moveTo>
                <a:lnTo>
                  <a:pt x="4" y="1755"/>
                </a:lnTo>
                <a:lnTo>
                  <a:pt x="15" y="1638"/>
                </a:lnTo>
                <a:lnTo>
                  <a:pt x="33" y="1523"/>
                </a:lnTo>
                <a:lnTo>
                  <a:pt x="57" y="1408"/>
                </a:lnTo>
                <a:lnTo>
                  <a:pt x="88" y="1294"/>
                </a:lnTo>
                <a:lnTo>
                  <a:pt x="127" y="1183"/>
                </a:lnTo>
                <a:lnTo>
                  <a:pt x="171" y="1076"/>
                </a:lnTo>
                <a:lnTo>
                  <a:pt x="222" y="972"/>
                </a:lnTo>
                <a:lnTo>
                  <a:pt x="279" y="870"/>
                </a:lnTo>
                <a:lnTo>
                  <a:pt x="344" y="772"/>
                </a:lnTo>
                <a:lnTo>
                  <a:pt x="411" y="680"/>
                </a:lnTo>
                <a:lnTo>
                  <a:pt x="487" y="592"/>
                </a:lnTo>
                <a:lnTo>
                  <a:pt x="566" y="509"/>
                </a:lnTo>
                <a:lnTo>
                  <a:pt x="650" y="430"/>
                </a:lnTo>
                <a:lnTo>
                  <a:pt x="738" y="359"/>
                </a:lnTo>
                <a:lnTo>
                  <a:pt x="832" y="292"/>
                </a:lnTo>
                <a:lnTo>
                  <a:pt x="929" y="233"/>
                </a:lnTo>
                <a:lnTo>
                  <a:pt x="1029" y="179"/>
                </a:lnTo>
                <a:lnTo>
                  <a:pt x="1131" y="133"/>
                </a:lnTo>
                <a:lnTo>
                  <a:pt x="1238" y="92"/>
                </a:lnTo>
                <a:lnTo>
                  <a:pt x="1346" y="60"/>
                </a:lnTo>
                <a:lnTo>
                  <a:pt x="1456" y="35"/>
                </a:lnTo>
                <a:lnTo>
                  <a:pt x="1567" y="16"/>
                </a:lnTo>
                <a:lnTo>
                  <a:pt x="1679" y="4"/>
                </a:lnTo>
                <a:lnTo>
                  <a:pt x="1791" y="0"/>
                </a:lnTo>
                <a:lnTo>
                  <a:pt x="1905" y="4"/>
                </a:lnTo>
                <a:lnTo>
                  <a:pt x="2017" y="16"/>
                </a:lnTo>
                <a:lnTo>
                  <a:pt x="2127" y="35"/>
                </a:lnTo>
                <a:lnTo>
                  <a:pt x="2237" y="60"/>
                </a:lnTo>
                <a:lnTo>
                  <a:pt x="2345" y="92"/>
                </a:lnTo>
                <a:lnTo>
                  <a:pt x="2450" y="133"/>
                </a:lnTo>
                <a:lnTo>
                  <a:pt x="2555" y="179"/>
                </a:lnTo>
                <a:lnTo>
                  <a:pt x="2654" y="233"/>
                </a:lnTo>
                <a:lnTo>
                  <a:pt x="2751" y="292"/>
                </a:lnTo>
                <a:lnTo>
                  <a:pt x="2843" y="359"/>
                </a:lnTo>
                <a:lnTo>
                  <a:pt x="2933" y="430"/>
                </a:lnTo>
                <a:lnTo>
                  <a:pt x="3018" y="509"/>
                </a:lnTo>
                <a:lnTo>
                  <a:pt x="3097" y="592"/>
                </a:lnTo>
                <a:lnTo>
                  <a:pt x="3172" y="680"/>
                </a:lnTo>
                <a:lnTo>
                  <a:pt x="3240" y="772"/>
                </a:lnTo>
                <a:lnTo>
                  <a:pt x="3304" y="870"/>
                </a:lnTo>
                <a:lnTo>
                  <a:pt x="3361" y="972"/>
                </a:lnTo>
                <a:lnTo>
                  <a:pt x="3413" y="1076"/>
                </a:lnTo>
                <a:lnTo>
                  <a:pt x="3457" y="1183"/>
                </a:lnTo>
                <a:lnTo>
                  <a:pt x="3495" y="1294"/>
                </a:lnTo>
                <a:lnTo>
                  <a:pt x="3526" y="1408"/>
                </a:lnTo>
                <a:lnTo>
                  <a:pt x="3550" y="1523"/>
                </a:lnTo>
                <a:lnTo>
                  <a:pt x="3569" y="1638"/>
                </a:lnTo>
                <a:lnTo>
                  <a:pt x="3578" y="1755"/>
                </a:lnTo>
                <a:lnTo>
                  <a:pt x="3581" y="1872"/>
                </a:lnTo>
                <a:lnTo>
                  <a:pt x="3578" y="1991"/>
                </a:lnTo>
                <a:lnTo>
                  <a:pt x="3569" y="2109"/>
                </a:lnTo>
                <a:lnTo>
                  <a:pt x="3550" y="2224"/>
                </a:lnTo>
                <a:lnTo>
                  <a:pt x="3526" y="2339"/>
                </a:lnTo>
                <a:lnTo>
                  <a:pt x="3495" y="2452"/>
                </a:lnTo>
                <a:lnTo>
                  <a:pt x="3457" y="2562"/>
                </a:lnTo>
                <a:lnTo>
                  <a:pt x="3413" y="2671"/>
                </a:lnTo>
                <a:lnTo>
                  <a:pt x="3361" y="2775"/>
                </a:lnTo>
                <a:lnTo>
                  <a:pt x="3304" y="2877"/>
                </a:lnTo>
                <a:lnTo>
                  <a:pt x="3240" y="2973"/>
                </a:lnTo>
                <a:lnTo>
                  <a:pt x="3172" y="3067"/>
                </a:lnTo>
                <a:lnTo>
                  <a:pt x="3097" y="3155"/>
                </a:lnTo>
                <a:lnTo>
                  <a:pt x="3018" y="3238"/>
                </a:lnTo>
                <a:lnTo>
                  <a:pt x="2933" y="3316"/>
                </a:lnTo>
                <a:lnTo>
                  <a:pt x="2843" y="3387"/>
                </a:lnTo>
                <a:lnTo>
                  <a:pt x="2751" y="3455"/>
                </a:lnTo>
                <a:lnTo>
                  <a:pt x="2654" y="3514"/>
                </a:lnTo>
                <a:lnTo>
                  <a:pt x="2555" y="3568"/>
                </a:lnTo>
                <a:lnTo>
                  <a:pt x="2450" y="3614"/>
                </a:lnTo>
                <a:lnTo>
                  <a:pt x="2345" y="3654"/>
                </a:lnTo>
                <a:lnTo>
                  <a:pt x="2237" y="3687"/>
                </a:lnTo>
                <a:lnTo>
                  <a:pt x="2127" y="3712"/>
                </a:lnTo>
                <a:lnTo>
                  <a:pt x="2017" y="3731"/>
                </a:lnTo>
                <a:lnTo>
                  <a:pt x="1905" y="3741"/>
                </a:lnTo>
                <a:lnTo>
                  <a:pt x="1791" y="3745"/>
                </a:lnTo>
                <a:lnTo>
                  <a:pt x="1679" y="3741"/>
                </a:lnTo>
                <a:lnTo>
                  <a:pt x="1567" y="3731"/>
                </a:lnTo>
                <a:lnTo>
                  <a:pt x="1456" y="3712"/>
                </a:lnTo>
                <a:lnTo>
                  <a:pt x="1346" y="3687"/>
                </a:lnTo>
                <a:lnTo>
                  <a:pt x="1238" y="3654"/>
                </a:lnTo>
                <a:lnTo>
                  <a:pt x="1131" y="3614"/>
                </a:lnTo>
                <a:lnTo>
                  <a:pt x="1029" y="3568"/>
                </a:lnTo>
                <a:lnTo>
                  <a:pt x="929" y="3514"/>
                </a:lnTo>
                <a:lnTo>
                  <a:pt x="832" y="3455"/>
                </a:lnTo>
                <a:lnTo>
                  <a:pt x="738" y="3387"/>
                </a:lnTo>
                <a:lnTo>
                  <a:pt x="650" y="3316"/>
                </a:lnTo>
                <a:lnTo>
                  <a:pt x="566" y="3238"/>
                </a:lnTo>
                <a:lnTo>
                  <a:pt x="487" y="3155"/>
                </a:lnTo>
                <a:lnTo>
                  <a:pt x="411" y="3067"/>
                </a:lnTo>
                <a:lnTo>
                  <a:pt x="344" y="2973"/>
                </a:lnTo>
                <a:lnTo>
                  <a:pt x="279" y="2877"/>
                </a:lnTo>
                <a:lnTo>
                  <a:pt x="222" y="2775"/>
                </a:lnTo>
                <a:lnTo>
                  <a:pt x="171" y="2671"/>
                </a:lnTo>
                <a:lnTo>
                  <a:pt x="127" y="2562"/>
                </a:lnTo>
                <a:lnTo>
                  <a:pt x="88" y="2452"/>
                </a:lnTo>
                <a:lnTo>
                  <a:pt x="57" y="2339"/>
                </a:lnTo>
                <a:lnTo>
                  <a:pt x="33" y="2224"/>
                </a:lnTo>
                <a:lnTo>
                  <a:pt x="15" y="2109"/>
                </a:lnTo>
                <a:lnTo>
                  <a:pt x="4" y="1991"/>
                </a:lnTo>
                <a:lnTo>
                  <a:pt x="0" y="1872"/>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3" name="Freeform 5"/>
          <p:cNvSpPr>
            <a:spLocks/>
          </p:cNvSpPr>
          <p:nvPr/>
        </p:nvSpPr>
        <p:spPr bwMode="auto">
          <a:xfrm>
            <a:off x="407988" y="3524250"/>
            <a:ext cx="2841625" cy="2971800"/>
          </a:xfrm>
          <a:custGeom>
            <a:avLst/>
            <a:gdLst>
              <a:gd name="T0" fmla="*/ 4 w 3581"/>
              <a:gd name="T1" fmla="*/ 1755 h 3745"/>
              <a:gd name="T2" fmla="*/ 33 w 3581"/>
              <a:gd name="T3" fmla="*/ 1523 h 3745"/>
              <a:gd name="T4" fmla="*/ 88 w 3581"/>
              <a:gd name="T5" fmla="*/ 1294 h 3745"/>
              <a:gd name="T6" fmla="*/ 171 w 3581"/>
              <a:gd name="T7" fmla="*/ 1076 h 3745"/>
              <a:gd name="T8" fmla="*/ 279 w 3581"/>
              <a:gd name="T9" fmla="*/ 870 h 3745"/>
              <a:gd name="T10" fmla="*/ 411 w 3581"/>
              <a:gd name="T11" fmla="*/ 680 h 3745"/>
              <a:gd name="T12" fmla="*/ 566 w 3581"/>
              <a:gd name="T13" fmla="*/ 509 h 3745"/>
              <a:gd name="T14" fmla="*/ 738 w 3581"/>
              <a:gd name="T15" fmla="*/ 359 h 3745"/>
              <a:gd name="T16" fmla="*/ 929 w 3581"/>
              <a:gd name="T17" fmla="*/ 233 h 3745"/>
              <a:gd name="T18" fmla="*/ 1131 w 3581"/>
              <a:gd name="T19" fmla="*/ 133 h 3745"/>
              <a:gd name="T20" fmla="*/ 1346 w 3581"/>
              <a:gd name="T21" fmla="*/ 60 h 3745"/>
              <a:gd name="T22" fmla="*/ 1567 w 3581"/>
              <a:gd name="T23" fmla="*/ 16 h 3745"/>
              <a:gd name="T24" fmla="*/ 1791 w 3581"/>
              <a:gd name="T25" fmla="*/ 0 h 3745"/>
              <a:gd name="T26" fmla="*/ 2017 w 3581"/>
              <a:gd name="T27" fmla="*/ 16 h 3745"/>
              <a:gd name="T28" fmla="*/ 2237 w 3581"/>
              <a:gd name="T29" fmla="*/ 60 h 3745"/>
              <a:gd name="T30" fmla="*/ 2450 w 3581"/>
              <a:gd name="T31" fmla="*/ 133 h 3745"/>
              <a:gd name="T32" fmla="*/ 2654 w 3581"/>
              <a:gd name="T33" fmla="*/ 233 h 3745"/>
              <a:gd name="T34" fmla="*/ 2843 w 3581"/>
              <a:gd name="T35" fmla="*/ 359 h 3745"/>
              <a:gd name="T36" fmla="*/ 3018 w 3581"/>
              <a:gd name="T37" fmla="*/ 509 h 3745"/>
              <a:gd name="T38" fmla="*/ 3172 w 3581"/>
              <a:gd name="T39" fmla="*/ 680 h 3745"/>
              <a:gd name="T40" fmla="*/ 3304 w 3581"/>
              <a:gd name="T41" fmla="*/ 870 h 3745"/>
              <a:gd name="T42" fmla="*/ 3413 w 3581"/>
              <a:gd name="T43" fmla="*/ 1076 h 3745"/>
              <a:gd name="T44" fmla="*/ 3495 w 3581"/>
              <a:gd name="T45" fmla="*/ 1294 h 3745"/>
              <a:gd name="T46" fmla="*/ 3550 w 3581"/>
              <a:gd name="T47" fmla="*/ 1523 h 3745"/>
              <a:gd name="T48" fmla="*/ 3578 w 3581"/>
              <a:gd name="T49" fmla="*/ 1755 h 3745"/>
              <a:gd name="T50" fmla="*/ 3578 w 3581"/>
              <a:gd name="T51" fmla="*/ 1991 h 3745"/>
              <a:gd name="T52" fmla="*/ 3550 w 3581"/>
              <a:gd name="T53" fmla="*/ 2224 h 3745"/>
              <a:gd name="T54" fmla="*/ 3495 w 3581"/>
              <a:gd name="T55" fmla="*/ 2452 h 3745"/>
              <a:gd name="T56" fmla="*/ 3413 w 3581"/>
              <a:gd name="T57" fmla="*/ 2671 h 3745"/>
              <a:gd name="T58" fmla="*/ 3304 w 3581"/>
              <a:gd name="T59" fmla="*/ 2877 h 3745"/>
              <a:gd name="T60" fmla="*/ 3172 w 3581"/>
              <a:gd name="T61" fmla="*/ 3067 h 3745"/>
              <a:gd name="T62" fmla="*/ 3018 w 3581"/>
              <a:gd name="T63" fmla="*/ 3238 h 3745"/>
              <a:gd name="T64" fmla="*/ 2843 w 3581"/>
              <a:gd name="T65" fmla="*/ 3387 h 3745"/>
              <a:gd name="T66" fmla="*/ 2654 w 3581"/>
              <a:gd name="T67" fmla="*/ 3514 h 3745"/>
              <a:gd name="T68" fmla="*/ 2450 w 3581"/>
              <a:gd name="T69" fmla="*/ 3614 h 3745"/>
              <a:gd name="T70" fmla="*/ 2237 w 3581"/>
              <a:gd name="T71" fmla="*/ 3687 h 3745"/>
              <a:gd name="T72" fmla="*/ 2017 w 3581"/>
              <a:gd name="T73" fmla="*/ 3731 h 3745"/>
              <a:gd name="T74" fmla="*/ 1791 w 3581"/>
              <a:gd name="T75" fmla="*/ 3745 h 3745"/>
              <a:gd name="T76" fmla="*/ 1567 w 3581"/>
              <a:gd name="T77" fmla="*/ 3731 h 3745"/>
              <a:gd name="T78" fmla="*/ 1346 w 3581"/>
              <a:gd name="T79" fmla="*/ 3687 h 3745"/>
              <a:gd name="T80" fmla="*/ 1131 w 3581"/>
              <a:gd name="T81" fmla="*/ 3614 h 3745"/>
              <a:gd name="T82" fmla="*/ 929 w 3581"/>
              <a:gd name="T83" fmla="*/ 3514 h 3745"/>
              <a:gd name="T84" fmla="*/ 738 w 3581"/>
              <a:gd name="T85" fmla="*/ 3387 h 3745"/>
              <a:gd name="T86" fmla="*/ 566 w 3581"/>
              <a:gd name="T87" fmla="*/ 3238 h 3745"/>
              <a:gd name="T88" fmla="*/ 411 w 3581"/>
              <a:gd name="T89" fmla="*/ 3067 h 3745"/>
              <a:gd name="T90" fmla="*/ 279 w 3581"/>
              <a:gd name="T91" fmla="*/ 2877 h 3745"/>
              <a:gd name="T92" fmla="*/ 171 w 3581"/>
              <a:gd name="T93" fmla="*/ 2671 h 3745"/>
              <a:gd name="T94" fmla="*/ 88 w 3581"/>
              <a:gd name="T95" fmla="*/ 2452 h 3745"/>
              <a:gd name="T96" fmla="*/ 33 w 3581"/>
              <a:gd name="T97" fmla="*/ 2224 h 3745"/>
              <a:gd name="T98" fmla="*/ 4 w 3581"/>
              <a:gd name="T99" fmla="*/ 1991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1" h="3745">
                <a:moveTo>
                  <a:pt x="0" y="1872"/>
                </a:moveTo>
                <a:lnTo>
                  <a:pt x="4" y="1755"/>
                </a:lnTo>
                <a:lnTo>
                  <a:pt x="15" y="1638"/>
                </a:lnTo>
                <a:lnTo>
                  <a:pt x="33" y="1523"/>
                </a:lnTo>
                <a:lnTo>
                  <a:pt x="57" y="1408"/>
                </a:lnTo>
                <a:lnTo>
                  <a:pt x="88" y="1294"/>
                </a:lnTo>
                <a:lnTo>
                  <a:pt x="127" y="1183"/>
                </a:lnTo>
                <a:lnTo>
                  <a:pt x="171" y="1076"/>
                </a:lnTo>
                <a:lnTo>
                  <a:pt x="222" y="972"/>
                </a:lnTo>
                <a:lnTo>
                  <a:pt x="279" y="870"/>
                </a:lnTo>
                <a:lnTo>
                  <a:pt x="344" y="772"/>
                </a:lnTo>
                <a:lnTo>
                  <a:pt x="411" y="680"/>
                </a:lnTo>
                <a:lnTo>
                  <a:pt x="487" y="592"/>
                </a:lnTo>
                <a:lnTo>
                  <a:pt x="566" y="509"/>
                </a:lnTo>
                <a:lnTo>
                  <a:pt x="650" y="430"/>
                </a:lnTo>
                <a:lnTo>
                  <a:pt x="738" y="359"/>
                </a:lnTo>
                <a:lnTo>
                  <a:pt x="832" y="292"/>
                </a:lnTo>
                <a:lnTo>
                  <a:pt x="929" y="233"/>
                </a:lnTo>
                <a:lnTo>
                  <a:pt x="1029" y="179"/>
                </a:lnTo>
                <a:lnTo>
                  <a:pt x="1131" y="133"/>
                </a:lnTo>
                <a:lnTo>
                  <a:pt x="1238" y="92"/>
                </a:lnTo>
                <a:lnTo>
                  <a:pt x="1346" y="60"/>
                </a:lnTo>
                <a:lnTo>
                  <a:pt x="1456" y="35"/>
                </a:lnTo>
                <a:lnTo>
                  <a:pt x="1567" y="16"/>
                </a:lnTo>
                <a:lnTo>
                  <a:pt x="1679" y="4"/>
                </a:lnTo>
                <a:lnTo>
                  <a:pt x="1791" y="0"/>
                </a:lnTo>
                <a:lnTo>
                  <a:pt x="1905" y="4"/>
                </a:lnTo>
                <a:lnTo>
                  <a:pt x="2017" y="16"/>
                </a:lnTo>
                <a:lnTo>
                  <a:pt x="2127" y="35"/>
                </a:lnTo>
                <a:lnTo>
                  <a:pt x="2237" y="60"/>
                </a:lnTo>
                <a:lnTo>
                  <a:pt x="2345" y="92"/>
                </a:lnTo>
                <a:lnTo>
                  <a:pt x="2450" y="133"/>
                </a:lnTo>
                <a:lnTo>
                  <a:pt x="2555" y="179"/>
                </a:lnTo>
                <a:lnTo>
                  <a:pt x="2654" y="233"/>
                </a:lnTo>
                <a:lnTo>
                  <a:pt x="2751" y="292"/>
                </a:lnTo>
                <a:lnTo>
                  <a:pt x="2843" y="359"/>
                </a:lnTo>
                <a:lnTo>
                  <a:pt x="2933" y="430"/>
                </a:lnTo>
                <a:lnTo>
                  <a:pt x="3018" y="509"/>
                </a:lnTo>
                <a:lnTo>
                  <a:pt x="3097" y="592"/>
                </a:lnTo>
                <a:lnTo>
                  <a:pt x="3172" y="680"/>
                </a:lnTo>
                <a:lnTo>
                  <a:pt x="3240" y="772"/>
                </a:lnTo>
                <a:lnTo>
                  <a:pt x="3304" y="870"/>
                </a:lnTo>
                <a:lnTo>
                  <a:pt x="3361" y="972"/>
                </a:lnTo>
                <a:lnTo>
                  <a:pt x="3413" y="1076"/>
                </a:lnTo>
                <a:lnTo>
                  <a:pt x="3457" y="1183"/>
                </a:lnTo>
                <a:lnTo>
                  <a:pt x="3495" y="1294"/>
                </a:lnTo>
                <a:lnTo>
                  <a:pt x="3526" y="1408"/>
                </a:lnTo>
                <a:lnTo>
                  <a:pt x="3550" y="1523"/>
                </a:lnTo>
                <a:lnTo>
                  <a:pt x="3569" y="1638"/>
                </a:lnTo>
                <a:lnTo>
                  <a:pt x="3578" y="1755"/>
                </a:lnTo>
                <a:lnTo>
                  <a:pt x="3581" y="1872"/>
                </a:lnTo>
                <a:lnTo>
                  <a:pt x="3578" y="1991"/>
                </a:lnTo>
                <a:lnTo>
                  <a:pt x="3569" y="2109"/>
                </a:lnTo>
                <a:lnTo>
                  <a:pt x="3550" y="2224"/>
                </a:lnTo>
                <a:lnTo>
                  <a:pt x="3526" y="2339"/>
                </a:lnTo>
                <a:lnTo>
                  <a:pt x="3495" y="2452"/>
                </a:lnTo>
                <a:lnTo>
                  <a:pt x="3457" y="2562"/>
                </a:lnTo>
                <a:lnTo>
                  <a:pt x="3413" y="2671"/>
                </a:lnTo>
                <a:lnTo>
                  <a:pt x="3361" y="2775"/>
                </a:lnTo>
                <a:lnTo>
                  <a:pt x="3304" y="2877"/>
                </a:lnTo>
                <a:lnTo>
                  <a:pt x="3240" y="2973"/>
                </a:lnTo>
                <a:lnTo>
                  <a:pt x="3172" y="3067"/>
                </a:lnTo>
                <a:lnTo>
                  <a:pt x="3097" y="3155"/>
                </a:lnTo>
                <a:lnTo>
                  <a:pt x="3018" y="3238"/>
                </a:lnTo>
                <a:lnTo>
                  <a:pt x="2933" y="3316"/>
                </a:lnTo>
                <a:lnTo>
                  <a:pt x="2843" y="3387"/>
                </a:lnTo>
                <a:lnTo>
                  <a:pt x="2751" y="3455"/>
                </a:lnTo>
                <a:lnTo>
                  <a:pt x="2654" y="3514"/>
                </a:lnTo>
                <a:lnTo>
                  <a:pt x="2555" y="3568"/>
                </a:lnTo>
                <a:lnTo>
                  <a:pt x="2450" y="3614"/>
                </a:lnTo>
                <a:lnTo>
                  <a:pt x="2345" y="3654"/>
                </a:lnTo>
                <a:lnTo>
                  <a:pt x="2237" y="3687"/>
                </a:lnTo>
                <a:lnTo>
                  <a:pt x="2127" y="3712"/>
                </a:lnTo>
                <a:lnTo>
                  <a:pt x="2017" y="3731"/>
                </a:lnTo>
                <a:lnTo>
                  <a:pt x="1905" y="3741"/>
                </a:lnTo>
                <a:lnTo>
                  <a:pt x="1791" y="3745"/>
                </a:lnTo>
                <a:lnTo>
                  <a:pt x="1679" y="3741"/>
                </a:lnTo>
                <a:lnTo>
                  <a:pt x="1567" y="3731"/>
                </a:lnTo>
                <a:lnTo>
                  <a:pt x="1456" y="3712"/>
                </a:lnTo>
                <a:lnTo>
                  <a:pt x="1346" y="3687"/>
                </a:lnTo>
                <a:lnTo>
                  <a:pt x="1238" y="3654"/>
                </a:lnTo>
                <a:lnTo>
                  <a:pt x="1131" y="3614"/>
                </a:lnTo>
                <a:lnTo>
                  <a:pt x="1029" y="3568"/>
                </a:lnTo>
                <a:lnTo>
                  <a:pt x="929" y="3514"/>
                </a:lnTo>
                <a:lnTo>
                  <a:pt x="832" y="3455"/>
                </a:lnTo>
                <a:lnTo>
                  <a:pt x="738" y="3387"/>
                </a:lnTo>
                <a:lnTo>
                  <a:pt x="650" y="3316"/>
                </a:lnTo>
                <a:lnTo>
                  <a:pt x="566" y="3238"/>
                </a:lnTo>
                <a:lnTo>
                  <a:pt x="487" y="3155"/>
                </a:lnTo>
                <a:lnTo>
                  <a:pt x="411" y="3067"/>
                </a:lnTo>
                <a:lnTo>
                  <a:pt x="344" y="2973"/>
                </a:lnTo>
                <a:lnTo>
                  <a:pt x="279" y="2877"/>
                </a:lnTo>
                <a:lnTo>
                  <a:pt x="222" y="2775"/>
                </a:lnTo>
                <a:lnTo>
                  <a:pt x="171" y="2671"/>
                </a:lnTo>
                <a:lnTo>
                  <a:pt x="127" y="2562"/>
                </a:lnTo>
                <a:lnTo>
                  <a:pt x="88" y="2452"/>
                </a:lnTo>
                <a:lnTo>
                  <a:pt x="57" y="2339"/>
                </a:lnTo>
                <a:lnTo>
                  <a:pt x="33" y="2224"/>
                </a:lnTo>
                <a:lnTo>
                  <a:pt x="15" y="2109"/>
                </a:lnTo>
                <a:lnTo>
                  <a:pt x="4" y="1991"/>
                </a:lnTo>
                <a:lnTo>
                  <a:pt x="0" y="1872"/>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4" name="Rectangle 6"/>
          <p:cNvSpPr>
            <a:spLocks noChangeArrowheads="1"/>
          </p:cNvSpPr>
          <p:nvPr/>
        </p:nvSpPr>
        <p:spPr bwMode="auto">
          <a:xfrm>
            <a:off x="1301750" y="4141788"/>
            <a:ext cx="12128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000">
                <a:solidFill>
                  <a:srgbClr val="000000"/>
                </a:solidFill>
                <a:latin typeface="Arial" panose="020B0604020202020204" pitchFamily="34" charset="0"/>
              </a:rPr>
              <a:t>Target</a:t>
            </a:r>
            <a:endParaRPr lang="en-US" altLang="en-US"/>
          </a:p>
        </p:txBody>
      </p:sp>
      <p:sp>
        <p:nvSpPr>
          <p:cNvPr id="7175" name="Rectangle 7"/>
          <p:cNvSpPr>
            <a:spLocks noChangeArrowheads="1"/>
          </p:cNvSpPr>
          <p:nvPr/>
        </p:nvSpPr>
        <p:spPr bwMode="auto">
          <a:xfrm>
            <a:off x="966788" y="4598988"/>
            <a:ext cx="18827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000">
                <a:solidFill>
                  <a:srgbClr val="000000"/>
                </a:solidFill>
                <a:latin typeface="Arial" panose="020B0604020202020204" pitchFamily="34" charset="0"/>
              </a:rPr>
              <a:t>Population</a:t>
            </a:r>
            <a:endParaRPr lang="en-US" altLang="en-US"/>
          </a:p>
        </p:txBody>
      </p:sp>
      <p:sp>
        <p:nvSpPr>
          <p:cNvPr id="7176" name="Rectangle 8"/>
          <p:cNvSpPr>
            <a:spLocks noChangeArrowheads="1"/>
          </p:cNvSpPr>
          <p:nvPr/>
        </p:nvSpPr>
        <p:spPr bwMode="auto">
          <a:xfrm>
            <a:off x="657225" y="5054600"/>
            <a:ext cx="24368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(Defined characteristics,</a:t>
            </a:r>
            <a:endParaRPr lang="en-US" altLang="en-US"/>
          </a:p>
        </p:txBody>
      </p:sp>
      <p:sp>
        <p:nvSpPr>
          <p:cNvPr id="7177" name="Rectangle 9"/>
          <p:cNvSpPr>
            <a:spLocks noChangeArrowheads="1"/>
          </p:cNvSpPr>
          <p:nvPr/>
        </p:nvSpPr>
        <p:spPr bwMode="auto">
          <a:xfrm>
            <a:off x="596900" y="5329238"/>
            <a:ext cx="25606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measurement on items of</a:t>
            </a:r>
            <a:endParaRPr lang="en-US" altLang="en-US"/>
          </a:p>
        </p:txBody>
      </p:sp>
      <p:sp>
        <p:nvSpPr>
          <p:cNvPr id="7178" name="Rectangle 10"/>
          <p:cNvSpPr>
            <a:spLocks noChangeArrowheads="1"/>
          </p:cNvSpPr>
          <p:nvPr/>
        </p:nvSpPr>
        <p:spPr bwMode="auto">
          <a:xfrm>
            <a:off x="1435100" y="5603875"/>
            <a:ext cx="8842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interest)</a:t>
            </a:r>
            <a:endParaRPr lang="en-US" altLang="en-US"/>
          </a:p>
        </p:txBody>
      </p:sp>
      <p:sp>
        <p:nvSpPr>
          <p:cNvPr id="7181" name="Freeform 13"/>
          <p:cNvSpPr>
            <a:spLocks/>
          </p:cNvSpPr>
          <p:nvPr/>
        </p:nvSpPr>
        <p:spPr bwMode="auto">
          <a:xfrm>
            <a:off x="3249613" y="3524250"/>
            <a:ext cx="765175" cy="2628900"/>
          </a:xfrm>
          <a:custGeom>
            <a:avLst/>
            <a:gdLst>
              <a:gd name="T0" fmla="*/ 827 w 965"/>
              <a:gd name="T1" fmla="*/ 0 h 3312"/>
              <a:gd name="T2" fmla="*/ 827 w 965"/>
              <a:gd name="T3" fmla="*/ 3168 h 3312"/>
              <a:gd name="T4" fmla="*/ 0 w 965"/>
              <a:gd name="T5" fmla="*/ 3168 h 3312"/>
              <a:gd name="T6" fmla="*/ 138 w 965"/>
              <a:gd name="T7" fmla="*/ 3312 h 3312"/>
              <a:gd name="T8" fmla="*/ 965 w 965"/>
              <a:gd name="T9" fmla="*/ 3312 h 3312"/>
              <a:gd name="T10" fmla="*/ 965 w 965"/>
              <a:gd name="T11" fmla="*/ 144 h 3312"/>
              <a:gd name="T12" fmla="*/ 827 w 965"/>
              <a:gd name="T13" fmla="*/ 0 h 3312"/>
            </a:gdLst>
            <a:ahLst/>
            <a:cxnLst>
              <a:cxn ang="0">
                <a:pos x="T0" y="T1"/>
              </a:cxn>
              <a:cxn ang="0">
                <a:pos x="T2" y="T3"/>
              </a:cxn>
              <a:cxn ang="0">
                <a:pos x="T4" y="T5"/>
              </a:cxn>
              <a:cxn ang="0">
                <a:pos x="T6" y="T7"/>
              </a:cxn>
              <a:cxn ang="0">
                <a:pos x="T8" y="T9"/>
              </a:cxn>
              <a:cxn ang="0">
                <a:pos x="T10" y="T11"/>
              </a:cxn>
              <a:cxn ang="0">
                <a:pos x="T12" y="T13"/>
              </a:cxn>
            </a:cxnLst>
            <a:rect l="0" t="0" r="r" b="b"/>
            <a:pathLst>
              <a:path w="965" h="3312">
                <a:moveTo>
                  <a:pt x="827" y="0"/>
                </a:moveTo>
                <a:lnTo>
                  <a:pt x="827" y="3168"/>
                </a:lnTo>
                <a:lnTo>
                  <a:pt x="0" y="3168"/>
                </a:lnTo>
                <a:lnTo>
                  <a:pt x="138" y="3312"/>
                </a:lnTo>
                <a:lnTo>
                  <a:pt x="965" y="3312"/>
                </a:lnTo>
                <a:lnTo>
                  <a:pt x="965" y="144"/>
                </a:lnTo>
                <a:lnTo>
                  <a:pt x="82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p:cNvSpPr>
            <a:spLocks/>
          </p:cNvSpPr>
          <p:nvPr/>
        </p:nvSpPr>
        <p:spPr bwMode="auto">
          <a:xfrm>
            <a:off x="3249613" y="3524250"/>
            <a:ext cx="765175" cy="2628900"/>
          </a:xfrm>
          <a:custGeom>
            <a:avLst/>
            <a:gdLst>
              <a:gd name="T0" fmla="*/ 827 w 965"/>
              <a:gd name="T1" fmla="*/ 0 h 3312"/>
              <a:gd name="T2" fmla="*/ 827 w 965"/>
              <a:gd name="T3" fmla="*/ 3168 h 3312"/>
              <a:gd name="T4" fmla="*/ 0 w 965"/>
              <a:gd name="T5" fmla="*/ 3168 h 3312"/>
              <a:gd name="T6" fmla="*/ 138 w 965"/>
              <a:gd name="T7" fmla="*/ 3312 h 3312"/>
              <a:gd name="T8" fmla="*/ 965 w 965"/>
              <a:gd name="T9" fmla="*/ 3312 h 3312"/>
              <a:gd name="T10" fmla="*/ 965 w 965"/>
              <a:gd name="T11" fmla="*/ 144 h 3312"/>
              <a:gd name="T12" fmla="*/ 827 w 965"/>
              <a:gd name="T13" fmla="*/ 0 h 3312"/>
            </a:gdLst>
            <a:ahLst/>
            <a:cxnLst>
              <a:cxn ang="0">
                <a:pos x="T0" y="T1"/>
              </a:cxn>
              <a:cxn ang="0">
                <a:pos x="T2" y="T3"/>
              </a:cxn>
              <a:cxn ang="0">
                <a:pos x="T4" y="T5"/>
              </a:cxn>
              <a:cxn ang="0">
                <a:pos x="T6" y="T7"/>
              </a:cxn>
              <a:cxn ang="0">
                <a:pos x="T8" y="T9"/>
              </a:cxn>
              <a:cxn ang="0">
                <a:pos x="T10" y="T11"/>
              </a:cxn>
              <a:cxn ang="0">
                <a:pos x="T12" y="T13"/>
              </a:cxn>
            </a:cxnLst>
            <a:rect l="0" t="0" r="r" b="b"/>
            <a:pathLst>
              <a:path w="965" h="3312">
                <a:moveTo>
                  <a:pt x="827" y="0"/>
                </a:moveTo>
                <a:lnTo>
                  <a:pt x="827" y="3168"/>
                </a:lnTo>
                <a:lnTo>
                  <a:pt x="0" y="3168"/>
                </a:lnTo>
                <a:lnTo>
                  <a:pt x="138" y="3312"/>
                </a:lnTo>
                <a:lnTo>
                  <a:pt x="965" y="3312"/>
                </a:lnTo>
                <a:lnTo>
                  <a:pt x="965" y="144"/>
                </a:lnTo>
                <a:lnTo>
                  <a:pt x="82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3" name="Line 15"/>
          <p:cNvSpPr>
            <a:spLocks noChangeShapeType="1"/>
          </p:cNvSpPr>
          <p:nvPr/>
        </p:nvSpPr>
        <p:spPr bwMode="auto">
          <a:xfrm>
            <a:off x="3905250" y="6038850"/>
            <a:ext cx="109538" cy="1143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 name="Rectangle 16"/>
          <p:cNvSpPr>
            <a:spLocks noChangeArrowheads="1"/>
          </p:cNvSpPr>
          <p:nvPr/>
        </p:nvSpPr>
        <p:spPr bwMode="auto">
          <a:xfrm>
            <a:off x="3249613" y="3524250"/>
            <a:ext cx="655637"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5" name="Rectangle 17"/>
          <p:cNvSpPr>
            <a:spLocks noChangeArrowheads="1"/>
          </p:cNvSpPr>
          <p:nvPr/>
        </p:nvSpPr>
        <p:spPr bwMode="auto">
          <a:xfrm>
            <a:off x="3249613" y="3524250"/>
            <a:ext cx="655637" cy="25146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6" name="Rectangle 18"/>
          <p:cNvSpPr>
            <a:spLocks noChangeArrowheads="1"/>
          </p:cNvSpPr>
          <p:nvPr/>
        </p:nvSpPr>
        <p:spPr bwMode="auto">
          <a:xfrm rot="16200000">
            <a:off x="2523332" y="4625181"/>
            <a:ext cx="21209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Random Assignment</a:t>
            </a:r>
            <a:endParaRPr lang="en-US" altLang="en-US"/>
          </a:p>
        </p:txBody>
      </p:sp>
      <p:sp>
        <p:nvSpPr>
          <p:cNvPr id="7187" name="Freeform 19"/>
          <p:cNvSpPr>
            <a:spLocks/>
          </p:cNvSpPr>
          <p:nvPr/>
        </p:nvSpPr>
        <p:spPr bwMode="auto">
          <a:xfrm>
            <a:off x="3905250" y="4067175"/>
            <a:ext cx="3363913" cy="114300"/>
          </a:xfrm>
          <a:custGeom>
            <a:avLst/>
            <a:gdLst>
              <a:gd name="T0" fmla="*/ 0 w 4237"/>
              <a:gd name="T1" fmla="*/ 0 h 144"/>
              <a:gd name="T2" fmla="*/ 138 w 4237"/>
              <a:gd name="T3" fmla="*/ 144 h 144"/>
              <a:gd name="T4" fmla="*/ 4237 w 4237"/>
              <a:gd name="T5" fmla="*/ 144 h 144"/>
              <a:gd name="T6" fmla="*/ 4099 w 4237"/>
              <a:gd name="T7" fmla="*/ 0 h 144"/>
              <a:gd name="T8" fmla="*/ 0 w 4237"/>
              <a:gd name="T9" fmla="*/ 0 h 144"/>
            </a:gdLst>
            <a:ahLst/>
            <a:cxnLst>
              <a:cxn ang="0">
                <a:pos x="T0" y="T1"/>
              </a:cxn>
              <a:cxn ang="0">
                <a:pos x="T2" y="T3"/>
              </a:cxn>
              <a:cxn ang="0">
                <a:pos x="T4" y="T5"/>
              </a:cxn>
              <a:cxn ang="0">
                <a:pos x="T6" y="T7"/>
              </a:cxn>
              <a:cxn ang="0">
                <a:pos x="T8" y="T9"/>
              </a:cxn>
            </a:cxnLst>
            <a:rect l="0" t="0" r="r" b="b"/>
            <a:pathLst>
              <a:path w="4237" h="144">
                <a:moveTo>
                  <a:pt x="0" y="0"/>
                </a:moveTo>
                <a:lnTo>
                  <a:pt x="138" y="144"/>
                </a:lnTo>
                <a:lnTo>
                  <a:pt x="4237" y="144"/>
                </a:lnTo>
                <a:lnTo>
                  <a:pt x="4099"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20"/>
          <p:cNvSpPr>
            <a:spLocks/>
          </p:cNvSpPr>
          <p:nvPr/>
        </p:nvSpPr>
        <p:spPr bwMode="auto">
          <a:xfrm>
            <a:off x="3905250" y="4067175"/>
            <a:ext cx="3363913" cy="114300"/>
          </a:xfrm>
          <a:custGeom>
            <a:avLst/>
            <a:gdLst>
              <a:gd name="T0" fmla="*/ 0 w 4237"/>
              <a:gd name="T1" fmla="*/ 0 h 144"/>
              <a:gd name="T2" fmla="*/ 138 w 4237"/>
              <a:gd name="T3" fmla="*/ 144 h 144"/>
              <a:gd name="T4" fmla="*/ 4237 w 4237"/>
              <a:gd name="T5" fmla="*/ 144 h 144"/>
              <a:gd name="T6" fmla="*/ 4099 w 4237"/>
              <a:gd name="T7" fmla="*/ 0 h 144"/>
              <a:gd name="T8" fmla="*/ 0 w 4237"/>
              <a:gd name="T9" fmla="*/ 0 h 144"/>
            </a:gdLst>
            <a:ahLst/>
            <a:cxnLst>
              <a:cxn ang="0">
                <a:pos x="T0" y="T1"/>
              </a:cxn>
              <a:cxn ang="0">
                <a:pos x="T2" y="T3"/>
              </a:cxn>
              <a:cxn ang="0">
                <a:pos x="T4" y="T5"/>
              </a:cxn>
              <a:cxn ang="0">
                <a:pos x="T6" y="T7"/>
              </a:cxn>
              <a:cxn ang="0">
                <a:pos x="T8" y="T9"/>
              </a:cxn>
            </a:cxnLst>
            <a:rect l="0" t="0" r="r" b="b"/>
            <a:pathLst>
              <a:path w="4237" h="144">
                <a:moveTo>
                  <a:pt x="0" y="0"/>
                </a:moveTo>
                <a:lnTo>
                  <a:pt x="138" y="144"/>
                </a:lnTo>
                <a:lnTo>
                  <a:pt x="4237" y="144"/>
                </a:lnTo>
                <a:lnTo>
                  <a:pt x="409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9" name="Freeform 21"/>
          <p:cNvSpPr>
            <a:spLocks/>
          </p:cNvSpPr>
          <p:nvPr/>
        </p:nvSpPr>
        <p:spPr bwMode="auto">
          <a:xfrm>
            <a:off x="7159625" y="3295650"/>
            <a:ext cx="354013" cy="1143000"/>
          </a:xfrm>
          <a:custGeom>
            <a:avLst/>
            <a:gdLst>
              <a:gd name="T0" fmla="*/ 0 w 447"/>
              <a:gd name="T1" fmla="*/ 1296 h 1440"/>
              <a:gd name="T2" fmla="*/ 138 w 447"/>
              <a:gd name="T3" fmla="*/ 1440 h 1440"/>
              <a:gd name="T4" fmla="*/ 447 w 447"/>
              <a:gd name="T5" fmla="*/ 793 h 1440"/>
              <a:gd name="T6" fmla="*/ 138 w 447"/>
              <a:gd name="T7" fmla="*/ 144 h 1440"/>
              <a:gd name="T8" fmla="*/ 0 w 447"/>
              <a:gd name="T9" fmla="*/ 0 h 1440"/>
              <a:gd name="T10" fmla="*/ 309 w 447"/>
              <a:gd name="T11" fmla="*/ 649 h 1440"/>
              <a:gd name="T12" fmla="*/ 0 w 447"/>
              <a:gd name="T13" fmla="*/ 1296 h 1440"/>
            </a:gdLst>
            <a:ahLst/>
            <a:cxnLst>
              <a:cxn ang="0">
                <a:pos x="T0" y="T1"/>
              </a:cxn>
              <a:cxn ang="0">
                <a:pos x="T2" y="T3"/>
              </a:cxn>
              <a:cxn ang="0">
                <a:pos x="T4" y="T5"/>
              </a:cxn>
              <a:cxn ang="0">
                <a:pos x="T6" y="T7"/>
              </a:cxn>
              <a:cxn ang="0">
                <a:pos x="T8" y="T9"/>
              </a:cxn>
              <a:cxn ang="0">
                <a:pos x="T10" y="T11"/>
              </a:cxn>
              <a:cxn ang="0">
                <a:pos x="T12" y="T13"/>
              </a:cxn>
            </a:cxnLst>
            <a:rect l="0" t="0" r="r" b="b"/>
            <a:pathLst>
              <a:path w="447" h="1440">
                <a:moveTo>
                  <a:pt x="0" y="1296"/>
                </a:moveTo>
                <a:lnTo>
                  <a:pt x="138" y="1440"/>
                </a:lnTo>
                <a:lnTo>
                  <a:pt x="447" y="793"/>
                </a:lnTo>
                <a:lnTo>
                  <a:pt x="138" y="144"/>
                </a:lnTo>
                <a:lnTo>
                  <a:pt x="0" y="0"/>
                </a:lnTo>
                <a:lnTo>
                  <a:pt x="309" y="649"/>
                </a:lnTo>
                <a:lnTo>
                  <a:pt x="0" y="129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22"/>
          <p:cNvSpPr>
            <a:spLocks/>
          </p:cNvSpPr>
          <p:nvPr/>
        </p:nvSpPr>
        <p:spPr bwMode="auto">
          <a:xfrm>
            <a:off x="7159625" y="3295650"/>
            <a:ext cx="354013" cy="1143000"/>
          </a:xfrm>
          <a:custGeom>
            <a:avLst/>
            <a:gdLst>
              <a:gd name="T0" fmla="*/ 0 w 447"/>
              <a:gd name="T1" fmla="*/ 1296 h 1440"/>
              <a:gd name="T2" fmla="*/ 138 w 447"/>
              <a:gd name="T3" fmla="*/ 1440 h 1440"/>
              <a:gd name="T4" fmla="*/ 447 w 447"/>
              <a:gd name="T5" fmla="*/ 793 h 1440"/>
              <a:gd name="T6" fmla="*/ 138 w 447"/>
              <a:gd name="T7" fmla="*/ 144 h 1440"/>
              <a:gd name="T8" fmla="*/ 0 w 447"/>
              <a:gd name="T9" fmla="*/ 0 h 1440"/>
              <a:gd name="T10" fmla="*/ 309 w 447"/>
              <a:gd name="T11" fmla="*/ 649 h 1440"/>
              <a:gd name="T12" fmla="*/ 0 w 447"/>
              <a:gd name="T13" fmla="*/ 1296 h 1440"/>
            </a:gdLst>
            <a:ahLst/>
            <a:cxnLst>
              <a:cxn ang="0">
                <a:pos x="T0" y="T1"/>
              </a:cxn>
              <a:cxn ang="0">
                <a:pos x="T2" y="T3"/>
              </a:cxn>
              <a:cxn ang="0">
                <a:pos x="T4" y="T5"/>
              </a:cxn>
              <a:cxn ang="0">
                <a:pos x="T6" y="T7"/>
              </a:cxn>
              <a:cxn ang="0">
                <a:pos x="T8" y="T9"/>
              </a:cxn>
              <a:cxn ang="0">
                <a:pos x="T10" y="T11"/>
              </a:cxn>
              <a:cxn ang="0">
                <a:pos x="T12" y="T13"/>
              </a:cxn>
            </a:cxnLst>
            <a:rect l="0" t="0" r="r" b="b"/>
            <a:pathLst>
              <a:path w="447" h="1440">
                <a:moveTo>
                  <a:pt x="0" y="1296"/>
                </a:moveTo>
                <a:lnTo>
                  <a:pt x="138" y="1440"/>
                </a:lnTo>
                <a:lnTo>
                  <a:pt x="447" y="793"/>
                </a:lnTo>
                <a:lnTo>
                  <a:pt x="138" y="144"/>
                </a:lnTo>
                <a:lnTo>
                  <a:pt x="0" y="0"/>
                </a:lnTo>
                <a:lnTo>
                  <a:pt x="309" y="649"/>
                </a:lnTo>
                <a:lnTo>
                  <a:pt x="0" y="129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1" name="Line 23"/>
          <p:cNvSpPr>
            <a:spLocks noChangeShapeType="1"/>
          </p:cNvSpPr>
          <p:nvPr/>
        </p:nvSpPr>
        <p:spPr bwMode="auto">
          <a:xfrm>
            <a:off x="7404100" y="3810000"/>
            <a:ext cx="109538" cy="1143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Freeform 24"/>
          <p:cNvSpPr>
            <a:spLocks/>
          </p:cNvSpPr>
          <p:nvPr/>
        </p:nvSpPr>
        <p:spPr bwMode="auto">
          <a:xfrm>
            <a:off x="3905250" y="3295650"/>
            <a:ext cx="3498850" cy="1028700"/>
          </a:xfrm>
          <a:custGeom>
            <a:avLst/>
            <a:gdLst>
              <a:gd name="T0" fmla="*/ 0 w 4408"/>
              <a:gd name="T1" fmla="*/ 325 h 1296"/>
              <a:gd name="T2" fmla="*/ 0 w 4408"/>
              <a:gd name="T3" fmla="*/ 974 h 1296"/>
              <a:gd name="T4" fmla="*/ 4099 w 4408"/>
              <a:gd name="T5" fmla="*/ 974 h 1296"/>
              <a:gd name="T6" fmla="*/ 4099 w 4408"/>
              <a:gd name="T7" fmla="*/ 1296 h 1296"/>
              <a:gd name="T8" fmla="*/ 4408 w 4408"/>
              <a:gd name="T9" fmla="*/ 649 h 1296"/>
              <a:gd name="T10" fmla="*/ 4099 w 4408"/>
              <a:gd name="T11" fmla="*/ 0 h 1296"/>
              <a:gd name="T12" fmla="*/ 4099 w 4408"/>
              <a:gd name="T13" fmla="*/ 325 h 1296"/>
              <a:gd name="T14" fmla="*/ 0 w 4408"/>
              <a:gd name="T15" fmla="*/ 325 h 1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8" h="1296">
                <a:moveTo>
                  <a:pt x="0" y="325"/>
                </a:moveTo>
                <a:lnTo>
                  <a:pt x="0" y="974"/>
                </a:lnTo>
                <a:lnTo>
                  <a:pt x="4099" y="974"/>
                </a:lnTo>
                <a:lnTo>
                  <a:pt x="4099" y="1296"/>
                </a:lnTo>
                <a:lnTo>
                  <a:pt x="4408" y="649"/>
                </a:lnTo>
                <a:lnTo>
                  <a:pt x="4099" y="0"/>
                </a:lnTo>
                <a:lnTo>
                  <a:pt x="4099" y="325"/>
                </a:lnTo>
                <a:lnTo>
                  <a:pt x="0"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3" name="Freeform 25"/>
          <p:cNvSpPr>
            <a:spLocks/>
          </p:cNvSpPr>
          <p:nvPr/>
        </p:nvSpPr>
        <p:spPr bwMode="auto">
          <a:xfrm>
            <a:off x="3905250" y="3295650"/>
            <a:ext cx="3498850" cy="1028700"/>
          </a:xfrm>
          <a:custGeom>
            <a:avLst/>
            <a:gdLst>
              <a:gd name="T0" fmla="*/ 0 w 4408"/>
              <a:gd name="T1" fmla="*/ 325 h 1296"/>
              <a:gd name="T2" fmla="*/ 0 w 4408"/>
              <a:gd name="T3" fmla="*/ 974 h 1296"/>
              <a:gd name="T4" fmla="*/ 4099 w 4408"/>
              <a:gd name="T5" fmla="*/ 974 h 1296"/>
              <a:gd name="T6" fmla="*/ 4099 w 4408"/>
              <a:gd name="T7" fmla="*/ 1296 h 1296"/>
              <a:gd name="T8" fmla="*/ 4408 w 4408"/>
              <a:gd name="T9" fmla="*/ 649 h 1296"/>
              <a:gd name="T10" fmla="*/ 4099 w 4408"/>
              <a:gd name="T11" fmla="*/ 0 h 1296"/>
              <a:gd name="T12" fmla="*/ 4099 w 4408"/>
              <a:gd name="T13" fmla="*/ 325 h 1296"/>
              <a:gd name="T14" fmla="*/ 0 w 4408"/>
              <a:gd name="T15" fmla="*/ 325 h 1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8" h="1296">
                <a:moveTo>
                  <a:pt x="0" y="325"/>
                </a:moveTo>
                <a:lnTo>
                  <a:pt x="0" y="974"/>
                </a:lnTo>
                <a:lnTo>
                  <a:pt x="4099" y="974"/>
                </a:lnTo>
                <a:lnTo>
                  <a:pt x="4099" y="1296"/>
                </a:lnTo>
                <a:lnTo>
                  <a:pt x="4408" y="649"/>
                </a:lnTo>
                <a:lnTo>
                  <a:pt x="4099" y="0"/>
                </a:lnTo>
                <a:lnTo>
                  <a:pt x="4099" y="325"/>
                </a:lnTo>
                <a:lnTo>
                  <a:pt x="0" y="3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4" name="Rectangle 26"/>
          <p:cNvSpPr>
            <a:spLocks noChangeArrowheads="1"/>
          </p:cNvSpPr>
          <p:nvPr/>
        </p:nvSpPr>
        <p:spPr bwMode="auto">
          <a:xfrm>
            <a:off x="4970463" y="3671888"/>
            <a:ext cx="14668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Control Group</a:t>
            </a:r>
            <a:endParaRPr lang="en-US" altLang="en-US"/>
          </a:p>
        </p:txBody>
      </p:sp>
      <p:sp>
        <p:nvSpPr>
          <p:cNvPr id="7195" name="Freeform 27"/>
          <p:cNvSpPr>
            <a:spLocks/>
          </p:cNvSpPr>
          <p:nvPr/>
        </p:nvSpPr>
        <p:spPr bwMode="auto">
          <a:xfrm>
            <a:off x="3905250" y="5981700"/>
            <a:ext cx="1587500" cy="114300"/>
          </a:xfrm>
          <a:custGeom>
            <a:avLst/>
            <a:gdLst>
              <a:gd name="T0" fmla="*/ 0 w 1998"/>
              <a:gd name="T1" fmla="*/ 0 h 144"/>
              <a:gd name="T2" fmla="*/ 138 w 1998"/>
              <a:gd name="T3" fmla="*/ 144 h 144"/>
              <a:gd name="T4" fmla="*/ 1998 w 1998"/>
              <a:gd name="T5" fmla="*/ 144 h 144"/>
              <a:gd name="T6" fmla="*/ 1860 w 1998"/>
              <a:gd name="T7" fmla="*/ 0 h 144"/>
              <a:gd name="T8" fmla="*/ 0 w 1998"/>
              <a:gd name="T9" fmla="*/ 0 h 144"/>
            </a:gdLst>
            <a:ahLst/>
            <a:cxnLst>
              <a:cxn ang="0">
                <a:pos x="T0" y="T1"/>
              </a:cxn>
              <a:cxn ang="0">
                <a:pos x="T2" y="T3"/>
              </a:cxn>
              <a:cxn ang="0">
                <a:pos x="T4" y="T5"/>
              </a:cxn>
              <a:cxn ang="0">
                <a:pos x="T6" y="T7"/>
              </a:cxn>
              <a:cxn ang="0">
                <a:pos x="T8" y="T9"/>
              </a:cxn>
            </a:cxnLst>
            <a:rect l="0" t="0" r="r" b="b"/>
            <a:pathLst>
              <a:path w="1998" h="144">
                <a:moveTo>
                  <a:pt x="0" y="0"/>
                </a:moveTo>
                <a:lnTo>
                  <a:pt x="138" y="144"/>
                </a:lnTo>
                <a:lnTo>
                  <a:pt x="1998" y="144"/>
                </a:lnTo>
                <a:lnTo>
                  <a:pt x="1860"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28"/>
          <p:cNvSpPr>
            <a:spLocks/>
          </p:cNvSpPr>
          <p:nvPr/>
        </p:nvSpPr>
        <p:spPr bwMode="auto">
          <a:xfrm>
            <a:off x="3905250" y="5981700"/>
            <a:ext cx="1587500" cy="114300"/>
          </a:xfrm>
          <a:custGeom>
            <a:avLst/>
            <a:gdLst>
              <a:gd name="T0" fmla="*/ 0 w 1998"/>
              <a:gd name="T1" fmla="*/ 0 h 144"/>
              <a:gd name="T2" fmla="*/ 138 w 1998"/>
              <a:gd name="T3" fmla="*/ 144 h 144"/>
              <a:gd name="T4" fmla="*/ 1998 w 1998"/>
              <a:gd name="T5" fmla="*/ 144 h 144"/>
              <a:gd name="T6" fmla="*/ 1860 w 1998"/>
              <a:gd name="T7" fmla="*/ 0 h 144"/>
              <a:gd name="T8" fmla="*/ 0 w 1998"/>
              <a:gd name="T9" fmla="*/ 0 h 144"/>
            </a:gdLst>
            <a:ahLst/>
            <a:cxnLst>
              <a:cxn ang="0">
                <a:pos x="T0" y="T1"/>
              </a:cxn>
              <a:cxn ang="0">
                <a:pos x="T2" y="T3"/>
              </a:cxn>
              <a:cxn ang="0">
                <a:pos x="T4" y="T5"/>
              </a:cxn>
              <a:cxn ang="0">
                <a:pos x="T6" y="T7"/>
              </a:cxn>
              <a:cxn ang="0">
                <a:pos x="T8" y="T9"/>
              </a:cxn>
            </a:cxnLst>
            <a:rect l="0" t="0" r="r" b="b"/>
            <a:pathLst>
              <a:path w="1998" h="144">
                <a:moveTo>
                  <a:pt x="0" y="0"/>
                </a:moveTo>
                <a:lnTo>
                  <a:pt x="138" y="144"/>
                </a:lnTo>
                <a:lnTo>
                  <a:pt x="1998" y="144"/>
                </a:lnTo>
                <a:lnTo>
                  <a:pt x="1860"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7" name="Freeform 29"/>
          <p:cNvSpPr>
            <a:spLocks/>
          </p:cNvSpPr>
          <p:nvPr/>
        </p:nvSpPr>
        <p:spPr bwMode="auto">
          <a:xfrm>
            <a:off x="5383213" y="5124450"/>
            <a:ext cx="381000" cy="1257300"/>
          </a:xfrm>
          <a:custGeom>
            <a:avLst/>
            <a:gdLst>
              <a:gd name="T0" fmla="*/ 0 w 482"/>
              <a:gd name="T1" fmla="*/ 1440 h 1585"/>
              <a:gd name="T2" fmla="*/ 138 w 482"/>
              <a:gd name="T3" fmla="*/ 1585 h 1585"/>
              <a:gd name="T4" fmla="*/ 482 w 482"/>
              <a:gd name="T5" fmla="*/ 864 h 1585"/>
              <a:gd name="T6" fmla="*/ 138 w 482"/>
              <a:gd name="T7" fmla="*/ 144 h 1585"/>
              <a:gd name="T8" fmla="*/ 0 w 482"/>
              <a:gd name="T9" fmla="*/ 0 h 1585"/>
              <a:gd name="T10" fmla="*/ 344 w 482"/>
              <a:gd name="T11" fmla="*/ 720 h 1585"/>
              <a:gd name="T12" fmla="*/ 0 w 482"/>
              <a:gd name="T13" fmla="*/ 1440 h 1585"/>
            </a:gdLst>
            <a:ahLst/>
            <a:cxnLst>
              <a:cxn ang="0">
                <a:pos x="T0" y="T1"/>
              </a:cxn>
              <a:cxn ang="0">
                <a:pos x="T2" y="T3"/>
              </a:cxn>
              <a:cxn ang="0">
                <a:pos x="T4" y="T5"/>
              </a:cxn>
              <a:cxn ang="0">
                <a:pos x="T6" y="T7"/>
              </a:cxn>
              <a:cxn ang="0">
                <a:pos x="T8" y="T9"/>
              </a:cxn>
              <a:cxn ang="0">
                <a:pos x="T10" y="T11"/>
              </a:cxn>
              <a:cxn ang="0">
                <a:pos x="T12" y="T13"/>
              </a:cxn>
            </a:cxnLst>
            <a:rect l="0" t="0" r="r" b="b"/>
            <a:pathLst>
              <a:path w="482" h="1585">
                <a:moveTo>
                  <a:pt x="0" y="1440"/>
                </a:moveTo>
                <a:lnTo>
                  <a:pt x="138" y="1585"/>
                </a:lnTo>
                <a:lnTo>
                  <a:pt x="482" y="864"/>
                </a:lnTo>
                <a:lnTo>
                  <a:pt x="138" y="144"/>
                </a:lnTo>
                <a:lnTo>
                  <a:pt x="0" y="0"/>
                </a:lnTo>
                <a:lnTo>
                  <a:pt x="344" y="720"/>
                </a:lnTo>
                <a:lnTo>
                  <a:pt x="0" y="14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8" name="Freeform 30"/>
          <p:cNvSpPr>
            <a:spLocks/>
          </p:cNvSpPr>
          <p:nvPr/>
        </p:nvSpPr>
        <p:spPr bwMode="auto">
          <a:xfrm>
            <a:off x="5383213" y="5124450"/>
            <a:ext cx="381000" cy="1257300"/>
          </a:xfrm>
          <a:custGeom>
            <a:avLst/>
            <a:gdLst>
              <a:gd name="T0" fmla="*/ 0 w 482"/>
              <a:gd name="T1" fmla="*/ 1440 h 1585"/>
              <a:gd name="T2" fmla="*/ 138 w 482"/>
              <a:gd name="T3" fmla="*/ 1585 h 1585"/>
              <a:gd name="T4" fmla="*/ 482 w 482"/>
              <a:gd name="T5" fmla="*/ 864 h 1585"/>
              <a:gd name="T6" fmla="*/ 138 w 482"/>
              <a:gd name="T7" fmla="*/ 144 h 1585"/>
              <a:gd name="T8" fmla="*/ 0 w 482"/>
              <a:gd name="T9" fmla="*/ 0 h 1585"/>
              <a:gd name="T10" fmla="*/ 344 w 482"/>
              <a:gd name="T11" fmla="*/ 720 h 1585"/>
              <a:gd name="T12" fmla="*/ 0 w 482"/>
              <a:gd name="T13" fmla="*/ 1440 h 1585"/>
            </a:gdLst>
            <a:ahLst/>
            <a:cxnLst>
              <a:cxn ang="0">
                <a:pos x="T0" y="T1"/>
              </a:cxn>
              <a:cxn ang="0">
                <a:pos x="T2" y="T3"/>
              </a:cxn>
              <a:cxn ang="0">
                <a:pos x="T4" y="T5"/>
              </a:cxn>
              <a:cxn ang="0">
                <a:pos x="T6" y="T7"/>
              </a:cxn>
              <a:cxn ang="0">
                <a:pos x="T8" y="T9"/>
              </a:cxn>
              <a:cxn ang="0">
                <a:pos x="T10" y="T11"/>
              </a:cxn>
              <a:cxn ang="0">
                <a:pos x="T12" y="T13"/>
              </a:cxn>
            </a:cxnLst>
            <a:rect l="0" t="0" r="r" b="b"/>
            <a:pathLst>
              <a:path w="482" h="1585">
                <a:moveTo>
                  <a:pt x="0" y="1440"/>
                </a:moveTo>
                <a:lnTo>
                  <a:pt x="138" y="1585"/>
                </a:lnTo>
                <a:lnTo>
                  <a:pt x="482" y="864"/>
                </a:lnTo>
                <a:lnTo>
                  <a:pt x="138" y="144"/>
                </a:lnTo>
                <a:lnTo>
                  <a:pt x="0" y="0"/>
                </a:lnTo>
                <a:lnTo>
                  <a:pt x="344" y="720"/>
                </a:lnTo>
                <a:lnTo>
                  <a:pt x="0" y="144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9" name="Line 31"/>
          <p:cNvSpPr>
            <a:spLocks noChangeShapeType="1"/>
          </p:cNvSpPr>
          <p:nvPr/>
        </p:nvSpPr>
        <p:spPr bwMode="auto">
          <a:xfrm>
            <a:off x="5654675" y="5695950"/>
            <a:ext cx="109538" cy="1143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0" name="Freeform 32"/>
          <p:cNvSpPr>
            <a:spLocks/>
          </p:cNvSpPr>
          <p:nvPr/>
        </p:nvSpPr>
        <p:spPr bwMode="auto">
          <a:xfrm>
            <a:off x="3905250" y="5124450"/>
            <a:ext cx="1749425" cy="1143000"/>
          </a:xfrm>
          <a:custGeom>
            <a:avLst/>
            <a:gdLst>
              <a:gd name="T0" fmla="*/ 0 w 2204"/>
              <a:gd name="T1" fmla="*/ 361 h 1440"/>
              <a:gd name="T2" fmla="*/ 0 w 2204"/>
              <a:gd name="T3" fmla="*/ 1081 h 1440"/>
              <a:gd name="T4" fmla="*/ 1860 w 2204"/>
              <a:gd name="T5" fmla="*/ 1081 h 1440"/>
              <a:gd name="T6" fmla="*/ 1860 w 2204"/>
              <a:gd name="T7" fmla="*/ 1440 h 1440"/>
              <a:gd name="T8" fmla="*/ 2204 w 2204"/>
              <a:gd name="T9" fmla="*/ 720 h 1440"/>
              <a:gd name="T10" fmla="*/ 1860 w 2204"/>
              <a:gd name="T11" fmla="*/ 0 h 1440"/>
              <a:gd name="T12" fmla="*/ 1860 w 2204"/>
              <a:gd name="T13" fmla="*/ 361 h 1440"/>
              <a:gd name="T14" fmla="*/ 0 w 2204"/>
              <a:gd name="T15" fmla="*/ 361 h 1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4" h="1440">
                <a:moveTo>
                  <a:pt x="0" y="361"/>
                </a:moveTo>
                <a:lnTo>
                  <a:pt x="0" y="1081"/>
                </a:lnTo>
                <a:lnTo>
                  <a:pt x="1860" y="1081"/>
                </a:lnTo>
                <a:lnTo>
                  <a:pt x="1860" y="1440"/>
                </a:lnTo>
                <a:lnTo>
                  <a:pt x="2204" y="720"/>
                </a:lnTo>
                <a:lnTo>
                  <a:pt x="1860" y="0"/>
                </a:lnTo>
                <a:lnTo>
                  <a:pt x="1860" y="361"/>
                </a:lnTo>
                <a:lnTo>
                  <a:pt x="0"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1" name="Freeform 33"/>
          <p:cNvSpPr>
            <a:spLocks/>
          </p:cNvSpPr>
          <p:nvPr/>
        </p:nvSpPr>
        <p:spPr bwMode="auto">
          <a:xfrm>
            <a:off x="3905250" y="5124450"/>
            <a:ext cx="1749425" cy="1143000"/>
          </a:xfrm>
          <a:custGeom>
            <a:avLst/>
            <a:gdLst>
              <a:gd name="T0" fmla="*/ 0 w 2204"/>
              <a:gd name="T1" fmla="*/ 361 h 1440"/>
              <a:gd name="T2" fmla="*/ 0 w 2204"/>
              <a:gd name="T3" fmla="*/ 1081 h 1440"/>
              <a:gd name="T4" fmla="*/ 1860 w 2204"/>
              <a:gd name="T5" fmla="*/ 1081 h 1440"/>
              <a:gd name="T6" fmla="*/ 1860 w 2204"/>
              <a:gd name="T7" fmla="*/ 1440 h 1440"/>
              <a:gd name="T8" fmla="*/ 2204 w 2204"/>
              <a:gd name="T9" fmla="*/ 720 h 1440"/>
              <a:gd name="T10" fmla="*/ 1860 w 2204"/>
              <a:gd name="T11" fmla="*/ 0 h 1440"/>
              <a:gd name="T12" fmla="*/ 1860 w 2204"/>
              <a:gd name="T13" fmla="*/ 361 h 1440"/>
              <a:gd name="T14" fmla="*/ 0 w 2204"/>
              <a:gd name="T15" fmla="*/ 361 h 1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4" h="1440">
                <a:moveTo>
                  <a:pt x="0" y="361"/>
                </a:moveTo>
                <a:lnTo>
                  <a:pt x="0" y="1081"/>
                </a:lnTo>
                <a:lnTo>
                  <a:pt x="1860" y="1081"/>
                </a:lnTo>
                <a:lnTo>
                  <a:pt x="1860" y="1440"/>
                </a:lnTo>
                <a:lnTo>
                  <a:pt x="2204" y="720"/>
                </a:lnTo>
                <a:lnTo>
                  <a:pt x="1860" y="0"/>
                </a:lnTo>
                <a:lnTo>
                  <a:pt x="1860" y="361"/>
                </a:lnTo>
                <a:lnTo>
                  <a:pt x="0" y="3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2" name="Rectangle 34"/>
          <p:cNvSpPr>
            <a:spLocks noChangeArrowheads="1"/>
          </p:cNvSpPr>
          <p:nvPr/>
        </p:nvSpPr>
        <p:spPr bwMode="auto">
          <a:xfrm>
            <a:off x="4210050" y="5421313"/>
            <a:ext cx="12366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Intervention</a:t>
            </a:r>
            <a:endParaRPr lang="en-US" altLang="en-US"/>
          </a:p>
        </p:txBody>
      </p:sp>
      <p:sp>
        <p:nvSpPr>
          <p:cNvPr id="7203" name="Rectangle 35"/>
          <p:cNvSpPr>
            <a:spLocks noChangeArrowheads="1"/>
          </p:cNvSpPr>
          <p:nvPr/>
        </p:nvSpPr>
        <p:spPr bwMode="auto">
          <a:xfrm>
            <a:off x="4476750" y="5694363"/>
            <a:ext cx="7032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Group</a:t>
            </a:r>
            <a:endParaRPr lang="en-US" altLang="en-US"/>
          </a:p>
        </p:txBody>
      </p:sp>
      <p:sp>
        <p:nvSpPr>
          <p:cNvPr id="7204" name="Freeform 36"/>
          <p:cNvSpPr>
            <a:spLocks/>
          </p:cNvSpPr>
          <p:nvPr/>
        </p:nvSpPr>
        <p:spPr bwMode="auto">
          <a:xfrm>
            <a:off x="5764213" y="4895850"/>
            <a:ext cx="1531937" cy="1600200"/>
          </a:xfrm>
          <a:custGeom>
            <a:avLst/>
            <a:gdLst>
              <a:gd name="T0" fmla="*/ 0 w 1928"/>
              <a:gd name="T1" fmla="*/ 1008 h 2017"/>
              <a:gd name="T2" fmla="*/ 964 w 1928"/>
              <a:gd name="T3" fmla="*/ 0 h 2017"/>
              <a:gd name="T4" fmla="*/ 1928 w 1928"/>
              <a:gd name="T5" fmla="*/ 1008 h 2017"/>
              <a:gd name="T6" fmla="*/ 964 w 1928"/>
              <a:gd name="T7" fmla="*/ 2017 h 2017"/>
              <a:gd name="T8" fmla="*/ 0 w 1928"/>
              <a:gd name="T9" fmla="*/ 1008 h 2017"/>
            </a:gdLst>
            <a:ahLst/>
            <a:cxnLst>
              <a:cxn ang="0">
                <a:pos x="T0" y="T1"/>
              </a:cxn>
              <a:cxn ang="0">
                <a:pos x="T2" y="T3"/>
              </a:cxn>
              <a:cxn ang="0">
                <a:pos x="T4" y="T5"/>
              </a:cxn>
              <a:cxn ang="0">
                <a:pos x="T6" y="T7"/>
              </a:cxn>
              <a:cxn ang="0">
                <a:pos x="T8" y="T9"/>
              </a:cxn>
            </a:cxnLst>
            <a:rect l="0" t="0" r="r" b="b"/>
            <a:pathLst>
              <a:path w="1928" h="2017">
                <a:moveTo>
                  <a:pt x="0" y="1008"/>
                </a:moveTo>
                <a:lnTo>
                  <a:pt x="964" y="0"/>
                </a:lnTo>
                <a:lnTo>
                  <a:pt x="1928" y="1008"/>
                </a:lnTo>
                <a:lnTo>
                  <a:pt x="964" y="2017"/>
                </a:lnTo>
                <a:lnTo>
                  <a:pt x="0" y="10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5" name="Freeform 37"/>
          <p:cNvSpPr>
            <a:spLocks/>
          </p:cNvSpPr>
          <p:nvPr/>
        </p:nvSpPr>
        <p:spPr bwMode="auto">
          <a:xfrm>
            <a:off x="5764213" y="4895850"/>
            <a:ext cx="1531937" cy="1600200"/>
          </a:xfrm>
          <a:custGeom>
            <a:avLst/>
            <a:gdLst>
              <a:gd name="T0" fmla="*/ 0 w 1928"/>
              <a:gd name="T1" fmla="*/ 1008 h 2017"/>
              <a:gd name="T2" fmla="*/ 964 w 1928"/>
              <a:gd name="T3" fmla="*/ 0 h 2017"/>
              <a:gd name="T4" fmla="*/ 1928 w 1928"/>
              <a:gd name="T5" fmla="*/ 1008 h 2017"/>
              <a:gd name="T6" fmla="*/ 964 w 1928"/>
              <a:gd name="T7" fmla="*/ 2017 h 2017"/>
              <a:gd name="T8" fmla="*/ 0 w 1928"/>
              <a:gd name="T9" fmla="*/ 1008 h 2017"/>
            </a:gdLst>
            <a:ahLst/>
            <a:cxnLst>
              <a:cxn ang="0">
                <a:pos x="T0" y="T1"/>
              </a:cxn>
              <a:cxn ang="0">
                <a:pos x="T2" y="T3"/>
              </a:cxn>
              <a:cxn ang="0">
                <a:pos x="T4" y="T5"/>
              </a:cxn>
              <a:cxn ang="0">
                <a:pos x="T6" y="T7"/>
              </a:cxn>
              <a:cxn ang="0">
                <a:pos x="T8" y="T9"/>
              </a:cxn>
            </a:cxnLst>
            <a:rect l="0" t="0" r="r" b="b"/>
            <a:pathLst>
              <a:path w="1928" h="2017">
                <a:moveTo>
                  <a:pt x="0" y="1008"/>
                </a:moveTo>
                <a:lnTo>
                  <a:pt x="964" y="0"/>
                </a:lnTo>
                <a:lnTo>
                  <a:pt x="1928" y="1008"/>
                </a:lnTo>
                <a:lnTo>
                  <a:pt x="964" y="2017"/>
                </a:lnTo>
                <a:lnTo>
                  <a:pt x="0" y="100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6" name="Rectangle 38"/>
          <p:cNvSpPr>
            <a:spLocks noChangeArrowheads="1"/>
          </p:cNvSpPr>
          <p:nvPr/>
        </p:nvSpPr>
        <p:spPr bwMode="auto">
          <a:xfrm>
            <a:off x="6100763" y="5421313"/>
            <a:ext cx="901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Interven-</a:t>
            </a:r>
            <a:endParaRPr lang="en-US" altLang="en-US"/>
          </a:p>
        </p:txBody>
      </p:sp>
      <p:sp>
        <p:nvSpPr>
          <p:cNvPr id="7207" name="Rectangle 39"/>
          <p:cNvSpPr>
            <a:spLocks noChangeArrowheads="1"/>
          </p:cNvSpPr>
          <p:nvPr/>
        </p:nvSpPr>
        <p:spPr bwMode="auto">
          <a:xfrm>
            <a:off x="6354763" y="5694363"/>
            <a:ext cx="36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tion</a:t>
            </a:r>
            <a:endParaRPr lang="en-US" altLang="en-US"/>
          </a:p>
        </p:txBody>
      </p:sp>
      <p:sp>
        <p:nvSpPr>
          <p:cNvPr id="7208" name="Rectangle 40"/>
          <p:cNvSpPr>
            <a:spLocks noChangeArrowheads="1"/>
          </p:cNvSpPr>
          <p:nvPr/>
        </p:nvSpPr>
        <p:spPr bwMode="auto">
          <a:xfrm>
            <a:off x="7404100" y="3295650"/>
            <a:ext cx="1312863" cy="160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09" name="Rectangle 41"/>
          <p:cNvSpPr>
            <a:spLocks noChangeArrowheads="1"/>
          </p:cNvSpPr>
          <p:nvPr/>
        </p:nvSpPr>
        <p:spPr bwMode="auto">
          <a:xfrm>
            <a:off x="7404100" y="3295650"/>
            <a:ext cx="1312863" cy="16002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0" name="Rectangle 42"/>
          <p:cNvSpPr>
            <a:spLocks noChangeArrowheads="1"/>
          </p:cNvSpPr>
          <p:nvPr/>
        </p:nvSpPr>
        <p:spPr bwMode="auto">
          <a:xfrm>
            <a:off x="7616825" y="3683000"/>
            <a:ext cx="9826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Outcome</a:t>
            </a:r>
            <a:endParaRPr lang="en-US" altLang="en-US"/>
          </a:p>
        </p:txBody>
      </p:sp>
      <p:sp>
        <p:nvSpPr>
          <p:cNvPr id="7211" name="Rectangle 43"/>
          <p:cNvSpPr>
            <a:spLocks noChangeArrowheads="1"/>
          </p:cNvSpPr>
          <p:nvPr/>
        </p:nvSpPr>
        <p:spPr bwMode="auto">
          <a:xfrm>
            <a:off x="7599363" y="3957638"/>
            <a:ext cx="1017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Measure-</a:t>
            </a:r>
            <a:endParaRPr lang="en-US" altLang="en-US"/>
          </a:p>
        </p:txBody>
      </p:sp>
      <p:sp>
        <p:nvSpPr>
          <p:cNvPr id="7212" name="Rectangle 44"/>
          <p:cNvSpPr>
            <a:spLocks noChangeArrowheads="1"/>
          </p:cNvSpPr>
          <p:nvPr/>
        </p:nvSpPr>
        <p:spPr bwMode="auto">
          <a:xfrm>
            <a:off x="7818438" y="423227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ment</a:t>
            </a:r>
            <a:endParaRPr lang="en-US" altLang="en-US"/>
          </a:p>
        </p:txBody>
      </p:sp>
      <p:sp>
        <p:nvSpPr>
          <p:cNvPr id="7213" name="Rectangle 45"/>
          <p:cNvSpPr>
            <a:spLocks noChangeArrowheads="1"/>
          </p:cNvSpPr>
          <p:nvPr/>
        </p:nvSpPr>
        <p:spPr bwMode="auto">
          <a:xfrm>
            <a:off x="7404100" y="4895850"/>
            <a:ext cx="1312863"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14" name="Rectangle 46"/>
          <p:cNvSpPr>
            <a:spLocks noChangeArrowheads="1"/>
          </p:cNvSpPr>
          <p:nvPr/>
        </p:nvSpPr>
        <p:spPr bwMode="auto">
          <a:xfrm>
            <a:off x="7404100" y="4895850"/>
            <a:ext cx="1312863" cy="14859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5" name="Rectangle 47"/>
          <p:cNvSpPr>
            <a:spLocks noChangeArrowheads="1"/>
          </p:cNvSpPr>
          <p:nvPr/>
        </p:nvSpPr>
        <p:spPr bwMode="auto">
          <a:xfrm>
            <a:off x="7616825" y="5227638"/>
            <a:ext cx="9826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Outcome</a:t>
            </a:r>
            <a:endParaRPr lang="en-US" altLang="en-US"/>
          </a:p>
        </p:txBody>
      </p:sp>
      <p:sp>
        <p:nvSpPr>
          <p:cNvPr id="7216" name="Rectangle 48"/>
          <p:cNvSpPr>
            <a:spLocks noChangeArrowheads="1"/>
          </p:cNvSpPr>
          <p:nvPr/>
        </p:nvSpPr>
        <p:spPr bwMode="auto">
          <a:xfrm>
            <a:off x="7599363" y="5500688"/>
            <a:ext cx="1017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Measure-</a:t>
            </a:r>
            <a:endParaRPr lang="en-US" altLang="en-US"/>
          </a:p>
        </p:txBody>
      </p:sp>
      <p:sp>
        <p:nvSpPr>
          <p:cNvPr id="7217" name="Rectangle 49"/>
          <p:cNvSpPr>
            <a:spLocks noChangeArrowheads="1"/>
          </p:cNvSpPr>
          <p:nvPr/>
        </p:nvSpPr>
        <p:spPr bwMode="auto">
          <a:xfrm>
            <a:off x="7818438" y="577532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000000"/>
                </a:solidFill>
                <a:latin typeface="Arial" panose="020B0604020202020204" pitchFamily="34" charset="0"/>
              </a:rPr>
              <a:t>ment</a:t>
            </a:r>
            <a:endParaRPr lang="en-US" altLang="en-US"/>
          </a:p>
        </p:txBody>
      </p:sp>
      <p:sp>
        <p:nvSpPr>
          <p:cNvPr id="7218" name="Text Box 50"/>
          <p:cNvSpPr txBox="1">
            <a:spLocks noChangeArrowheads="1"/>
          </p:cNvSpPr>
          <p:nvPr/>
        </p:nvSpPr>
        <p:spPr bwMode="auto">
          <a:xfrm>
            <a:off x="4131426" y="2386479"/>
            <a:ext cx="4064924"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Blinding – participants and assessors don’t know group assignment </a:t>
            </a:r>
            <a:endParaRPr lang="en-US" altLang="en-US" dirty="0"/>
          </a:p>
        </p:txBody>
      </p:sp>
      <p:sp>
        <p:nvSpPr>
          <p:cNvPr id="7219" name="Line 51"/>
          <p:cNvSpPr>
            <a:spLocks noChangeShapeType="1"/>
          </p:cNvSpPr>
          <p:nvPr/>
        </p:nvSpPr>
        <p:spPr bwMode="auto">
          <a:xfrm>
            <a:off x="5573713" y="314325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 name="TextBox 1"/>
          <p:cNvSpPr txBox="1"/>
          <p:nvPr/>
        </p:nvSpPr>
        <p:spPr>
          <a:xfrm>
            <a:off x="12815" y="1511676"/>
            <a:ext cx="3619847" cy="1200329"/>
          </a:xfrm>
          <a:prstGeom prst="rect">
            <a:avLst/>
          </a:prstGeom>
          <a:noFill/>
          <a:ln>
            <a:solidFill>
              <a:schemeClr val="bg2">
                <a:lumMod val="50000"/>
              </a:schemeClr>
            </a:solidFill>
          </a:ln>
        </p:spPr>
        <p:txBody>
          <a:bodyPr wrap="square" rtlCol="0">
            <a:spAutoFit/>
          </a:bodyPr>
          <a:lstStyle/>
          <a:p>
            <a:r>
              <a:rPr lang="en-US" dirty="0" smtClean="0"/>
              <a:t>Random assignment means the groups are likely to be similar on initial characteristics, but this does need to be assessed.</a:t>
            </a:r>
            <a:endParaRPr lang="en-US" dirty="0"/>
          </a:p>
        </p:txBody>
      </p:sp>
      <p:sp>
        <p:nvSpPr>
          <p:cNvPr id="50" name="Line 51"/>
          <p:cNvSpPr>
            <a:spLocks noChangeShapeType="1"/>
          </p:cNvSpPr>
          <p:nvPr/>
        </p:nvSpPr>
        <p:spPr bwMode="auto">
          <a:xfrm>
            <a:off x="7817082" y="303281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4" name="Straight Arrow Connector 3"/>
          <p:cNvCxnSpPr/>
          <p:nvPr/>
        </p:nvCxnSpPr>
        <p:spPr>
          <a:xfrm>
            <a:off x="3316778" y="2712005"/>
            <a:ext cx="8313" cy="736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215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What’s wrong with this picture?</a:t>
            </a:r>
          </a:p>
        </p:txBody>
      </p:sp>
      <p:sp>
        <p:nvSpPr>
          <p:cNvPr id="10243" name="Rectangle 3" descr="Rectangle: Click to edit Master text styles&#10;Second level&#10;Third level&#10;Fourth level&#10;Fifth level"/>
          <p:cNvSpPr>
            <a:spLocks noGrp="1" noChangeArrowheads="1"/>
          </p:cNvSpPr>
          <p:nvPr>
            <p:ph type="body" idx="1"/>
          </p:nvPr>
        </p:nvSpPr>
        <p:spPr/>
        <p:txBody>
          <a:bodyPr/>
          <a:lstStyle/>
          <a:p>
            <a:r>
              <a:rPr lang="en-US" altLang="en-US" dirty="0"/>
              <a:t> Public health interventions are frequently designed, and </a:t>
            </a:r>
            <a:r>
              <a:rPr lang="en-US" altLang="en-US" dirty="0" smtClean="0"/>
              <a:t>often </a:t>
            </a:r>
            <a:r>
              <a:rPr lang="en-US" altLang="en-US" dirty="0"/>
              <a:t>assessed, at the level of the community.  Random assignment of communities may be possible, but in that case the n is very small, and the communities are likely to be very different and not truly comparable.</a:t>
            </a:r>
          </a:p>
        </p:txBody>
      </p:sp>
    </p:spTree>
    <p:extLst>
      <p:ext uri="{BB962C8B-B14F-4D97-AF65-F5344CB8AC3E}">
        <p14:creationId xmlns:p14="http://schemas.microsoft.com/office/powerpoint/2010/main" val="1496157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a:t>What’s wrong with this picture? – Cont.	</a:t>
            </a:r>
          </a:p>
        </p:txBody>
      </p:sp>
      <p:sp>
        <p:nvSpPr>
          <p:cNvPr id="11267" name="Rectangle 3" descr="Rectangle: Click to edit Master text styles&#10;Second level&#10;Third level&#10;Fourth level&#10;Fifth level"/>
          <p:cNvSpPr>
            <a:spLocks noGrp="1" noChangeArrowheads="1"/>
          </p:cNvSpPr>
          <p:nvPr>
            <p:ph type="body" idx="1"/>
          </p:nvPr>
        </p:nvSpPr>
        <p:spPr/>
        <p:txBody>
          <a:bodyPr/>
          <a:lstStyle/>
          <a:p>
            <a:r>
              <a:rPr lang="en-US" altLang="en-US" dirty="0"/>
              <a:t> </a:t>
            </a:r>
            <a:r>
              <a:rPr lang="en-US" altLang="en-US" dirty="0" smtClean="0"/>
              <a:t>Participant blinding </a:t>
            </a:r>
            <a:r>
              <a:rPr lang="en-US" altLang="en-US" dirty="0"/>
              <a:t>generally impossible in community </a:t>
            </a:r>
            <a:r>
              <a:rPr lang="en-US" altLang="en-US" dirty="0" smtClean="0"/>
              <a:t>level, and many behavioral health interventions (you know if you’re being counseled)</a:t>
            </a:r>
          </a:p>
          <a:p>
            <a:r>
              <a:rPr lang="en-US" altLang="en-US" dirty="0" smtClean="0"/>
              <a:t>Assessor blinding may also be difficult or impossible</a:t>
            </a:r>
            <a:endParaRPr lang="en-US" altLang="en-US" dirty="0"/>
          </a:p>
          <a:p>
            <a:r>
              <a:rPr lang="en-US" altLang="en-US" dirty="0"/>
              <a:t> Outcomes have complex causal chains, are likely to be affected by exogenous developments (I.e., events not included in the study and not under your control), and may be difficult to measure directly</a:t>
            </a:r>
          </a:p>
        </p:txBody>
      </p:sp>
    </p:spTree>
    <p:extLst>
      <p:ext uri="{BB962C8B-B14F-4D97-AF65-F5344CB8AC3E}">
        <p14:creationId xmlns:p14="http://schemas.microsoft.com/office/powerpoint/2010/main" val="164423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Patient-Centered Outcomes Research</a:t>
            </a:r>
            <a:endParaRPr lang="en-US" dirty="0"/>
          </a:p>
        </p:txBody>
      </p:sp>
      <p:sp>
        <p:nvSpPr>
          <p:cNvPr id="3" name="Content Placeholder 2"/>
          <p:cNvSpPr>
            <a:spLocks noGrp="1"/>
          </p:cNvSpPr>
          <p:nvPr>
            <p:ph idx="1"/>
          </p:nvPr>
        </p:nvSpPr>
        <p:spPr/>
        <p:txBody>
          <a:bodyPr>
            <a:normAutofit fontScale="92500"/>
          </a:bodyPr>
          <a:lstStyle/>
          <a:p>
            <a:r>
              <a:rPr lang="en-US" dirty="0" smtClean="0"/>
              <a:t>Basically, CER that is strongly informed by patient perspectives</a:t>
            </a:r>
          </a:p>
          <a:p>
            <a:r>
              <a:rPr lang="en-US" dirty="0" smtClean="0"/>
              <a:t>Biomarkers of clinical effectiveness vs. Patient Centered Outcomes</a:t>
            </a:r>
          </a:p>
          <a:p>
            <a:r>
              <a:rPr lang="en-US" dirty="0" smtClean="0"/>
              <a:t>PCOs may be derived from qualitative formative research translated into structured surveys, and more structured choice experiments</a:t>
            </a:r>
          </a:p>
          <a:p>
            <a:pPr lvl="1"/>
            <a:r>
              <a:rPr lang="en-US" dirty="0" smtClean="0"/>
              <a:t>Generally focus on quality of life – including for others</a:t>
            </a:r>
          </a:p>
          <a:p>
            <a:pPr lvl="1"/>
            <a:r>
              <a:rPr lang="en-US" dirty="0" smtClean="0"/>
              <a:t>Can take account of psychological and other burdens of treatment</a:t>
            </a:r>
          </a:p>
          <a:p>
            <a:pPr lvl="1"/>
            <a:r>
              <a:rPr lang="en-US" dirty="0" smtClean="0"/>
              <a:t>Need for cognition, autonomy</a:t>
            </a:r>
          </a:p>
          <a:p>
            <a:pPr lvl="1"/>
            <a:r>
              <a:rPr lang="en-US" dirty="0" smtClean="0"/>
              <a:t>May be highly diverse among different subjects</a:t>
            </a:r>
          </a:p>
          <a:p>
            <a:pPr lvl="1"/>
            <a:r>
              <a:rPr lang="en-US" dirty="0" smtClean="0"/>
              <a:t>Patient preferences may be “irrational” in biomedical terms</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607087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What’s wrong with this picture? – cont.</a:t>
            </a:r>
          </a:p>
        </p:txBody>
      </p:sp>
      <p:sp>
        <p:nvSpPr>
          <p:cNvPr id="1229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dirty="0"/>
              <a:t> Even for client-centered interventions that are generally more suitable for RCTs, there are often ethical or practical difficulties, e.g.</a:t>
            </a:r>
          </a:p>
          <a:p>
            <a:pPr lvl="1">
              <a:lnSpc>
                <a:spcPct val="90000"/>
              </a:lnSpc>
            </a:pPr>
            <a:r>
              <a:rPr lang="en-US" altLang="en-US" sz="2400" dirty="0"/>
              <a:t> Can’t withhold an intervention which is already standard, such as many social work interventions, substance abuse counseling, etc.</a:t>
            </a:r>
          </a:p>
          <a:p>
            <a:pPr lvl="1">
              <a:lnSpc>
                <a:spcPct val="90000"/>
              </a:lnSpc>
            </a:pPr>
            <a:r>
              <a:rPr lang="en-US" altLang="en-US" sz="2400" dirty="0"/>
              <a:t> Relevant outcomes may be very long-term, such as life-long </a:t>
            </a:r>
            <a:r>
              <a:rPr lang="en-US" altLang="en-US" sz="2400" dirty="0" smtClean="0"/>
              <a:t>career satisfaction, </a:t>
            </a:r>
            <a:r>
              <a:rPr lang="en-US" altLang="en-US" sz="2400" dirty="0"/>
              <a:t>refraining from substance abuse, etc.  Determining effect on the life-span and life course of interventions offered to children and adolescents is extremely difficult.</a:t>
            </a:r>
          </a:p>
        </p:txBody>
      </p:sp>
    </p:spTree>
    <p:extLst>
      <p:ext uri="{BB962C8B-B14F-4D97-AF65-F5344CB8AC3E}">
        <p14:creationId xmlns:p14="http://schemas.microsoft.com/office/powerpoint/2010/main" val="137354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00575" y="1813560"/>
            <a:ext cx="3979545" cy="463296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56960" y="1630680"/>
            <a:ext cx="1097280" cy="47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40055" y="1798320"/>
            <a:ext cx="3979545" cy="463296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935480" y="1600200"/>
            <a:ext cx="1097280" cy="47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58" name="Rectangle 4"/>
          <p:cNvSpPr>
            <a:spLocks noGrp="1" noChangeArrowheads="1"/>
          </p:cNvSpPr>
          <p:nvPr>
            <p:ph type="title"/>
          </p:nvPr>
        </p:nvSpPr>
        <p:spPr>
          <a:xfrm>
            <a:off x="471805" y="228600"/>
            <a:ext cx="8153400" cy="990600"/>
          </a:xfrm>
        </p:spPr>
        <p:txBody>
          <a:bodyPr>
            <a:normAutofit/>
          </a:bodyPr>
          <a:lstStyle/>
          <a:p>
            <a:pPr eaLnBrk="1" hangingPunct="1"/>
            <a:r>
              <a:rPr lang="en-US" sz="2800" dirty="0"/>
              <a:t>Pros and Cons of Randomized Trials</a:t>
            </a:r>
          </a:p>
        </p:txBody>
      </p:sp>
      <p:sp>
        <p:nvSpPr>
          <p:cNvPr id="337925" name="Rectangle 5"/>
          <p:cNvSpPr>
            <a:spLocks noGrp="1" noChangeArrowheads="1"/>
          </p:cNvSpPr>
          <p:nvPr>
            <p:ph sz="quarter" idx="1"/>
          </p:nvPr>
        </p:nvSpPr>
        <p:spPr>
          <a:xfrm>
            <a:off x="457200" y="1600200"/>
            <a:ext cx="4038600" cy="3925888"/>
          </a:xfrm>
        </p:spPr>
        <p:txBody>
          <a:bodyPr>
            <a:normAutofit/>
          </a:bodyPr>
          <a:lstStyle/>
          <a:p>
            <a:pPr algn="ctr" eaLnBrk="1" hangingPunct="1">
              <a:lnSpc>
                <a:spcPct val="90000"/>
              </a:lnSpc>
              <a:spcAft>
                <a:spcPct val="20000"/>
              </a:spcAft>
              <a:buFont typeface="Wingdings" pitchFamily="2" charset="2"/>
              <a:buNone/>
            </a:pPr>
            <a:r>
              <a:rPr lang="en-US" sz="2400" b="1" dirty="0" smtClean="0">
                <a:solidFill>
                  <a:srgbClr val="92D050"/>
                </a:solidFill>
              </a:rPr>
              <a:t>Pros</a:t>
            </a:r>
          </a:p>
          <a:p>
            <a:pPr eaLnBrk="1" hangingPunct="1">
              <a:lnSpc>
                <a:spcPct val="90000"/>
              </a:lnSpc>
              <a:spcAft>
                <a:spcPct val="20000"/>
              </a:spcAft>
            </a:pPr>
            <a:r>
              <a:rPr lang="en-US" sz="2400" dirty="0" smtClean="0"/>
              <a:t>Many potential sources of bias can be controlled</a:t>
            </a:r>
          </a:p>
          <a:p>
            <a:pPr eaLnBrk="1" hangingPunct="1">
              <a:lnSpc>
                <a:spcPct val="90000"/>
              </a:lnSpc>
              <a:spcAft>
                <a:spcPct val="20000"/>
              </a:spcAft>
            </a:pPr>
            <a:endParaRPr lang="en-US" sz="2400" dirty="0" smtClean="0"/>
          </a:p>
          <a:p>
            <a:pPr eaLnBrk="1" hangingPunct="1">
              <a:lnSpc>
                <a:spcPct val="90000"/>
              </a:lnSpc>
              <a:spcAft>
                <a:spcPct val="20000"/>
              </a:spcAft>
            </a:pPr>
            <a:r>
              <a:rPr lang="en-US" sz="2400" dirty="0" smtClean="0"/>
              <a:t>Strongest support for causal inference</a:t>
            </a:r>
          </a:p>
          <a:p>
            <a:pPr eaLnBrk="1" hangingPunct="1">
              <a:lnSpc>
                <a:spcPct val="90000"/>
              </a:lnSpc>
              <a:spcAft>
                <a:spcPct val="20000"/>
              </a:spcAft>
            </a:pPr>
            <a:endParaRPr lang="en-US" sz="2400" dirty="0" smtClean="0"/>
          </a:p>
          <a:p>
            <a:pPr eaLnBrk="1" hangingPunct="1">
              <a:lnSpc>
                <a:spcPct val="90000"/>
              </a:lnSpc>
              <a:spcAft>
                <a:spcPct val="20000"/>
              </a:spcAft>
            </a:pPr>
            <a:r>
              <a:rPr lang="en-US" sz="2400" dirty="0" smtClean="0"/>
              <a:t>Considered  “gold standard”</a:t>
            </a:r>
          </a:p>
          <a:p>
            <a:pPr eaLnBrk="1" hangingPunct="1">
              <a:lnSpc>
                <a:spcPct val="90000"/>
              </a:lnSpc>
            </a:pPr>
            <a:endParaRPr lang="en-US" sz="2400" dirty="0" smtClean="0"/>
          </a:p>
        </p:txBody>
      </p:sp>
      <p:sp>
        <p:nvSpPr>
          <p:cNvPr id="337926" name="Rectangle 6"/>
          <p:cNvSpPr>
            <a:spLocks noGrp="1" noChangeArrowheads="1"/>
          </p:cNvSpPr>
          <p:nvPr>
            <p:ph sz="quarter" idx="2"/>
          </p:nvPr>
        </p:nvSpPr>
        <p:spPr>
          <a:xfrm>
            <a:off x="4648200" y="1600201"/>
            <a:ext cx="4038600" cy="4800600"/>
          </a:xfrm>
        </p:spPr>
        <p:txBody>
          <a:bodyPr>
            <a:normAutofit/>
          </a:bodyPr>
          <a:lstStyle/>
          <a:p>
            <a:pPr algn="ctr" eaLnBrk="1" hangingPunct="1">
              <a:lnSpc>
                <a:spcPct val="90000"/>
              </a:lnSpc>
              <a:spcBef>
                <a:spcPct val="30000"/>
              </a:spcBef>
              <a:spcAft>
                <a:spcPct val="40000"/>
              </a:spcAft>
              <a:buFont typeface="Wingdings" pitchFamily="2" charset="2"/>
              <a:buNone/>
            </a:pPr>
            <a:r>
              <a:rPr lang="en-US" sz="2400" b="1" dirty="0" smtClean="0">
                <a:solidFill>
                  <a:srgbClr val="92D050"/>
                </a:solidFill>
              </a:rPr>
              <a:t>Cons</a:t>
            </a:r>
          </a:p>
          <a:p>
            <a:pPr eaLnBrk="1" hangingPunct="1">
              <a:lnSpc>
                <a:spcPct val="90000"/>
              </a:lnSpc>
              <a:spcBef>
                <a:spcPct val="30000"/>
              </a:spcBef>
              <a:spcAft>
                <a:spcPct val="40000"/>
              </a:spcAft>
            </a:pPr>
            <a:r>
              <a:rPr lang="en-US" sz="2400" dirty="0" smtClean="0"/>
              <a:t>May not be feasible or ethical</a:t>
            </a:r>
          </a:p>
          <a:p>
            <a:pPr eaLnBrk="1" hangingPunct="1">
              <a:lnSpc>
                <a:spcPct val="90000"/>
              </a:lnSpc>
              <a:spcBef>
                <a:spcPct val="30000"/>
              </a:spcBef>
              <a:spcAft>
                <a:spcPct val="40000"/>
              </a:spcAft>
            </a:pPr>
            <a:r>
              <a:rPr lang="en-US" sz="2400" dirty="0" smtClean="0"/>
              <a:t>Costly in time and resources</a:t>
            </a:r>
          </a:p>
          <a:p>
            <a:pPr eaLnBrk="1" hangingPunct="1">
              <a:lnSpc>
                <a:spcPct val="90000"/>
              </a:lnSpc>
              <a:spcBef>
                <a:spcPct val="30000"/>
              </a:spcBef>
              <a:spcAft>
                <a:spcPct val="40000"/>
              </a:spcAft>
            </a:pPr>
            <a:r>
              <a:rPr lang="en-US" sz="2400" dirty="0" smtClean="0"/>
              <a:t>Sample size must be large enough to detect meaningful differences</a:t>
            </a:r>
          </a:p>
          <a:p>
            <a:pPr eaLnBrk="1" hangingPunct="1">
              <a:lnSpc>
                <a:spcPct val="90000"/>
              </a:lnSpc>
              <a:spcBef>
                <a:spcPct val="30000"/>
              </a:spcBef>
              <a:spcAft>
                <a:spcPct val="40000"/>
              </a:spcAft>
            </a:pPr>
            <a:r>
              <a:rPr lang="en-US" sz="2400" dirty="0" smtClean="0"/>
              <a:t>May be hard to justify if an unproved method has become widely accepted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792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792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792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7925">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792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792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792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792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79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337925" grpId="0" build="p"/>
      <p:bldP spid="33792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4165"/>
            <a:ext cx="7772400" cy="1005077"/>
          </a:xfrm>
        </p:spPr>
        <p:txBody>
          <a:bodyPr/>
          <a:lstStyle/>
          <a:p>
            <a:r>
              <a:rPr lang="en-US" dirty="0" smtClean="0"/>
              <a:t>Group Randomized Trials</a:t>
            </a:r>
            <a:endParaRPr lang="en-US" dirty="0"/>
          </a:p>
        </p:txBody>
      </p:sp>
      <p:sp>
        <p:nvSpPr>
          <p:cNvPr id="3" name="Content Placeholder 2"/>
          <p:cNvSpPr>
            <a:spLocks noGrp="1"/>
          </p:cNvSpPr>
          <p:nvPr>
            <p:ph sz="quarter" idx="1"/>
          </p:nvPr>
        </p:nvSpPr>
        <p:spPr>
          <a:xfrm>
            <a:off x="748352" y="1886808"/>
            <a:ext cx="7772400" cy="3770263"/>
          </a:xfrm>
        </p:spPr>
        <p:txBody>
          <a:bodyPr/>
          <a:lstStyle/>
          <a:p>
            <a:pPr marL="395288" indent="-395288">
              <a:spcBef>
                <a:spcPts val="0"/>
              </a:spcBef>
              <a:spcAft>
                <a:spcPts val="1800"/>
              </a:spcAft>
              <a:buClr>
                <a:srgbClr val="99FFCC"/>
              </a:buClr>
              <a:buSzPct val="100000"/>
              <a:buFont typeface="Wingdings" pitchFamily="2" charset="2"/>
              <a:buChar char="§"/>
            </a:pPr>
            <a:r>
              <a:rPr lang="en-US" dirty="0" smtClean="0"/>
              <a:t>Experiments in which the intervention occurs at the level of the group (organizations like clinics, schools, worksites, etc.) </a:t>
            </a:r>
          </a:p>
          <a:p>
            <a:pPr marL="395288" indent="-395288">
              <a:spcBef>
                <a:spcPts val="0"/>
              </a:spcBef>
              <a:spcAft>
                <a:spcPts val="1800"/>
              </a:spcAft>
              <a:buClr>
                <a:srgbClr val="99FFCC"/>
              </a:buClr>
              <a:buSzPct val="100000"/>
              <a:buFont typeface="Wingdings" pitchFamily="2" charset="2"/>
              <a:buChar char="§"/>
            </a:pPr>
            <a:r>
              <a:rPr lang="en-US" dirty="0" smtClean="0"/>
              <a:t>But observations are made on individuals within the groups (e.g., patients, students, employees, etc.)</a:t>
            </a:r>
            <a:endParaRPr lang="en-US" dirty="0"/>
          </a:p>
        </p:txBody>
      </p:sp>
    </p:spTree>
    <p:extLst>
      <p:ext uri="{BB962C8B-B14F-4D97-AF65-F5344CB8AC3E}">
        <p14:creationId xmlns:p14="http://schemas.microsoft.com/office/powerpoint/2010/main" val="1400966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457200" y="152400"/>
            <a:ext cx="8229600" cy="1143000"/>
          </a:xfrm>
        </p:spPr>
        <p:txBody>
          <a:bodyPr>
            <a:normAutofit/>
          </a:bodyPr>
          <a:lstStyle/>
          <a:p>
            <a:r>
              <a:rPr lang="en-US" sz="2800" dirty="0"/>
              <a:t>Control vs. Comparison Groups</a:t>
            </a:r>
          </a:p>
        </p:txBody>
      </p:sp>
      <p:sp>
        <p:nvSpPr>
          <p:cNvPr id="2" name="Content Placeholder 1"/>
          <p:cNvSpPr>
            <a:spLocks noGrp="1"/>
          </p:cNvSpPr>
          <p:nvPr>
            <p:ph sz="quarter" idx="1"/>
          </p:nvPr>
        </p:nvSpPr>
        <p:spPr/>
        <p:txBody>
          <a:bodyPr/>
          <a:lstStyle/>
          <a:p>
            <a:r>
              <a:rPr lang="en-US" dirty="0" smtClean="0"/>
              <a:t>Control Group: term usually used in context of a randomized trial</a:t>
            </a:r>
          </a:p>
          <a:p>
            <a:pPr lvl="1"/>
            <a:r>
              <a:rPr lang="en-US" dirty="0" smtClean="0"/>
              <a:t>Selected at random </a:t>
            </a:r>
            <a:r>
              <a:rPr lang="en-US" dirty="0"/>
              <a:t>from the same population as the </a:t>
            </a:r>
            <a:r>
              <a:rPr lang="en-US" dirty="0" smtClean="0"/>
              <a:t>intervention </a:t>
            </a:r>
            <a:r>
              <a:rPr lang="en-US" dirty="0"/>
              <a:t>group but that does not receive the </a:t>
            </a:r>
            <a:r>
              <a:rPr lang="en-US" dirty="0" smtClean="0"/>
              <a:t>intervention</a:t>
            </a:r>
          </a:p>
          <a:p>
            <a:pPr lvl="1"/>
            <a:endParaRPr lang="en-US" dirty="0"/>
          </a:p>
          <a:p>
            <a:r>
              <a:rPr lang="en-US" dirty="0" smtClean="0"/>
              <a:t>Comparison group: term usually used in context of quasi-experiment, e.g. comparison communities in community level interventions</a:t>
            </a:r>
          </a:p>
          <a:p>
            <a:pPr lvl="1"/>
            <a:r>
              <a:rPr lang="en-US" dirty="0" smtClean="0"/>
              <a:t>May be exposed to another intervention</a:t>
            </a:r>
          </a:p>
          <a:p>
            <a:endParaRPr lang="en-US" dirty="0" smtClean="0"/>
          </a:p>
          <a:p>
            <a:r>
              <a:rPr lang="en-US" dirty="0" smtClean="0"/>
              <a:t>Usage is not always consistent however</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27000"/>
            <a:ext cx="8229600" cy="1143000"/>
          </a:xfrm>
        </p:spPr>
        <p:txBody>
          <a:bodyPr>
            <a:normAutofit/>
          </a:bodyPr>
          <a:lstStyle/>
          <a:p>
            <a:pPr fontAlgn="auto">
              <a:spcAft>
                <a:spcPts val="0"/>
              </a:spcAft>
              <a:defRPr/>
            </a:pPr>
            <a:r>
              <a:rPr lang="en-US" sz="2800" dirty="0"/>
              <a:t>Factors to Consider in the Choice of </a:t>
            </a:r>
            <a:br>
              <a:rPr lang="en-US" sz="2800" dirty="0"/>
            </a:br>
            <a:r>
              <a:rPr lang="en-US" sz="2800" dirty="0"/>
              <a:t>a Control </a:t>
            </a:r>
            <a:r>
              <a:rPr lang="en-US" sz="2800" dirty="0" smtClean="0"/>
              <a:t>or Comparison Group</a:t>
            </a:r>
            <a:endParaRPr lang="en-US" sz="2800" dirty="0"/>
          </a:p>
        </p:txBody>
      </p:sp>
      <p:sp>
        <p:nvSpPr>
          <p:cNvPr id="352259" name="Rectangle 3"/>
          <p:cNvSpPr>
            <a:spLocks noGrp="1" noChangeArrowheads="1"/>
          </p:cNvSpPr>
          <p:nvPr>
            <p:ph sz="quarter" idx="1"/>
          </p:nvPr>
        </p:nvSpPr>
        <p:spPr>
          <a:xfrm>
            <a:off x="892776" y="1954571"/>
            <a:ext cx="5867400" cy="4397375"/>
          </a:xfrm>
        </p:spPr>
        <p:txBody>
          <a:bodyPr/>
          <a:lstStyle/>
          <a:p>
            <a:pPr marL="517525" indent="-517525" eaLnBrk="1" hangingPunct="1">
              <a:spcAft>
                <a:spcPct val="20000"/>
              </a:spcAft>
            </a:pPr>
            <a:r>
              <a:rPr lang="en-US" sz="3000" dirty="0" smtClean="0"/>
              <a:t>Goodwill of the community</a:t>
            </a:r>
          </a:p>
          <a:p>
            <a:pPr marL="517525" indent="-517525" eaLnBrk="1" hangingPunct="1">
              <a:spcAft>
                <a:spcPct val="20000"/>
              </a:spcAft>
            </a:pPr>
            <a:r>
              <a:rPr lang="en-US" sz="3000" dirty="0" smtClean="0"/>
              <a:t>Ethics</a:t>
            </a:r>
          </a:p>
          <a:p>
            <a:pPr marL="517525" indent="-517525" eaLnBrk="1" hangingPunct="1">
              <a:spcAft>
                <a:spcPct val="20000"/>
              </a:spcAft>
            </a:pPr>
            <a:r>
              <a:rPr lang="en-US" sz="3000" dirty="0" smtClean="0"/>
              <a:t>Resources</a:t>
            </a:r>
          </a:p>
          <a:p>
            <a:pPr marL="517525" indent="-517525" eaLnBrk="1" hangingPunct="1">
              <a:spcAft>
                <a:spcPct val="20000"/>
              </a:spcAft>
            </a:pPr>
            <a:r>
              <a:rPr lang="en-US" sz="3000" dirty="0" smtClean="0"/>
              <a:t>Design/purpose of study</a:t>
            </a:r>
          </a:p>
          <a:p>
            <a:pPr marL="517525" indent="-517525" eaLnBrk="1" hangingPunct="1">
              <a:spcAft>
                <a:spcPct val="20000"/>
              </a:spcAft>
            </a:pPr>
            <a:r>
              <a:rPr lang="en-US" sz="3000" dirty="0" smtClean="0"/>
              <a:t>Results of past studies</a:t>
            </a:r>
          </a:p>
          <a:p>
            <a:pPr marL="517525" indent="-517525" eaLnBrk="1" hangingPunct="1">
              <a:spcAft>
                <a:spcPct val="20000"/>
              </a:spcAft>
            </a:pPr>
            <a:r>
              <a:rPr lang="en-US" sz="3000" dirty="0" smtClean="0"/>
              <a:t>Effect Size</a:t>
            </a:r>
          </a:p>
          <a:p>
            <a:pPr marL="517525" indent="-517525" eaLnBrk="1" hangingPunct="1">
              <a:spcAft>
                <a:spcPct val="20000"/>
              </a:spcAft>
            </a:pPr>
            <a:r>
              <a:rPr lang="en-US" sz="3000" dirty="0" smtClean="0"/>
              <a:t>Other?</a:t>
            </a:r>
          </a:p>
        </p:txBody>
      </p:sp>
      <p:sp>
        <p:nvSpPr>
          <p:cNvPr id="3" name="TextBox 2"/>
          <p:cNvSpPr txBox="1"/>
          <p:nvPr/>
        </p:nvSpPr>
        <p:spPr>
          <a:xfrm>
            <a:off x="5802284" y="1954571"/>
            <a:ext cx="615142" cy="1015663"/>
          </a:xfrm>
          <a:prstGeom prst="rect">
            <a:avLst/>
          </a:prstGeom>
          <a:noFill/>
        </p:spPr>
        <p:txBody>
          <a:bodyPr wrap="square" rtlCol="0">
            <a:spAutoFit/>
          </a:bodyPr>
          <a:lstStyle/>
          <a:p>
            <a:r>
              <a:rPr lang="en-US" sz="6000" dirty="0"/>
              <a:t>}</a:t>
            </a:r>
          </a:p>
        </p:txBody>
      </p:sp>
      <p:sp>
        <p:nvSpPr>
          <p:cNvPr id="4" name="TextBox 3"/>
          <p:cNvSpPr txBox="1"/>
          <p:nvPr/>
        </p:nvSpPr>
        <p:spPr>
          <a:xfrm>
            <a:off x="6325985" y="2139236"/>
            <a:ext cx="2560320" cy="646331"/>
          </a:xfrm>
          <a:prstGeom prst="rect">
            <a:avLst/>
          </a:prstGeom>
          <a:noFill/>
        </p:spPr>
        <p:txBody>
          <a:bodyPr wrap="square" rtlCol="0">
            <a:spAutoFit/>
          </a:bodyPr>
          <a:lstStyle/>
          <a:p>
            <a:r>
              <a:rPr lang="en-US" dirty="0" smtClean="0"/>
              <a:t>Collect data but provide no intervention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slide(fromTop)">
                                      <p:cBhvr>
                                        <p:cTn id="7" dur="500"/>
                                        <p:tgtEl>
                                          <p:spTgt spid="352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352259">
                                            <p:txEl>
                                              <p:pRg st="1" end="1"/>
                                            </p:txEl>
                                          </p:spTgt>
                                        </p:tgtEl>
                                        <p:attrNameLst>
                                          <p:attrName>style.visibility</p:attrName>
                                        </p:attrNameLst>
                                      </p:cBhvr>
                                      <p:to>
                                        <p:strVal val="visible"/>
                                      </p:to>
                                    </p:set>
                                    <p:animEffect transition="in" filter="slide(fromTop)">
                                      <p:cBhvr>
                                        <p:cTn id="12" dur="500"/>
                                        <p:tgtEl>
                                          <p:spTgt spid="352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352259">
                                            <p:txEl>
                                              <p:pRg st="2" end="2"/>
                                            </p:txEl>
                                          </p:spTgt>
                                        </p:tgtEl>
                                        <p:attrNameLst>
                                          <p:attrName>style.visibility</p:attrName>
                                        </p:attrNameLst>
                                      </p:cBhvr>
                                      <p:to>
                                        <p:strVal val="visible"/>
                                      </p:to>
                                    </p:set>
                                    <p:animEffect transition="in" filter="slide(fromTop)">
                                      <p:cBhvr>
                                        <p:cTn id="17" dur="500"/>
                                        <p:tgtEl>
                                          <p:spTgt spid="352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352259">
                                            <p:txEl>
                                              <p:pRg st="3" end="3"/>
                                            </p:txEl>
                                          </p:spTgt>
                                        </p:tgtEl>
                                        <p:attrNameLst>
                                          <p:attrName>style.visibility</p:attrName>
                                        </p:attrNameLst>
                                      </p:cBhvr>
                                      <p:to>
                                        <p:strVal val="visible"/>
                                      </p:to>
                                    </p:set>
                                    <p:animEffect transition="in" filter="slide(fromTop)">
                                      <p:cBhvr>
                                        <p:cTn id="22" dur="500"/>
                                        <p:tgtEl>
                                          <p:spTgt spid="352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352259">
                                            <p:txEl>
                                              <p:pRg st="4" end="4"/>
                                            </p:txEl>
                                          </p:spTgt>
                                        </p:tgtEl>
                                        <p:attrNameLst>
                                          <p:attrName>style.visibility</p:attrName>
                                        </p:attrNameLst>
                                      </p:cBhvr>
                                      <p:to>
                                        <p:strVal val="visible"/>
                                      </p:to>
                                    </p:set>
                                    <p:animEffect transition="in" filter="slide(fromTop)">
                                      <p:cBhvr>
                                        <p:cTn id="27" dur="500"/>
                                        <p:tgtEl>
                                          <p:spTgt spid="3522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352259">
                                            <p:txEl>
                                              <p:pRg st="5" end="5"/>
                                            </p:txEl>
                                          </p:spTgt>
                                        </p:tgtEl>
                                        <p:attrNameLst>
                                          <p:attrName>style.visibility</p:attrName>
                                        </p:attrNameLst>
                                      </p:cBhvr>
                                      <p:to>
                                        <p:strVal val="visible"/>
                                      </p:to>
                                    </p:set>
                                    <p:animEffect transition="in" filter="slide(fromTop)">
                                      <p:cBhvr>
                                        <p:cTn id="32" dur="500"/>
                                        <p:tgtEl>
                                          <p:spTgt spid="3522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352259">
                                            <p:txEl>
                                              <p:pRg st="6" end="6"/>
                                            </p:txEl>
                                          </p:spTgt>
                                        </p:tgtEl>
                                        <p:attrNameLst>
                                          <p:attrName>style.visibility</p:attrName>
                                        </p:attrNameLst>
                                      </p:cBhvr>
                                      <p:to>
                                        <p:strVal val="visible"/>
                                      </p:to>
                                    </p:set>
                                    <p:animEffect transition="in" filter="slide(fromTop)">
                                      <p:cBhvr>
                                        <p:cTn id="37" dur="500"/>
                                        <p:tgtEl>
                                          <p:spTgt spid="352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p:cNvSpPr>
          <p:nvPr/>
        </p:nvSpPr>
        <p:spPr bwMode="auto">
          <a:xfrm>
            <a:off x="540809" y="152400"/>
            <a:ext cx="7700962" cy="1143000"/>
          </a:xfrm>
          <a:prstGeom prst="rect">
            <a:avLst/>
          </a:prstGeom>
          <a:noFill/>
          <a:ln w="9525">
            <a:noFill/>
            <a:miter lim="800000"/>
            <a:headEnd/>
            <a:tailEnd/>
          </a:ln>
        </p:spPr>
        <p:txBody>
          <a:bodyPr anchor="ctr"/>
          <a:lstStyle/>
          <a:p>
            <a:pPr eaLnBrk="1" hangingPunct="1">
              <a:lnSpc>
                <a:spcPct val="90000"/>
              </a:lnSpc>
            </a:pPr>
            <a:r>
              <a:rPr lang="en-US" sz="2800" dirty="0">
                <a:solidFill>
                  <a:schemeClr val="tx2"/>
                </a:solidFill>
                <a:latin typeface="+mj-lt"/>
                <a:ea typeface="+mj-ea"/>
                <a:cs typeface="+mj-cs"/>
              </a:rPr>
              <a:t>Examples of Control/Comparison Groups</a:t>
            </a:r>
          </a:p>
        </p:txBody>
      </p:sp>
      <p:sp>
        <p:nvSpPr>
          <p:cNvPr id="354307" name="Text Box 3"/>
          <p:cNvSpPr txBox="1">
            <a:spLocks noChangeArrowheads="1"/>
          </p:cNvSpPr>
          <p:nvPr/>
        </p:nvSpPr>
        <p:spPr bwMode="auto">
          <a:xfrm>
            <a:off x="990600" y="2041435"/>
            <a:ext cx="7696200" cy="3567643"/>
          </a:xfrm>
          <a:prstGeom prst="rect">
            <a:avLst/>
          </a:prstGeom>
          <a:noFill/>
          <a:ln w="9525">
            <a:noFill/>
            <a:miter lim="800000"/>
            <a:headEnd/>
            <a:tailEnd/>
          </a:ln>
        </p:spPr>
        <p:txBody>
          <a:bodyPr>
            <a:spAutoFit/>
          </a:bodyPr>
          <a:lstStyle/>
          <a:p>
            <a:pPr marL="463550" indent="-463550" eaLnBrk="1" hangingPunct="1">
              <a:spcBef>
                <a:spcPts val="700"/>
              </a:spcBef>
              <a:spcAft>
                <a:spcPts val="400"/>
              </a:spcAft>
              <a:buClr>
                <a:schemeClr val="accent2"/>
              </a:buClr>
              <a:buSzPct val="60000"/>
              <a:buFont typeface="Wingdings"/>
              <a:buChar char=""/>
              <a:defRPr/>
            </a:pPr>
            <a:r>
              <a:rPr lang="en-US" sz="3000" dirty="0">
                <a:latin typeface="+mn-lt"/>
                <a:sym typeface="Monotype Sorts" pitchFamily="2" charset="2"/>
              </a:rPr>
              <a:t>No treatment</a:t>
            </a:r>
          </a:p>
          <a:p>
            <a:pPr marL="463550" indent="-463550" eaLnBrk="1" hangingPunct="1">
              <a:spcBef>
                <a:spcPts val="700"/>
              </a:spcBef>
              <a:spcAft>
                <a:spcPts val="400"/>
              </a:spcAft>
              <a:buClr>
                <a:schemeClr val="accent2"/>
              </a:buClr>
              <a:buSzPct val="60000"/>
              <a:buFont typeface="Wingdings"/>
              <a:buChar char=""/>
              <a:defRPr/>
            </a:pPr>
            <a:r>
              <a:rPr lang="en-US" sz="3000" dirty="0">
                <a:latin typeface="+mn-lt"/>
                <a:sym typeface="Monotype Sorts" pitchFamily="2" charset="2"/>
              </a:rPr>
              <a:t>Usual care </a:t>
            </a:r>
          </a:p>
          <a:p>
            <a:pPr marL="463550" indent="-463550" eaLnBrk="1" hangingPunct="1">
              <a:spcBef>
                <a:spcPts val="700"/>
              </a:spcBef>
              <a:spcAft>
                <a:spcPts val="400"/>
              </a:spcAft>
              <a:buClr>
                <a:schemeClr val="accent2"/>
              </a:buClr>
              <a:buSzPct val="60000"/>
              <a:buFont typeface="Wingdings"/>
              <a:buChar char=""/>
              <a:defRPr/>
            </a:pPr>
            <a:r>
              <a:rPr lang="en-US" sz="3000" dirty="0">
                <a:latin typeface="+mn-lt"/>
                <a:sym typeface="Monotype Sorts" pitchFamily="2" charset="2"/>
              </a:rPr>
              <a:t>Minimal intervention</a:t>
            </a:r>
          </a:p>
          <a:p>
            <a:pPr marL="463550" indent="-463550" eaLnBrk="1" hangingPunct="1">
              <a:spcBef>
                <a:spcPts val="700"/>
              </a:spcBef>
              <a:spcAft>
                <a:spcPts val="400"/>
              </a:spcAft>
              <a:buClr>
                <a:schemeClr val="accent2"/>
              </a:buClr>
              <a:buSzPct val="60000"/>
              <a:buFont typeface="Wingdings"/>
              <a:buChar char=""/>
              <a:defRPr/>
            </a:pPr>
            <a:r>
              <a:rPr lang="en-US" sz="3000" dirty="0" smtClean="0">
                <a:latin typeface="+mn-lt"/>
                <a:sym typeface="Monotype Sorts" pitchFamily="2" charset="2"/>
              </a:rPr>
              <a:t>Part </a:t>
            </a:r>
            <a:r>
              <a:rPr lang="en-US" sz="3000" dirty="0">
                <a:latin typeface="+mn-lt"/>
                <a:sym typeface="Monotype Sorts" pitchFamily="2" charset="2"/>
              </a:rPr>
              <a:t>of an intervention (dismantling studies)</a:t>
            </a:r>
          </a:p>
          <a:p>
            <a:pPr marL="463550" indent="-463550" eaLnBrk="1" hangingPunct="1">
              <a:spcBef>
                <a:spcPts val="700"/>
              </a:spcBef>
              <a:spcAft>
                <a:spcPts val="400"/>
              </a:spcAft>
              <a:buClr>
                <a:schemeClr val="accent2"/>
              </a:buClr>
              <a:buSzPct val="60000"/>
              <a:buFont typeface="Wingdings"/>
              <a:buChar char=""/>
              <a:defRPr/>
            </a:pPr>
            <a:r>
              <a:rPr lang="en-US" sz="3000" dirty="0" smtClean="0">
                <a:latin typeface="+mn-lt"/>
                <a:sym typeface="Monotype Sorts" pitchFamily="2" charset="2"/>
              </a:rPr>
              <a:t>Different Intervention/Attention </a:t>
            </a:r>
            <a:r>
              <a:rPr lang="en-US" sz="3000" dirty="0">
                <a:latin typeface="+mn-lt"/>
                <a:sym typeface="Monotype Sorts" pitchFamily="2" charset="2"/>
              </a:rPr>
              <a:t>placebo</a:t>
            </a:r>
          </a:p>
          <a:p>
            <a:pPr marL="463550" indent="-463550" eaLnBrk="1" hangingPunct="1">
              <a:spcBef>
                <a:spcPts val="700"/>
              </a:spcBef>
              <a:spcAft>
                <a:spcPts val="400"/>
              </a:spcAft>
              <a:buClr>
                <a:schemeClr val="accent2"/>
              </a:buClr>
              <a:buSzPct val="60000"/>
              <a:buFont typeface="Wingdings"/>
              <a:buChar char=""/>
              <a:defRPr/>
            </a:pPr>
            <a:r>
              <a:rPr lang="en-US" sz="3000" dirty="0">
                <a:latin typeface="+mn-lt"/>
                <a:sym typeface="Monotype Sorts" pitchFamily="2" charset="2"/>
              </a:rPr>
              <a:t>Delayed treatment or </a:t>
            </a:r>
            <a:r>
              <a:rPr lang="en-US" sz="3000" dirty="0" smtClean="0">
                <a:latin typeface="+mn-lt"/>
                <a:sym typeface="Monotype Sorts" pitchFamily="2" charset="2"/>
              </a:rPr>
              <a:t>waitlist</a:t>
            </a:r>
            <a:endParaRPr lang="en-US" sz="3000" dirty="0">
              <a:latin typeface="+mn-lt"/>
              <a:sym typeface="Monotype Sort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fade">
                                      <p:cBhvr>
                                        <p:cTn id="7" dur="2000"/>
                                        <p:tgtEl>
                                          <p:spTgt spid="354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4307">
                                            <p:txEl>
                                              <p:pRg st="1" end="1"/>
                                            </p:txEl>
                                          </p:spTgt>
                                        </p:tgtEl>
                                        <p:attrNameLst>
                                          <p:attrName>style.visibility</p:attrName>
                                        </p:attrNameLst>
                                      </p:cBhvr>
                                      <p:to>
                                        <p:strVal val="visible"/>
                                      </p:to>
                                    </p:set>
                                    <p:animEffect transition="in" filter="fade">
                                      <p:cBhvr>
                                        <p:cTn id="12" dur="2000"/>
                                        <p:tgtEl>
                                          <p:spTgt spid="354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4307">
                                            <p:txEl>
                                              <p:pRg st="2" end="2"/>
                                            </p:txEl>
                                          </p:spTgt>
                                        </p:tgtEl>
                                        <p:attrNameLst>
                                          <p:attrName>style.visibility</p:attrName>
                                        </p:attrNameLst>
                                      </p:cBhvr>
                                      <p:to>
                                        <p:strVal val="visible"/>
                                      </p:to>
                                    </p:set>
                                    <p:animEffect transition="in" filter="fade">
                                      <p:cBhvr>
                                        <p:cTn id="17" dur="2000"/>
                                        <p:tgtEl>
                                          <p:spTgt spid="3543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4307">
                                            <p:txEl>
                                              <p:pRg st="3" end="3"/>
                                            </p:txEl>
                                          </p:spTgt>
                                        </p:tgtEl>
                                        <p:attrNameLst>
                                          <p:attrName>style.visibility</p:attrName>
                                        </p:attrNameLst>
                                      </p:cBhvr>
                                      <p:to>
                                        <p:strVal val="visible"/>
                                      </p:to>
                                    </p:set>
                                    <p:animEffect transition="in" filter="fade">
                                      <p:cBhvr>
                                        <p:cTn id="22" dur="2000"/>
                                        <p:tgtEl>
                                          <p:spTgt spid="3543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4307">
                                            <p:txEl>
                                              <p:pRg st="4" end="4"/>
                                            </p:txEl>
                                          </p:spTgt>
                                        </p:tgtEl>
                                        <p:attrNameLst>
                                          <p:attrName>style.visibility</p:attrName>
                                        </p:attrNameLst>
                                      </p:cBhvr>
                                      <p:to>
                                        <p:strVal val="visible"/>
                                      </p:to>
                                    </p:set>
                                    <p:animEffect transition="in" filter="fade">
                                      <p:cBhvr>
                                        <p:cTn id="27" dur="2000"/>
                                        <p:tgtEl>
                                          <p:spTgt spid="3543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4307">
                                            <p:txEl>
                                              <p:pRg st="5" end="5"/>
                                            </p:txEl>
                                          </p:spTgt>
                                        </p:tgtEl>
                                        <p:attrNameLst>
                                          <p:attrName>style.visibility</p:attrName>
                                        </p:attrNameLst>
                                      </p:cBhvr>
                                      <p:to>
                                        <p:strVal val="visible"/>
                                      </p:to>
                                    </p:set>
                                    <p:animEffect transition="in" filter="fade">
                                      <p:cBhvr>
                                        <p:cTn id="32" dur="2000"/>
                                        <p:tgtEl>
                                          <p:spTgt spid="354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9319" y="0"/>
            <a:ext cx="8345606" cy="1087272"/>
          </a:xfrm>
        </p:spPr>
        <p:txBody>
          <a:bodyPr>
            <a:normAutofit fontScale="90000"/>
          </a:bodyPr>
          <a:lstStyle/>
          <a:p>
            <a:pPr eaLnBrk="1" hangingPunct="1">
              <a:defRPr/>
            </a:pPr>
            <a:r>
              <a:rPr lang="en-US" sz="3200" dirty="0" smtClean="0"/>
              <a:t>Group-randomized trial is the best design </a:t>
            </a:r>
            <a:br>
              <a:rPr lang="en-US" sz="3200" dirty="0" smtClean="0"/>
            </a:br>
            <a:r>
              <a:rPr lang="en-US" sz="3200" dirty="0" smtClean="0"/>
              <a:t>to evaluate an intervention that:</a:t>
            </a:r>
          </a:p>
        </p:txBody>
      </p:sp>
      <p:sp>
        <p:nvSpPr>
          <p:cNvPr id="12291" name="Rectangle 3"/>
          <p:cNvSpPr>
            <a:spLocks noGrp="1" noChangeArrowheads="1"/>
          </p:cNvSpPr>
          <p:nvPr>
            <p:ph sz="quarter" idx="1"/>
          </p:nvPr>
        </p:nvSpPr>
        <p:spPr>
          <a:xfrm>
            <a:off x="402609" y="2402007"/>
            <a:ext cx="8229600" cy="3411940"/>
          </a:xfrm>
        </p:spPr>
        <p:txBody>
          <a:bodyPr>
            <a:normAutofit/>
          </a:bodyPr>
          <a:lstStyle/>
          <a:p>
            <a:pPr marL="457200" indent="-457200" eaLnBrk="1" hangingPunct="1">
              <a:spcBef>
                <a:spcPts val="0"/>
              </a:spcBef>
              <a:spcAft>
                <a:spcPts val="1800"/>
              </a:spcAft>
              <a:buClr>
                <a:srgbClr val="99FFCC"/>
              </a:buClr>
              <a:buSzPct val="100000"/>
              <a:buFont typeface="Wingdings" pitchFamily="2" charset="2"/>
              <a:buChar char="§"/>
            </a:pPr>
            <a:r>
              <a:rPr lang="en-US" sz="2800" dirty="0" smtClean="0"/>
              <a:t>Operates at a group level</a:t>
            </a:r>
          </a:p>
          <a:p>
            <a:pPr marL="457200" indent="-457200" eaLnBrk="1" hangingPunct="1">
              <a:spcBef>
                <a:spcPts val="0"/>
              </a:spcBef>
              <a:spcAft>
                <a:spcPts val="1800"/>
              </a:spcAft>
              <a:buClr>
                <a:srgbClr val="99FFCC"/>
              </a:buClr>
              <a:buSzPct val="100000"/>
              <a:buFont typeface="Wingdings" pitchFamily="2" charset="2"/>
              <a:buChar char="§"/>
            </a:pPr>
            <a:r>
              <a:rPr lang="en-US" sz="2800" dirty="0" smtClean="0"/>
              <a:t>Manipulates the social or physical environment</a:t>
            </a:r>
          </a:p>
          <a:p>
            <a:pPr marL="457200" indent="-457200" eaLnBrk="1" hangingPunct="1">
              <a:spcBef>
                <a:spcPts val="0"/>
              </a:spcBef>
              <a:spcAft>
                <a:spcPts val="1800"/>
              </a:spcAft>
              <a:buClr>
                <a:srgbClr val="99FFCC"/>
              </a:buClr>
              <a:buSzPct val="100000"/>
              <a:buFont typeface="Wingdings" pitchFamily="2" charset="2"/>
              <a:buChar char="§"/>
            </a:pPr>
            <a:r>
              <a:rPr lang="en-US" sz="2800" dirty="0" smtClean="0"/>
              <a:t>Or cannot be delivered to individuals, i.e. because of contamination risks or other issues</a:t>
            </a:r>
          </a:p>
          <a:p>
            <a:pPr marL="0" indent="0" eaLnBrk="1" hangingPunct="1">
              <a:lnSpc>
                <a:spcPct val="90000"/>
              </a:lnSpc>
              <a:buSzPct val="110000"/>
              <a:buNone/>
            </a:pPr>
            <a:endParaRPr lang="en-US" sz="1800" dirty="0" smtClean="0"/>
          </a:p>
          <a:p>
            <a:pPr marL="457200" indent="-457200" eaLnBrk="1" hangingPunct="1">
              <a:lnSpc>
                <a:spcPct val="90000"/>
              </a:lnSpc>
              <a:buSzPct val="110000"/>
              <a:buFontTx/>
              <a:buNone/>
            </a:pPr>
            <a:r>
              <a:rPr lang="en-US" sz="2800" i="1" dirty="0" smtClean="0"/>
              <a:t>	</a:t>
            </a:r>
          </a:p>
        </p:txBody>
      </p:sp>
    </p:spTree>
    <p:extLst>
      <p:ext uri="{BB962C8B-B14F-4D97-AF65-F5344CB8AC3E}">
        <p14:creationId xmlns:p14="http://schemas.microsoft.com/office/powerpoint/2010/main" val="1716675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ts val="4000"/>
              </a:lnSpc>
              <a:spcAft>
                <a:spcPct val="0"/>
              </a:spcAft>
            </a:pPr>
            <a:r>
              <a:rPr lang="en-US" sz="2800" dirty="0" smtClean="0"/>
              <a:t>(Controlled) Time-Series </a:t>
            </a:r>
            <a:r>
              <a:rPr lang="en-US" sz="2800" dirty="0"/>
              <a:t>Design</a:t>
            </a:r>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41818" y="2714625"/>
            <a:ext cx="6706757" cy="1891242"/>
          </a:xfrm>
        </p:spPr>
      </p:pic>
    </p:spTree>
    <p:extLst>
      <p:ext uri="{BB962C8B-B14F-4D97-AF65-F5344CB8AC3E}">
        <p14:creationId xmlns:p14="http://schemas.microsoft.com/office/powerpoint/2010/main" val="3080349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332740"/>
            <a:ext cx="7239000" cy="1143000"/>
          </a:xfrm>
        </p:spPr>
        <p:txBody>
          <a:bodyPr>
            <a:normAutofit/>
          </a:bodyPr>
          <a:lstStyle/>
          <a:p>
            <a:pPr eaLnBrk="1" fontAlgn="auto" hangingPunct="1">
              <a:spcAft>
                <a:spcPts val="0"/>
              </a:spcAft>
              <a:defRPr/>
            </a:pPr>
            <a:r>
              <a:rPr lang="en-US" dirty="0" smtClean="0"/>
              <a:t>Recruitment Strategy: Community involvement</a:t>
            </a:r>
            <a:endParaRPr lang="en-US" dirty="0"/>
          </a:p>
        </p:txBody>
      </p:sp>
      <p:sp>
        <p:nvSpPr>
          <p:cNvPr id="32771" name="Content Placeholder 2"/>
          <p:cNvSpPr>
            <a:spLocks noGrp="1"/>
          </p:cNvSpPr>
          <p:nvPr>
            <p:ph sz="quarter" idx="1"/>
          </p:nvPr>
        </p:nvSpPr>
        <p:spPr>
          <a:xfrm>
            <a:off x="457200" y="2133600"/>
            <a:ext cx="8229600" cy="3676996"/>
          </a:xfrm>
        </p:spPr>
        <p:txBody>
          <a:bodyPr>
            <a:normAutofit lnSpcReduction="10000"/>
          </a:bodyPr>
          <a:lstStyle/>
          <a:p>
            <a:pPr eaLnBrk="1" hangingPunct="1"/>
            <a:r>
              <a:rPr lang="en-US" altLang="en-US" dirty="0" smtClean="0"/>
              <a:t>Use </a:t>
            </a:r>
            <a:r>
              <a:rPr lang="en-US" altLang="en-US" b="1" dirty="0" smtClean="0"/>
              <a:t>lay</a:t>
            </a:r>
            <a:r>
              <a:rPr lang="en-US" altLang="en-US" dirty="0" smtClean="0"/>
              <a:t> outreach workers from the targeted population (cultural insider)</a:t>
            </a:r>
          </a:p>
          <a:p>
            <a:pPr eaLnBrk="1" hangingPunct="1"/>
            <a:r>
              <a:rPr lang="en-US" altLang="en-US" dirty="0" smtClean="0"/>
              <a:t>Community-based organizations, particularly for marginalized communities</a:t>
            </a:r>
          </a:p>
          <a:p>
            <a:pPr eaLnBrk="1" hangingPunct="1"/>
            <a:r>
              <a:rPr lang="en-US" altLang="en-US" dirty="0" smtClean="0"/>
              <a:t>Places of Worship:  Although some investigators have identified religiosity as a barrier due to a fatalistic view of disease –others have found religiosity to be positively associated with willingness to participate – depends on the study questions</a:t>
            </a:r>
          </a:p>
        </p:txBody>
      </p:sp>
    </p:spTree>
    <p:extLst>
      <p:ext uri="{BB962C8B-B14F-4D97-AF65-F5344CB8AC3E}">
        <p14:creationId xmlns:p14="http://schemas.microsoft.com/office/powerpoint/2010/main" val="2432038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“Quasi-Experiments”</a:t>
            </a:r>
            <a:endParaRPr lang="en-US" dirty="0"/>
          </a:p>
        </p:txBody>
      </p:sp>
      <p:sp>
        <p:nvSpPr>
          <p:cNvPr id="5" name="TextBox 4"/>
          <p:cNvSpPr txBox="1"/>
          <p:nvPr/>
        </p:nvSpPr>
        <p:spPr>
          <a:xfrm>
            <a:off x="556953" y="1529542"/>
            <a:ext cx="7090756" cy="646331"/>
          </a:xfrm>
          <a:prstGeom prst="rect">
            <a:avLst/>
          </a:prstGeom>
          <a:noFill/>
        </p:spPr>
        <p:txBody>
          <a:bodyPr wrap="square" rtlCol="0">
            <a:spAutoFit/>
          </a:bodyPr>
          <a:lstStyle/>
          <a:p>
            <a:r>
              <a:rPr lang="en-US" dirty="0" smtClean="0"/>
              <a:t>Take advantage of existing differences in events or exposures to make causal inferences </a:t>
            </a:r>
            <a:endParaRPr lang="en-US" dirty="0"/>
          </a:p>
        </p:txBody>
      </p:sp>
    </p:spTree>
    <p:extLst>
      <p:ext uri="{BB962C8B-B14F-4D97-AF65-F5344CB8AC3E}">
        <p14:creationId xmlns:p14="http://schemas.microsoft.com/office/powerpoint/2010/main" val="51462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Chronic low back pain</a:t>
            </a:r>
            <a:endParaRPr lang="en-US" dirty="0"/>
          </a:p>
        </p:txBody>
      </p:sp>
      <p:pic>
        <p:nvPicPr>
          <p:cNvPr id="4" name="Content Placeholder 3"/>
          <p:cNvPicPr>
            <a:picLocks noGrp="1" noChangeAspect="1"/>
          </p:cNvPicPr>
          <p:nvPr>
            <p:ph sz="quarter" idx="1"/>
          </p:nvPr>
        </p:nvPicPr>
        <p:blipFill>
          <a:blip r:embed="rId2"/>
          <a:stretch>
            <a:fillRect/>
          </a:stretch>
        </p:blipFill>
        <p:spPr>
          <a:xfrm>
            <a:off x="315883" y="1143000"/>
            <a:ext cx="5572125" cy="2171700"/>
          </a:xfrm>
          <a:prstGeom prst="rect">
            <a:avLst/>
          </a:prstGeom>
        </p:spPr>
      </p:pic>
      <p:pic>
        <p:nvPicPr>
          <p:cNvPr id="5" name="Picture 4"/>
          <p:cNvPicPr>
            <a:picLocks noChangeAspect="1"/>
          </p:cNvPicPr>
          <p:nvPr/>
        </p:nvPicPr>
        <p:blipFill>
          <a:blip r:embed="rId3"/>
          <a:stretch>
            <a:fillRect/>
          </a:stretch>
        </p:blipFill>
        <p:spPr>
          <a:xfrm>
            <a:off x="3795482" y="3314700"/>
            <a:ext cx="4354865" cy="3480955"/>
          </a:xfrm>
          <a:prstGeom prst="rect">
            <a:avLst/>
          </a:prstGeom>
        </p:spPr>
      </p:pic>
      <p:sp>
        <p:nvSpPr>
          <p:cNvPr id="6" name="TextBox 5"/>
          <p:cNvSpPr txBox="1"/>
          <p:nvPr/>
        </p:nvSpPr>
        <p:spPr>
          <a:xfrm>
            <a:off x="457199" y="3690851"/>
            <a:ext cx="3034145" cy="2031325"/>
          </a:xfrm>
          <a:prstGeom prst="rect">
            <a:avLst/>
          </a:prstGeom>
          <a:noFill/>
          <a:ln>
            <a:solidFill>
              <a:srgbClr val="FF0000"/>
            </a:solidFill>
          </a:ln>
        </p:spPr>
        <p:txBody>
          <a:bodyPr wrap="square" rtlCol="0">
            <a:spAutoFit/>
          </a:bodyPr>
          <a:lstStyle/>
          <a:p>
            <a:r>
              <a:rPr lang="en-US" dirty="0" smtClean="0"/>
              <a:t>IMHO, available measures for mental health are not as good – they still consist of symptom checklists</a:t>
            </a:r>
          </a:p>
          <a:p>
            <a:endParaRPr lang="en-US" dirty="0"/>
          </a:p>
          <a:p>
            <a:r>
              <a:rPr lang="en-US" dirty="0" smtClean="0"/>
              <a:t>Measures for SUD are more comprehensive</a:t>
            </a:r>
            <a:endParaRPr lang="en-US" dirty="0"/>
          </a:p>
        </p:txBody>
      </p:sp>
      <p:sp>
        <p:nvSpPr>
          <p:cNvPr id="7" name="TextBox 6"/>
          <p:cNvSpPr txBox="1"/>
          <p:nvPr/>
        </p:nvSpPr>
        <p:spPr>
          <a:xfrm>
            <a:off x="6267796" y="1687483"/>
            <a:ext cx="2419004" cy="646331"/>
          </a:xfrm>
          <a:prstGeom prst="rect">
            <a:avLst/>
          </a:prstGeom>
          <a:noFill/>
          <a:ln>
            <a:solidFill>
              <a:srgbClr val="FF0000"/>
            </a:solidFill>
          </a:ln>
        </p:spPr>
        <p:txBody>
          <a:bodyPr wrap="square" rtlCol="0">
            <a:spAutoFit/>
          </a:bodyPr>
          <a:lstStyle/>
          <a:p>
            <a:r>
              <a:rPr lang="en-US" dirty="0" smtClean="0"/>
              <a:t>Does not incorporate burden of treatment</a:t>
            </a:r>
            <a:endParaRPr lang="en-US" dirty="0"/>
          </a:p>
        </p:txBody>
      </p:sp>
    </p:spTree>
    <p:extLst>
      <p:ext uri="{BB962C8B-B14F-4D97-AF65-F5344CB8AC3E}">
        <p14:creationId xmlns:p14="http://schemas.microsoft.com/office/powerpoint/2010/main" val="2229965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186267"/>
            <a:ext cx="8229600" cy="990600"/>
          </a:xfrm>
        </p:spPr>
        <p:txBody>
          <a:bodyPr>
            <a:normAutofit/>
          </a:bodyPr>
          <a:lstStyle/>
          <a:p>
            <a:pPr fontAlgn="base">
              <a:lnSpc>
                <a:spcPts val="4000"/>
              </a:lnSpc>
              <a:spcAft>
                <a:spcPct val="0"/>
              </a:spcAft>
            </a:pPr>
            <a:r>
              <a:rPr lang="en-US" sz="2800" dirty="0"/>
              <a:t>Interrupted Time-Series Design</a:t>
            </a:r>
          </a:p>
        </p:txBody>
      </p:sp>
      <p:sp>
        <p:nvSpPr>
          <p:cNvPr id="3" name="Content Placeholder 2"/>
          <p:cNvSpPr>
            <a:spLocks noGrp="1"/>
          </p:cNvSpPr>
          <p:nvPr>
            <p:ph sz="quarter" idx="1"/>
          </p:nvPr>
        </p:nvSpPr>
        <p:spPr/>
        <p:txBody>
          <a:bodyPr/>
          <a:lstStyle/>
          <a:p>
            <a:pPr>
              <a:spcBef>
                <a:spcPts val="600"/>
              </a:spcBef>
              <a:spcAft>
                <a:spcPts val="1200"/>
              </a:spcAft>
            </a:pPr>
            <a:r>
              <a:rPr lang="en-US" b="1" dirty="0" smtClean="0"/>
              <a:t>A </a:t>
            </a:r>
            <a:r>
              <a:rPr lang="en-US" b="1" dirty="0"/>
              <a:t>single group of participants is tested repeatedly both before and after a manipulation or a natural event</a:t>
            </a:r>
          </a:p>
          <a:p>
            <a:pPr lvl="1">
              <a:spcBef>
                <a:spcPts val="600"/>
              </a:spcBef>
              <a:spcAft>
                <a:spcPts val="1200"/>
              </a:spcAft>
              <a:buFont typeface="Wingdings" panose="05000000000000000000" pitchFamily="2" charset="2"/>
              <a:buChar char="o"/>
            </a:pPr>
            <a:r>
              <a:rPr lang="en-US" dirty="0"/>
              <a:t>Essentially a single-group, pretest-posttest design with multiple before and after measures</a:t>
            </a:r>
          </a:p>
          <a:p>
            <a:pPr>
              <a:spcBef>
                <a:spcPts val="600"/>
              </a:spcBef>
              <a:spcAft>
                <a:spcPts val="1200"/>
              </a:spcAft>
            </a:pPr>
            <a:r>
              <a:rPr lang="en-US" b="1" dirty="0"/>
              <a:t>The multiple measures allow us to detect many confounding variables</a:t>
            </a:r>
          </a:p>
          <a:p>
            <a:pPr lvl="1">
              <a:spcBef>
                <a:spcPts val="600"/>
              </a:spcBef>
              <a:spcAft>
                <a:spcPts val="1200"/>
              </a:spcAft>
              <a:buFont typeface="Wingdings" panose="05000000000000000000" pitchFamily="2" charset="2"/>
              <a:buChar char="o"/>
            </a:pPr>
            <a:r>
              <a:rPr lang="en-US" dirty="0"/>
              <a:t>Regression to the mean, history, maturation, etc.</a:t>
            </a:r>
          </a:p>
          <a:p>
            <a:pPr>
              <a:spcBef>
                <a:spcPts val="600"/>
              </a:spcBef>
              <a:spcAft>
                <a:spcPts val="1200"/>
              </a:spcAft>
            </a:pPr>
            <a:endParaRPr lang="en-US" dirty="0"/>
          </a:p>
        </p:txBody>
      </p:sp>
    </p:spTree>
    <p:extLst>
      <p:ext uri="{BB962C8B-B14F-4D97-AF65-F5344CB8AC3E}">
        <p14:creationId xmlns:p14="http://schemas.microsoft.com/office/powerpoint/2010/main" val="7577691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FontTx/>
              <a:buNone/>
            </a:pPr>
            <a:r>
              <a:rPr lang="en-US" altLang="en-US" sz="1000">
                <a:solidFill>
                  <a:srgbClr val="333333"/>
                </a:solidFill>
              </a:rPr>
              <a:t>International Journal of Epidemiology, Volume 46, Issue 1, February 2017, Pages 348–355, https://doi.org/10.1093/ije/dyw098</a:t>
            </a:r>
          </a:p>
          <a:p>
            <a:pPr marL="0" lv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impact models used in ITS
(a) Level change; (b) Slope change; (c) Level and slope change; (d) ...</a:t>
            </a:r>
          </a:p>
        </p:txBody>
      </p:sp>
      <p:pic>
        <p:nvPicPr>
          <p:cNvPr id="5124" name="Picture 4"/>
          <p:cNvPicPr>
            <a:picLocks noChangeAspect="1"/>
          </p:cNvPicPr>
          <p:nvPr/>
        </p:nvPicPr>
        <p:blipFill>
          <a:blip r:embed="rId3"/>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4"/>
          <a:stretch>
            <a:fillRect/>
          </a:stretch>
        </p:blipFill>
        <p:spPr>
          <a:xfrm>
            <a:off x="1600200" y="1371600"/>
            <a:ext cx="5943600" cy="3575075"/>
          </a:xfrm>
          <a:prstGeom prst="rect">
            <a:avLst/>
          </a:prstGeom>
        </p:spPr>
      </p:pic>
    </p:spTree>
    <p:extLst>
      <p:ext uri="{BB962C8B-B14F-4D97-AF65-F5344CB8AC3E}">
        <p14:creationId xmlns:p14="http://schemas.microsoft.com/office/powerpoint/2010/main" val="225569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6"/>
          <p:cNvSpPr txBox="1">
            <a:spLocks noChangeArrowheads="1"/>
          </p:cNvSpPr>
          <p:nvPr/>
        </p:nvSpPr>
        <p:spPr bwMode="auto">
          <a:xfrm>
            <a:off x="3448050" y="3535363"/>
            <a:ext cx="996950" cy="366712"/>
          </a:xfrm>
          <a:prstGeom prst="rect">
            <a:avLst/>
          </a:prstGeom>
          <a:noFill/>
          <a:ln w="9525">
            <a:noFill/>
            <a:miter lim="800000"/>
            <a:headEnd/>
            <a:tailEnd/>
          </a:ln>
        </p:spPr>
        <p:txBody>
          <a:bodyPr wrap="none">
            <a:spAutoFit/>
          </a:bodyPr>
          <a:lstStyle/>
          <a:p>
            <a:pPr eaLnBrk="1" hangingPunct="1"/>
            <a:r>
              <a:rPr lang="en-US" b="1"/>
              <a:t>Control</a:t>
            </a:r>
          </a:p>
        </p:txBody>
      </p:sp>
      <p:sp>
        <p:nvSpPr>
          <p:cNvPr id="59396" name="Text Box 7"/>
          <p:cNvSpPr txBox="1">
            <a:spLocks noChangeArrowheads="1"/>
          </p:cNvSpPr>
          <p:nvPr/>
        </p:nvSpPr>
        <p:spPr bwMode="auto">
          <a:xfrm>
            <a:off x="6127750" y="3533775"/>
            <a:ext cx="806450" cy="366713"/>
          </a:xfrm>
          <a:prstGeom prst="rect">
            <a:avLst/>
          </a:prstGeom>
          <a:noFill/>
          <a:ln w="9525">
            <a:noFill/>
            <a:miter lim="800000"/>
            <a:headEnd/>
            <a:tailEnd/>
          </a:ln>
        </p:spPr>
        <p:txBody>
          <a:bodyPr wrap="none">
            <a:spAutoFit/>
          </a:bodyPr>
          <a:lstStyle/>
          <a:p>
            <a:pPr algn="ctr" eaLnBrk="1" hangingPunct="1"/>
            <a:r>
              <a:rPr lang="en-US" b="1"/>
              <a:t>Video</a:t>
            </a:r>
          </a:p>
        </p:txBody>
      </p:sp>
      <p:sp>
        <p:nvSpPr>
          <p:cNvPr id="59397" name="Text Box 8"/>
          <p:cNvSpPr txBox="1">
            <a:spLocks noChangeArrowheads="1"/>
          </p:cNvSpPr>
          <p:nvPr/>
        </p:nvSpPr>
        <p:spPr bwMode="auto">
          <a:xfrm>
            <a:off x="3244850" y="4981575"/>
            <a:ext cx="1428750" cy="366713"/>
          </a:xfrm>
          <a:prstGeom prst="rect">
            <a:avLst/>
          </a:prstGeom>
          <a:noFill/>
          <a:ln w="9525">
            <a:noFill/>
            <a:miter lim="800000"/>
            <a:headEnd/>
            <a:tailEnd/>
          </a:ln>
        </p:spPr>
        <p:txBody>
          <a:bodyPr wrap="none">
            <a:spAutoFit/>
          </a:bodyPr>
          <a:lstStyle/>
          <a:p>
            <a:pPr eaLnBrk="1" hangingPunct="1"/>
            <a:r>
              <a:rPr lang="en-US" b="1"/>
              <a:t>Counseling</a:t>
            </a:r>
          </a:p>
        </p:txBody>
      </p:sp>
      <p:sp>
        <p:nvSpPr>
          <p:cNvPr id="59398" name="Text Box 9"/>
          <p:cNvSpPr txBox="1">
            <a:spLocks noChangeArrowheads="1"/>
          </p:cNvSpPr>
          <p:nvPr/>
        </p:nvSpPr>
        <p:spPr bwMode="auto">
          <a:xfrm>
            <a:off x="5816600" y="4845050"/>
            <a:ext cx="1428750" cy="641350"/>
          </a:xfrm>
          <a:prstGeom prst="rect">
            <a:avLst/>
          </a:prstGeom>
          <a:noFill/>
          <a:ln w="9525">
            <a:noFill/>
            <a:miter lim="800000"/>
            <a:headEnd/>
            <a:tailEnd/>
          </a:ln>
        </p:spPr>
        <p:txBody>
          <a:bodyPr wrap="none">
            <a:spAutoFit/>
          </a:bodyPr>
          <a:lstStyle/>
          <a:p>
            <a:pPr algn="ctr" eaLnBrk="1" hangingPunct="1"/>
            <a:r>
              <a:rPr lang="en-US" b="1"/>
              <a:t>Video &amp; </a:t>
            </a:r>
          </a:p>
          <a:p>
            <a:pPr algn="ctr" eaLnBrk="1" hangingPunct="1"/>
            <a:r>
              <a:rPr lang="en-US" b="1"/>
              <a:t>Counseling</a:t>
            </a:r>
          </a:p>
        </p:txBody>
      </p:sp>
      <p:sp>
        <p:nvSpPr>
          <p:cNvPr id="59399" name="Text Box 10"/>
          <p:cNvSpPr txBox="1">
            <a:spLocks noChangeArrowheads="1"/>
          </p:cNvSpPr>
          <p:nvPr/>
        </p:nvSpPr>
        <p:spPr bwMode="auto">
          <a:xfrm>
            <a:off x="250825" y="4054475"/>
            <a:ext cx="1568450" cy="396875"/>
          </a:xfrm>
          <a:prstGeom prst="rect">
            <a:avLst/>
          </a:prstGeom>
          <a:noFill/>
          <a:ln w="9525">
            <a:noFill/>
            <a:miter lim="800000"/>
            <a:headEnd/>
            <a:tailEnd/>
          </a:ln>
        </p:spPr>
        <p:txBody>
          <a:bodyPr wrap="none">
            <a:spAutoFit/>
          </a:bodyPr>
          <a:lstStyle/>
          <a:p>
            <a:pPr eaLnBrk="1" hangingPunct="1"/>
            <a:r>
              <a:rPr lang="en-US" sz="2000" b="1"/>
              <a:t>Counseling</a:t>
            </a:r>
          </a:p>
        </p:txBody>
      </p:sp>
      <p:sp>
        <p:nvSpPr>
          <p:cNvPr id="59400" name="Text Box 11"/>
          <p:cNvSpPr txBox="1">
            <a:spLocks noChangeArrowheads="1"/>
          </p:cNvSpPr>
          <p:nvPr/>
        </p:nvSpPr>
        <p:spPr bwMode="auto">
          <a:xfrm>
            <a:off x="2600325" y="2041525"/>
            <a:ext cx="5237163" cy="396875"/>
          </a:xfrm>
          <a:prstGeom prst="rect">
            <a:avLst/>
          </a:prstGeom>
          <a:noFill/>
          <a:ln w="9525">
            <a:noFill/>
            <a:miter lim="800000"/>
            <a:headEnd/>
            <a:tailEnd/>
          </a:ln>
        </p:spPr>
        <p:txBody>
          <a:bodyPr>
            <a:spAutoFit/>
          </a:bodyPr>
          <a:lstStyle/>
          <a:p>
            <a:pPr algn="ctr" eaLnBrk="1" hangingPunct="1"/>
            <a:r>
              <a:rPr lang="en-US" sz="2000" b="1" dirty="0"/>
              <a:t>Video Tapes</a:t>
            </a:r>
          </a:p>
        </p:txBody>
      </p:sp>
      <p:sp>
        <p:nvSpPr>
          <p:cNvPr id="59401" name="Text Box 14"/>
          <p:cNvSpPr txBox="1">
            <a:spLocks noChangeArrowheads="1"/>
          </p:cNvSpPr>
          <p:nvPr/>
        </p:nvSpPr>
        <p:spPr bwMode="auto">
          <a:xfrm>
            <a:off x="1998663" y="3533775"/>
            <a:ext cx="527050" cy="366713"/>
          </a:xfrm>
          <a:prstGeom prst="rect">
            <a:avLst/>
          </a:prstGeom>
          <a:noFill/>
          <a:ln w="9525">
            <a:noFill/>
            <a:miter lim="800000"/>
            <a:headEnd/>
            <a:tailEnd/>
          </a:ln>
        </p:spPr>
        <p:txBody>
          <a:bodyPr wrap="none">
            <a:spAutoFit/>
          </a:bodyPr>
          <a:lstStyle/>
          <a:p>
            <a:pPr algn="r"/>
            <a:r>
              <a:rPr lang="en-US" b="1" dirty="0"/>
              <a:t>NO</a:t>
            </a:r>
          </a:p>
        </p:txBody>
      </p:sp>
      <p:sp>
        <p:nvSpPr>
          <p:cNvPr id="59402" name="Text Box 15"/>
          <p:cNvSpPr txBox="1">
            <a:spLocks noChangeArrowheads="1"/>
          </p:cNvSpPr>
          <p:nvPr/>
        </p:nvSpPr>
        <p:spPr bwMode="auto">
          <a:xfrm>
            <a:off x="1884363" y="4941888"/>
            <a:ext cx="641350" cy="366712"/>
          </a:xfrm>
          <a:prstGeom prst="rect">
            <a:avLst/>
          </a:prstGeom>
          <a:noFill/>
          <a:ln w="9525">
            <a:noFill/>
            <a:miter lim="800000"/>
            <a:headEnd/>
            <a:tailEnd/>
          </a:ln>
        </p:spPr>
        <p:txBody>
          <a:bodyPr wrap="none">
            <a:spAutoFit/>
          </a:bodyPr>
          <a:lstStyle/>
          <a:p>
            <a:pPr algn="r"/>
            <a:r>
              <a:rPr lang="en-US" b="1"/>
              <a:t>YES</a:t>
            </a:r>
          </a:p>
        </p:txBody>
      </p:sp>
      <p:grpSp>
        <p:nvGrpSpPr>
          <p:cNvPr id="59403" name="Group 20"/>
          <p:cNvGrpSpPr>
            <a:grpSpLocks/>
          </p:cNvGrpSpPr>
          <p:nvPr/>
        </p:nvGrpSpPr>
        <p:grpSpPr bwMode="auto">
          <a:xfrm>
            <a:off x="2614613" y="2971800"/>
            <a:ext cx="5237162" cy="2971800"/>
            <a:chOff x="1647" y="1872"/>
            <a:chExt cx="3299" cy="1872"/>
          </a:xfrm>
        </p:grpSpPr>
        <p:sp>
          <p:nvSpPr>
            <p:cNvPr id="59406" name="Rectangle 21"/>
            <p:cNvSpPr>
              <a:spLocks noChangeArrowheads="1"/>
            </p:cNvSpPr>
            <p:nvPr/>
          </p:nvSpPr>
          <p:spPr bwMode="auto">
            <a:xfrm>
              <a:off x="1647" y="1872"/>
              <a:ext cx="3297" cy="1872"/>
            </a:xfrm>
            <a:prstGeom prst="rect">
              <a:avLst/>
            </a:prstGeom>
            <a:noFill/>
            <a:ln w="28575">
              <a:solidFill>
                <a:schemeClr val="accent1"/>
              </a:solidFill>
              <a:miter lim="800000"/>
              <a:headEnd/>
              <a:tailEnd/>
            </a:ln>
          </p:spPr>
          <p:txBody>
            <a:bodyPr wrap="none" anchor="ctr"/>
            <a:lstStyle/>
            <a:p>
              <a:endParaRPr lang="en-US"/>
            </a:p>
          </p:txBody>
        </p:sp>
        <p:sp>
          <p:nvSpPr>
            <p:cNvPr id="59407" name="Line 22"/>
            <p:cNvSpPr>
              <a:spLocks noChangeShapeType="1"/>
            </p:cNvSpPr>
            <p:nvPr/>
          </p:nvSpPr>
          <p:spPr bwMode="auto">
            <a:xfrm>
              <a:off x="1647" y="2784"/>
              <a:ext cx="3299" cy="0"/>
            </a:xfrm>
            <a:prstGeom prst="line">
              <a:avLst/>
            </a:prstGeom>
            <a:noFill/>
            <a:ln w="28575">
              <a:solidFill>
                <a:schemeClr val="accent1"/>
              </a:solidFill>
              <a:round/>
              <a:headEnd/>
              <a:tailEnd/>
            </a:ln>
          </p:spPr>
          <p:txBody>
            <a:bodyPr wrap="none" anchor="ctr"/>
            <a:lstStyle/>
            <a:p>
              <a:endParaRPr lang="en-US"/>
            </a:p>
          </p:txBody>
        </p:sp>
        <p:sp>
          <p:nvSpPr>
            <p:cNvPr id="59408" name="Line 23"/>
            <p:cNvSpPr>
              <a:spLocks noChangeShapeType="1"/>
            </p:cNvSpPr>
            <p:nvPr/>
          </p:nvSpPr>
          <p:spPr bwMode="auto">
            <a:xfrm>
              <a:off x="3312" y="1872"/>
              <a:ext cx="0" cy="1872"/>
            </a:xfrm>
            <a:prstGeom prst="line">
              <a:avLst/>
            </a:prstGeom>
            <a:noFill/>
            <a:ln w="28575">
              <a:solidFill>
                <a:schemeClr val="accent1"/>
              </a:solidFill>
              <a:round/>
              <a:headEnd/>
              <a:tailEnd/>
            </a:ln>
          </p:spPr>
          <p:txBody>
            <a:bodyPr wrap="none" anchor="ctr"/>
            <a:lstStyle/>
            <a:p>
              <a:endParaRPr lang="en-US"/>
            </a:p>
          </p:txBody>
        </p:sp>
      </p:grpSp>
      <p:sp>
        <p:nvSpPr>
          <p:cNvPr id="59404" name="Text Box 26"/>
          <p:cNvSpPr txBox="1">
            <a:spLocks noChangeArrowheads="1"/>
          </p:cNvSpPr>
          <p:nvPr/>
        </p:nvSpPr>
        <p:spPr bwMode="auto">
          <a:xfrm>
            <a:off x="2590800" y="2605088"/>
            <a:ext cx="2667000" cy="366712"/>
          </a:xfrm>
          <a:prstGeom prst="rect">
            <a:avLst/>
          </a:prstGeom>
          <a:noFill/>
          <a:ln w="9525">
            <a:noFill/>
            <a:miter lim="800000"/>
            <a:headEnd/>
            <a:tailEnd/>
          </a:ln>
        </p:spPr>
        <p:txBody>
          <a:bodyPr>
            <a:spAutoFit/>
          </a:bodyPr>
          <a:lstStyle/>
          <a:p>
            <a:pPr algn="ctr"/>
            <a:r>
              <a:rPr lang="en-US" b="1"/>
              <a:t>NO</a:t>
            </a:r>
          </a:p>
        </p:txBody>
      </p:sp>
      <p:sp>
        <p:nvSpPr>
          <p:cNvPr id="59405" name="Text Box 27"/>
          <p:cNvSpPr txBox="1">
            <a:spLocks noChangeArrowheads="1"/>
          </p:cNvSpPr>
          <p:nvPr/>
        </p:nvSpPr>
        <p:spPr bwMode="auto">
          <a:xfrm>
            <a:off x="5257800" y="2605088"/>
            <a:ext cx="2590800" cy="366712"/>
          </a:xfrm>
          <a:prstGeom prst="rect">
            <a:avLst/>
          </a:prstGeom>
          <a:noFill/>
          <a:ln w="9525">
            <a:noFill/>
            <a:miter lim="800000"/>
            <a:headEnd/>
            <a:tailEnd/>
          </a:ln>
        </p:spPr>
        <p:txBody>
          <a:bodyPr>
            <a:spAutoFit/>
          </a:bodyPr>
          <a:lstStyle/>
          <a:p>
            <a:pPr algn="ctr"/>
            <a:r>
              <a:rPr lang="en-US" b="1"/>
              <a:t>YES</a:t>
            </a:r>
          </a:p>
        </p:txBody>
      </p:sp>
      <p:sp>
        <p:nvSpPr>
          <p:cNvPr id="18" name="Rectangle 2"/>
          <p:cNvSpPr>
            <a:spLocks noChangeArrowheads="1"/>
          </p:cNvSpPr>
          <p:nvPr/>
        </p:nvSpPr>
        <p:spPr bwMode="auto">
          <a:xfrm>
            <a:off x="457200" y="381000"/>
            <a:ext cx="7772400" cy="1143000"/>
          </a:xfrm>
          <a:prstGeom prst="rect">
            <a:avLst/>
          </a:prstGeom>
          <a:noFill/>
          <a:ln w="9525">
            <a:noFill/>
            <a:miter lim="800000"/>
            <a:headEnd/>
            <a:tailEnd/>
          </a:ln>
        </p:spPr>
        <p:txBody>
          <a:bodyPr anchor="ctr"/>
          <a:lstStyle/>
          <a:p>
            <a:pPr eaLnBrk="1" hangingPunct="1">
              <a:lnSpc>
                <a:spcPts val="4000"/>
              </a:lnSpc>
            </a:pPr>
            <a:r>
              <a:rPr lang="en-US" sz="2800" dirty="0" smtClean="0">
                <a:solidFill>
                  <a:schemeClr val="tx2"/>
                </a:solidFill>
                <a:latin typeface="+mj-lt"/>
                <a:ea typeface="+mj-ea"/>
                <a:cs typeface="+mj-cs"/>
              </a:rPr>
              <a:t>There are more complex possible designs, </a:t>
            </a:r>
            <a:r>
              <a:rPr lang="en-US" sz="2800" dirty="0" err="1" smtClean="0">
                <a:solidFill>
                  <a:schemeClr val="tx2"/>
                </a:solidFill>
                <a:latin typeface="+mj-lt"/>
                <a:ea typeface="+mj-ea"/>
                <a:cs typeface="+mj-cs"/>
              </a:rPr>
              <a:t>e.g</a:t>
            </a:r>
            <a:r>
              <a:rPr lang="en-US" sz="2800" dirty="0" smtClean="0">
                <a:solidFill>
                  <a:schemeClr val="tx2"/>
                </a:solidFill>
                <a:latin typeface="+mj-lt"/>
                <a:ea typeface="+mj-ea"/>
                <a:cs typeface="+mj-cs"/>
              </a:rPr>
              <a:t> Factorial </a:t>
            </a:r>
            <a:r>
              <a:rPr lang="en-US" sz="2800" dirty="0">
                <a:solidFill>
                  <a:schemeClr val="tx2"/>
                </a:solidFill>
                <a:latin typeface="+mj-lt"/>
                <a:ea typeface="+mj-ea"/>
                <a:cs typeface="+mj-cs"/>
              </a:rPr>
              <a:t>Design (Example) </a:t>
            </a:r>
            <a:br>
              <a:rPr lang="en-US" sz="2800" dirty="0">
                <a:solidFill>
                  <a:schemeClr val="tx2"/>
                </a:solidFill>
                <a:latin typeface="+mj-lt"/>
                <a:ea typeface="+mj-ea"/>
                <a:cs typeface="+mj-cs"/>
              </a:rPr>
            </a:br>
            <a:endParaRPr lang="en-US" sz="2800" dirty="0">
              <a:solidFill>
                <a:schemeClr val="tx2"/>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838200" y="1981200"/>
            <a:ext cx="7924800" cy="2793072"/>
          </a:xfrm>
          <a:prstGeom prst="rect">
            <a:avLst/>
          </a:prstGeom>
          <a:noFill/>
          <a:ln w="9525">
            <a:noFill/>
            <a:miter lim="800000"/>
            <a:headEnd/>
            <a:tailEnd/>
          </a:ln>
        </p:spPr>
        <p:txBody>
          <a:bodyPr wrap="square">
            <a:spAutoFit/>
          </a:bodyPr>
          <a:lstStyle/>
          <a:p>
            <a:pPr>
              <a:lnSpc>
                <a:spcPct val="120000"/>
              </a:lnSpc>
              <a:spcAft>
                <a:spcPts val="1800"/>
              </a:spcAft>
              <a:buClr>
                <a:schemeClr val="hlink"/>
              </a:buClr>
              <a:buSzPct val="115000"/>
            </a:pPr>
            <a:r>
              <a:rPr lang="en-US" sz="2700" dirty="0" smtClean="0">
                <a:latin typeface="Calibri" pitchFamily="34" charset="0"/>
                <a:sym typeface="Monotype Sorts" pitchFamily="2" charset="2"/>
              </a:rPr>
              <a:t>Measurements </a:t>
            </a:r>
            <a:r>
              <a:rPr lang="en-US" sz="2700" dirty="0">
                <a:latin typeface="Calibri" pitchFamily="34" charset="0"/>
                <a:sym typeface="Monotype Sorts" pitchFamily="2" charset="2"/>
              </a:rPr>
              <a:t>obtained during the implementation </a:t>
            </a:r>
            <a:r>
              <a:rPr lang="en-US" sz="2700" dirty="0" smtClean="0">
                <a:latin typeface="Calibri" pitchFamily="34" charset="0"/>
                <a:sym typeface="Monotype Sorts" pitchFamily="2" charset="2"/>
              </a:rPr>
              <a:t/>
            </a:r>
            <a:br>
              <a:rPr lang="en-US" sz="2700" dirty="0" smtClean="0">
                <a:latin typeface="Calibri" pitchFamily="34" charset="0"/>
                <a:sym typeface="Monotype Sorts" pitchFamily="2" charset="2"/>
              </a:rPr>
            </a:br>
            <a:r>
              <a:rPr lang="en-US" sz="2700" dirty="0" smtClean="0">
                <a:latin typeface="Calibri" pitchFamily="34" charset="0"/>
                <a:sym typeface="Monotype Sorts" pitchFamily="2" charset="2"/>
              </a:rPr>
              <a:t>of </a:t>
            </a:r>
            <a:r>
              <a:rPr lang="en-US" sz="2700" dirty="0">
                <a:latin typeface="Calibri" pitchFamily="34" charset="0"/>
                <a:sym typeface="Monotype Sorts" pitchFamily="2" charset="2"/>
              </a:rPr>
              <a:t>program activities to document, control, assure, </a:t>
            </a:r>
            <a:r>
              <a:rPr lang="en-US" sz="2700" dirty="0" smtClean="0">
                <a:latin typeface="Calibri" pitchFamily="34" charset="0"/>
                <a:sym typeface="Monotype Sorts" pitchFamily="2" charset="2"/>
              </a:rPr>
              <a:t/>
            </a:r>
            <a:br>
              <a:rPr lang="en-US" sz="2700" dirty="0" smtClean="0">
                <a:latin typeface="Calibri" pitchFamily="34" charset="0"/>
                <a:sym typeface="Monotype Sorts" pitchFamily="2" charset="2"/>
              </a:rPr>
            </a:br>
            <a:r>
              <a:rPr lang="en-US" sz="2700" dirty="0" smtClean="0">
                <a:latin typeface="Calibri" pitchFamily="34" charset="0"/>
                <a:sym typeface="Monotype Sorts" pitchFamily="2" charset="2"/>
              </a:rPr>
              <a:t>or </a:t>
            </a:r>
            <a:r>
              <a:rPr lang="en-US" sz="2700" dirty="0">
                <a:latin typeface="Calibri" pitchFamily="34" charset="0"/>
                <a:sym typeface="Monotype Sorts" pitchFamily="2" charset="2"/>
              </a:rPr>
              <a:t>improve the quality of performance or </a:t>
            </a:r>
            <a:r>
              <a:rPr lang="en-US" sz="2700" dirty="0" smtClean="0">
                <a:latin typeface="Calibri" pitchFamily="34" charset="0"/>
                <a:sym typeface="Monotype Sorts" pitchFamily="2" charset="2"/>
              </a:rPr>
              <a:t>delivery.</a:t>
            </a:r>
          </a:p>
          <a:p>
            <a:pPr>
              <a:lnSpc>
                <a:spcPct val="120000"/>
              </a:lnSpc>
              <a:spcAft>
                <a:spcPct val="50000"/>
              </a:spcAft>
              <a:buClr>
                <a:schemeClr val="hlink"/>
              </a:buClr>
              <a:buSzPct val="115000"/>
            </a:pPr>
            <a:r>
              <a:rPr lang="en-US" sz="2700" dirty="0" smtClean="0">
                <a:latin typeface="Calibri" pitchFamily="34" charset="0"/>
              </a:rPr>
              <a:t>How much of (and how well) the intervention was provided, to whom, when, and by whom.</a:t>
            </a:r>
            <a:endParaRPr lang="en-US" sz="2700" dirty="0">
              <a:latin typeface="Calibri" pitchFamily="34" charset="0"/>
              <a:sym typeface="Monotype Sorts" pitchFamily="2" charset="2"/>
            </a:endParaRPr>
          </a:p>
        </p:txBody>
      </p:sp>
      <p:sp>
        <p:nvSpPr>
          <p:cNvPr id="16389" name="Text Box 3"/>
          <p:cNvSpPr txBox="1">
            <a:spLocks noChangeArrowheads="1"/>
          </p:cNvSpPr>
          <p:nvPr/>
        </p:nvSpPr>
        <p:spPr bwMode="auto">
          <a:xfrm>
            <a:off x="3643313" y="4800600"/>
            <a:ext cx="1857375" cy="954107"/>
          </a:xfrm>
          <a:prstGeom prst="rect">
            <a:avLst/>
          </a:prstGeom>
          <a:noFill/>
          <a:ln w="9525">
            <a:noFill/>
            <a:miter lim="800000"/>
            <a:headEnd/>
            <a:tailEnd/>
          </a:ln>
        </p:spPr>
        <p:txBody>
          <a:bodyPr wrap="square">
            <a:spAutoFit/>
          </a:bodyPr>
          <a:lstStyle/>
          <a:p>
            <a:pPr algn="ctr"/>
            <a:endParaRPr lang="en-US" sz="1400" dirty="0" smtClean="0"/>
          </a:p>
          <a:p>
            <a:pPr algn="ctr"/>
            <a:endParaRPr lang="en-US" sz="1400" dirty="0" smtClean="0"/>
          </a:p>
          <a:p>
            <a:pPr algn="ctr"/>
            <a:endParaRPr lang="en-US" sz="1400" dirty="0" smtClean="0"/>
          </a:p>
          <a:p>
            <a:pPr algn="ctr"/>
            <a:r>
              <a:rPr lang="en-US" sz="1400" dirty="0" smtClean="0"/>
              <a:t>Green </a:t>
            </a:r>
            <a:r>
              <a:rPr lang="en-US" sz="1400" dirty="0"/>
              <a:t>&amp; Lewis, 1986</a:t>
            </a:r>
          </a:p>
        </p:txBody>
      </p:sp>
      <p:sp>
        <p:nvSpPr>
          <p:cNvPr id="393220" name="Rectangle 4"/>
          <p:cNvSpPr>
            <a:spLocks noChangeArrowheads="1"/>
          </p:cNvSpPr>
          <p:nvPr/>
        </p:nvSpPr>
        <p:spPr bwMode="auto">
          <a:xfrm>
            <a:off x="457200" y="365069"/>
            <a:ext cx="8229600" cy="701731"/>
          </a:xfrm>
          <a:prstGeom prst="rect">
            <a:avLst/>
          </a:prstGeom>
          <a:noFill/>
          <a:ln w="9525">
            <a:noFill/>
            <a:miter lim="800000"/>
            <a:headEnd/>
            <a:tailEnd/>
          </a:ln>
          <a:effectLst/>
        </p:spPr>
        <p:txBody>
          <a:bodyPr anchor="b">
            <a:spAutoFit/>
            <a:scene3d>
              <a:camera prst="orthographicFront"/>
              <a:lightRig rig="threePt" dir="t"/>
            </a:scene3d>
            <a:sp3d extrusionH="57150" contourW="12700" prstMaterial="metal">
              <a:bevelT w="38100" h="38100"/>
              <a:contourClr>
                <a:schemeClr val="bg2"/>
              </a:contourClr>
            </a:sp3d>
          </a:bodyPr>
          <a:lstStyle/>
          <a:p>
            <a:pPr algn="ctr" eaLnBrk="1" hangingPunct="1">
              <a:lnSpc>
                <a:spcPct val="90000"/>
              </a:lnSpc>
              <a:defRPr/>
            </a:pPr>
            <a:r>
              <a:rPr lang="en-US" sz="4400" b="1" dirty="0">
                <a:solidFill>
                  <a:srgbClr val="333399"/>
                </a:solidFill>
                <a:effectLst>
                  <a:outerShdw blurRad="50800" dist="38100" algn="l" rotWithShape="0">
                    <a:prstClr val="black">
                      <a:alpha val="40000"/>
                    </a:prstClr>
                  </a:outerShdw>
                </a:effectLst>
                <a:latin typeface="+mj-lt"/>
                <a:ea typeface="+mj-ea"/>
                <a:cs typeface="+mj-cs"/>
                <a:sym typeface="Monotype Sorts" pitchFamily="2" charset="2"/>
              </a:rPr>
              <a:t>Process Evaluation</a:t>
            </a:r>
          </a:p>
        </p:txBody>
      </p:sp>
    </p:spTree>
    <p:extLst>
      <p:ext uri="{BB962C8B-B14F-4D97-AF65-F5344CB8AC3E}">
        <p14:creationId xmlns:p14="http://schemas.microsoft.com/office/powerpoint/2010/main" val="2759746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allAtOnce"/>
      <p:bldP spid="16389"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457200"/>
            <a:ext cx="7772400" cy="585788"/>
          </a:xfrm>
          <a:effectLst/>
          <a:scene3d>
            <a:camera prst="orthographicFront"/>
            <a:lightRig rig="soft" dir="t"/>
          </a:scene3d>
          <a:sp3d>
            <a:bevelT/>
          </a:sp3d>
        </p:spPr>
        <p:txBody>
          <a:bodyPr>
            <a:noAutofit/>
            <a:scene3d>
              <a:camera prst="orthographicFront"/>
              <a:lightRig rig="soft" dir="t"/>
            </a:scene3d>
            <a:sp3d contourW="12700" prstMaterial="powder">
              <a:bevelT w="29210" h="12700"/>
              <a:contourClr>
                <a:schemeClr val="bg2"/>
              </a:contourClr>
            </a:sp3d>
          </a:bodyPr>
          <a:lstStyle/>
          <a:p>
            <a:pPr algn="ctr" fontAlgn="base">
              <a:lnSpc>
                <a:spcPct val="90000"/>
              </a:lnSpc>
              <a:spcAft>
                <a:spcPct val="0"/>
              </a:spcAft>
              <a:defRPr/>
            </a:pPr>
            <a:r>
              <a:rPr lang="en-US" sz="3800" dirty="0" err="1" smtClean="0">
                <a:effectLst>
                  <a:outerShdw blurRad="50800" dist="38100" algn="l" rotWithShape="0">
                    <a:prstClr val="black">
                      <a:alpha val="40000"/>
                    </a:prstClr>
                  </a:outerShdw>
                </a:effectLst>
                <a:sym typeface="Monotype Sorts" pitchFamily="2" charset="2"/>
              </a:rPr>
              <a:t>Purposes of Process Evaluation </a:t>
            </a:r>
          </a:p>
        </p:txBody>
      </p:sp>
      <p:sp>
        <p:nvSpPr>
          <p:cNvPr id="191491" name="Rectangle 3"/>
          <p:cNvSpPr>
            <a:spLocks noGrp="1" noChangeArrowheads="1"/>
          </p:cNvSpPr>
          <p:nvPr>
            <p:ph sz="quarter" idx="1"/>
          </p:nvPr>
        </p:nvSpPr>
        <p:spPr>
          <a:xfrm>
            <a:off x="457200" y="1676400"/>
            <a:ext cx="8229600" cy="4495800"/>
          </a:xfrm>
        </p:spPr>
        <p:txBody>
          <a:bodyPr>
            <a:normAutofit/>
          </a:bodyPr>
          <a:lstStyle/>
          <a:p>
            <a:pPr eaLnBrk="1" hangingPunct="1">
              <a:lnSpc>
                <a:spcPct val="90000"/>
              </a:lnSpc>
              <a:spcBef>
                <a:spcPts val="1200"/>
              </a:spcBef>
              <a:spcAft>
                <a:spcPts val="600"/>
              </a:spcAft>
              <a:buClr>
                <a:srgbClr val="333399"/>
              </a:buClr>
              <a:buFont typeface="Wingdings" pitchFamily="2" charset="2"/>
              <a:buChar char="n"/>
            </a:pPr>
            <a:r>
              <a:rPr lang="en-US" sz="2200" dirty="0" smtClean="0"/>
              <a:t>To improve the appropriateness and quality of the program and guide refinements in interventions (formative)</a:t>
            </a:r>
          </a:p>
          <a:p>
            <a:pPr eaLnBrk="1" hangingPunct="1">
              <a:lnSpc>
                <a:spcPct val="90000"/>
              </a:lnSpc>
              <a:spcBef>
                <a:spcPts val="1200"/>
              </a:spcBef>
              <a:spcAft>
                <a:spcPts val="600"/>
              </a:spcAft>
              <a:buClr>
                <a:srgbClr val="333399"/>
              </a:buClr>
              <a:buFont typeface="Wingdings" pitchFamily="2" charset="2"/>
              <a:buChar char="n"/>
            </a:pPr>
            <a:r>
              <a:rPr lang="en-US" sz="2200" dirty="0" smtClean="0"/>
              <a:t>To document the interventions that were conducted and explain the resulting impacts and outcomes</a:t>
            </a:r>
          </a:p>
          <a:p>
            <a:pPr eaLnBrk="1" hangingPunct="1">
              <a:lnSpc>
                <a:spcPct val="90000"/>
              </a:lnSpc>
              <a:spcBef>
                <a:spcPts val="1200"/>
              </a:spcBef>
              <a:spcAft>
                <a:spcPts val="600"/>
              </a:spcAft>
              <a:buClr>
                <a:srgbClr val="333399"/>
              </a:buClr>
              <a:buFont typeface="Wingdings" pitchFamily="2" charset="2"/>
              <a:buChar char="n"/>
            </a:pPr>
            <a:r>
              <a:rPr lang="en-US" sz="2200" dirty="0" smtClean="0"/>
              <a:t>To describe the program, organizational, and implementation factors related to </a:t>
            </a:r>
            <a:r>
              <a:rPr lang="en-US" sz="2200" i="1" dirty="0" smtClean="0"/>
              <a:t>why </a:t>
            </a:r>
            <a:r>
              <a:rPr lang="en-US" sz="2200" dirty="0" smtClean="0"/>
              <a:t>an intervention is being implemented in certain way</a:t>
            </a:r>
          </a:p>
          <a:p>
            <a:pPr eaLnBrk="1" hangingPunct="1">
              <a:lnSpc>
                <a:spcPct val="90000"/>
              </a:lnSpc>
              <a:spcBef>
                <a:spcPts val="1200"/>
              </a:spcBef>
              <a:spcAft>
                <a:spcPts val="600"/>
              </a:spcAft>
              <a:buClr>
                <a:srgbClr val="333399"/>
              </a:buClr>
              <a:buFont typeface="Wingdings" pitchFamily="2" charset="2"/>
              <a:buChar char="n"/>
            </a:pPr>
            <a:r>
              <a:rPr lang="en-US" sz="2200" dirty="0" smtClean="0"/>
              <a:t>To describe the actual activities implemented in the intervention and the extent of participant exposure</a:t>
            </a:r>
          </a:p>
          <a:p>
            <a:pPr eaLnBrk="1" hangingPunct="1">
              <a:lnSpc>
                <a:spcPct val="90000"/>
              </a:lnSpc>
              <a:spcBef>
                <a:spcPts val="1200"/>
              </a:spcBef>
              <a:spcAft>
                <a:spcPts val="600"/>
              </a:spcAft>
              <a:buClr>
                <a:srgbClr val="333399"/>
              </a:buClr>
              <a:buFont typeface="Wingdings" pitchFamily="2" charset="2"/>
              <a:buChar char="n"/>
            </a:pPr>
            <a:r>
              <a:rPr lang="en-US" sz="2200" dirty="0" smtClean="0">
                <a:sym typeface="Monotype Sorts" pitchFamily="2" charset="2"/>
              </a:rPr>
              <a:t>To determine to what degree decisions regarding program methods and strategies were appropriate</a:t>
            </a:r>
          </a:p>
        </p:txBody>
      </p:sp>
    </p:spTree>
    <p:extLst>
      <p:ext uri="{BB962C8B-B14F-4D97-AF65-F5344CB8AC3E}">
        <p14:creationId xmlns:p14="http://schemas.microsoft.com/office/powerpoint/2010/main" val="3149811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457200"/>
            <a:ext cx="7772400" cy="585788"/>
          </a:xfrm>
          <a:effectLst/>
          <a:scene3d>
            <a:camera prst="orthographicFront"/>
            <a:lightRig rig="soft" dir="t"/>
          </a:scene3d>
          <a:sp3d>
            <a:bevelT/>
          </a:sp3d>
        </p:spPr>
        <p:txBody>
          <a:bodyPr>
            <a:noAutofit/>
            <a:scene3d>
              <a:camera prst="orthographicFront"/>
              <a:lightRig rig="soft" dir="t"/>
            </a:scene3d>
            <a:sp3d contourW="12700" prstMaterial="powder">
              <a:bevelT w="29210" h="12700"/>
              <a:contourClr>
                <a:schemeClr val="bg2"/>
              </a:contourClr>
            </a:sp3d>
          </a:bodyPr>
          <a:lstStyle/>
          <a:p>
            <a:pPr algn="ctr" fontAlgn="base">
              <a:lnSpc>
                <a:spcPct val="90000"/>
              </a:lnSpc>
              <a:spcAft>
                <a:spcPct val="0"/>
              </a:spcAft>
              <a:defRPr/>
            </a:pPr>
            <a:r>
              <a:rPr lang="en-US" sz="3800" dirty="0" err="1" smtClean="0">
                <a:effectLst>
                  <a:outerShdw blurRad="50800" dist="38100" algn="l" rotWithShape="0">
                    <a:prstClr val="black">
                      <a:alpha val="40000"/>
                    </a:prstClr>
                  </a:outerShdw>
                </a:effectLst>
                <a:sym typeface="Monotype Sorts" pitchFamily="2" charset="2"/>
              </a:rPr>
              <a:t>Purposes of Process Evaluation </a:t>
            </a:r>
          </a:p>
        </p:txBody>
      </p:sp>
      <p:sp>
        <p:nvSpPr>
          <p:cNvPr id="191491" name="Rectangle 3"/>
          <p:cNvSpPr>
            <a:spLocks noGrp="1" noChangeArrowheads="1"/>
          </p:cNvSpPr>
          <p:nvPr>
            <p:ph sz="quarter" idx="1"/>
          </p:nvPr>
        </p:nvSpPr>
        <p:spPr>
          <a:xfrm>
            <a:off x="381000" y="1828800"/>
            <a:ext cx="8229600" cy="4419600"/>
          </a:xfrm>
        </p:spPr>
        <p:txBody>
          <a:bodyPr>
            <a:normAutofit/>
          </a:bodyPr>
          <a:lstStyle/>
          <a:p>
            <a:pPr marL="457200" indent="-457200">
              <a:spcBef>
                <a:spcPts val="600"/>
              </a:spcBef>
              <a:spcAft>
                <a:spcPts val="600"/>
              </a:spcAft>
              <a:buClr>
                <a:srgbClr val="333399"/>
              </a:buClr>
              <a:buSzPct val="80000"/>
              <a:buFont typeface="Wingdings" pitchFamily="2" charset="2"/>
              <a:buChar char="n"/>
            </a:pPr>
            <a:r>
              <a:rPr lang="en-US" sz="2200" dirty="0" smtClean="0"/>
              <a:t>To document the degree to which program procedures were conducted according to a plan (quality assurance)</a:t>
            </a:r>
          </a:p>
          <a:p>
            <a:pPr marL="457200" indent="-457200">
              <a:spcBef>
                <a:spcPts val="600"/>
              </a:spcBef>
              <a:spcAft>
                <a:spcPts val="600"/>
              </a:spcAft>
              <a:buClr>
                <a:srgbClr val="333399"/>
              </a:buClr>
              <a:buSzPct val="80000"/>
              <a:buFont typeface="Wingdings" pitchFamily="2" charset="2"/>
              <a:buChar char="n"/>
            </a:pPr>
            <a:r>
              <a:rPr lang="en-US" sz="2200" dirty="0" smtClean="0"/>
              <a:t>Variability in delivery among intervention sites can be elucidated</a:t>
            </a:r>
          </a:p>
          <a:p>
            <a:pPr marL="457200" indent="-457200" eaLnBrk="1" hangingPunct="1">
              <a:lnSpc>
                <a:spcPct val="90000"/>
              </a:lnSpc>
              <a:spcBef>
                <a:spcPts val="600"/>
              </a:spcBef>
              <a:spcAft>
                <a:spcPts val="600"/>
              </a:spcAft>
              <a:buClr>
                <a:srgbClr val="333399"/>
              </a:buClr>
              <a:buFont typeface="Wingdings" pitchFamily="2" charset="2"/>
              <a:buChar char="n"/>
            </a:pPr>
            <a:r>
              <a:rPr lang="en-US" sz="2200" dirty="0" smtClean="0"/>
              <a:t>To identify and describe the participants and see how many (and who) are being reached</a:t>
            </a:r>
          </a:p>
          <a:p>
            <a:pPr marL="457200" indent="-457200" eaLnBrk="1" hangingPunct="1">
              <a:lnSpc>
                <a:spcPct val="90000"/>
              </a:lnSpc>
              <a:spcBef>
                <a:spcPts val="600"/>
              </a:spcBef>
              <a:spcAft>
                <a:spcPts val="600"/>
              </a:spcAft>
              <a:buClr>
                <a:srgbClr val="333399"/>
              </a:buClr>
              <a:buFont typeface="Wingdings" pitchFamily="2" charset="2"/>
              <a:buChar char="n"/>
            </a:pPr>
            <a:r>
              <a:rPr lang="en-US" sz="2200" dirty="0" smtClean="0"/>
              <a:t>To determine how feasible the intervention is and whether it can be replicated by others</a:t>
            </a:r>
          </a:p>
          <a:p>
            <a:pPr marL="457200" indent="-457200" eaLnBrk="1" hangingPunct="1">
              <a:lnSpc>
                <a:spcPct val="90000"/>
              </a:lnSpc>
              <a:spcBef>
                <a:spcPts val="600"/>
              </a:spcBef>
              <a:spcAft>
                <a:spcPts val="600"/>
              </a:spcAft>
              <a:buClr>
                <a:srgbClr val="333399"/>
              </a:buClr>
              <a:buFont typeface="Wingdings" pitchFamily="2" charset="2"/>
              <a:buChar char="n"/>
            </a:pPr>
            <a:r>
              <a:rPr lang="en-US" sz="2200" dirty="0" smtClean="0"/>
              <a:t>To be accountable to funding agencies</a:t>
            </a:r>
          </a:p>
          <a:p>
            <a:pPr marL="457200" indent="-457200" eaLnBrk="1" hangingPunct="1">
              <a:lnSpc>
                <a:spcPct val="90000"/>
              </a:lnSpc>
              <a:spcBef>
                <a:spcPts val="600"/>
              </a:spcBef>
              <a:spcAft>
                <a:spcPts val="600"/>
              </a:spcAft>
              <a:buClr>
                <a:srgbClr val="333399"/>
              </a:buClr>
              <a:buFont typeface="Wingdings" pitchFamily="2" charset="2"/>
              <a:buChar char="n"/>
            </a:pPr>
            <a:r>
              <a:rPr lang="en-US" sz="2200" dirty="0" smtClean="0"/>
              <a:t>To document external and competing programs</a:t>
            </a:r>
          </a:p>
        </p:txBody>
      </p:sp>
    </p:spTree>
    <p:extLst>
      <p:ext uri="{BB962C8B-B14F-4D97-AF65-F5344CB8AC3E}">
        <p14:creationId xmlns:p14="http://schemas.microsoft.com/office/powerpoint/2010/main" val="814472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 III Error</a:t>
            </a:r>
            <a:endParaRPr lang="en-US" dirty="0"/>
          </a:p>
        </p:txBody>
      </p:sp>
      <p:sp>
        <p:nvSpPr>
          <p:cNvPr id="3" name="Content Placeholder 2"/>
          <p:cNvSpPr>
            <a:spLocks noGrp="1"/>
          </p:cNvSpPr>
          <p:nvPr>
            <p:ph sz="quarter" idx="1"/>
          </p:nvPr>
        </p:nvSpPr>
        <p:spPr>
          <a:xfrm>
            <a:off x="609600" y="2133600"/>
            <a:ext cx="7924800" cy="3992563"/>
          </a:xfrm>
        </p:spPr>
        <p:txBody>
          <a:bodyPr/>
          <a:lstStyle/>
          <a:p>
            <a:pPr>
              <a:buClr>
                <a:srgbClr val="333399"/>
              </a:buClr>
              <a:buFont typeface="Arial" pitchFamily="34" charset="0"/>
              <a:buChar char="■"/>
            </a:pPr>
            <a:r>
              <a:rPr lang="en-US" dirty="0" smtClean="0"/>
              <a:t>Failure to correctly implement an intervention</a:t>
            </a:r>
          </a:p>
          <a:p>
            <a:pPr>
              <a:buClr>
                <a:srgbClr val="333399"/>
              </a:buClr>
              <a:buFont typeface="Arial" pitchFamily="34" charset="0"/>
              <a:buChar char="■"/>
            </a:pPr>
            <a:endParaRPr lang="en-US" dirty="0" smtClean="0"/>
          </a:p>
          <a:p>
            <a:pPr>
              <a:buClr>
                <a:srgbClr val="333399"/>
              </a:buClr>
              <a:buFont typeface="Arial" pitchFamily="34" charset="0"/>
              <a:buChar char="■"/>
            </a:pPr>
            <a:r>
              <a:rPr lang="en-US" dirty="0" smtClean="0"/>
              <a:t>In studies in which there is a failure to implement the program as planned, one can conclude erroneously that poor results are because of the conceptual or methodological underpinnings of a particular intervention.</a:t>
            </a:r>
          </a:p>
          <a:p>
            <a:pPr>
              <a:buNone/>
            </a:pPr>
            <a:endParaRPr lang="en-US" dirty="0"/>
          </a:p>
        </p:txBody>
      </p:sp>
    </p:spTree>
    <p:extLst>
      <p:ext uri="{BB962C8B-B14F-4D97-AF65-F5344CB8AC3E}">
        <p14:creationId xmlns:p14="http://schemas.microsoft.com/office/powerpoint/2010/main" val="25576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0"/>
            <a:ext cx="2133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Reach</a:t>
            </a:r>
            <a:endParaRPr lang="en-US" dirty="0"/>
          </a:p>
        </p:txBody>
      </p:sp>
      <p:sp>
        <p:nvSpPr>
          <p:cNvPr id="3" name="Rectangle 2"/>
          <p:cNvSpPr/>
          <p:nvPr/>
        </p:nvSpPr>
        <p:spPr>
          <a:xfrm>
            <a:off x="5410200" y="1524000"/>
            <a:ext cx="20574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Fidelity</a:t>
            </a:r>
            <a:endParaRPr lang="en-US" dirty="0"/>
          </a:p>
        </p:txBody>
      </p:sp>
      <p:sp>
        <p:nvSpPr>
          <p:cNvPr id="5" name="Rectangle 4"/>
          <p:cNvSpPr/>
          <p:nvPr/>
        </p:nvSpPr>
        <p:spPr>
          <a:xfrm>
            <a:off x="4724400" y="3048000"/>
            <a:ext cx="3581400" cy="2743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000" dirty="0" smtClean="0"/>
              <a:t>Implemented as Intended = </a:t>
            </a:r>
          </a:p>
          <a:p>
            <a:pPr marL="342900" indent="-342900">
              <a:spcAft>
                <a:spcPts val="600"/>
              </a:spcAft>
              <a:buFont typeface="Arial" panose="020B0604020202020204" pitchFamily="34" charset="0"/>
              <a:buChar char="•"/>
            </a:pPr>
            <a:r>
              <a:rPr lang="en-US" sz="2000" dirty="0" smtClean="0"/>
              <a:t>Adherence to the Program</a:t>
            </a:r>
          </a:p>
          <a:p>
            <a:pPr marL="342900" indent="-342900">
              <a:spcAft>
                <a:spcPts val="600"/>
              </a:spcAft>
              <a:buFont typeface="Arial" panose="020B0604020202020204" pitchFamily="34" charset="0"/>
              <a:buChar char="•"/>
            </a:pPr>
            <a:r>
              <a:rPr lang="en-US" sz="2000" dirty="0" smtClean="0"/>
              <a:t>Quality of Program Delivery</a:t>
            </a:r>
          </a:p>
          <a:p>
            <a:pPr marL="342900" indent="-342900">
              <a:spcAft>
                <a:spcPts val="600"/>
              </a:spcAft>
              <a:buFont typeface="Arial" panose="020B0604020202020204" pitchFamily="34" charset="0"/>
              <a:buChar char="•"/>
            </a:pPr>
            <a:r>
              <a:rPr lang="en-US" sz="2000" dirty="0" smtClean="0"/>
              <a:t>Dose</a:t>
            </a:r>
          </a:p>
          <a:p>
            <a:pPr marL="342900" indent="-342900">
              <a:spcAft>
                <a:spcPts val="600"/>
              </a:spcAft>
              <a:buFont typeface="Arial" panose="020B0604020202020204" pitchFamily="34" charset="0"/>
              <a:buChar char="•"/>
            </a:pPr>
            <a:r>
              <a:rPr lang="en-US" sz="2000" dirty="0" smtClean="0"/>
              <a:t>Participant Responsiveness</a:t>
            </a:r>
          </a:p>
          <a:p>
            <a:pPr marL="342900" indent="-342900">
              <a:spcAft>
                <a:spcPts val="600"/>
              </a:spcAft>
              <a:buFont typeface="Arial" panose="020B0604020202020204" pitchFamily="34" charset="0"/>
              <a:buChar char="•"/>
            </a:pPr>
            <a:r>
              <a:rPr lang="en-US" sz="2000" dirty="0" smtClean="0"/>
              <a:t>Program Differentiation</a:t>
            </a:r>
          </a:p>
          <a:p>
            <a:pPr algn="ctr"/>
            <a:endParaRPr lang="en-US" dirty="0"/>
          </a:p>
        </p:txBody>
      </p:sp>
      <p:sp>
        <p:nvSpPr>
          <p:cNvPr id="6" name="Title 5"/>
          <p:cNvSpPr>
            <a:spLocks noGrp="1"/>
          </p:cNvSpPr>
          <p:nvPr>
            <p:ph type="title"/>
          </p:nvPr>
        </p:nvSpPr>
        <p:spPr/>
        <p:txBody>
          <a:bodyPr/>
          <a:lstStyle/>
          <a:p>
            <a:r>
              <a:rPr lang="en-US" dirty="0" smtClean="0"/>
              <a:t>Process Evaluation</a:t>
            </a:r>
            <a:endParaRPr lang="en-US" dirty="0"/>
          </a:p>
        </p:txBody>
      </p:sp>
      <p:sp>
        <p:nvSpPr>
          <p:cNvPr id="8" name="TextBox 7"/>
          <p:cNvSpPr txBox="1"/>
          <p:nvPr/>
        </p:nvSpPr>
        <p:spPr>
          <a:xfrm>
            <a:off x="677332" y="3048000"/>
            <a:ext cx="3361267" cy="2015936"/>
          </a:xfrm>
          <a:prstGeom prst="rect">
            <a:avLst/>
          </a:prstGeom>
          <a:solidFill>
            <a:schemeClr val="accent5">
              <a:lumMod val="60000"/>
              <a:lumOff val="40000"/>
            </a:schemeClr>
          </a:solidFill>
          <a:ln>
            <a:solidFill>
              <a:schemeClr val="accent1">
                <a:shade val="50000"/>
              </a:schemeClr>
            </a:solidFill>
          </a:ln>
        </p:spPr>
        <p:txBody>
          <a:bodyPr wrap="square" rtlCol="0">
            <a:spAutoFit/>
          </a:bodyPr>
          <a:lstStyle/>
          <a:p>
            <a:pPr marL="342900" indent="-342900">
              <a:spcAft>
                <a:spcPts val="600"/>
              </a:spcAft>
              <a:buFont typeface="Arial" panose="020B0604020202020204" pitchFamily="34" charset="0"/>
              <a:buChar char="•"/>
            </a:pPr>
            <a:r>
              <a:rPr lang="en-US" sz="2000" dirty="0">
                <a:solidFill>
                  <a:schemeClr val="lt1"/>
                </a:solidFill>
                <a:latin typeface="+mn-lt"/>
              </a:rPr>
              <a:t>Proportion of the intended groups </a:t>
            </a:r>
            <a:r>
              <a:rPr lang="en-US" sz="2000" dirty="0" smtClean="0">
                <a:solidFill>
                  <a:schemeClr val="lt1"/>
                </a:solidFill>
                <a:latin typeface="+mn-lt"/>
              </a:rPr>
              <a:t>who are </a:t>
            </a:r>
            <a:r>
              <a:rPr lang="en-US" sz="2000" dirty="0">
                <a:solidFill>
                  <a:schemeClr val="lt1"/>
                </a:solidFill>
                <a:latin typeface="+mn-lt"/>
              </a:rPr>
              <a:t>participating</a:t>
            </a:r>
          </a:p>
          <a:p>
            <a:pPr marL="342900" indent="-342900">
              <a:spcAft>
                <a:spcPts val="600"/>
              </a:spcAft>
              <a:buFont typeface="Arial" panose="020B0604020202020204" pitchFamily="34" charset="0"/>
              <a:buChar char="•"/>
            </a:pPr>
            <a:r>
              <a:rPr lang="en-US" sz="2000" dirty="0">
                <a:solidFill>
                  <a:schemeClr val="lt1"/>
                </a:solidFill>
                <a:latin typeface="+mn-lt"/>
              </a:rPr>
              <a:t>People receiving the program representative of the intended populations</a:t>
            </a:r>
          </a:p>
        </p:txBody>
      </p:sp>
    </p:spTree>
    <p:extLst>
      <p:ext uri="{BB962C8B-B14F-4D97-AF65-F5344CB8AC3E}">
        <p14:creationId xmlns:p14="http://schemas.microsoft.com/office/powerpoint/2010/main" val="438769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57200" y="425450"/>
            <a:ext cx="8229600" cy="641350"/>
          </a:xfrm>
        </p:spPr>
        <p:txBody>
          <a:bodyPr>
            <a:normAutofit/>
          </a:bodyPr>
          <a:lstStyle/>
          <a:p>
            <a:pPr algn="ctr">
              <a:defRPr/>
            </a:pPr>
            <a:r>
              <a:rPr lang="en-US" sz="3600" dirty="0" err="1" smtClean="0">
                <a:solidFill>
                  <a:srgbClr val="333399"/>
                </a:solidFill>
                <a:effectLst>
                  <a:outerShdw blurRad="50800" dist="38100" algn="l" rotWithShape="0">
                    <a:prstClr val="black">
                      <a:alpha val="40000"/>
                    </a:prstClr>
                  </a:outerShdw>
                </a:effectLst>
                <a:sym typeface="Monotype Sorts" pitchFamily="2" charset="2"/>
              </a:rPr>
              <a:t>Program Differentiation</a:t>
            </a:r>
          </a:p>
        </p:txBody>
      </p:sp>
      <p:sp>
        <p:nvSpPr>
          <p:cNvPr id="308227" name="Rectangle 3"/>
          <p:cNvSpPr>
            <a:spLocks noGrp="1" noChangeArrowheads="1"/>
          </p:cNvSpPr>
          <p:nvPr>
            <p:ph sz="quarter" idx="1"/>
          </p:nvPr>
        </p:nvSpPr>
        <p:spPr>
          <a:xfrm>
            <a:off x="457200" y="2022324"/>
            <a:ext cx="8229600" cy="4173450"/>
          </a:xfrm>
        </p:spPr>
        <p:txBody>
          <a:bodyPr>
            <a:spAutoFit/>
          </a:bodyPr>
          <a:lstStyle/>
          <a:p>
            <a:pPr marL="517525" indent="-517525" eaLnBrk="1" hangingPunct="1">
              <a:spcAft>
                <a:spcPts val="1800"/>
              </a:spcAft>
              <a:buClr>
                <a:srgbClr val="333399"/>
              </a:buClr>
              <a:buFont typeface="Wingdings" pitchFamily="2" charset="2"/>
              <a:buChar char="n"/>
            </a:pPr>
            <a:r>
              <a:rPr lang="en-US" dirty="0" smtClean="0"/>
              <a:t>Identifying unique features of different  components or programs so that they can be reliably differentiated from one another</a:t>
            </a:r>
          </a:p>
          <a:p>
            <a:pPr marL="517525" indent="-517525">
              <a:spcAft>
                <a:spcPts val="1800"/>
              </a:spcAft>
              <a:buClr>
                <a:srgbClr val="333399"/>
              </a:buClr>
              <a:buFont typeface="Wingdings" pitchFamily="2" charset="2"/>
              <a:buChar char="n"/>
            </a:pPr>
            <a:r>
              <a:rPr lang="en-US" dirty="0" smtClean="0"/>
              <a:t>Which elements of programs are </a:t>
            </a:r>
            <a:r>
              <a:rPr lang="en-US" dirty="0"/>
              <a:t>essential (without which the </a:t>
            </a:r>
            <a:r>
              <a:rPr lang="en-US" dirty="0" smtClean="0"/>
              <a:t>program would </a:t>
            </a:r>
            <a:r>
              <a:rPr lang="en-US" dirty="0"/>
              <a:t>not have its intended </a:t>
            </a:r>
            <a:r>
              <a:rPr lang="en-US" dirty="0" smtClean="0"/>
              <a:t>effect)</a:t>
            </a:r>
          </a:p>
          <a:p>
            <a:pPr marL="517525" indent="-517525" eaLnBrk="1" hangingPunct="1">
              <a:spcAft>
                <a:spcPts val="1800"/>
              </a:spcAft>
              <a:buClr>
                <a:srgbClr val="333399"/>
              </a:buClr>
              <a:buFont typeface="Wingdings" pitchFamily="2" charset="2"/>
              <a:buChar char="n"/>
            </a:pPr>
            <a:r>
              <a:rPr lang="en-US" dirty="0" smtClean="0"/>
              <a:t>Can be key to assessing aspects of fidelity that are related to behavioral impacts</a:t>
            </a:r>
          </a:p>
        </p:txBody>
      </p:sp>
    </p:spTree>
    <p:extLst>
      <p:ext uri="{BB962C8B-B14F-4D97-AF65-F5344CB8AC3E}">
        <p14:creationId xmlns:p14="http://schemas.microsoft.com/office/powerpoint/2010/main" val="2226570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457200" y="425450"/>
            <a:ext cx="8229600" cy="641350"/>
          </a:xfrm>
        </p:spPr>
        <p:txBody>
          <a:bodyPr>
            <a:normAutofit/>
            <a:scene3d>
              <a:camera prst="orthographicFront"/>
              <a:lightRig rig="soft" dir="t"/>
            </a:scene3d>
            <a:sp3d extrusionH="57150" contourW="12700" prstMaterial="powder">
              <a:bevelT w="29210" h="12700"/>
              <a:contourClr>
                <a:schemeClr val="bg2"/>
              </a:contourClr>
            </a:sp3d>
          </a:bodyPr>
          <a:lstStyle/>
          <a:p>
            <a:pPr algn="ctr">
              <a:defRPr/>
            </a:pPr>
            <a:r>
              <a:rPr lang="en-US" sz="3600" dirty="0" err="1" smtClean="0">
                <a:effectLst>
                  <a:outerShdw blurRad="50800" dist="38100" algn="l" rotWithShape="0">
                    <a:prstClr val="black">
                      <a:alpha val="40000"/>
                    </a:prstClr>
                  </a:outerShdw>
                </a:effectLst>
                <a:sym typeface="Monotype Sorts" pitchFamily="2" charset="2"/>
              </a:rPr>
              <a:t>Planning for Process Evaluation</a:t>
            </a:r>
          </a:p>
        </p:txBody>
      </p:sp>
      <p:sp>
        <p:nvSpPr>
          <p:cNvPr id="324611" name="Rectangle 3"/>
          <p:cNvSpPr>
            <a:spLocks noGrp="1" noChangeArrowheads="1"/>
          </p:cNvSpPr>
          <p:nvPr>
            <p:ph sz="quarter" idx="1"/>
          </p:nvPr>
        </p:nvSpPr>
        <p:spPr>
          <a:xfrm>
            <a:off x="457200" y="1898650"/>
            <a:ext cx="8153400" cy="4273550"/>
          </a:xfrm>
        </p:spPr>
        <p:txBody>
          <a:bodyPr/>
          <a:lstStyle/>
          <a:p>
            <a:pPr marL="517525" indent="-517525" eaLnBrk="1" hangingPunct="1">
              <a:spcAft>
                <a:spcPct val="20000"/>
              </a:spcAft>
              <a:buClr>
                <a:srgbClr val="333399"/>
              </a:buClr>
              <a:buSzPct val="80000"/>
              <a:buFont typeface="Wingdings" pitchFamily="2" charset="2"/>
              <a:buChar char="n"/>
            </a:pPr>
            <a:r>
              <a:rPr lang="en-US" sz="3000" dirty="0" smtClean="0"/>
              <a:t>Develop a set of process objectives to guide intervention implementation that specify:</a:t>
            </a:r>
          </a:p>
          <a:p>
            <a:pPr marL="974725" lvl="1" indent="-457200" eaLnBrk="1" hangingPunct="1">
              <a:spcAft>
                <a:spcPct val="20000"/>
              </a:spcAft>
              <a:buFont typeface="Arial" pitchFamily="34" charset="0"/>
              <a:buChar char="─"/>
            </a:pPr>
            <a:r>
              <a:rPr lang="en-US" sz="2600" dirty="0" smtClean="0"/>
              <a:t>The type and quantity of intervention to </a:t>
            </a:r>
            <a:br>
              <a:rPr lang="en-US" sz="2600" dirty="0" smtClean="0"/>
            </a:br>
            <a:r>
              <a:rPr lang="en-US" sz="2600" dirty="0" smtClean="0"/>
              <a:t>be delivered</a:t>
            </a:r>
          </a:p>
          <a:p>
            <a:pPr marL="974725" lvl="1" indent="-457200" eaLnBrk="1" hangingPunct="1">
              <a:spcAft>
                <a:spcPct val="20000"/>
              </a:spcAft>
              <a:buFont typeface="Arial" pitchFamily="34" charset="0"/>
              <a:buChar char="─"/>
            </a:pPr>
            <a:r>
              <a:rPr lang="en-US" sz="2600" dirty="0" smtClean="0"/>
              <a:t>A time by which the objective will need </a:t>
            </a:r>
            <a:br>
              <a:rPr lang="en-US" sz="2600" dirty="0" smtClean="0"/>
            </a:br>
            <a:r>
              <a:rPr lang="en-US" sz="2600" dirty="0" smtClean="0"/>
              <a:t>to be achieved</a:t>
            </a:r>
          </a:p>
          <a:p>
            <a:pPr marL="974725" lvl="1" indent="-457200" eaLnBrk="1" hangingPunct="1">
              <a:spcAft>
                <a:spcPct val="20000"/>
              </a:spcAft>
              <a:buFont typeface="Arial" pitchFamily="34" charset="0"/>
              <a:buChar char="─"/>
            </a:pPr>
            <a:r>
              <a:rPr lang="en-US" sz="2600" dirty="0" smtClean="0"/>
              <a:t>A specification indicating the expectation that the activity will be delivered according to a specific intervention protocol</a:t>
            </a:r>
          </a:p>
        </p:txBody>
      </p:sp>
    </p:spTree>
    <p:extLst>
      <p:ext uri="{BB962C8B-B14F-4D97-AF65-F5344CB8AC3E}">
        <p14:creationId xmlns:p14="http://schemas.microsoft.com/office/powerpoint/2010/main" val="1867817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4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4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4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Worlds</a:t>
            </a:r>
            <a:endParaRPr lang="en-US" dirty="0"/>
          </a:p>
        </p:txBody>
      </p:sp>
      <p:sp>
        <p:nvSpPr>
          <p:cNvPr id="3" name="Content Placeholder 2"/>
          <p:cNvSpPr>
            <a:spLocks noGrp="1"/>
          </p:cNvSpPr>
          <p:nvPr>
            <p:ph idx="1"/>
          </p:nvPr>
        </p:nvSpPr>
        <p:spPr/>
        <p:txBody>
          <a:bodyPr>
            <a:normAutofit/>
          </a:bodyPr>
          <a:lstStyle/>
          <a:p>
            <a:r>
              <a:rPr lang="en-US" dirty="0"/>
              <a:t>The lifeworld</a:t>
            </a:r>
          </a:p>
          <a:p>
            <a:pPr lvl="1"/>
            <a:r>
              <a:rPr lang="en-US" dirty="0"/>
              <a:t>Qualitative sets, fungible boundaries</a:t>
            </a:r>
          </a:p>
          <a:p>
            <a:pPr lvl="1"/>
            <a:r>
              <a:rPr lang="en-US" dirty="0"/>
              <a:t>Values and </a:t>
            </a:r>
            <a:r>
              <a:rPr lang="en-US" dirty="0" smtClean="0"/>
              <a:t>heuristics (i.e., short-hand</a:t>
            </a:r>
            <a:br>
              <a:rPr lang="en-US" dirty="0" smtClean="0"/>
            </a:br>
            <a:r>
              <a:rPr lang="en-US" dirty="0" smtClean="0"/>
              <a:t>decision rules)</a:t>
            </a:r>
            <a:endParaRPr lang="en-US" dirty="0"/>
          </a:p>
          <a:p>
            <a:pPr lvl="1"/>
            <a:r>
              <a:rPr lang="en-US" dirty="0"/>
              <a:t>Specific to time, place and person</a:t>
            </a:r>
          </a:p>
          <a:p>
            <a:endParaRPr lang="en-US" dirty="0" smtClean="0"/>
          </a:p>
          <a:p>
            <a:r>
              <a:rPr lang="en-US" dirty="0" smtClean="0"/>
              <a:t>The scientific world</a:t>
            </a:r>
          </a:p>
          <a:p>
            <a:pPr lvl="1"/>
            <a:r>
              <a:rPr lang="en-US" dirty="0" smtClean="0"/>
              <a:t>Rigorously defined units</a:t>
            </a:r>
          </a:p>
          <a:p>
            <a:pPr lvl="1"/>
            <a:r>
              <a:rPr lang="en-US" dirty="0" smtClean="0"/>
              <a:t>Measurable, quantifiable</a:t>
            </a:r>
          </a:p>
          <a:p>
            <a:pPr lvl="1"/>
            <a:r>
              <a:rPr lang="en-US" dirty="0" smtClean="0"/>
              <a:t>Repeatable</a:t>
            </a:r>
          </a:p>
          <a:p>
            <a:pPr lvl="1"/>
            <a:r>
              <a:rPr lang="en-US" dirty="0" smtClean="0"/>
              <a:t>Generalizable</a:t>
            </a:r>
          </a:p>
          <a:p>
            <a:pPr marL="274320" lvl="1" indent="0">
              <a:buNone/>
            </a:pP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631" y="1219200"/>
            <a:ext cx="3124636" cy="4753638"/>
          </a:xfrm>
          <a:prstGeom prst="rect">
            <a:avLst/>
          </a:prstGeom>
        </p:spPr>
      </p:pic>
    </p:spTree>
    <p:extLst>
      <p:ext uri="{BB962C8B-B14F-4D97-AF65-F5344CB8AC3E}">
        <p14:creationId xmlns:p14="http://schemas.microsoft.com/office/powerpoint/2010/main" val="93864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normAutofit/>
          </a:bodyPr>
          <a:lstStyle/>
          <a:p>
            <a:r>
              <a:rPr lang="en-US" sz="3600" dirty="0" smtClean="0"/>
              <a:t>Process Evaluation methods (cont.)</a:t>
            </a:r>
            <a:endParaRPr lang="en-US" sz="3600" dirty="0"/>
          </a:p>
        </p:txBody>
      </p:sp>
      <p:sp>
        <p:nvSpPr>
          <p:cNvPr id="5" name="Content Placeholder 4"/>
          <p:cNvSpPr>
            <a:spLocks noGrp="1"/>
          </p:cNvSpPr>
          <p:nvPr>
            <p:ph sz="quarter" idx="1"/>
          </p:nvPr>
        </p:nvSpPr>
        <p:spPr>
          <a:xfrm>
            <a:off x="457200" y="1752600"/>
            <a:ext cx="8229600" cy="4114800"/>
          </a:xfrm>
        </p:spPr>
        <p:txBody>
          <a:bodyPr/>
          <a:lstStyle/>
          <a:p>
            <a:r>
              <a:rPr lang="en-US" dirty="0" smtClean="0"/>
              <a:t>Quantitative and/or Qualitative</a:t>
            </a:r>
          </a:p>
          <a:p>
            <a:r>
              <a:rPr lang="en-US" dirty="0" smtClean="0"/>
              <a:t>Also important to interview program implementers </a:t>
            </a:r>
          </a:p>
          <a:p>
            <a:r>
              <a:rPr lang="en-US" dirty="0"/>
              <a:t>A</a:t>
            </a:r>
            <a:r>
              <a:rPr lang="en-US" dirty="0" smtClean="0"/>
              <a:t>sk them questions to understand fidelity and implementation barriers</a:t>
            </a:r>
          </a:p>
          <a:p>
            <a:r>
              <a:rPr lang="en-US" dirty="0" smtClean="0"/>
              <a:t>Also ask participants (those receiving the intervention) questions related to satisfaction, understanding of messages, opinions about program and its helpfulness. </a:t>
            </a:r>
            <a:endParaRPr lang="en-US" dirty="0"/>
          </a:p>
        </p:txBody>
      </p:sp>
    </p:spTree>
    <p:extLst>
      <p:ext uri="{BB962C8B-B14F-4D97-AF65-F5344CB8AC3E}">
        <p14:creationId xmlns:p14="http://schemas.microsoft.com/office/powerpoint/2010/main" val="231292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Implementation Checklist for Counseling Sessions</a:t>
            </a:r>
            <a:endParaRPr lang="en-US" sz="3600" dirty="0"/>
          </a:p>
        </p:txBody>
      </p:sp>
      <p:graphicFrame>
        <p:nvGraphicFramePr>
          <p:cNvPr id="4" name="Table 3"/>
          <p:cNvGraphicFramePr>
            <a:graphicFrameLocks noGrp="1"/>
          </p:cNvGraphicFramePr>
          <p:nvPr>
            <p:extLst/>
          </p:nvPr>
        </p:nvGraphicFramePr>
        <p:xfrm>
          <a:off x="533400" y="1938373"/>
          <a:ext cx="8077200" cy="4691027"/>
        </p:xfrm>
        <a:graphic>
          <a:graphicData uri="http://schemas.openxmlformats.org/drawingml/2006/table">
            <a:tbl>
              <a:tblPr firstRow="1" bandRow="1">
                <a:tableStyleId>{21E4AEA4-8DFA-4A89-87EB-49C32662AFE0}</a:tableStyleId>
              </a:tblPr>
              <a:tblGrid>
                <a:gridCol w="5943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282632">
                <a:tc>
                  <a:txBody>
                    <a:bodyPr/>
                    <a:lstStyle/>
                    <a:p>
                      <a:r>
                        <a:rPr lang="en-US" sz="1400" dirty="0" smtClean="0">
                          <a:solidFill>
                            <a:schemeClr val="tx1"/>
                          </a:solidFill>
                        </a:rPr>
                        <a:t>The Counselor:</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Present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Absent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7422">
                <a:tc>
                  <a:txBody>
                    <a:bodyPr/>
                    <a:lstStyle/>
                    <a:p>
                      <a:r>
                        <a:rPr lang="en-US" sz="1400" dirty="0" smtClean="0"/>
                        <a:t>Ask how the family has been since last session or from intake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ym typeface="Wingdings"/>
                        </a:rPr>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ym typeface="Wingdings"/>
                        </a:rPr>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7422">
                <a:tc>
                  <a:txBody>
                    <a:bodyPr/>
                    <a:lstStyle/>
                    <a:p>
                      <a:r>
                        <a:rPr lang="en-US" sz="1400" dirty="0" smtClean="0"/>
                        <a:t>Establishes or reviews goal statement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0474">
                <a:tc>
                  <a:txBody>
                    <a:bodyPr/>
                    <a:lstStyle/>
                    <a:p>
                      <a:r>
                        <a:rPr lang="en-US" sz="1400" dirty="0" smtClean="0"/>
                        <a:t>Reviews progress</a:t>
                      </a:r>
                      <a:r>
                        <a:rPr lang="en-US" sz="1400" baseline="0" dirty="0" smtClean="0"/>
                        <a:t> on each step of the problem-solving framework, </a:t>
                      </a:r>
                      <a:br>
                        <a:rPr lang="en-US" sz="1400" baseline="0" dirty="0" smtClean="0"/>
                      </a:br>
                      <a:r>
                        <a:rPr lang="en-US" sz="1400" baseline="0" dirty="0" smtClean="0"/>
                        <a:t>or if first session teaches framework</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7422">
                <a:tc>
                  <a:txBody>
                    <a:bodyPr/>
                    <a:lstStyle/>
                    <a:p>
                      <a:r>
                        <a:rPr lang="en-US" sz="1400" dirty="0" smtClean="0"/>
                        <a:t>Reviews data collected or presents forms for self-monitoring</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7422">
                <a:tc>
                  <a:txBody>
                    <a:bodyPr/>
                    <a:lstStyle/>
                    <a:p>
                      <a:r>
                        <a:rPr lang="en-US" sz="1400" dirty="0" smtClean="0"/>
                        <a:t>Reinforces approximations to the problem-solving steps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7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Shows video sequence with role-model story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7422">
                <a:tc>
                  <a:txBody>
                    <a:bodyPr/>
                    <a:lstStyle/>
                    <a:p>
                      <a:r>
                        <a:rPr lang="en-US" sz="1400" dirty="0" smtClean="0"/>
                        <a:t>Has the family practice appraisal</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7422">
                <a:tc>
                  <a:txBody>
                    <a:bodyPr/>
                    <a:lstStyle/>
                    <a:p>
                      <a:r>
                        <a:rPr lang="en-US" sz="1400" dirty="0" smtClean="0"/>
                        <a:t>Has the family practice generation of alternative solution strategies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7422">
                <a:tc>
                  <a:txBody>
                    <a:bodyPr/>
                    <a:lstStyle/>
                    <a:p>
                      <a:r>
                        <a:rPr lang="en-US" sz="1400" dirty="0" smtClean="0"/>
                        <a:t>Has the family practice of evaluation of alternative strategies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7422">
                <a:tc>
                  <a:txBody>
                    <a:bodyPr/>
                    <a:lstStyle/>
                    <a:p>
                      <a:r>
                        <a:rPr lang="en-US" sz="1400" dirty="0" smtClean="0"/>
                        <a:t>Elicits the family’s thoughts and feelings about</a:t>
                      </a:r>
                      <a:r>
                        <a:rPr lang="en-US" sz="1400" baseline="0" dirty="0" smtClean="0"/>
                        <a:t> the process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01907">
                <a:tc gridSpan="3">
                  <a:txBody>
                    <a:bodyPr/>
                    <a:lstStyle/>
                    <a:p>
                      <a:r>
                        <a:rPr lang="en-US" sz="1200" dirty="0" smtClean="0"/>
                        <a:t>Percent of protocol followed equals number from the “Present</a:t>
                      </a:r>
                      <a:r>
                        <a:rPr lang="en-US" sz="1200" baseline="0" dirty="0" smtClean="0"/>
                        <a:t> column divided by 10.</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763674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 </a:t>
            </a:r>
            <a:endParaRPr lang="en-US" dirty="0"/>
          </a:p>
        </p:txBody>
      </p:sp>
      <p:sp>
        <p:nvSpPr>
          <p:cNvPr id="4" name="Rectangle 1"/>
          <p:cNvSpPr>
            <a:spLocks noGrp="1" noChangeArrowheads="1"/>
          </p:cNvSpPr>
          <p:nvPr>
            <p:ph sz="quarter" idx="1"/>
          </p:nvPr>
        </p:nvSpPr>
        <p:spPr bwMode="auto">
          <a:xfrm>
            <a:off x="626458" y="1797975"/>
            <a:ext cx="7891084"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(P)</a:t>
            </a:r>
            <a:r>
              <a:rPr kumimoji="0" lang="en-US" altLang="en-US" sz="1800" b="0" i="0" u="none" strike="noStrike" cap="none" normalizeH="0" baseline="0" dirty="0" smtClean="0">
                <a:ln>
                  <a:noFill/>
                </a:ln>
                <a:solidFill>
                  <a:schemeClr val="tx1"/>
                </a:solidFill>
                <a:effectLst/>
                <a:latin typeface="Arial" panose="020B0604020202020204" pitchFamily="34" charset="0"/>
              </a:rPr>
              <a:t> – Population refers to the sample of subjects you wish to recruit for your study. </a:t>
            </a:r>
          </a:p>
          <a:p>
            <a:pPr marL="274320" lvl="1" indent="0" eaLnBrk="0" fontAlgn="base" hangingPunct="0">
              <a:spcBef>
                <a:spcPct val="0"/>
              </a:spcBef>
              <a:spcAft>
                <a:spcPct val="0"/>
              </a:spcAft>
              <a:buClrTx/>
              <a:buSzTx/>
              <a:buNone/>
            </a:pPr>
            <a:r>
              <a:rPr kumimoji="0" lang="en-US" altLang="en-US" sz="1500" b="0" i="0" u="none" strike="noStrike" cap="none" normalizeH="0" baseline="0" dirty="0" smtClean="0">
                <a:ln>
                  <a:noFill/>
                </a:ln>
                <a:solidFill>
                  <a:schemeClr val="tx1"/>
                </a:solidFill>
                <a:effectLst/>
                <a:latin typeface="Arial" panose="020B0604020202020204" pitchFamily="34" charset="0"/>
              </a:rPr>
              <a:t>There may be a fine balance between defining a sample that is most likely</a:t>
            </a:r>
          </a:p>
          <a:p>
            <a:pPr marL="274320" lvl="1" indent="0" eaLnBrk="0" fontAlgn="base" hangingPunct="0">
              <a:spcBef>
                <a:spcPct val="0"/>
              </a:spcBef>
              <a:spcAft>
                <a:spcPct val="0"/>
              </a:spcAft>
              <a:buClrTx/>
              <a:buSzTx/>
              <a:buNone/>
            </a:pPr>
            <a:r>
              <a:rPr kumimoji="0" lang="en-US" altLang="en-US" sz="1500" b="0" i="0" u="none" strike="noStrike" cap="none" normalizeH="0" baseline="0" dirty="0" smtClean="0">
                <a:ln>
                  <a:noFill/>
                </a:ln>
                <a:solidFill>
                  <a:schemeClr val="tx1"/>
                </a:solidFill>
                <a:effectLst/>
                <a:latin typeface="Arial" panose="020B0604020202020204" pitchFamily="34" charset="0"/>
              </a:rPr>
              <a:t>to respond to your intervention (e.g. no co-morbidity) </a:t>
            </a:r>
          </a:p>
          <a:p>
            <a:pPr marL="274320" lvl="1" indent="0" eaLnBrk="0" fontAlgn="base" hangingPunct="0">
              <a:spcBef>
                <a:spcPct val="0"/>
              </a:spcBef>
              <a:spcAft>
                <a:spcPct val="0"/>
              </a:spcAft>
              <a:buClrTx/>
              <a:buSzTx/>
              <a:buNone/>
            </a:pPr>
            <a:r>
              <a:rPr kumimoji="0" lang="en-US" altLang="en-US" sz="1500" b="0" i="0" u="none" strike="noStrike" cap="none" normalizeH="0" baseline="0" dirty="0" smtClean="0">
                <a:ln>
                  <a:noFill/>
                </a:ln>
                <a:solidFill>
                  <a:schemeClr val="tx1"/>
                </a:solidFill>
                <a:effectLst/>
                <a:latin typeface="Arial" panose="020B0604020202020204" pitchFamily="34" charset="0"/>
              </a:rPr>
              <a:t>and one that can be generalized to people that are likely to be seen in actual practice.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(I)</a:t>
            </a:r>
            <a:r>
              <a:rPr kumimoji="0" lang="en-US" altLang="en-US" sz="1800" b="0" i="0" u="none" strike="noStrike" cap="none" normalizeH="0" baseline="0" dirty="0" smtClean="0">
                <a:ln>
                  <a:noFill/>
                </a:ln>
                <a:solidFill>
                  <a:schemeClr val="tx1"/>
                </a:solidFill>
                <a:effectLst/>
                <a:latin typeface="Arial" panose="020B0604020202020204" pitchFamily="34" charset="0"/>
              </a:rPr>
              <a:t> – Intervention refers to the treatment that will be provided to subjects enrolled in your study.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(C)</a:t>
            </a:r>
            <a:r>
              <a:rPr kumimoji="0" lang="en-US" altLang="en-US" sz="1800" b="0" i="0" u="none" strike="noStrike" cap="none" normalizeH="0" baseline="0" dirty="0" smtClean="0">
                <a:ln>
                  <a:noFill/>
                </a:ln>
                <a:solidFill>
                  <a:schemeClr val="tx1"/>
                </a:solidFill>
                <a:effectLst/>
                <a:latin typeface="Arial" panose="020B0604020202020204" pitchFamily="34" charset="0"/>
              </a:rPr>
              <a:t> – Comparison identifies what you plan on using as a reference group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to compare with your treatment intervention – your control or comparison group.</a:t>
            </a:r>
            <a:r>
              <a:rPr kumimoji="0" lang="en-US" altLang="en-US" sz="1800" b="0" i="0" u="none" strike="noStrike" cap="none" normalizeH="0" dirty="0" smtClean="0">
                <a:ln>
                  <a:noFill/>
                </a:ln>
                <a:solidFill>
                  <a:schemeClr val="tx1"/>
                </a:solidFill>
                <a:effectLst/>
                <a:latin typeface="Arial" panose="020B0604020202020204" pitchFamily="34" charset="0"/>
              </a:rPr>
              <a:t> Or you may be comparing two different treatments.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(O)</a:t>
            </a:r>
            <a:r>
              <a:rPr kumimoji="0" lang="en-US" altLang="en-US" sz="1800" b="0" i="0" u="none" strike="noStrike" cap="none" normalizeH="0" baseline="0" dirty="0" smtClean="0">
                <a:ln>
                  <a:noFill/>
                </a:ln>
                <a:solidFill>
                  <a:schemeClr val="tx1"/>
                </a:solidFill>
                <a:effectLst/>
                <a:latin typeface="Arial" panose="020B0604020202020204" pitchFamily="34" charset="0"/>
              </a:rPr>
              <a:t> – Outcome represents what result you plan on measuring to examine the effectiveness of your intervention. In our case, we are developing patient or beneficiary-centered outcomes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(T)</a:t>
            </a:r>
            <a:r>
              <a:rPr kumimoji="0" lang="en-US" altLang="en-US" sz="1800" b="0" i="0" u="none" strike="noStrike" cap="none" normalizeH="0" baseline="0" dirty="0" smtClean="0">
                <a:ln>
                  <a:noFill/>
                </a:ln>
                <a:solidFill>
                  <a:schemeClr val="tx1"/>
                </a:solidFill>
                <a:effectLst/>
                <a:latin typeface="Arial" panose="020B0604020202020204" pitchFamily="34" charset="0"/>
              </a:rPr>
              <a:t> – Time describes the duration for your data collection.</a:t>
            </a:r>
          </a:p>
        </p:txBody>
      </p:sp>
    </p:spTree>
    <p:extLst>
      <p:ext uri="{BB962C8B-B14F-4D97-AF65-F5344CB8AC3E}">
        <p14:creationId xmlns:p14="http://schemas.microsoft.com/office/powerpoint/2010/main" val="2521420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3" name="Content Placeholder 2"/>
          <p:cNvSpPr>
            <a:spLocks noGrp="1"/>
          </p:cNvSpPr>
          <p:nvPr>
            <p:ph sz="quarter" idx="1"/>
          </p:nvPr>
        </p:nvSpPr>
        <p:spPr/>
        <p:txBody>
          <a:bodyPr/>
          <a:lstStyle/>
          <a:p>
            <a:r>
              <a:rPr lang="en-US" dirty="0" smtClean="0"/>
              <a:t>Investigators, providers and people and families living with behavioral  health problems have different interests, expertise and concerns</a:t>
            </a:r>
          </a:p>
          <a:p>
            <a:r>
              <a:rPr lang="en-US" dirty="0" smtClean="0"/>
              <a:t>If we all work together, we can do research that is most meaningful to the people who are the supposed beneficiaries</a:t>
            </a:r>
          </a:p>
          <a:p>
            <a:r>
              <a:rPr lang="en-US" dirty="0" smtClean="0"/>
              <a:t>But we do need to get the work funded, and funders and generally more aligned with the worldview of investigators than of beneficiaries</a:t>
            </a:r>
          </a:p>
          <a:p>
            <a:r>
              <a:rPr lang="en-US" dirty="0" smtClean="0"/>
              <a:t>Our job is to develop patient centered research, get it funded, and do it well</a:t>
            </a:r>
            <a:endParaRPr lang="en-US" dirty="0"/>
          </a:p>
        </p:txBody>
      </p:sp>
    </p:spTree>
    <p:extLst>
      <p:ext uri="{BB962C8B-B14F-4D97-AF65-F5344CB8AC3E}">
        <p14:creationId xmlns:p14="http://schemas.microsoft.com/office/powerpoint/2010/main" val="16916816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bit of history . . . </a:t>
            </a:r>
            <a:endParaRPr lang="en-US" dirty="0"/>
          </a:p>
        </p:txBody>
      </p:sp>
      <p:sp>
        <p:nvSpPr>
          <p:cNvPr id="4" name="Content Placeholder 3"/>
          <p:cNvSpPr>
            <a:spLocks noGrp="1"/>
          </p:cNvSpPr>
          <p:nvPr>
            <p:ph sz="quarter" idx="1"/>
          </p:nvPr>
        </p:nvSpPr>
        <p:spPr/>
        <p:txBody>
          <a:bodyPr/>
          <a:lstStyle/>
          <a:p>
            <a:pPr marL="0" indent="0">
              <a:buNone/>
            </a:pPr>
            <a:r>
              <a:rPr lang="en-US" u="sng" dirty="0" smtClean="0"/>
              <a:t>“CBPR” originated in community-level public health:</a:t>
            </a:r>
          </a:p>
          <a:p>
            <a:pPr marL="0" indent="0">
              <a:buNone/>
            </a:pPr>
            <a:endParaRPr lang="en-US" dirty="0"/>
          </a:p>
          <a:p>
            <a:pPr marL="0" indent="0">
              <a:buNone/>
            </a:pPr>
            <a:endParaRPr lang="en-US" dirty="0" smtClean="0"/>
          </a:p>
          <a:p>
            <a:endParaRPr lang="en-US" dirty="0"/>
          </a:p>
        </p:txBody>
      </p:sp>
      <p:sp>
        <p:nvSpPr>
          <p:cNvPr id="5" name="Content Placeholder 2"/>
          <p:cNvSpPr txBox="1">
            <a:spLocks/>
          </p:cNvSpPr>
          <p:nvPr/>
        </p:nvSpPr>
        <p:spPr>
          <a:xfrm>
            <a:off x="457200" y="1783080"/>
            <a:ext cx="8229600" cy="4525963"/>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Font typeface="Wingdings 3"/>
              <a:buNone/>
            </a:pPr>
            <a:r>
              <a:rPr lang="en-US" dirty="0" smtClean="0"/>
              <a:t>“Community-based participatory research in public health focuses on social, structural and physical environmental </a:t>
            </a:r>
            <a:r>
              <a:rPr lang="en-US" u="sng" dirty="0" smtClean="0"/>
              <a:t>inequities</a:t>
            </a:r>
            <a:r>
              <a:rPr lang="en-US" dirty="0" smtClean="0"/>
              <a:t> through </a:t>
            </a:r>
            <a:r>
              <a:rPr lang="en-US" u="sng" dirty="0" smtClean="0"/>
              <a:t>active involvement of community members, organizational representatives</a:t>
            </a:r>
            <a:r>
              <a:rPr lang="en-US" dirty="0" smtClean="0"/>
              <a:t>, and researchers in all aspects of the research process. Partners contribute their </a:t>
            </a:r>
            <a:r>
              <a:rPr lang="en-US" u="sng" dirty="0" smtClean="0"/>
              <a:t>expertise</a:t>
            </a:r>
            <a:r>
              <a:rPr lang="en-US" dirty="0" smtClean="0"/>
              <a:t> to enhance understanding of a given phenomenon and integrate the knowledge gained with </a:t>
            </a:r>
            <a:r>
              <a:rPr lang="en-US" u="sng" dirty="0" smtClean="0"/>
              <a:t>action to benefit the community involved</a:t>
            </a:r>
            <a:r>
              <a:rPr lang="en-US" dirty="0" smtClean="0"/>
              <a:t>.”</a:t>
            </a:r>
          </a:p>
          <a:p>
            <a:pPr marL="0" indent="0" algn="r" fontAlgn="auto">
              <a:spcAft>
                <a:spcPts val="0"/>
              </a:spcAft>
              <a:buFont typeface="Wingdings 3"/>
              <a:buNone/>
            </a:pPr>
            <a:r>
              <a:rPr lang="en-US" sz="2200" dirty="0" smtClean="0"/>
              <a:t> </a:t>
            </a:r>
          </a:p>
          <a:p>
            <a:pPr marL="0" indent="0" algn="r" fontAlgn="auto">
              <a:spcAft>
                <a:spcPts val="0"/>
              </a:spcAft>
              <a:buFont typeface="Wingdings 3"/>
              <a:buNone/>
            </a:pPr>
            <a:r>
              <a:rPr lang="en-US" sz="2200" dirty="0" smtClean="0"/>
              <a:t>-- Israel, </a:t>
            </a:r>
            <a:r>
              <a:rPr lang="en-US" sz="2200" u="sng" dirty="0" smtClean="0"/>
              <a:t>et al</a:t>
            </a:r>
            <a:r>
              <a:rPr lang="en-US" sz="2200" dirty="0" smtClean="0"/>
              <a:t>, Community-Campus Partnerships for Health</a:t>
            </a:r>
            <a:endParaRPr lang="en-US" sz="2200" dirty="0"/>
          </a:p>
        </p:txBody>
      </p:sp>
    </p:spTree>
    <p:extLst>
      <p:ext uri="{BB962C8B-B14F-4D97-AF65-F5344CB8AC3E}">
        <p14:creationId xmlns:p14="http://schemas.microsoft.com/office/powerpoint/2010/main" val="4129518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Cohort Study</a:t>
            </a:r>
            <a:endParaRPr lang="en-US" dirty="0"/>
          </a:p>
        </p:txBody>
      </p:sp>
      <p:sp>
        <p:nvSpPr>
          <p:cNvPr id="6" name="Content Placeholder 2"/>
          <p:cNvSpPr>
            <a:spLocks noGrp="1"/>
          </p:cNvSpPr>
          <p:nvPr>
            <p:ph idx="1"/>
          </p:nvPr>
        </p:nvSpPr>
        <p:spPr>
          <a:xfrm>
            <a:off x="800100" y="1470314"/>
            <a:ext cx="7543800" cy="3326130"/>
          </a:xfrm>
        </p:spPr>
        <p:txBody>
          <a:bodyPr>
            <a:noAutofit/>
          </a:bodyPr>
          <a:lstStyle/>
          <a:p>
            <a:pPr marL="137160" indent="-342900">
              <a:lnSpc>
                <a:spcPct val="150000"/>
              </a:lnSpc>
              <a:spcBef>
                <a:spcPts val="0"/>
              </a:spcBef>
              <a:buClrTx/>
              <a:buSzTx/>
              <a:buFont typeface="Arial" charset="0"/>
              <a:buChar char="•"/>
            </a:pPr>
            <a:r>
              <a:rPr lang="en-US" sz="2100" dirty="0" smtClean="0">
                <a:latin typeface="Arial" charset="0"/>
                <a:ea typeface="Arial" charset="0"/>
                <a:cs typeface="Arial" charset="0"/>
              </a:rPr>
              <a:t>In a prospective cohort study a </a:t>
            </a:r>
            <a:r>
              <a:rPr lang="en-US" sz="2100" dirty="0">
                <a:latin typeface="Arial" charset="0"/>
                <a:ea typeface="Arial" charset="0"/>
                <a:cs typeface="Arial" charset="0"/>
              </a:rPr>
              <a:t>group of people are followed for a period of </a:t>
            </a:r>
            <a:r>
              <a:rPr lang="en-US" sz="2100" dirty="0" smtClean="0">
                <a:latin typeface="Arial" charset="0"/>
                <a:ea typeface="Arial" charset="0"/>
                <a:cs typeface="Arial" charset="0"/>
              </a:rPr>
              <a:t>time</a:t>
            </a:r>
          </a:p>
          <a:p>
            <a:pPr marL="137160" indent="-342900">
              <a:lnSpc>
                <a:spcPct val="150000"/>
              </a:lnSpc>
              <a:spcBef>
                <a:spcPts val="0"/>
              </a:spcBef>
              <a:buClrTx/>
              <a:buSzTx/>
              <a:buFont typeface="Arial" charset="0"/>
              <a:buChar char="•"/>
            </a:pPr>
            <a:r>
              <a:rPr lang="en-US" sz="2100" dirty="0" smtClean="0">
                <a:latin typeface="Arial" charset="0"/>
                <a:ea typeface="Arial" charset="0"/>
                <a:cs typeface="Arial" charset="0"/>
              </a:rPr>
              <a:t>Retrospective cohort studies, in which the history is reconstructed, are possible, but less rigorous </a:t>
            </a:r>
            <a:endParaRPr lang="en-US" sz="2100" dirty="0">
              <a:latin typeface="Arial" charset="0"/>
              <a:ea typeface="Arial" charset="0"/>
              <a:cs typeface="Arial" charset="0"/>
            </a:endParaRPr>
          </a:p>
          <a:p>
            <a:pPr marL="137160" indent="-342900">
              <a:lnSpc>
                <a:spcPct val="150000"/>
              </a:lnSpc>
              <a:spcBef>
                <a:spcPts val="0"/>
              </a:spcBef>
              <a:buClrTx/>
              <a:buSzTx/>
              <a:buFont typeface="Arial" charset="0"/>
              <a:buChar char="•"/>
            </a:pPr>
            <a:r>
              <a:rPr lang="en-US" sz="2100" dirty="0">
                <a:latin typeface="Arial" charset="0"/>
                <a:ea typeface="Arial" charset="0"/>
                <a:cs typeface="Arial" charset="0"/>
              </a:rPr>
              <a:t>Determine exposure status </a:t>
            </a:r>
            <a:r>
              <a:rPr lang="en-US" sz="2100" dirty="0">
                <a:solidFill>
                  <a:srgbClr val="00B0F0"/>
                </a:solidFill>
                <a:latin typeface="Arial" charset="0"/>
                <a:ea typeface="Arial" charset="0"/>
                <a:cs typeface="Arial" charset="0"/>
              </a:rPr>
              <a:t>at the </a:t>
            </a:r>
            <a:r>
              <a:rPr lang="en-US" sz="2100" dirty="0" smtClean="0">
                <a:solidFill>
                  <a:srgbClr val="00B0F0"/>
                </a:solidFill>
                <a:latin typeface="Arial" charset="0"/>
                <a:ea typeface="Arial" charset="0"/>
                <a:cs typeface="Arial" charset="0"/>
              </a:rPr>
              <a:t>beginning or over the course of the study</a:t>
            </a:r>
            <a:endParaRPr lang="en-US" sz="2100" dirty="0">
              <a:solidFill>
                <a:srgbClr val="00B0F0"/>
              </a:solidFill>
              <a:latin typeface="Arial" charset="0"/>
              <a:ea typeface="Arial" charset="0"/>
              <a:cs typeface="Arial" charset="0"/>
            </a:endParaRPr>
          </a:p>
          <a:p>
            <a:pPr marL="137160" indent="-342900">
              <a:lnSpc>
                <a:spcPct val="150000"/>
              </a:lnSpc>
              <a:spcBef>
                <a:spcPts val="0"/>
              </a:spcBef>
              <a:buClrTx/>
              <a:buSzTx/>
              <a:buFont typeface="Arial" charset="0"/>
              <a:buChar char="•"/>
            </a:pPr>
            <a:r>
              <a:rPr lang="en-US" sz="2100" dirty="0">
                <a:latin typeface="Arial" charset="0"/>
                <a:ea typeface="Arial" charset="0"/>
                <a:cs typeface="Arial" charset="0"/>
              </a:rPr>
              <a:t>Determine incidence of symptoms, disease, or death</a:t>
            </a:r>
          </a:p>
          <a:p>
            <a:pPr marL="137160" indent="-342900">
              <a:lnSpc>
                <a:spcPct val="150000"/>
              </a:lnSpc>
              <a:spcBef>
                <a:spcPts val="0"/>
              </a:spcBef>
              <a:buClrTx/>
              <a:buSzTx/>
              <a:buFont typeface="Arial" charset="0"/>
              <a:buChar char="•"/>
            </a:pPr>
            <a:r>
              <a:rPr lang="en-US" sz="2100" dirty="0">
                <a:latin typeface="Arial" charset="0"/>
                <a:ea typeface="Arial" charset="0"/>
                <a:cs typeface="Arial" charset="0"/>
              </a:rPr>
              <a:t>Analysis focuses on risk of </a:t>
            </a:r>
            <a:r>
              <a:rPr lang="en-US" sz="2100" dirty="0">
                <a:solidFill>
                  <a:srgbClr val="00B0F0"/>
                </a:solidFill>
                <a:latin typeface="Arial" charset="0"/>
                <a:ea typeface="Arial" charset="0"/>
                <a:cs typeface="Arial" charset="0"/>
              </a:rPr>
              <a:t>outcome</a:t>
            </a:r>
            <a:r>
              <a:rPr lang="en-US" sz="2100" dirty="0">
                <a:latin typeface="Arial" charset="0"/>
                <a:ea typeface="Arial" charset="0"/>
                <a:cs typeface="Arial" charset="0"/>
              </a:rPr>
              <a:t> in exposed versus unexposed groups</a:t>
            </a:r>
            <a:endParaRPr lang="en-US" sz="1800" dirty="0">
              <a:latin typeface="Arial" charset="0"/>
              <a:ea typeface="Arial" charset="0"/>
              <a:cs typeface="Arial" charset="0"/>
            </a:endParaRPr>
          </a:p>
          <a:p>
            <a:pPr marL="137160" indent="-342900">
              <a:lnSpc>
                <a:spcPct val="150000"/>
              </a:lnSpc>
              <a:spcBef>
                <a:spcPts val="0"/>
              </a:spcBef>
              <a:buClrTx/>
              <a:buSzTx/>
              <a:buFont typeface="Arial" charset="0"/>
              <a:buChar char="•"/>
            </a:pPr>
            <a:endParaRPr lang="en-US" sz="2100" dirty="0">
              <a:latin typeface="Arial" charset="0"/>
              <a:ea typeface="Arial" charset="0"/>
              <a:cs typeface="Arial" charset="0"/>
            </a:endParaRPr>
          </a:p>
        </p:txBody>
      </p:sp>
    </p:spTree>
    <p:extLst>
      <p:ext uri="{BB962C8B-B14F-4D97-AF65-F5344CB8AC3E}">
        <p14:creationId xmlns:p14="http://schemas.microsoft.com/office/powerpoint/2010/main" val="2007708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Cohort Study</a:t>
            </a:r>
            <a:endParaRPr lang="en-US" dirty="0"/>
          </a:p>
        </p:txBody>
      </p:sp>
      <p:sp>
        <p:nvSpPr>
          <p:cNvPr id="6" name="Content Placeholder 2"/>
          <p:cNvSpPr>
            <a:spLocks noGrp="1"/>
          </p:cNvSpPr>
          <p:nvPr>
            <p:ph idx="1"/>
          </p:nvPr>
        </p:nvSpPr>
        <p:spPr>
          <a:xfrm>
            <a:off x="822960" y="2160270"/>
            <a:ext cx="7543800" cy="3326130"/>
          </a:xfrm>
        </p:spPr>
        <p:txBody>
          <a:bodyPr>
            <a:noAutofit/>
          </a:bodyPr>
          <a:lstStyle/>
          <a:p>
            <a:pPr marL="137160" indent="-342900">
              <a:lnSpc>
                <a:spcPct val="150000"/>
              </a:lnSpc>
              <a:spcBef>
                <a:spcPts val="0"/>
              </a:spcBef>
              <a:buClrTx/>
              <a:buSzTx/>
              <a:buFont typeface="Arial" charset="0"/>
              <a:buChar char="•"/>
            </a:pPr>
            <a:r>
              <a:rPr lang="en-US" sz="1950" dirty="0">
                <a:latin typeface="Arial" charset="0"/>
                <a:ea typeface="Arial" charset="0"/>
                <a:cs typeface="Arial" charset="0"/>
              </a:rPr>
              <a:t>Interpretation of a </a:t>
            </a:r>
            <a:r>
              <a:rPr lang="en-US" sz="1950" b="1" dirty="0">
                <a:latin typeface="Arial" charset="0"/>
                <a:ea typeface="Arial" charset="0"/>
                <a:cs typeface="Arial" charset="0"/>
              </a:rPr>
              <a:t>Risk Ratio </a:t>
            </a:r>
          </a:p>
          <a:p>
            <a:pPr marL="493776" lvl="2" indent="-342900">
              <a:lnSpc>
                <a:spcPct val="150000"/>
              </a:lnSpc>
              <a:spcBef>
                <a:spcPts val="0"/>
              </a:spcBef>
              <a:buClrTx/>
              <a:buFont typeface="Wingdings" charset="2"/>
              <a:buChar char="v"/>
            </a:pPr>
            <a:r>
              <a:rPr lang="en-US" sz="1800" dirty="0">
                <a:latin typeface="Arial" charset="0"/>
                <a:ea typeface="Arial" charset="0"/>
                <a:cs typeface="Arial" charset="0"/>
              </a:rPr>
              <a:t>Statement about </a:t>
            </a:r>
            <a:r>
              <a:rPr lang="en-US" sz="1800" dirty="0">
                <a:solidFill>
                  <a:schemeClr val="accent2"/>
                </a:solidFill>
                <a:latin typeface="Arial" charset="0"/>
                <a:ea typeface="Arial" charset="0"/>
                <a:cs typeface="Arial" charset="0"/>
              </a:rPr>
              <a:t>outcome</a:t>
            </a:r>
            <a:r>
              <a:rPr lang="en-US" sz="1800" dirty="0">
                <a:latin typeface="Arial" charset="0"/>
                <a:ea typeface="Arial" charset="0"/>
                <a:cs typeface="Arial" charset="0"/>
              </a:rPr>
              <a:t> based on exposure status</a:t>
            </a:r>
          </a:p>
          <a:p>
            <a:pPr marL="493776" lvl="2" indent="-342900">
              <a:lnSpc>
                <a:spcPct val="150000"/>
              </a:lnSpc>
              <a:spcBef>
                <a:spcPts val="0"/>
              </a:spcBef>
              <a:buClrTx/>
              <a:buFont typeface="Wingdings" charset="2"/>
              <a:buChar char="v"/>
            </a:pPr>
            <a:r>
              <a:rPr lang="en-US" sz="1800" dirty="0">
                <a:latin typeface="Arial" charset="0"/>
                <a:ea typeface="Arial" charset="0"/>
                <a:cs typeface="Arial" charset="0"/>
              </a:rPr>
              <a:t>Those who ate pastries (exposed) were 1.64 times as likely to vomit (develop outcome) as those who did not eat pastries (unexposed).</a:t>
            </a:r>
          </a:p>
          <a:p>
            <a:pPr marL="493776" lvl="2" indent="-342900">
              <a:lnSpc>
                <a:spcPct val="150000"/>
              </a:lnSpc>
              <a:spcBef>
                <a:spcPts val="0"/>
              </a:spcBef>
              <a:buClrTx/>
              <a:buFont typeface="Wingdings" charset="2"/>
              <a:buChar char="v"/>
            </a:pPr>
            <a:r>
              <a:rPr lang="en-US" sz="1800" dirty="0">
                <a:latin typeface="Arial" charset="0"/>
                <a:ea typeface="Arial" charset="0"/>
                <a:cs typeface="Arial" charset="0"/>
              </a:rPr>
              <a:t>The </a:t>
            </a:r>
            <a:r>
              <a:rPr lang="en-US" sz="1800" dirty="0">
                <a:solidFill>
                  <a:schemeClr val="accent2"/>
                </a:solidFill>
                <a:latin typeface="Arial" charset="0"/>
                <a:ea typeface="Arial" charset="0"/>
                <a:cs typeface="Arial" charset="0"/>
              </a:rPr>
              <a:t>risk</a:t>
            </a:r>
            <a:r>
              <a:rPr lang="en-US" sz="1800" dirty="0">
                <a:latin typeface="Arial" charset="0"/>
                <a:ea typeface="Arial" charset="0"/>
                <a:cs typeface="Arial" charset="0"/>
              </a:rPr>
              <a:t> of vomiting was 1.64 times higher among those who ate pastries (exposed) than among those who did not eat pastries (unexposed). </a:t>
            </a:r>
          </a:p>
          <a:p>
            <a:pPr marL="493776" lvl="2" indent="-342900">
              <a:lnSpc>
                <a:spcPct val="150000"/>
              </a:lnSpc>
              <a:spcBef>
                <a:spcPts val="0"/>
              </a:spcBef>
              <a:buClrTx/>
              <a:buFont typeface="Wingdings" charset="2"/>
              <a:buChar char="q"/>
            </a:pPr>
            <a:endParaRPr lang="en-US" sz="1800" dirty="0">
              <a:latin typeface="Arial" charset="0"/>
              <a:ea typeface="Arial" charset="0"/>
              <a:cs typeface="Arial" charset="0"/>
            </a:endParaRPr>
          </a:p>
          <a:p>
            <a:pPr marL="137160" indent="-342900">
              <a:lnSpc>
                <a:spcPct val="150000"/>
              </a:lnSpc>
              <a:spcBef>
                <a:spcPts val="0"/>
              </a:spcBef>
              <a:buClrTx/>
              <a:buSzTx/>
              <a:buFont typeface="Arial" charset="0"/>
              <a:buChar char="•"/>
            </a:pPr>
            <a:endParaRPr lang="en-US" sz="2100" dirty="0">
              <a:latin typeface="Arial" charset="0"/>
              <a:ea typeface="Arial" charset="0"/>
              <a:cs typeface="Arial" charset="0"/>
            </a:endParaRPr>
          </a:p>
        </p:txBody>
      </p:sp>
    </p:spTree>
    <p:extLst>
      <p:ext uri="{BB962C8B-B14F-4D97-AF65-F5344CB8AC3E}">
        <p14:creationId xmlns:p14="http://schemas.microsoft.com/office/powerpoint/2010/main" val="2773127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Case-Control Study</a:t>
            </a:r>
            <a:endParaRPr lang="en-US" dirty="0"/>
          </a:p>
        </p:txBody>
      </p:sp>
      <p:sp>
        <p:nvSpPr>
          <p:cNvPr id="6" name="Content Placeholder 2"/>
          <p:cNvSpPr>
            <a:spLocks noGrp="1"/>
          </p:cNvSpPr>
          <p:nvPr>
            <p:ph idx="1"/>
          </p:nvPr>
        </p:nvSpPr>
        <p:spPr>
          <a:xfrm>
            <a:off x="822960" y="2160270"/>
            <a:ext cx="7543800" cy="3326130"/>
          </a:xfrm>
        </p:spPr>
        <p:txBody>
          <a:bodyPr>
            <a:noAutofit/>
          </a:bodyPr>
          <a:lstStyle/>
          <a:p>
            <a:pPr marL="0" indent="0">
              <a:spcBef>
                <a:spcPts val="0"/>
              </a:spcBef>
              <a:buClrTx/>
              <a:buSzTx/>
              <a:buNone/>
            </a:pPr>
            <a:r>
              <a:rPr lang="en-US" sz="2100" dirty="0">
                <a:latin typeface="Arial" charset="0"/>
                <a:ea typeface="Arial" charset="0"/>
                <a:cs typeface="Arial" charset="0"/>
              </a:rPr>
              <a:t>Identification of factors that are more common in people with a health outcome (cases) compared to a control group without the health outcome</a:t>
            </a:r>
          </a:p>
          <a:p>
            <a:pPr marL="137160" indent="-342900">
              <a:lnSpc>
                <a:spcPct val="150000"/>
              </a:lnSpc>
              <a:spcBef>
                <a:spcPts val="0"/>
              </a:spcBef>
              <a:buClrTx/>
              <a:buSzTx/>
              <a:buFont typeface="Arial" charset="0"/>
              <a:buChar char="•"/>
            </a:pPr>
            <a:r>
              <a:rPr lang="en-US" sz="2100" dirty="0">
                <a:latin typeface="Arial" charset="0"/>
                <a:ea typeface="Arial" charset="0"/>
                <a:cs typeface="Arial" charset="0"/>
              </a:rPr>
              <a:t>Select based on outcome</a:t>
            </a:r>
          </a:p>
          <a:p>
            <a:pPr marL="493776" lvl="2" indent="-342900">
              <a:lnSpc>
                <a:spcPct val="150000"/>
              </a:lnSpc>
              <a:spcBef>
                <a:spcPts val="0"/>
              </a:spcBef>
              <a:buClrTx/>
              <a:buFont typeface="Wingdings" charset="2"/>
              <a:buChar char="v"/>
            </a:pPr>
            <a:r>
              <a:rPr lang="en-US" sz="1800" dirty="0">
                <a:latin typeface="Arial" charset="0"/>
                <a:ea typeface="Arial" charset="0"/>
                <a:cs typeface="Arial" charset="0"/>
              </a:rPr>
              <a:t>Outcome is measured </a:t>
            </a:r>
            <a:r>
              <a:rPr lang="en-US" sz="1800" dirty="0">
                <a:solidFill>
                  <a:schemeClr val="accent2"/>
                </a:solidFill>
                <a:latin typeface="Arial" charset="0"/>
                <a:ea typeface="Arial" charset="0"/>
                <a:cs typeface="Arial" charset="0"/>
              </a:rPr>
              <a:t>before</a:t>
            </a:r>
            <a:r>
              <a:rPr lang="en-US" sz="1800" dirty="0">
                <a:latin typeface="Arial" charset="0"/>
                <a:ea typeface="Arial" charset="0"/>
                <a:cs typeface="Arial" charset="0"/>
              </a:rPr>
              <a:t> the exposure</a:t>
            </a:r>
          </a:p>
          <a:p>
            <a:pPr marL="493776" lvl="2" indent="-342900">
              <a:lnSpc>
                <a:spcPct val="150000"/>
              </a:lnSpc>
              <a:spcBef>
                <a:spcPts val="0"/>
              </a:spcBef>
              <a:buClrTx/>
              <a:buFont typeface="Wingdings" charset="2"/>
              <a:buChar char="q"/>
            </a:pPr>
            <a:endParaRPr lang="en-US" sz="1800" dirty="0">
              <a:latin typeface="Arial" charset="0"/>
              <a:ea typeface="Arial" charset="0"/>
              <a:cs typeface="Arial" charset="0"/>
            </a:endParaRPr>
          </a:p>
          <a:p>
            <a:pPr marL="137160" indent="-342900">
              <a:lnSpc>
                <a:spcPct val="150000"/>
              </a:lnSpc>
              <a:spcBef>
                <a:spcPts val="0"/>
              </a:spcBef>
              <a:buClrTx/>
              <a:buSzTx/>
              <a:buFont typeface="Arial" charset="0"/>
              <a:buChar char="•"/>
            </a:pPr>
            <a:endParaRPr lang="en-US" sz="2100" dirty="0">
              <a:latin typeface="Arial" charset="0"/>
              <a:ea typeface="Arial" charset="0"/>
              <a:cs typeface="Arial" charset="0"/>
            </a:endParaRPr>
          </a:p>
        </p:txBody>
      </p:sp>
      <p:pic>
        <p:nvPicPr>
          <p:cNvPr id="4" name="Picture 3"/>
          <p:cNvPicPr>
            <a:picLocks noChangeAspect="1"/>
          </p:cNvPicPr>
          <p:nvPr/>
        </p:nvPicPr>
        <p:blipFill>
          <a:blip r:embed="rId3"/>
          <a:stretch>
            <a:fillRect/>
          </a:stretch>
        </p:blipFill>
        <p:spPr>
          <a:xfrm>
            <a:off x="5838370" y="4210050"/>
            <a:ext cx="2528390" cy="1276350"/>
          </a:xfrm>
          <a:prstGeom prst="rect">
            <a:avLst/>
          </a:prstGeom>
        </p:spPr>
      </p:pic>
      <p:sp>
        <p:nvSpPr>
          <p:cNvPr id="5" name="TextBox 4"/>
          <p:cNvSpPr txBox="1"/>
          <p:nvPr/>
        </p:nvSpPr>
        <p:spPr>
          <a:xfrm>
            <a:off x="3780971" y="4586154"/>
            <a:ext cx="2057400" cy="923330"/>
          </a:xfrm>
          <a:prstGeom prst="rect">
            <a:avLst/>
          </a:prstGeom>
          <a:noFill/>
        </p:spPr>
        <p:txBody>
          <a:bodyPr wrap="square" rtlCol="0">
            <a:spAutoFit/>
          </a:bodyPr>
          <a:lstStyle/>
          <a:p>
            <a:pPr algn="ctr"/>
            <a:r>
              <a:rPr lang="en-US" dirty="0"/>
              <a:t>Did you have the pastry?</a:t>
            </a:r>
          </a:p>
          <a:p>
            <a:pPr algn="ctr"/>
            <a:r>
              <a:rPr lang="en-US" dirty="0"/>
              <a:t> (Exposure)</a:t>
            </a:r>
          </a:p>
        </p:txBody>
      </p:sp>
    </p:spTree>
    <p:extLst>
      <p:ext uri="{BB962C8B-B14F-4D97-AF65-F5344CB8AC3E}">
        <p14:creationId xmlns:p14="http://schemas.microsoft.com/office/powerpoint/2010/main" val="312252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611"/>
            <a:ext cx="8229600" cy="990600"/>
          </a:xfrm>
        </p:spPr>
        <p:txBody>
          <a:bodyPr/>
          <a:lstStyle/>
          <a:p>
            <a:r>
              <a:rPr lang="en-US" dirty="0" smtClean="0"/>
              <a:t>What do academic investigators want?</a:t>
            </a:r>
            <a:endParaRPr lang="en-US" dirty="0"/>
          </a:p>
        </p:txBody>
      </p:sp>
      <p:sp>
        <p:nvSpPr>
          <p:cNvPr id="3" name="Content Placeholder 2"/>
          <p:cNvSpPr>
            <a:spLocks noGrp="1"/>
          </p:cNvSpPr>
          <p:nvPr>
            <p:ph sz="quarter" idx="1"/>
          </p:nvPr>
        </p:nvSpPr>
        <p:spPr>
          <a:xfrm>
            <a:off x="457200" y="924791"/>
            <a:ext cx="8229600" cy="2333797"/>
          </a:xfrm>
        </p:spPr>
        <p:txBody>
          <a:bodyPr>
            <a:normAutofit/>
          </a:bodyPr>
          <a:lstStyle/>
          <a:p>
            <a:r>
              <a:rPr lang="en-US" dirty="0" smtClean="0"/>
              <a:t>Generate </a:t>
            </a:r>
            <a:r>
              <a:rPr lang="en-US" u="sng" dirty="0" smtClean="0"/>
              <a:t>generalizable</a:t>
            </a:r>
            <a:r>
              <a:rPr lang="en-US" dirty="0" smtClean="0"/>
              <a:t> knowledge, answer interesting questions</a:t>
            </a:r>
          </a:p>
          <a:p>
            <a:r>
              <a:rPr lang="en-US" dirty="0" smtClean="0"/>
              <a:t>Solve meaningful problems, improve public health</a:t>
            </a:r>
          </a:p>
          <a:p>
            <a:r>
              <a:rPr lang="en-US" u="sng" dirty="0" smtClean="0"/>
              <a:t>AND</a:t>
            </a:r>
          </a:p>
          <a:p>
            <a:pPr marL="0" indent="0">
              <a:buNone/>
            </a:pPr>
            <a:endParaRPr lang="en-US" dirty="0"/>
          </a:p>
          <a:p>
            <a:pPr marL="0" indent="0">
              <a:buNone/>
            </a:pPr>
            <a:endParaRPr lang="en-US" dirty="0" smtClean="0"/>
          </a:p>
        </p:txBody>
      </p:sp>
      <p:sp>
        <p:nvSpPr>
          <p:cNvPr id="4" name="TextBox 3"/>
          <p:cNvSpPr txBox="1"/>
          <p:nvPr/>
        </p:nvSpPr>
        <p:spPr>
          <a:xfrm>
            <a:off x="714895" y="6043353"/>
            <a:ext cx="6741621" cy="369332"/>
          </a:xfrm>
          <a:prstGeom prst="rect">
            <a:avLst/>
          </a:prstGeom>
          <a:noFill/>
        </p:spPr>
        <p:txBody>
          <a:bodyPr wrap="square" rtlCol="0">
            <a:spAutoFit/>
          </a:bodyPr>
          <a:lstStyle/>
          <a:p>
            <a:r>
              <a:rPr lang="en-US" dirty="0" smtClean="0"/>
              <a:t>(Not that there’s anything wrong with that …)</a:t>
            </a:r>
            <a:endParaRPr lang="en-US" dirty="0"/>
          </a:p>
        </p:txBody>
      </p:sp>
      <p:sp>
        <p:nvSpPr>
          <p:cNvPr id="5" name="Down Arrow 4"/>
          <p:cNvSpPr/>
          <p:nvPr/>
        </p:nvSpPr>
        <p:spPr>
          <a:xfrm flipV="1">
            <a:off x="6720841" y="2368372"/>
            <a:ext cx="162098" cy="46551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flipV="1">
            <a:off x="1920240" y="2361652"/>
            <a:ext cx="195348" cy="63745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6200000" flipV="1">
            <a:off x="2670813" y="3058442"/>
            <a:ext cx="174568" cy="44542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2961" y="3108960"/>
            <a:ext cx="1712422" cy="369332"/>
          </a:xfrm>
          <a:prstGeom prst="rect">
            <a:avLst/>
          </a:prstGeom>
          <a:noFill/>
          <a:ln>
            <a:solidFill>
              <a:srgbClr val="FF0000"/>
            </a:solidFill>
          </a:ln>
        </p:spPr>
        <p:txBody>
          <a:bodyPr wrap="square" rtlCol="0">
            <a:spAutoFit/>
          </a:bodyPr>
          <a:lstStyle/>
          <a:p>
            <a:r>
              <a:rPr lang="en-US" dirty="0" smtClean="0"/>
              <a:t>Get Funding</a:t>
            </a:r>
            <a:endParaRPr lang="en-US" dirty="0"/>
          </a:p>
        </p:txBody>
      </p:sp>
      <p:sp>
        <p:nvSpPr>
          <p:cNvPr id="9" name="TextBox 8"/>
          <p:cNvSpPr txBox="1"/>
          <p:nvPr/>
        </p:nvSpPr>
        <p:spPr>
          <a:xfrm>
            <a:off x="2980811" y="2985884"/>
            <a:ext cx="2597029" cy="1200329"/>
          </a:xfrm>
          <a:prstGeom prst="rect">
            <a:avLst/>
          </a:prstGeom>
          <a:noFill/>
          <a:ln>
            <a:solidFill>
              <a:srgbClr val="FF0000"/>
            </a:solidFill>
          </a:ln>
        </p:spPr>
        <p:txBody>
          <a:bodyPr wrap="square" rtlCol="0">
            <a:spAutoFit/>
          </a:bodyPr>
          <a:lstStyle/>
          <a:p>
            <a:r>
              <a:rPr lang="en-US" dirty="0" smtClean="0"/>
              <a:t>Publish in peer-reviewed journals, present at academic conferences</a:t>
            </a:r>
            <a:endParaRPr lang="en-US" dirty="0"/>
          </a:p>
        </p:txBody>
      </p:sp>
      <p:sp>
        <p:nvSpPr>
          <p:cNvPr id="10" name="TextBox 9"/>
          <p:cNvSpPr txBox="1"/>
          <p:nvPr/>
        </p:nvSpPr>
        <p:spPr>
          <a:xfrm>
            <a:off x="5935287" y="2951018"/>
            <a:ext cx="2136371" cy="923330"/>
          </a:xfrm>
          <a:prstGeom prst="rect">
            <a:avLst/>
          </a:prstGeom>
          <a:noFill/>
          <a:ln>
            <a:solidFill>
              <a:srgbClr val="00B0F0"/>
            </a:solidFill>
          </a:ln>
        </p:spPr>
        <p:txBody>
          <a:bodyPr wrap="square" rtlCol="0">
            <a:spAutoFit/>
          </a:bodyPr>
          <a:lstStyle/>
          <a:p>
            <a:r>
              <a:rPr lang="en-US" dirty="0" smtClean="0"/>
              <a:t>Other publications, presentations and activism</a:t>
            </a:r>
            <a:endParaRPr lang="en-US" dirty="0"/>
          </a:p>
        </p:txBody>
      </p:sp>
      <p:sp>
        <p:nvSpPr>
          <p:cNvPr id="11" name="Rectangle 10"/>
          <p:cNvSpPr/>
          <p:nvPr/>
        </p:nvSpPr>
        <p:spPr>
          <a:xfrm>
            <a:off x="382385" y="924791"/>
            <a:ext cx="8129848" cy="1379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3579" y="4533715"/>
            <a:ext cx="7597832" cy="1477328"/>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dirty="0" smtClean="0"/>
              <a:t>Career Advancement</a:t>
            </a:r>
          </a:p>
          <a:p>
            <a:pPr marL="742950" lvl="1" indent="-285750">
              <a:buFont typeface="Arial" panose="020B0604020202020204" pitchFamily="34" charset="0"/>
              <a:buChar char="•"/>
            </a:pPr>
            <a:r>
              <a:rPr lang="en-US" dirty="0" smtClean="0"/>
              <a:t>Promotion</a:t>
            </a:r>
          </a:p>
          <a:p>
            <a:pPr marL="742950" lvl="1" indent="-285750">
              <a:buFont typeface="Arial" panose="020B0604020202020204" pitchFamily="34" charset="0"/>
              <a:buChar char="•"/>
            </a:pPr>
            <a:r>
              <a:rPr lang="en-US" dirty="0" smtClean="0"/>
              <a:t>Tenure</a:t>
            </a:r>
          </a:p>
          <a:p>
            <a:pPr marL="742950" lvl="1" indent="-285750">
              <a:buFont typeface="Arial" panose="020B0604020202020204" pitchFamily="34" charset="0"/>
              <a:buChar char="•"/>
            </a:pPr>
            <a:r>
              <a:rPr lang="en-US" dirty="0" smtClean="0"/>
              <a:t>Salary increase</a:t>
            </a:r>
          </a:p>
          <a:p>
            <a:pPr marL="742950" lvl="1" indent="-285750">
              <a:buFont typeface="Arial" panose="020B0604020202020204" pitchFamily="34" charset="0"/>
              <a:buChar char="•"/>
            </a:pPr>
            <a:r>
              <a:rPr lang="en-US" dirty="0" smtClean="0"/>
              <a:t>Prestige</a:t>
            </a:r>
            <a:endParaRPr lang="en-US" dirty="0"/>
          </a:p>
        </p:txBody>
      </p:sp>
      <p:sp>
        <p:nvSpPr>
          <p:cNvPr id="13" name="Down Arrow 12"/>
          <p:cNvSpPr/>
          <p:nvPr/>
        </p:nvSpPr>
        <p:spPr>
          <a:xfrm>
            <a:off x="1920240" y="3606090"/>
            <a:ext cx="211975" cy="6681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855720" y="4218523"/>
            <a:ext cx="229985" cy="2271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801890" y="3940162"/>
            <a:ext cx="211975" cy="3738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6720841" y="3940162"/>
            <a:ext cx="365760" cy="16632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6650184" y="4024144"/>
            <a:ext cx="436417" cy="197927"/>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650184" y="4159473"/>
            <a:ext cx="436417" cy="180576"/>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6650184" y="4024144"/>
            <a:ext cx="436417" cy="289867"/>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6637716" y="3937735"/>
            <a:ext cx="436417" cy="289867"/>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6733311" y="4068014"/>
            <a:ext cx="436417" cy="28986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2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0684"/>
          </a:xfrm>
        </p:spPr>
        <p:txBody>
          <a:bodyPr>
            <a:normAutofit fontScale="90000"/>
          </a:bodyPr>
          <a:lstStyle/>
          <a:p>
            <a:r>
              <a:rPr lang="en-US" dirty="0" smtClean="0"/>
              <a:t>Funding, Peer Review, </a:t>
            </a:r>
            <a:r>
              <a:rPr lang="en-US" dirty="0"/>
              <a:t>t</a:t>
            </a:r>
            <a:r>
              <a:rPr lang="en-US" dirty="0" smtClean="0"/>
              <a:t>he Bias of Science </a:t>
            </a:r>
            <a:endParaRPr lang="en-US" dirty="0"/>
          </a:p>
        </p:txBody>
      </p:sp>
      <p:sp>
        <p:nvSpPr>
          <p:cNvPr id="3" name="Content Placeholder 2"/>
          <p:cNvSpPr>
            <a:spLocks noGrp="1"/>
          </p:cNvSpPr>
          <p:nvPr>
            <p:ph idx="1"/>
          </p:nvPr>
        </p:nvSpPr>
        <p:spPr>
          <a:xfrm>
            <a:off x="457200" y="931025"/>
            <a:ext cx="8229600" cy="5777345"/>
          </a:xfrm>
        </p:spPr>
        <p:txBody>
          <a:bodyPr>
            <a:normAutofit fontScale="40000" lnSpcReduction="20000"/>
          </a:bodyPr>
          <a:lstStyle/>
          <a:p>
            <a:r>
              <a:rPr lang="en-US" sz="4500" dirty="0" smtClean="0"/>
              <a:t>What questions to ask</a:t>
            </a:r>
          </a:p>
          <a:p>
            <a:pPr lvl="1"/>
            <a:r>
              <a:rPr lang="en-US" sz="4500" dirty="0" smtClean="0"/>
              <a:t>“Fashionable” problems</a:t>
            </a:r>
          </a:p>
          <a:p>
            <a:pPr lvl="1"/>
            <a:r>
              <a:rPr lang="en-US" sz="4500" dirty="0" smtClean="0"/>
              <a:t>Funders may solicit proposals to address specific questions, or have priorities</a:t>
            </a:r>
          </a:p>
          <a:p>
            <a:pPr lvl="2"/>
            <a:r>
              <a:rPr lang="en-US" sz="4500" dirty="0" smtClean="0"/>
              <a:t>Politics may be involved, e.g. no gun violence research</a:t>
            </a:r>
          </a:p>
          <a:p>
            <a:pPr lvl="1"/>
            <a:r>
              <a:rPr lang="en-US" sz="4500" dirty="0" smtClean="0"/>
              <a:t>Investigators have ongoing programs of research, proprietary methods, personal interests </a:t>
            </a:r>
          </a:p>
          <a:p>
            <a:pPr lvl="1"/>
            <a:r>
              <a:rPr lang="en-US" sz="4500" dirty="0"/>
              <a:t>A</a:t>
            </a:r>
            <a:r>
              <a:rPr lang="en-US" sz="4500" dirty="0" smtClean="0"/>
              <a:t>cademic advancement tends to reward narrow focus</a:t>
            </a:r>
          </a:p>
          <a:p>
            <a:r>
              <a:rPr lang="en-US" sz="4500" dirty="0"/>
              <a:t>P</a:t>
            </a:r>
            <a:r>
              <a:rPr lang="en-US" sz="4500" dirty="0" smtClean="0"/>
              <a:t>restige of methods</a:t>
            </a:r>
          </a:p>
          <a:p>
            <a:pPr lvl="1"/>
            <a:r>
              <a:rPr lang="en-US" sz="4500" dirty="0" smtClean="0"/>
              <a:t>Qualitative research less valued</a:t>
            </a:r>
          </a:p>
          <a:p>
            <a:pPr lvl="1"/>
            <a:r>
              <a:rPr lang="en-US" sz="4500" dirty="0"/>
              <a:t>C</a:t>
            </a:r>
            <a:r>
              <a:rPr lang="en-US" sz="4500" dirty="0" smtClean="0"/>
              <a:t>omplex, hard to understand, novel analytic methods tend to impress reviewers</a:t>
            </a:r>
          </a:p>
          <a:p>
            <a:pPr lvl="1"/>
            <a:r>
              <a:rPr lang="en-US" sz="4500" dirty="0" smtClean="0"/>
              <a:t>Specific standard measures are favored (e.g. Hamilton Depression Inventory) </a:t>
            </a:r>
          </a:p>
          <a:p>
            <a:r>
              <a:rPr lang="en-US" sz="4500" dirty="0" smtClean="0"/>
              <a:t>Publication bias</a:t>
            </a:r>
          </a:p>
          <a:p>
            <a:pPr lvl="1"/>
            <a:r>
              <a:rPr lang="en-US" sz="4500" dirty="0" smtClean="0"/>
              <a:t>Negative results less likely to be published</a:t>
            </a:r>
          </a:p>
          <a:p>
            <a:pPr lvl="2"/>
            <a:r>
              <a:rPr lang="en-US" sz="4500" dirty="0" smtClean="0"/>
              <a:t>“p hacking”</a:t>
            </a:r>
          </a:p>
          <a:p>
            <a:pPr lvl="1"/>
            <a:r>
              <a:rPr lang="en-US" sz="4500" dirty="0" smtClean="0"/>
              <a:t>Novel findings more valued than replication – but contradiction of accepted wisdom may be rejected</a:t>
            </a:r>
          </a:p>
          <a:p>
            <a:endParaRPr lang="en-US" sz="4500" dirty="0" smtClean="0"/>
          </a:p>
          <a:p>
            <a:r>
              <a:rPr lang="en-US" sz="4500" dirty="0" smtClean="0"/>
              <a:t>Personal stake of investigators, spin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9731" y="5145917"/>
            <a:ext cx="2219497" cy="1478677"/>
          </a:xfrm>
          <a:prstGeom prst="rect">
            <a:avLst/>
          </a:prstGeom>
        </p:spPr>
      </p:pic>
    </p:spTree>
    <p:extLst>
      <p:ext uri="{BB962C8B-B14F-4D97-AF65-F5344CB8AC3E}">
        <p14:creationId xmlns:p14="http://schemas.microsoft.com/office/powerpoint/2010/main" val="11483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Benefits of Stakeholder Engaged Research</a:t>
            </a:r>
            <a:endParaRPr lang="en-US" dirty="0"/>
          </a:p>
        </p:txBody>
      </p:sp>
      <p:sp>
        <p:nvSpPr>
          <p:cNvPr id="3" name="Content Placeholder 2"/>
          <p:cNvSpPr>
            <a:spLocks noGrp="1"/>
          </p:cNvSpPr>
          <p:nvPr>
            <p:ph sz="quarter" idx="1"/>
          </p:nvPr>
        </p:nvSpPr>
        <p:spPr>
          <a:xfrm>
            <a:off x="457199" y="1219200"/>
            <a:ext cx="8512233" cy="4937760"/>
          </a:xfrm>
        </p:spPr>
        <p:txBody>
          <a:bodyPr/>
          <a:lstStyle/>
          <a:p>
            <a:r>
              <a:rPr lang="en-US" dirty="0" smtClean="0"/>
              <a:t>Research is meaningful to people</a:t>
            </a:r>
          </a:p>
          <a:p>
            <a:r>
              <a:rPr lang="en-US" dirty="0" smtClean="0"/>
              <a:t>Research is more likely to be influential with policy makers</a:t>
            </a:r>
          </a:p>
          <a:p>
            <a:r>
              <a:rPr lang="en-US" dirty="0" smtClean="0"/>
              <a:t>Hypothesis generation</a:t>
            </a:r>
          </a:p>
          <a:p>
            <a:r>
              <a:rPr lang="en-US" dirty="0" smtClean="0"/>
              <a:t>Questionnaire validation and administration</a:t>
            </a:r>
          </a:p>
          <a:p>
            <a:r>
              <a:rPr lang="en-US" dirty="0" smtClean="0"/>
              <a:t>Higher response rate</a:t>
            </a:r>
          </a:p>
          <a:p>
            <a:r>
              <a:rPr lang="en-US" dirty="0" smtClean="0"/>
              <a:t>Richer interpretation</a:t>
            </a:r>
          </a:p>
          <a:p>
            <a:r>
              <a:rPr lang="en-US" dirty="0" smtClean="0"/>
              <a:t>Richer experience</a:t>
            </a:r>
          </a:p>
          <a:p>
            <a:r>
              <a:rPr lang="en-US" dirty="0" smtClean="0"/>
              <a:t>Oh yeah, some funders like it</a:t>
            </a:r>
          </a:p>
        </p:txBody>
      </p:sp>
    </p:spTree>
    <p:extLst>
      <p:ext uri="{BB962C8B-B14F-4D97-AF65-F5344CB8AC3E}">
        <p14:creationId xmlns:p14="http://schemas.microsoft.com/office/powerpoint/2010/main" val="4150750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9222</TotalTime>
  <Words>5693</Words>
  <Application>Microsoft Office PowerPoint</Application>
  <PresentationFormat>On-screen Show (4:3)</PresentationFormat>
  <Paragraphs>633</Paragraphs>
  <Slides>67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ＭＳ Ｐゴシック</vt:lpstr>
      <vt:lpstr>Arial</vt:lpstr>
      <vt:lpstr>Bookman Old Style</vt:lpstr>
      <vt:lpstr>Calibri</vt:lpstr>
      <vt:lpstr>Century Gothic</vt:lpstr>
      <vt:lpstr>Gill Sans MT</vt:lpstr>
      <vt:lpstr>Monotype Sorts</vt:lpstr>
      <vt:lpstr>Symbol</vt:lpstr>
      <vt:lpstr>Times New Roman</vt:lpstr>
      <vt:lpstr>Wingdings</vt:lpstr>
      <vt:lpstr>Wingdings 3</vt:lpstr>
      <vt:lpstr>Theme1</vt:lpstr>
      <vt:lpstr>Community Engaged Research in Behavioral Health</vt:lpstr>
      <vt:lpstr>What is Comparative Effectiveness Research?</vt:lpstr>
      <vt:lpstr>Stakeholder  Engagement in CER</vt:lpstr>
      <vt:lpstr>Patient-Centered Outcomes Research</vt:lpstr>
      <vt:lpstr>Example: Chronic low back pain</vt:lpstr>
      <vt:lpstr>Two Worlds</vt:lpstr>
      <vt:lpstr>What do academic investigators want?</vt:lpstr>
      <vt:lpstr>Funding, Peer Review, the Bias of Science </vt:lpstr>
      <vt:lpstr>Potential Benefits of Stakeholder Engaged Research</vt:lpstr>
      <vt:lpstr>Disease vs. Illness</vt:lpstr>
      <vt:lpstr>Disease</vt:lpstr>
      <vt:lpstr>Illness</vt:lpstr>
      <vt:lpstr>Dueling Expertise</vt:lpstr>
      <vt:lpstr>Dueling Expertise</vt:lpstr>
      <vt:lpstr>Examples of Diseases</vt:lpstr>
      <vt:lpstr>Diagnosis of Mental Disorders</vt:lpstr>
      <vt:lpstr>Example: Major Depressive Disorder</vt:lpstr>
      <vt:lpstr>PCOs in behavioral health</vt:lpstr>
      <vt:lpstr>SAMHSA’s Definition Of Recovery</vt:lpstr>
      <vt:lpstr>Bill White’s Definition Of Recovery</vt:lpstr>
      <vt:lpstr>Recovery is dynamic</vt:lpstr>
      <vt:lpstr>Provider Perspectives</vt:lpstr>
      <vt:lpstr>A Model for Stakeholder Engagement</vt:lpstr>
      <vt:lpstr>Types of Study Designs</vt:lpstr>
      <vt:lpstr>Qualitative Studies</vt:lpstr>
      <vt:lpstr>Cross-Sectional Study</vt:lpstr>
      <vt:lpstr>Oops. Pardon the interruption . ..  </vt:lpstr>
      <vt:lpstr>PowerPoint Presentation</vt:lpstr>
      <vt:lpstr>Why this is hard</vt:lpstr>
      <vt:lpstr>The meaning of p</vt:lpstr>
      <vt:lpstr>what p is not</vt:lpstr>
      <vt:lpstr>Implications</vt:lpstr>
      <vt:lpstr>Cohort Study</vt:lpstr>
      <vt:lpstr>Case-Control Study</vt:lpstr>
      <vt:lpstr>Limitations of Observational Studies</vt:lpstr>
      <vt:lpstr>Experimental Studies</vt:lpstr>
      <vt:lpstr>Basic RCT design . . .</vt:lpstr>
      <vt:lpstr>What’s wrong with this picture?</vt:lpstr>
      <vt:lpstr>What’s wrong with this picture? – Cont. </vt:lpstr>
      <vt:lpstr>What’s wrong with this picture? – cont.</vt:lpstr>
      <vt:lpstr>Pros and Cons of Randomized Trials</vt:lpstr>
      <vt:lpstr>Group Randomized Trials</vt:lpstr>
      <vt:lpstr>Control vs. Comparison Groups</vt:lpstr>
      <vt:lpstr>Factors to Consider in the Choice of  a Control or Comparison Group</vt:lpstr>
      <vt:lpstr>PowerPoint Presentation</vt:lpstr>
      <vt:lpstr>Group-randomized trial is the best design  to evaluate an intervention that:</vt:lpstr>
      <vt:lpstr>(Controlled) Time-Series Design</vt:lpstr>
      <vt:lpstr>Recruitment Strategy: Community involvement</vt:lpstr>
      <vt:lpstr>“Quasi-Experiments”</vt:lpstr>
      <vt:lpstr>Interrupted Time-Series Design</vt:lpstr>
      <vt:lpstr>Figure 2 Examples of impact models used in ITS
(a) Level change; (b) Slope change; (c) Level and slope change; (d) ...</vt:lpstr>
      <vt:lpstr>PowerPoint Presentation</vt:lpstr>
      <vt:lpstr>PowerPoint Presentation</vt:lpstr>
      <vt:lpstr>Purposes of Process Evaluation </vt:lpstr>
      <vt:lpstr>Purposes of Process Evaluation </vt:lpstr>
      <vt:lpstr>Type III Error</vt:lpstr>
      <vt:lpstr>Process Evaluation</vt:lpstr>
      <vt:lpstr>Program Differentiation</vt:lpstr>
      <vt:lpstr>Planning for Process Evaluation</vt:lpstr>
      <vt:lpstr>Process Evaluation methods (cont.)</vt:lpstr>
      <vt:lpstr>Implementation Checklist for Counseling Sessions</vt:lpstr>
      <vt:lpstr>Choosing a Research Question </vt:lpstr>
      <vt:lpstr>Summary and Conclusions</vt:lpstr>
      <vt:lpstr>A bit of history . . . </vt:lpstr>
      <vt:lpstr>Cohort Study</vt:lpstr>
      <vt:lpstr>Cohort Study</vt:lpstr>
      <vt:lpstr>Case-Control Study</vt:lpstr>
    </vt:vector>
  </TitlesOfParts>
  <Company>ichp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I ERROR</dc:title>
  <dc:creator>dsalgueiro</dc:creator>
  <cp:lastModifiedBy>M. Barton Laws</cp:lastModifiedBy>
  <cp:revision>428</cp:revision>
  <cp:lastPrinted>2019-08-28T13:25:22Z</cp:lastPrinted>
  <dcterms:created xsi:type="dcterms:W3CDTF">2005-03-31T16:50:08Z</dcterms:created>
  <dcterms:modified xsi:type="dcterms:W3CDTF">2019-09-18T17:32:08Z</dcterms:modified>
</cp:coreProperties>
</file>