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Lst>
  <p:notesMasterIdLst>
    <p:notesMasterId r:id="rId15"/>
  </p:notesMasterIdLst>
  <p:handoutMasterIdLst>
    <p:handoutMasterId r:id="rId16"/>
  </p:handoutMasterIdLst>
  <p:sldIdLst>
    <p:sldId id="316" r:id="rId3"/>
    <p:sldId id="313" r:id="rId4"/>
    <p:sldId id="317" r:id="rId5"/>
    <p:sldId id="346" r:id="rId6"/>
    <p:sldId id="344" r:id="rId7"/>
    <p:sldId id="429" r:id="rId8"/>
    <p:sldId id="430" r:id="rId9"/>
    <p:sldId id="432" r:id="rId10"/>
    <p:sldId id="355" r:id="rId11"/>
    <p:sldId id="361" r:id="rId12"/>
    <p:sldId id="364" r:id="rId13"/>
    <p:sldId id="390"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inald Tucker-Seeley" initials="RT" lastIdx="1" clrIdx="0">
    <p:extLst/>
  </p:cmAuthor>
  <p:cmAuthor id="2" name="Jill Glickman" initials=""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90033"/>
    <a:srgbClr val="00BC5E"/>
    <a:srgbClr val="669900"/>
    <a:srgbClr val="A4A000"/>
    <a:srgbClr val="339966"/>
    <a:srgbClr val="006666"/>
    <a:srgbClr val="006600"/>
    <a:srgbClr val="C5C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0323" autoAdjust="0"/>
  </p:normalViewPr>
  <p:slideViewPr>
    <p:cSldViewPr>
      <p:cViewPr varScale="1">
        <p:scale>
          <a:sx n="104" d="100"/>
          <a:sy n="104" d="100"/>
        </p:scale>
        <p:origin x="1806" y="102"/>
      </p:cViewPr>
      <p:guideLst>
        <p:guide orient="horz" pos="2160"/>
        <p:guide pos="2880"/>
      </p:guideLst>
    </p:cSldViewPr>
  </p:slideViewPr>
  <p:outlineViewPr>
    <p:cViewPr>
      <p:scale>
        <a:sx n="33" d="100"/>
        <a:sy n="33" d="100"/>
      </p:scale>
      <p:origin x="0" y="-7026"/>
    </p:cViewPr>
  </p:outlineViewPr>
  <p:notesTextViewPr>
    <p:cViewPr>
      <p:scale>
        <a:sx n="75" d="100"/>
        <a:sy n="75" d="100"/>
      </p:scale>
      <p:origin x="0" y="0"/>
    </p:cViewPr>
  </p:notesTextViewPr>
  <p:sorterViewPr>
    <p:cViewPr>
      <p:scale>
        <a:sx n="66" d="100"/>
        <a:sy n="66" d="100"/>
      </p:scale>
      <p:origin x="0" y="-2748"/>
    </p:cViewPr>
  </p:sorterViewPr>
  <p:notesViewPr>
    <p:cSldViewPr>
      <p:cViewPr varScale="1">
        <p:scale>
          <a:sx n="56" d="100"/>
          <a:sy n="56" d="100"/>
        </p:scale>
        <p:origin x="24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735" cy="466088"/>
          </a:xfrm>
          <a:prstGeom prst="rect">
            <a:avLst/>
          </a:prstGeom>
        </p:spPr>
        <p:txBody>
          <a:bodyPr vert="horz" lIns="91285" tIns="45642" rIns="91285" bIns="45642" rtlCol="0"/>
          <a:lstStyle>
            <a:lvl1pPr algn="l">
              <a:defRPr sz="1200"/>
            </a:lvl1pPr>
          </a:lstStyle>
          <a:p>
            <a:endParaRPr lang="en-US"/>
          </a:p>
        </p:txBody>
      </p:sp>
      <p:sp>
        <p:nvSpPr>
          <p:cNvPr id="3" name="Date Placeholder 2"/>
          <p:cNvSpPr>
            <a:spLocks noGrp="1"/>
          </p:cNvSpPr>
          <p:nvPr>
            <p:ph type="dt" sz="quarter" idx="1"/>
          </p:nvPr>
        </p:nvSpPr>
        <p:spPr>
          <a:xfrm>
            <a:off x="3971082" y="2"/>
            <a:ext cx="3037735" cy="466088"/>
          </a:xfrm>
          <a:prstGeom prst="rect">
            <a:avLst/>
          </a:prstGeom>
        </p:spPr>
        <p:txBody>
          <a:bodyPr vert="horz" lIns="91285" tIns="45642" rIns="91285" bIns="45642" rtlCol="0"/>
          <a:lstStyle>
            <a:lvl1pPr algn="r">
              <a:defRPr sz="1200"/>
            </a:lvl1pPr>
          </a:lstStyle>
          <a:p>
            <a:fld id="{65E80784-0A33-4B75-AFBF-3D4D43699871}" type="datetimeFigureOut">
              <a:rPr lang="en-US" smtClean="0"/>
              <a:t>3/26/2019</a:t>
            </a:fld>
            <a:endParaRPr lang="en-US"/>
          </a:p>
        </p:txBody>
      </p:sp>
      <p:sp>
        <p:nvSpPr>
          <p:cNvPr id="4" name="Footer Placeholder 3"/>
          <p:cNvSpPr>
            <a:spLocks noGrp="1"/>
          </p:cNvSpPr>
          <p:nvPr>
            <p:ph type="ftr" sz="quarter" idx="2"/>
          </p:nvPr>
        </p:nvSpPr>
        <p:spPr>
          <a:xfrm>
            <a:off x="1" y="8830312"/>
            <a:ext cx="3037735" cy="466088"/>
          </a:xfrm>
          <a:prstGeom prst="rect">
            <a:avLst/>
          </a:prstGeom>
        </p:spPr>
        <p:txBody>
          <a:bodyPr vert="horz" lIns="91285" tIns="45642" rIns="91285" bIns="45642" rtlCol="0" anchor="b"/>
          <a:lstStyle>
            <a:lvl1pPr algn="l">
              <a:defRPr sz="1200"/>
            </a:lvl1pPr>
          </a:lstStyle>
          <a:p>
            <a:endParaRPr lang="en-US"/>
          </a:p>
        </p:txBody>
      </p:sp>
      <p:sp>
        <p:nvSpPr>
          <p:cNvPr id="5" name="Slide Number Placeholder 4"/>
          <p:cNvSpPr>
            <a:spLocks noGrp="1"/>
          </p:cNvSpPr>
          <p:nvPr>
            <p:ph type="sldNum" sz="quarter" idx="3"/>
          </p:nvPr>
        </p:nvSpPr>
        <p:spPr>
          <a:xfrm>
            <a:off x="3971082" y="8830312"/>
            <a:ext cx="3037735" cy="466088"/>
          </a:xfrm>
          <a:prstGeom prst="rect">
            <a:avLst/>
          </a:prstGeom>
        </p:spPr>
        <p:txBody>
          <a:bodyPr vert="horz" lIns="91285" tIns="45642" rIns="91285" bIns="45642" rtlCol="0" anchor="b"/>
          <a:lstStyle>
            <a:lvl1pPr algn="r">
              <a:defRPr sz="1200"/>
            </a:lvl1pPr>
          </a:lstStyle>
          <a:p>
            <a:fld id="{D1D53022-9C11-4E12-95B8-AA53B8D79EBB}" type="slidenum">
              <a:rPr lang="en-US" smtClean="0"/>
              <a:t>‹#›</a:t>
            </a:fld>
            <a:endParaRPr lang="en-US"/>
          </a:p>
        </p:txBody>
      </p:sp>
    </p:spTree>
    <p:extLst>
      <p:ext uri="{BB962C8B-B14F-4D97-AF65-F5344CB8AC3E}">
        <p14:creationId xmlns:p14="http://schemas.microsoft.com/office/powerpoint/2010/main" val="2603390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735" cy="466088"/>
          </a:xfrm>
          <a:prstGeom prst="rect">
            <a:avLst/>
          </a:prstGeom>
        </p:spPr>
        <p:txBody>
          <a:bodyPr vert="horz" lIns="91285" tIns="45642" rIns="91285" bIns="45642" rtlCol="0"/>
          <a:lstStyle>
            <a:lvl1pPr algn="l">
              <a:defRPr sz="1200"/>
            </a:lvl1pPr>
          </a:lstStyle>
          <a:p>
            <a:endParaRPr lang="en-US"/>
          </a:p>
        </p:txBody>
      </p:sp>
      <p:sp>
        <p:nvSpPr>
          <p:cNvPr id="3" name="Date Placeholder 2"/>
          <p:cNvSpPr>
            <a:spLocks noGrp="1"/>
          </p:cNvSpPr>
          <p:nvPr>
            <p:ph type="dt" idx="1"/>
          </p:nvPr>
        </p:nvSpPr>
        <p:spPr>
          <a:xfrm>
            <a:off x="3971082" y="2"/>
            <a:ext cx="3037735" cy="466088"/>
          </a:xfrm>
          <a:prstGeom prst="rect">
            <a:avLst/>
          </a:prstGeom>
        </p:spPr>
        <p:txBody>
          <a:bodyPr vert="horz" lIns="91285" tIns="45642" rIns="91285" bIns="45642" rtlCol="0"/>
          <a:lstStyle>
            <a:lvl1pPr algn="r">
              <a:defRPr sz="1200"/>
            </a:lvl1pPr>
          </a:lstStyle>
          <a:p>
            <a:fld id="{8A7726EF-4166-4F09-BB32-A6D64C01C624}" type="datetimeFigureOut">
              <a:rPr lang="en-US" smtClean="0"/>
              <a:t>3/26/2019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285" tIns="45642" rIns="91285" bIns="45642" rtlCol="0" anchor="ctr"/>
          <a:lstStyle/>
          <a:p>
            <a:endParaRPr lang="en-US"/>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1285" tIns="45642" rIns="91285" bIns="4564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312"/>
            <a:ext cx="3037735" cy="466088"/>
          </a:xfrm>
          <a:prstGeom prst="rect">
            <a:avLst/>
          </a:prstGeom>
        </p:spPr>
        <p:txBody>
          <a:bodyPr vert="horz" lIns="91285" tIns="45642" rIns="91285" bIns="45642" rtlCol="0" anchor="b"/>
          <a:lstStyle>
            <a:lvl1pPr algn="l">
              <a:defRPr sz="1200"/>
            </a:lvl1pPr>
          </a:lstStyle>
          <a:p>
            <a:endParaRPr lang="en-US"/>
          </a:p>
        </p:txBody>
      </p:sp>
      <p:sp>
        <p:nvSpPr>
          <p:cNvPr id="7" name="Slide Number Placeholder 6"/>
          <p:cNvSpPr>
            <a:spLocks noGrp="1"/>
          </p:cNvSpPr>
          <p:nvPr>
            <p:ph type="sldNum" sz="quarter" idx="5"/>
          </p:nvPr>
        </p:nvSpPr>
        <p:spPr>
          <a:xfrm>
            <a:off x="3971082" y="8830312"/>
            <a:ext cx="3037735" cy="466088"/>
          </a:xfrm>
          <a:prstGeom prst="rect">
            <a:avLst/>
          </a:prstGeom>
        </p:spPr>
        <p:txBody>
          <a:bodyPr vert="horz" lIns="91285" tIns="45642" rIns="91285" bIns="45642" rtlCol="0" anchor="b"/>
          <a:lstStyle>
            <a:lvl1pPr algn="r">
              <a:defRPr sz="1200"/>
            </a:lvl1pPr>
          </a:lstStyle>
          <a:p>
            <a:fld id="{78D9DB80-613C-4E36-9902-532A1D795889}" type="slidenum">
              <a:rPr lang="en-US" smtClean="0"/>
              <a:t>‹#›</a:t>
            </a:fld>
            <a:endParaRPr lang="en-US"/>
          </a:p>
        </p:txBody>
      </p:sp>
    </p:spTree>
    <p:extLst>
      <p:ext uri="{BB962C8B-B14F-4D97-AF65-F5344CB8AC3E}">
        <p14:creationId xmlns:p14="http://schemas.microsoft.com/office/powerpoint/2010/main" val="42586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9DB80-613C-4E36-9902-532A1D795889}" type="slidenum">
              <a:rPr lang="en-US" smtClean="0"/>
              <a:t>1</a:t>
            </a:fld>
            <a:endParaRPr lang="en-US"/>
          </a:p>
        </p:txBody>
      </p:sp>
    </p:spTree>
    <p:extLst>
      <p:ext uri="{BB962C8B-B14F-4D97-AF65-F5344CB8AC3E}">
        <p14:creationId xmlns:p14="http://schemas.microsoft.com/office/powerpoint/2010/main" val="3113530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providers</a:t>
            </a:r>
            <a:r>
              <a:rPr lang="en-US" baseline="0" dirty="0"/>
              <a:t> were burdened by having to calculate and report a large amount of quality measures to different payers or programs (often as a mechanism for earning performance incentive dollars), and because these measures differed by payer/program, SIM led a measure alignment process to simplify reporting for providers and reduce administrative burden. Now all commercial health plans must use measures from the SIM aligned measure sets in any contract with a quality component, and Medicaid has agreed to adopt the SIM aligned measures.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9DB80-613C-4E36-9902-532A1D7958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389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6601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2004-5EED-411E-908A-F48D5554E750}" type="slidenum">
              <a:rPr lang="en-US" smtClean="0"/>
              <a:t>12</a:t>
            </a:fld>
            <a:endParaRPr lang="en-US"/>
          </a:p>
        </p:txBody>
      </p:sp>
    </p:spTree>
    <p:extLst>
      <p:ext uri="{BB962C8B-B14F-4D97-AF65-F5344CB8AC3E}">
        <p14:creationId xmlns:p14="http://schemas.microsoft.com/office/powerpoint/2010/main" val="65782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SIM? RI is one of 24 states to receive an</a:t>
            </a:r>
            <a:r>
              <a:rPr lang="en-US" baseline="0" dirty="0"/>
              <a:t> award. It is a 4-year, $20 mil grant from CMS, awarded to the state, to improve our healthcare system</a:t>
            </a:r>
          </a:p>
          <a:p>
            <a:endParaRPr lang="en-US" baseline="0" dirty="0"/>
          </a:p>
          <a:p>
            <a:r>
              <a:rPr lang="en-US" baseline="0" dirty="0"/>
              <a:t>Focused on payment reform &amp; healthcare system transformation</a:t>
            </a:r>
          </a:p>
          <a:p>
            <a:endParaRPr lang="en-US" baseline="0" dirty="0"/>
          </a:p>
          <a:p>
            <a:pPr defTabSz="912843">
              <a:defRPr/>
            </a:pPr>
            <a:r>
              <a:rPr lang="en-US" dirty="0"/>
              <a:t>Who makes up SIM. It’s a very broad mix of people</a:t>
            </a:r>
            <a:r>
              <a:rPr lang="en-US" baseline="0" dirty="0"/>
              <a:t> – outside of state government (insert names) </a:t>
            </a:r>
          </a:p>
          <a:p>
            <a:pPr marL="0" lvl="1" defTabSz="912843">
              <a:defRPr/>
            </a:pPr>
            <a:r>
              <a:rPr lang="en-US" dirty="0"/>
              <a:t>We</a:t>
            </a:r>
            <a:r>
              <a:rPr lang="en-US" baseline="0" dirty="0"/>
              <a:t> have a steering committee made up of stakeholders from all parts of the healthcare delivery system, including </a:t>
            </a:r>
            <a:r>
              <a:rPr lang="en-US" dirty="0">
                <a:solidFill>
                  <a:schemeClr val="tx1">
                    <a:lumMod val="65000"/>
                    <a:lumOff val="35000"/>
                  </a:schemeClr>
                </a:solidFill>
              </a:rPr>
              <a:t>Insurers, Healthcare Providers, Patient Advocates, and Community Organizations</a:t>
            </a:r>
          </a:p>
          <a:p>
            <a:endParaRPr lang="en-US" dirty="0"/>
          </a:p>
          <a:p>
            <a:r>
              <a:rPr lang="en-US" dirty="0"/>
              <a:t>Interagency Team includes:</a:t>
            </a:r>
          </a:p>
          <a:p>
            <a:pPr lvl="1"/>
            <a:r>
              <a:rPr lang="en-US" dirty="0">
                <a:solidFill>
                  <a:schemeClr val="tx1">
                    <a:lumMod val="65000"/>
                    <a:lumOff val="35000"/>
                  </a:schemeClr>
                </a:solidFill>
              </a:rPr>
              <a:t>EOHHS (Medicaid, BHDDH, DCYF, DOH)</a:t>
            </a:r>
          </a:p>
          <a:p>
            <a:pPr lvl="1"/>
            <a:r>
              <a:rPr lang="en-US" dirty="0">
                <a:solidFill>
                  <a:schemeClr val="tx1">
                    <a:lumMod val="65000"/>
                    <a:lumOff val="35000"/>
                  </a:schemeClr>
                </a:solidFill>
              </a:rPr>
              <a:t>OHIC</a:t>
            </a:r>
          </a:p>
          <a:p>
            <a:pPr lvl="1"/>
            <a:r>
              <a:rPr lang="en-US" dirty="0" err="1">
                <a:solidFill>
                  <a:schemeClr val="tx1">
                    <a:lumMod val="65000"/>
                    <a:lumOff val="35000"/>
                  </a:schemeClr>
                </a:solidFill>
              </a:rPr>
              <a:t>HealthSource</a:t>
            </a:r>
            <a:r>
              <a:rPr lang="en-US" dirty="0">
                <a:solidFill>
                  <a:schemeClr val="tx1">
                    <a:lumMod val="65000"/>
                    <a:lumOff val="35000"/>
                  </a:schemeClr>
                </a:solidFill>
              </a:rPr>
              <a:t> RI</a:t>
            </a:r>
          </a:p>
          <a:p>
            <a:endParaRPr lang="en-US" dirty="0"/>
          </a:p>
          <a:p>
            <a:r>
              <a:rPr lang="en-US" dirty="0"/>
              <a:t>Note to discuss that we</a:t>
            </a:r>
            <a:r>
              <a:rPr lang="en-US" baseline="0" dirty="0"/>
              <a:t>  earned SIM based on previous efforts of these agencies and leaders</a:t>
            </a:r>
            <a:endParaRPr lang="en-US" dirty="0"/>
          </a:p>
        </p:txBody>
      </p:sp>
      <p:sp>
        <p:nvSpPr>
          <p:cNvPr id="4" name="Slide Number Placeholder 3"/>
          <p:cNvSpPr>
            <a:spLocks noGrp="1"/>
          </p:cNvSpPr>
          <p:nvPr>
            <p:ph type="sldNum" sz="quarter" idx="10"/>
          </p:nvPr>
        </p:nvSpPr>
        <p:spPr/>
        <p:txBody>
          <a:bodyPr/>
          <a:lstStyle/>
          <a:p>
            <a:fld id="{78D9DB80-613C-4E36-9902-532A1D795889}" type="slidenum">
              <a:rPr lang="en-US" smtClean="0"/>
              <a:t>2</a:t>
            </a:fld>
            <a:endParaRPr lang="en-US"/>
          </a:p>
        </p:txBody>
      </p:sp>
    </p:spTree>
    <p:extLst>
      <p:ext uri="{BB962C8B-B14F-4D97-AF65-F5344CB8AC3E}">
        <p14:creationId xmlns:p14="http://schemas.microsoft.com/office/powerpoint/2010/main" val="268908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a:t>
            </a:r>
            <a:r>
              <a:rPr lang="en-US" baseline="0" dirty="0"/>
              <a:t> deeper into </a:t>
            </a:r>
            <a:r>
              <a:rPr lang="en-US" dirty="0"/>
              <a:t>SIM,</a:t>
            </a:r>
            <a:r>
              <a:rPr lang="en-US" baseline="0" dirty="0"/>
              <a:t> I want to take a moment to orient us all to the ultimate goal of this project, which aligns with overarching federal and state reform efforts.</a:t>
            </a:r>
          </a:p>
          <a:p>
            <a:endParaRPr lang="en-US" baseline="0" dirty="0"/>
          </a:p>
          <a:p>
            <a:r>
              <a:rPr lang="en-US" baseline="0" dirty="0"/>
              <a:t>The Triple Aim was conceived by Don Berwick and his team at the Institute for Healthcare Improvement in 2008. Basically, it articulates a three part vision – a healthier population, reduced costs of healthcare, and improving the quality of care patients receive – that we should strive for as we shape and transform the healthcare system. </a:t>
            </a:r>
          </a:p>
          <a:p>
            <a:endParaRPr lang="en-US" baseline="0" dirty="0"/>
          </a:p>
          <a:p>
            <a:r>
              <a:rPr lang="en-US" baseline="0" dirty="0"/>
              <a:t>Make the points raised by Al C. Smarter Spending can be taken a couple ways. We need to spend carefully, and we need to find ways to spend less. MACRA will be a part of that, but also keeping people well will do that in the long term.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8D9DB80-613C-4E36-9902-532A1D795889}" type="slidenum">
              <a:rPr lang="en-US" smtClean="0"/>
              <a:t>3</a:t>
            </a:fld>
            <a:endParaRPr lang="en-US"/>
          </a:p>
        </p:txBody>
      </p:sp>
    </p:spTree>
    <p:extLst>
      <p:ext uri="{BB962C8B-B14F-4D97-AF65-F5344CB8AC3E}">
        <p14:creationId xmlns:p14="http://schemas.microsoft.com/office/powerpoint/2010/main" val="240193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SIM proposes</a:t>
            </a:r>
            <a:r>
              <a:rPr lang="en-US" baseline="0" dirty="0"/>
              <a:t> to achieve this goal – a healthier population, smarter spending, and a higher quality of care – is through these three components. By supporting providers, empowering patients, and addressing the things that influence our health, we can improve population health and make progress toward the triple aim. </a:t>
            </a:r>
          </a:p>
          <a:p>
            <a:endParaRPr lang="en-US" baseline="0" dirty="0"/>
          </a:p>
          <a:p>
            <a:r>
              <a:rPr lang="en-US" i="1" baseline="0" dirty="0"/>
              <a:t>LB comment – Not sure if this is too similar to the SIM strategies on slide 6. If we cut this one, I recommend moving the triple aim up to be slide 2.</a:t>
            </a:r>
            <a:endParaRPr lang="en-US" i="1" dirty="0"/>
          </a:p>
        </p:txBody>
      </p:sp>
      <p:sp>
        <p:nvSpPr>
          <p:cNvPr id="4" name="Slide Number Placeholder 3"/>
          <p:cNvSpPr>
            <a:spLocks noGrp="1"/>
          </p:cNvSpPr>
          <p:nvPr>
            <p:ph type="sldNum" sz="quarter" idx="10"/>
          </p:nvPr>
        </p:nvSpPr>
        <p:spPr/>
        <p:txBody>
          <a:bodyPr/>
          <a:lstStyle/>
          <a:p>
            <a:fld id="{78D9DB80-613C-4E36-9902-532A1D795889}" type="slidenum">
              <a:rPr lang="en-US" smtClean="0"/>
              <a:t>4</a:t>
            </a:fld>
            <a:endParaRPr lang="en-US"/>
          </a:p>
        </p:txBody>
      </p:sp>
    </p:spTree>
    <p:extLst>
      <p:ext uri="{BB962C8B-B14F-4D97-AF65-F5344CB8AC3E}">
        <p14:creationId xmlns:p14="http://schemas.microsoft.com/office/powerpoint/2010/main" val="111364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9DB80-613C-4E36-9902-532A1D795889}" type="slidenum">
              <a:rPr lang="en-US" smtClean="0"/>
              <a:t>5</a:t>
            </a:fld>
            <a:endParaRPr lang="en-US"/>
          </a:p>
        </p:txBody>
      </p:sp>
    </p:spTree>
    <p:extLst>
      <p:ext uri="{BB962C8B-B14F-4D97-AF65-F5344CB8AC3E}">
        <p14:creationId xmlns:p14="http://schemas.microsoft.com/office/powerpoint/2010/main" val="222150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9DB80-613C-4E36-9902-532A1D7958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0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9DB80-613C-4E36-9902-532A1D7958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16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9DB80-613C-4E36-9902-532A1D7958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459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JG Suggestion to change title</a:t>
            </a:r>
            <a:r>
              <a:rPr lang="en-US" i="1" baseline="0" dirty="0"/>
              <a:t> to Maximizing Impact: SIM Integration &amp; Alignment Initiative</a:t>
            </a:r>
            <a:endParaRPr lang="en-US" i="1" dirty="0"/>
          </a:p>
          <a:p>
            <a:r>
              <a:rPr lang="en-US" i="1" baseline="0" dirty="0"/>
              <a:t>there were CORE team member suggestions to change to interagency, but want to be consistent with communications if this is a project we’re “advertising”</a:t>
            </a:r>
            <a:endParaRPr lang="en-US" dirty="0"/>
          </a:p>
          <a:p>
            <a:endParaRPr lang="en-US" dirty="0"/>
          </a:p>
          <a:p>
            <a:r>
              <a:rPr lang="en-US" dirty="0"/>
              <a:t>SO, our IPHP</a:t>
            </a:r>
            <a:r>
              <a:rPr lang="en-US" baseline="0" dirty="0"/>
              <a:t> was a monumental effort to describe the landscape of efforts in RI to improve the health of our population. </a:t>
            </a:r>
            <a:endParaRPr lang="en-US" dirty="0"/>
          </a:p>
          <a:p>
            <a:endParaRPr lang="en-US" dirty="0"/>
          </a:p>
          <a:p>
            <a:r>
              <a:rPr lang="en-US" dirty="0"/>
              <a:t>And</a:t>
            </a:r>
            <a:r>
              <a:rPr lang="en-US" baseline="0" dirty="0"/>
              <a:t> now w</a:t>
            </a:r>
            <a:r>
              <a:rPr lang="en-US" dirty="0"/>
              <a:t>hat comes next?</a:t>
            </a:r>
          </a:p>
          <a:p>
            <a:endParaRPr lang="en-US" dirty="0"/>
          </a:p>
          <a:p>
            <a:r>
              <a:rPr lang="en-US" dirty="0"/>
              <a:t>The first major project of the IPHP is the</a:t>
            </a:r>
            <a:r>
              <a:rPr lang="en-US" baseline="0" dirty="0"/>
              <a:t> Integration &amp; Alignment Project</a:t>
            </a:r>
            <a:r>
              <a:rPr lang="en-US" i="1" baseline="0" dirty="0"/>
              <a:t>. </a:t>
            </a:r>
            <a:r>
              <a:rPr lang="en-US" i="0" baseline="0" dirty="0"/>
              <a:t>SIM will leverage it’s interagency structure and convening role to support IPH Collaborations that cross sectors and span across multiple state agencies. SIM will work with agencies to leverage resources and coordinate service delivery to avoid duplication of work and maximize the impact of existing and planned projects. </a:t>
            </a:r>
          </a:p>
          <a:p>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Throughout the summer, SIM convened a working session with leaders</a:t>
            </a:r>
            <a:r>
              <a:rPr lang="en-US" baseline="0" dirty="0"/>
              <a:t> and representatives from all of these state agencies to start a dialogue of collaboration and brainstorm on concrete alignment proposals relevant to the IPH Health Focus Areas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 example of this work is in drawing together state agencies to address Maternal &amp; Child health. SIM is bringing each of these partners together </a:t>
            </a:r>
            <a:r>
              <a:rPr lang="en-US" i="1" baseline="0" dirty="0"/>
              <a:t>(click through 8 times to animate each SIM/State Partner link) </a:t>
            </a:r>
            <a:r>
              <a:rPr lang="en-US" i="0" baseline="0" dirty="0"/>
              <a:t>so that we can figure out how agencies can coordinate pediatric and family physical and behavioral health services, streamline how these services are covered and paid for, and leverage each other’s efforts and resources to maximize impact </a:t>
            </a:r>
            <a:r>
              <a:rPr lang="en-US" i="1" baseline="0" dirty="0"/>
              <a:t>(click 1 more time to animate the rest of the links) – Marti I’m sure you can tighten up this example and make it relevant to each audience</a:t>
            </a:r>
            <a:endParaRPr lang="en-US" i="1" dirty="0"/>
          </a:p>
          <a:p>
            <a:endParaRPr lang="en-US" i="1" dirty="0"/>
          </a:p>
          <a:p>
            <a:r>
              <a:rPr lang="en-US" baseline="0" dirty="0"/>
              <a:t>Note: dentist that is a joint employee with RIDOH and Medicaid to highlight oral health piece</a:t>
            </a:r>
          </a:p>
        </p:txBody>
      </p:sp>
      <p:sp>
        <p:nvSpPr>
          <p:cNvPr id="4" name="Slide Number Placeholder 3"/>
          <p:cNvSpPr>
            <a:spLocks noGrp="1"/>
          </p:cNvSpPr>
          <p:nvPr>
            <p:ph type="sldNum" sz="quarter" idx="10"/>
          </p:nvPr>
        </p:nvSpPr>
        <p:spPr/>
        <p:txBody>
          <a:bodyPr/>
          <a:lstStyle/>
          <a:p>
            <a:fld id="{78D9DB80-613C-4E36-9902-532A1D795889}" type="slidenum">
              <a:rPr lang="en-US" smtClean="0"/>
              <a:t>9</a:t>
            </a:fld>
            <a:endParaRPr lang="en-US"/>
          </a:p>
        </p:txBody>
      </p:sp>
    </p:spTree>
    <p:extLst>
      <p:ext uri="{BB962C8B-B14F-4D97-AF65-F5344CB8AC3E}">
        <p14:creationId xmlns:p14="http://schemas.microsoft.com/office/powerpoint/2010/main" val="2761342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CA58D2-DA8B-4AC3-B333-707D93899C17}"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50350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D3F49-939E-465C-BE4A-158AFCE8E537}"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99891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8464F-5A85-4451-BD1D-E21736382C00}"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1042458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CA58D2-DA8B-4AC3-B333-707D93899C17}"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244366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FFE83-CE3B-41B0-A973-4F1C7D826ACF}"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43144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25D42-8AD0-4694-8EFD-3FF22CFB392D}"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457900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A077B5-714C-4ADB-B719-FABAC79EB9CF}"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1338147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5DF554-A6ED-479D-8613-1AE2BEC97310}" type="datetime1">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2609910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7C559E-E20A-4824-A2E1-852FCFD73CBF}" type="datetime1">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2367623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F7978-A1BF-4163-9DD4-C6912EE7FC6B}" type="datetime1">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193255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EB7418-259E-4122-9843-F8EC5043DCE4}"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15761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FFE83-CE3B-41B0-A973-4F1C7D826ACF}"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78034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37B472-CDAB-4F90-9CC9-27BB18EDF559}"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2109707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D3F49-939E-465C-BE4A-158AFCE8E537}"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657217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8464F-5A85-4451-BD1D-E21736382C00}"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23631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25D42-8AD0-4694-8EFD-3FF22CFB392D}"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172108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A077B5-714C-4ADB-B719-FABAC79EB9CF}"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286335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5DF554-A6ED-479D-8613-1AE2BEC97310}" type="datetime1">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194345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7C559E-E20A-4824-A2E1-852FCFD73CBF}" type="datetime1">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22086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F7978-A1BF-4163-9DD4-C6912EE7FC6B}" type="datetime1">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56874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EB7418-259E-4122-9843-F8EC5043DCE4}"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70127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37B472-CDAB-4F90-9CC9-27BB18EDF559}"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72006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21678-84E9-4E7F-AC22-8A53DE0B6356}" type="datetime1">
              <a:rPr lang="en-US" smtClean="0"/>
              <a:t>3/26/2019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E5700-FA54-4DC5-B403-78F4B92113A2}" type="slidenum">
              <a:rPr lang="en-US" smtClean="0"/>
              <a:t>‹#›</a:t>
            </a:fld>
            <a:endParaRPr lang="en-US"/>
          </a:p>
        </p:txBody>
      </p:sp>
    </p:spTree>
    <p:extLst>
      <p:ext uri="{BB962C8B-B14F-4D97-AF65-F5344CB8AC3E}">
        <p14:creationId xmlns:p14="http://schemas.microsoft.com/office/powerpoint/2010/main" val="17448381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21678-84E9-4E7F-AC22-8A53DE0B6356}" type="datetime1">
              <a:rPr lang="en-US" smtClean="0"/>
              <a:t>3/26/2019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E5700-FA54-4DC5-B403-78F4B92113A2}" type="slidenum">
              <a:rPr lang="en-US" smtClean="0"/>
              <a:t>‹#›</a:t>
            </a:fld>
            <a:endParaRPr lang="en-US"/>
          </a:p>
        </p:txBody>
      </p:sp>
    </p:spTree>
    <p:extLst>
      <p:ext uri="{BB962C8B-B14F-4D97-AF65-F5344CB8AC3E}">
        <p14:creationId xmlns:p14="http://schemas.microsoft.com/office/powerpoint/2010/main" val="21900530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88498"/>
            <a:ext cx="7406640" cy="1697502"/>
          </a:xfrm>
        </p:spPr>
        <p:txBody>
          <a:bodyPr>
            <a:normAutofit fontScale="90000"/>
          </a:bodyPr>
          <a:lstStyle/>
          <a:p>
            <a:pPr>
              <a:spcBef>
                <a:spcPts val="0"/>
              </a:spcBef>
            </a:pPr>
            <a:r>
              <a:rPr lang="en-US" b="1" dirty="0">
                <a:solidFill>
                  <a:schemeClr val="tx1">
                    <a:lumMod val="75000"/>
                    <a:lumOff val="25000"/>
                  </a:schemeClr>
                </a:solidFill>
              </a:rPr>
              <a:t/>
            </a:r>
            <a:br>
              <a:rPr lang="en-US" b="1" dirty="0">
                <a:solidFill>
                  <a:schemeClr val="tx1">
                    <a:lumMod val="75000"/>
                    <a:lumOff val="25000"/>
                  </a:schemeClr>
                </a:solidFill>
              </a:rPr>
            </a:br>
            <a:r>
              <a:rPr lang="en-US" sz="4900" b="1" dirty="0">
                <a:solidFill>
                  <a:srgbClr val="9F4B65"/>
                </a:solidFill>
              </a:rPr>
              <a:t>Rhode Island </a:t>
            </a:r>
            <a:br>
              <a:rPr lang="en-US" sz="4900" b="1" dirty="0">
                <a:solidFill>
                  <a:srgbClr val="9F4B65"/>
                </a:solidFill>
              </a:rPr>
            </a:br>
            <a:r>
              <a:rPr lang="en-US" sz="4900" b="1" dirty="0">
                <a:solidFill>
                  <a:srgbClr val="9F4B65"/>
                </a:solidFill>
              </a:rPr>
              <a:t>State Innovation Model (SIM)</a:t>
            </a:r>
            <a:br>
              <a:rPr lang="en-US" sz="4900" b="1" dirty="0">
                <a:solidFill>
                  <a:srgbClr val="9F4B65"/>
                </a:solidFill>
              </a:rPr>
            </a:br>
            <a:r>
              <a:rPr lang="en-US" sz="4900" b="1" dirty="0">
                <a:solidFill>
                  <a:srgbClr val="9F4B65"/>
                </a:solidFill>
              </a:rPr>
              <a:t>Test Grant</a:t>
            </a:r>
          </a:p>
        </p:txBody>
      </p:sp>
      <p:sp>
        <p:nvSpPr>
          <p:cNvPr id="3" name="Subtitle 2"/>
          <p:cNvSpPr>
            <a:spLocks noGrp="1"/>
          </p:cNvSpPr>
          <p:nvPr>
            <p:ph type="subTitle" idx="1"/>
          </p:nvPr>
        </p:nvSpPr>
        <p:spPr>
          <a:xfrm>
            <a:off x="1295400" y="2667000"/>
            <a:ext cx="7406640" cy="4191000"/>
          </a:xfrm>
        </p:spPr>
        <p:txBody>
          <a:bodyPr>
            <a:normAutofit/>
          </a:bodyPr>
          <a:lstStyle/>
          <a:p>
            <a:endParaRPr lang="en-US" sz="3000" i="1" spc="300" dirty="0">
              <a:solidFill>
                <a:srgbClr val="9F4B65"/>
              </a:solidFill>
            </a:endParaRPr>
          </a:p>
          <a:p>
            <a:endParaRPr lang="en-US" sz="3000" i="1" spc="300" dirty="0">
              <a:solidFill>
                <a:schemeClr val="tx1"/>
              </a:solidFill>
            </a:endParaRPr>
          </a:p>
          <a:p>
            <a:endParaRPr lang="en-US" sz="3000" i="1" spc="300" dirty="0">
              <a:solidFill>
                <a:schemeClr val="tx1"/>
              </a:solidFill>
            </a:endParaRPr>
          </a:p>
          <a:p>
            <a:r>
              <a:rPr lang="en-US" sz="2400" dirty="0">
                <a:solidFill>
                  <a:schemeClr val="tx1">
                    <a:lumMod val="65000"/>
                    <a:lumOff val="35000"/>
                  </a:schemeClr>
                </a:solidFill>
              </a:rPr>
              <a:t>March 2019</a:t>
            </a:r>
          </a:p>
          <a:p>
            <a:r>
              <a:rPr lang="en-US" sz="2400" dirty="0">
                <a:solidFill>
                  <a:schemeClr val="tx1">
                    <a:lumMod val="65000"/>
                    <a:lumOff val="35000"/>
                  </a:schemeClr>
                </a:solidFill>
              </a:rPr>
              <a:t>Marti Rosenberg, SIM Project Director</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grpSp>
        <p:nvGrpSpPr>
          <p:cNvPr id="10" name="Group 9"/>
          <p:cNvGrpSpPr/>
          <p:nvPr/>
        </p:nvGrpSpPr>
        <p:grpSpPr>
          <a:xfrm>
            <a:off x="2" y="-2"/>
            <a:ext cx="919846" cy="6876134"/>
            <a:chOff x="-5446" y="-2"/>
            <a:chExt cx="772889" cy="6502321"/>
          </a:xfrm>
        </p:grpSpPr>
        <p:sp>
          <p:nvSpPr>
            <p:cNvPr id="5" name="Rectangle 4"/>
            <p:cNvSpPr/>
            <p:nvPr/>
          </p:nvSpPr>
          <p:spPr>
            <a:xfrm rot="16200000">
              <a:off x="-2861589" y="2856141"/>
              <a:ext cx="6485175" cy="772889"/>
            </a:xfrm>
            <a:prstGeom prst="rect">
              <a:avLst/>
            </a:prstGeom>
            <a:solidFill>
              <a:srgbClr val="0033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rot="16200000">
              <a:off x="256825" y="5754248"/>
              <a:ext cx="242899" cy="767442"/>
            </a:xfrm>
            <a:prstGeom prst="rect">
              <a:avLst/>
            </a:prstGeom>
            <a:solidFill>
              <a:srgbClr val="3399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rot="16200000">
              <a:off x="256825" y="5511349"/>
              <a:ext cx="242899" cy="767442"/>
            </a:xfrm>
            <a:prstGeom prst="rect">
              <a:avLst/>
            </a:prstGeom>
            <a:solidFill>
              <a:srgbClr val="339933">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rot="16200000">
              <a:off x="259549" y="5994425"/>
              <a:ext cx="242900" cy="772888"/>
            </a:xfrm>
            <a:prstGeom prst="rect">
              <a:avLst/>
            </a:prstGeom>
            <a:solidFill>
              <a:srgbClr val="0066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rot="16200000">
              <a:off x="249447" y="5261070"/>
              <a:ext cx="257657" cy="767442"/>
            </a:xfrm>
            <a:prstGeom prst="rect">
              <a:avLst/>
            </a:prstGeom>
            <a:solidFill>
              <a:srgbClr val="CCCC00">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29671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E5700-FA54-4DC5-B403-78F4B92113A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p:cNvSpPr>
            <a:spLocks noGrp="1"/>
          </p:cNvSpPr>
          <p:nvPr>
            <p:ph type="title"/>
          </p:nvPr>
        </p:nvSpPr>
        <p:spPr>
          <a:xfrm>
            <a:off x="0" y="76200"/>
            <a:ext cx="9144000" cy="1143000"/>
          </a:xfrm>
        </p:spPr>
        <p:txBody>
          <a:bodyPr>
            <a:normAutofit/>
          </a:bodyPr>
          <a:lstStyle/>
          <a:p>
            <a:r>
              <a:rPr lang="en-US" b="1" dirty="0">
                <a:solidFill>
                  <a:srgbClr val="9F4B65"/>
                </a:solidFill>
              </a:rPr>
              <a:t>Example: Quality Measure Alignment</a:t>
            </a:r>
          </a:p>
        </p:txBody>
      </p:sp>
      <p:sp>
        <p:nvSpPr>
          <p:cNvPr id="12" name="Oval 11"/>
          <p:cNvSpPr/>
          <p:nvPr/>
        </p:nvSpPr>
        <p:spPr>
          <a:xfrm>
            <a:off x="228600" y="3850999"/>
            <a:ext cx="1216638" cy="1216638"/>
          </a:xfrm>
          <a:prstGeom prst="ellipse">
            <a:avLst/>
          </a:prstGeom>
          <a:solidFill>
            <a:srgbClr val="66003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a:ea typeface="+mn-ea"/>
                <a:cs typeface="+mn-cs"/>
              </a:rPr>
              <a:t>CMS Programs</a:t>
            </a:r>
          </a:p>
        </p:txBody>
      </p:sp>
      <p:sp>
        <p:nvSpPr>
          <p:cNvPr id="13" name="Oval 12"/>
          <p:cNvSpPr/>
          <p:nvPr/>
        </p:nvSpPr>
        <p:spPr>
          <a:xfrm>
            <a:off x="1074234" y="4479387"/>
            <a:ext cx="1216638" cy="1216638"/>
          </a:xfrm>
          <a:prstGeom prst="ellipse">
            <a:avLst/>
          </a:prstGeom>
          <a:solidFill>
            <a:srgbClr val="0033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a:ea typeface="+mn-ea"/>
                <a:cs typeface="+mn-cs"/>
              </a:rPr>
              <a:t>Commercial Payers</a:t>
            </a:r>
          </a:p>
        </p:txBody>
      </p:sp>
      <p:sp>
        <p:nvSpPr>
          <p:cNvPr id="14" name="Oval 13"/>
          <p:cNvSpPr/>
          <p:nvPr/>
        </p:nvSpPr>
        <p:spPr>
          <a:xfrm>
            <a:off x="2128589" y="4573201"/>
            <a:ext cx="1217999" cy="1217999"/>
          </a:xfrm>
          <a:prstGeom prst="ellipse">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a:ea typeface="+mn-ea"/>
                <a:cs typeface="+mn-cs"/>
              </a:rPr>
              <a:t>Medicaid Managed Care</a:t>
            </a:r>
          </a:p>
        </p:txBody>
      </p:sp>
      <p:sp>
        <p:nvSpPr>
          <p:cNvPr id="15" name="Oval 14"/>
          <p:cNvSpPr/>
          <p:nvPr/>
        </p:nvSpPr>
        <p:spPr>
          <a:xfrm>
            <a:off x="3214382" y="4479387"/>
            <a:ext cx="1219360" cy="1219360"/>
          </a:xfrm>
          <a:prstGeom prst="ellipse">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a:ea typeface="+mn-ea"/>
                <a:cs typeface="+mn-cs"/>
              </a:rPr>
              <a:t>OHIC PCMH Program</a:t>
            </a:r>
          </a:p>
        </p:txBody>
      </p:sp>
      <p:grpSp>
        <p:nvGrpSpPr>
          <p:cNvPr id="11" name="Group 10"/>
          <p:cNvGrpSpPr/>
          <p:nvPr/>
        </p:nvGrpSpPr>
        <p:grpSpPr>
          <a:xfrm>
            <a:off x="2051787" y="2422146"/>
            <a:ext cx="1377213" cy="1219200"/>
            <a:chOff x="3733800" y="1524000"/>
            <a:chExt cx="1306353" cy="933347"/>
          </a:xfrm>
        </p:grpSpPr>
        <p:sp>
          <p:nvSpPr>
            <p:cNvPr id="6" name="Rounded Rectangle 5"/>
            <p:cNvSpPr/>
            <p:nvPr/>
          </p:nvSpPr>
          <p:spPr>
            <a:xfrm>
              <a:off x="3733800" y="1524000"/>
              <a:ext cx="1306353" cy="933347"/>
            </a:xfrm>
            <a:prstGeom prst="roundRect">
              <a:avLst/>
            </a:prstGeom>
            <a:solidFill>
              <a:srgbClr val="00BC5E">
                <a:alpha val="69804"/>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Provider</a:t>
              </a:r>
            </a:p>
          </p:txBody>
        </p:sp>
        <p:pic>
          <p:nvPicPr>
            <p:cNvPr id="1028" name="Picture 4" descr="Related imag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167860" y="1917956"/>
              <a:ext cx="438232" cy="38591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Oval 16"/>
          <p:cNvSpPr/>
          <p:nvPr/>
        </p:nvSpPr>
        <p:spPr>
          <a:xfrm>
            <a:off x="4084499" y="3850999"/>
            <a:ext cx="1219360" cy="1219360"/>
          </a:xfrm>
          <a:prstGeom prst="ellipse">
            <a:avLst/>
          </a:prstGeom>
          <a:solidFill>
            <a:srgbClr val="B4B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a:ea typeface="+mn-ea"/>
                <a:cs typeface="+mn-cs"/>
              </a:rPr>
              <a:t>Other Programs</a:t>
            </a:r>
          </a:p>
        </p:txBody>
      </p:sp>
      <p:sp>
        <p:nvSpPr>
          <p:cNvPr id="19" name="Content Placeholder 2"/>
          <p:cNvSpPr>
            <a:spLocks noGrp="1"/>
          </p:cNvSpPr>
          <p:nvPr>
            <p:ph idx="1"/>
          </p:nvPr>
        </p:nvSpPr>
        <p:spPr>
          <a:xfrm>
            <a:off x="1365038" y="1501155"/>
            <a:ext cx="2745099" cy="674079"/>
          </a:xfrm>
        </p:spPr>
        <p:txBody>
          <a:bodyPr>
            <a:normAutofit/>
          </a:bodyPr>
          <a:lstStyle/>
          <a:p>
            <a:pPr marL="0" indent="0" algn="ctr">
              <a:buNone/>
            </a:pPr>
            <a:r>
              <a:rPr lang="en-US" sz="1800" dirty="0">
                <a:solidFill>
                  <a:schemeClr val="tx1">
                    <a:lumMod val="65000"/>
                    <a:lumOff val="35000"/>
                  </a:schemeClr>
                </a:solidFill>
              </a:rPr>
              <a:t>Before SIM Measure Alignment Work Group</a:t>
            </a:r>
          </a:p>
        </p:txBody>
      </p:sp>
      <p:cxnSp>
        <p:nvCxnSpPr>
          <p:cNvPr id="20" name="Straight Arrow Connector 19"/>
          <p:cNvCxnSpPr>
            <a:stCxn id="6" idx="2"/>
            <a:endCxn id="12" idx="7"/>
          </p:cNvCxnSpPr>
          <p:nvPr/>
        </p:nvCxnSpPr>
        <p:spPr>
          <a:xfrm flipH="1">
            <a:off x="1267065" y="3641346"/>
            <a:ext cx="1473329" cy="387826"/>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a:endCxn id="13" idx="0"/>
          </p:cNvCxnSpPr>
          <p:nvPr/>
        </p:nvCxnSpPr>
        <p:spPr>
          <a:xfrm flipH="1">
            <a:off x="1682553" y="3641346"/>
            <a:ext cx="1057841" cy="838041"/>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a:endCxn id="14" idx="0"/>
          </p:cNvCxnSpPr>
          <p:nvPr/>
        </p:nvCxnSpPr>
        <p:spPr>
          <a:xfrm flipH="1">
            <a:off x="2737589" y="3641346"/>
            <a:ext cx="2805" cy="931855"/>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2"/>
            <a:endCxn id="15" idx="0"/>
          </p:cNvCxnSpPr>
          <p:nvPr/>
        </p:nvCxnSpPr>
        <p:spPr>
          <a:xfrm>
            <a:off x="2740394" y="3641346"/>
            <a:ext cx="1083668" cy="838041"/>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2"/>
            <a:endCxn id="17" idx="1"/>
          </p:cNvCxnSpPr>
          <p:nvPr/>
        </p:nvCxnSpPr>
        <p:spPr>
          <a:xfrm>
            <a:off x="2740394" y="3641346"/>
            <a:ext cx="1522676" cy="388224"/>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021699" y="2413967"/>
            <a:ext cx="2019009" cy="3189791"/>
            <a:chOff x="6248400" y="1839409"/>
            <a:chExt cx="2019009" cy="3189791"/>
          </a:xfrm>
        </p:grpSpPr>
        <p:grpSp>
          <p:nvGrpSpPr>
            <p:cNvPr id="38" name="Group 37"/>
            <p:cNvGrpSpPr/>
            <p:nvPr/>
          </p:nvGrpSpPr>
          <p:grpSpPr>
            <a:xfrm>
              <a:off x="6569296" y="1839409"/>
              <a:ext cx="1377213" cy="1219200"/>
              <a:chOff x="3733799" y="1517739"/>
              <a:chExt cx="1306353" cy="933347"/>
            </a:xfrm>
          </p:grpSpPr>
          <p:sp>
            <p:nvSpPr>
              <p:cNvPr id="39" name="Rounded Rectangle 38"/>
              <p:cNvSpPr/>
              <p:nvPr/>
            </p:nvSpPr>
            <p:spPr>
              <a:xfrm>
                <a:off x="3733799" y="1517739"/>
                <a:ext cx="1306353" cy="933347"/>
              </a:xfrm>
              <a:prstGeom prst="roundRect">
                <a:avLst/>
              </a:prstGeom>
              <a:solidFill>
                <a:srgbClr val="00BC5E">
                  <a:alpha val="69804"/>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Provider</a:t>
                </a:r>
              </a:p>
            </p:txBody>
          </p:sp>
          <p:pic>
            <p:nvPicPr>
              <p:cNvPr id="40" name="Picture 4" descr="Related imag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167860" y="1917956"/>
                <a:ext cx="438232" cy="38591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Oval 40"/>
            <p:cNvSpPr/>
            <p:nvPr/>
          </p:nvSpPr>
          <p:spPr>
            <a:xfrm>
              <a:off x="6248400" y="3781452"/>
              <a:ext cx="1216638" cy="1216638"/>
            </a:xfrm>
            <a:prstGeom prst="ellipse">
              <a:avLst/>
            </a:prstGeom>
            <a:solidFill>
              <a:srgbClr val="66003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Oval 44"/>
            <p:cNvSpPr/>
            <p:nvPr/>
          </p:nvSpPr>
          <p:spPr>
            <a:xfrm>
              <a:off x="7048049" y="3770695"/>
              <a:ext cx="1219360" cy="1219360"/>
            </a:xfrm>
            <a:prstGeom prst="ellipse">
              <a:avLst/>
            </a:prstGeom>
            <a:solidFill>
              <a:srgbClr val="B4B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Oval 42"/>
            <p:cNvSpPr/>
            <p:nvPr/>
          </p:nvSpPr>
          <p:spPr>
            <a:xfrm>
              <a:off x="6648905" y="3811201"/>
              <a:ext cx="1217999" cy="1217999"/>
            </a:xfrm>
            <a:prstGeom prst="ellipse">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a:ea typeface="+mn-ea"/>
                  <a:cs typeface="+mn-cs"/>
                </a:rPr>
                <a:t>SIM Aligned Measures</a:t>
              </a:r>
            </a:p>
          </p:txBody>
        </p:sp>
        <p:cxnSp>
          <p:nvCxnSpPr>
            <p:cNvPr id="46" name="Straight Arrow Connector 45"/>
            <p:cNvCxnSpPr>
              <a:stCxn id="39" idx="2"/>
              <a:endCxn id="43" idx="0"/>
            </p:cNvCxnSpPr>
            <p:nvPr/>
          </p:nvCxnSpPr>
          <p:spPr>
            <a:xfrm>
              <a:off x="7257903" y="3058609"/>
              <a:ext cx="2" cy="752592"/>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51" name="Content Placeholder 2"/>
          <p:cNvSpPr txBox="1">
            <a:spLocks/>
          </p:cNvSpPr>
          <p:nvPr/>
        </p:nvSpPr>
        <p:spPr>
          <a:xfrm>
            <a:off x="5715000" y="1501155"/>
            <a:ext cx="2745099" cy="6740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prstClr val="black">
                    <a:lumMod val="65000"/>
                    <a:lumOff val="35000"/>
                  </a:prstClr>
                </a:solidFill>
                <a:latin typeface="Calibri"/>
              </a:rPr>
              <a:t>Transition to OHIC </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Measure Alignment Work Group</a:t>
            </a:r>
          </a:p>
        </p:txBody>
      </p:sp>
      <p:sp>
        <p:nvSpPr>
          <p:cNvPr id="27" name="Rounded Rectangle 5">
            <a:extLst>
              <a:ext uri="{FF2B5EF4-FFF2-40B4-BE49-F238E27FC236}">
                <a16:creationId xmlns:a16="http://schemas.microsoft.com/office/drawing/2014/main" id="{C1C15E87-FAD0-40F3-8F26-5D0F24533E36}"/>
              </a:ext>
            </a:extLst>
          </p:cNvPr>
          <p:cNvSpPr/>
          <p:nvPr/>
        </p:nvSpPr>
        <p:spPr>
          <a:xfrm>
            <a:off x="4296243" y="5856145"/>
            <a:ext cx="2209187" cy="878691"/>
          </a:xfrm>
          <a:prstGeom prst="roundRect">
            <a:avLst/>
          </a:prstGeom>
          <a:solidFill>
            <a:srgbClr val="00BC5E">
              <a:alpha val="69804"/>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a:t>
            </a:r>
            <a:r>
              <a:rPr kumimoji="0" lang="en-US" sz="1400" b="1" i="0" u="none" strike="noStrike" kern="1200" cap="none" spc="0" normalizeH="0" baseline="0" noProof="0" dirty="0">
                <a:ln>
                  <a:noFill/>
                </a:ln>
                <a:solidFill>
                  <a:prstClr val="white"/>
                </a:solidFill>
                <a:effectLst/>
                <a:uLnTx/>
                <a:uFillTx/>
                <a:latin typeface="Calibri"/>
                <a:ea typeface="+mn-ea"/>
                <a:cs typeface="+mn-cs"/>
              </a:rPr>
              <a:t>Facilitated by the RI Quality Reporting System</a:t>
            </a:r>
          </a:p>
        </p:txBody>
      </p:sp>
      <p:cxnSp>
        <p:nvCxnSpPr>
          <p:cNvPr id="30" name="Straight Arrow Connector 29">
            <a:extLst>
              <a:ext uri="{FF2B5EF4-FFF2-40B4-BE49-F238E27FC236}">
                <a16:creationId xmlns:a16="http://schemas.microsoft.com/office/drawing/2014/main" id="{9ECC3D7B-46E9-4DF8-8FA3-0170FE34F246}"/>
              </a:ext>
            </a:extLst>
          </p:cNvPr>
          <p:cNvCxnSpPr>
            <a:cxnSpLocks/>
          </p:cNvCxnSpPr>
          <p:nvPr/>
        </p:nvCxnSpPr>
        <p:spPr>
          <a:xfrm flipH="1">
            <a:off x="6688223" y="5717267"/>
            <a:ext cx="798651" cy="632435"/>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32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Box 5"/>
          <p:cNvSpPr txBox="1">
            <a:spLocks noChangeArrowheads="1"/>
          </p:cNvSpPr>
          <p:nvPr/>
        </p:nvSpPr>
        <p:spPr bwMode="auto">
          <a:xfrm>
            <a:off x="371475" y="1044575"/>
            <a:ext cx="7658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defTabSz="914400" eaLnBrk="1" hangingPunct="1">
              <a:lnSpc>
                <a:spcPct val="100000"/>
              </a:lnSpc>
              <a:spcBef>
                <a:spcPct val="0"/>
              </a:spcBef>
              <a:buFontTx/>
              <a:buNone/>
              <a:defRPr/>
            </a:pPr>
            <a:r>
              <a:rPr lang="en-US" altLang="en-US" sz="2700">
                <a:solidFill>
                  <a:srgbClr val="FFFFFF"/>
                </a:solidFill>
                <a:latin typeface="Georgia" panose="02040502050405020303" pitchFamily="18" charset="0"/>
                <a:cs typeface="+mn-cs"/>
                <a:sym typeface="Arial" panose="020B0604020202020204" pitchFamily="34" charset="0"/>
              </a:rPr>
              <a:t>Slide Title is Georgia 36 point</a:t>
            </a:r>
          </a:p>
        </p:txBody>
      </p:sp>
      <p:pic>
        <p:nvPicPr>
          <p:cNvPr id="152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68275"/>
            <a:ext cx="8859838"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68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5400000">
            <a:off x="1143000" y="-1163782"/>
            <a:ext cx="6858000" cy="9144000"/>
            <a:chOff x="-5446" y="0"/>
            <a:chExt cx="772889" cy="6485173"/>
          </a:xfrm>
        </p:grpSpPr>
        <p:sp>
          <p:nvSpPr>
            <p:cNvPr id="5" name="Rectangle 4"/>
            <p:cNvSpPr/>
            <p:nvPr/>
          </p:nvSpPr>
          <p:spPr>
            <a:xfrm rot="16200000">
              <a:off x="-2368409" y="3349321"/>
              <a:ext cx="5498815" cy="772889"/>
            </a:xfrm>
            <a:prstGeom prst="rect">
              <a:avLst/>
            </a:prstGeom>
            <a:solidFill>
              <a:srgbClr val="0033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rot="16200000">
              <a:off x="259549" y="235563"/>
              <a:ext cx="242899" cy="772889"/>
            </a:xfrm>
            <a:prstGeom prst="rect">
              <a:avLst/>
            </a:prstGeom>
            <a:solidFill>
              <a:srgbClr val="3399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rot="16200000">
              <a:off x="259549" y="-7337"/>
              <a:ext cx="242899" cy="772889"/>
            </a:xfrm>
            <a:prstGeom prst="rect">
              <a:avLst/>
            </a:prstGeom>
            <a:solidFill>
              <a:srgbClr val="339933">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rot="16200000">
              <a:off x="259549" y="478463"/>
              <a:ext cx="242900" cy="772888"/>
            </a:xfrm>
            <a:prstGeom prst="rect">
              <a:avLst/>
            </a:prstGeom>
            <a:solidFill>
              <a:srgbClr val="0066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rot="16200000">
              <a:off x="252170" y="-257615"/>
              <a:ext cx="257657" cy="772888"/>
            </a:xfrm>
            <a:prstGeom prst="rect">
              <a:avLst/>
            </a:prstGeom>
            <a:solidFill>
              <a:srgbClr val="CCCC00">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Rectangle 9"/>
          <p:cNvSpPr/>
          <p:nvPr/>
        </p:nvSpPr>
        <p:spPr>
          <a:xfrm>
            <a:off x="1694521" y="3085051"/>
            <a:ext cx="4495800" cy="646331"/>
          </a:xfrm>
          <a:prstGeom prst="rect">
            <a:avLst/>
          </a:prstGeom>
        </p:spPr>
        <p:txBody>
          <a:bodyPr wrap="square">
            <a:spAutoFit/>
          </a:bodyPr>
          <a:lstStyle/>
          <a:p>
            <a:pPr algn="ctr"/>
            <a:r>
              <a:rPr lang="en-US" sz="3600" b="1" dirty="0">
                <a:solidFill>
                  <a:schemeClr val="bg1"/>
                </a:solidFill>
              </a:rPr>
              <a:t>QUESTIONS?</a:t>
            </a:r>
            <a:endParaRPr lang="en-US" sz="3600" dirty="0">
              <a:solidFill>
                <a:schemeClr val="bg1"/>
              </a:solidFill>
            </a:endParaRPr>
          </a:p>
        </p:txBody>
      </p:sp>
      <p:sp>
        <p:nvSpPr>
          <p:cNvPr id="2" name="Slide Number Placeholder 1"/>
          <p:cNvSpPr>
            <a:spLocks noGrp="1"/>
          </p:cNvSpPr>
          <p:nvPr>
            <p:ph type="sldNum" sz="quarter" idx="12"/>
          </p:nvPr>
        </p:nvSpPr>
        <p:spPr/>
        <p:txBody>
          <a:bodyPr/>
          <a:lstStyle/>
          <a:p>
            <a:fld id="{4C5E5700-FA54-4DC5-B403-78F4B92113A2}" type="slidenum">
              <a:rPr lang="en-US" smtClean="0"/>
              <a:t>12</a:t>
            </a:fld>
            <a:endParaRPr lang="en-US"/>
          </a:p>
        </p:txBody>
      </p:sp>
    </p:spTree>
    <p:extLst>
      <p:ext uri="{BB962C8B-B14F-4D97-AF65-F5344CB8AC3E}">
        <p14:creationId xmlns:p14="http://schemas.microsoft.com/office/powerpoint/2010/main" val="68679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rgbClr val="9F4B65"/>
                </a:solidFill>
              </a:rPr>
              <a:t>SIM Background</a:t>
            </a:r>
          </a:p>
        </p:txBody>
      </p:sp>
      <p:sp>
        <p:nvSpPr>
          <p:cNvPr id="3" name="Content Placeholder 2"/>
          <p:cNvSpPr>
            <a:spLocks noGrp="1"/>
          </p:cNvSpPr>
          <p:nvPr>
            <p:ph idx="1"/>
          </p:nvPr>
        </p:nvSpPr>
        <p:spPr>
          <a:xfrm>
            <a:off x="114300" y="1143000"/>
            <a:ext cx="8915400" cy="4953000"/>
          </a:xfrm>
        </p:spPr>
        <p:txBody>
          <a:bodyPr>
            <a:normAutofit/>
          </a:bodyPr>
          <a:lstStyle/>
          <a:p>
            <a:r>
              <a:rPr lang="en-US" sz="2800" dirty="0">
                <a:solidFill>
                  <a:schemeClr val="tx1">
                    <a:lumMod val="65000"/>
                    <a:lumOff val="35000"/>
                  </a:schemeClr>
                </a:solidFill>
              </a:rPr>
              <a:t>$20 million grant from the Centers for Medicare and Medicaid Services (CMS)</a:t>
            </a:r>
          </a:p>
          <a:p>
            <a:r>
              <a:rPr lang="en-US" sz="2800" dirty="0">
                <a:solidFill>
                  <a:schemeClr val="tx1">
                    <a:lumMod val="65000"/>
                    <a:lumOff val="35000"/>
                  </a:schemeClr>
                </a:solidFill>
              </a:rPr>
              <a:t>Transforming the way we deliver and pay for healthcare</a:t>
            </a:r>
          </a:p>
          <a:p>
            <a:r>
              <a:rPr lang="en-US" sz="2800" dirty="0">
                <a:solidFill>
                  <a:schemeClr val="tx1">
                    <a:lumMod val="65000"/>
                    <a:lumOff val="35000"/>
                  </a:schemeClr>
                </a:solidFill>
              </a:rPr>
              <a:t>Enhancing the way individuals are engaged in their health</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165000"/>
                    </a14:imgEffect>
                    <a14:imgEffect>
                      <a14:brightnessContrast contrast="-24000"/>
                    </a14:imgEffect>
                  </a14:imgLayer>
                </a14:imgProps>
              </a:ext>
              <a:ext uri="{28A0092B-C50C-407E-A947-70E740481C1C}">
                <a14:useLocalDpi xmlns:a14="http://schemas.microsoft.com/office/drawing/2010/main" val="0"/>
              </a:ext>
            </a:extLst>
          </a:blip>
          <a:srcRect/>
          <a:stretch>
            <a:fillRect/>
          </a:stretch>
        </p:blipFill>
        <p:spPr bwMode="auto">
          <a:xfrm>
            <a:off x="2095500" y="3317781"/>
            <a:ext cx="4953000" cy="350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C5E5700-FA54-4DC5-B403-78F4B92113A2}" type="slidenum">
              <a:rPr lang="en-US" smtClean="0"/>
              <a:t>2</a:t>
            </a:fld>
            <a:endParaRPr lang="en-US"/>
          </a:p>
        </p:txBody>
      </p:sp>
    </p:spTree>
    <p:extLst>
      <p:ext uri="{BB962C8B-B14F-4D97-AF65-F5344CB8AC3E}">
        <p14:creationId xmlns:p14="http://schemas.microsoft.com/office/powerpoint/2010/main" val="202284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F4B65"/>
                </a:solidFill>
              </a:rPr>
              <a:t>SIM’s Ultimate Goal</a:t>
            </a:r>
            <a:endParaRPr lang="en-US" dirty="0"/>
          </a:p>
        </p:txBody>
      </p:sp>
      <p:pic>
        <p:nvPicPr>
          <p:cNvPr id="1026" name="Picture 2" descr="http://www.ihi.org/Engage/Initiatives/TripleAim/Documents/Triple-Aim-Triangle_withTitle%20white%20background%20v3.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98" t="27550" r="11400" b="12430"/>
          <a:stretch/>
        </p:blipFill>
        <p:spPr bwMode="auto">
          <a:xfrm>
            <a:off x="2727324" y="2819399"/>
            <a:ext cx="3505200" cy="23782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752600"/>
            <a:ext cx="5486400" cy="584775"/>
          </a:xfrm>
          <a:prstGeom prst="rect">
            <a:avLst/>
          </a:prstGeom>
          <a:noFill/>
        </p:spPr>
        <p:txBody>
          <a:bodyPr wrap="square" rtlCol="0">
            <a:spAutoFit/>
          </a:bodyPr>
          <a:lstStyle/>
          <a:p>
            <a:pPr algn="ctr"/>
            <a:r>
              <a:rPr lang="en-US" sz="3200" dirty="0">
                <a:solidFill>
                  <a:schemeClr val="tx1">
                    <a:lumMod val="65000"/>
                    <a:lumOff val="35000"/>
                  </a:schemeClr>
                </a:solidFill>
                <a:latin typeface="Cambria" panose="02040503050406030204" pitchFamily="18" charset="0"/>
              </a:rPr>
              <a:t>Adapting the Triple Aim</a:t>
            </a:r>
          </a:p>
        </p:txBody>
      </p:sp>
      <p:sp>
        <p:nvSpPr>
          <p:cNvPr id="5" name="TextBox 4"/>
          <p:cNvSpPr txBox="1"/>
          <p:nvPr/>
        </p:nvSpPr>
        <p:spPr>
          <a:xfrm>
            <a:off x="3298824" y="2404646"/>
            <a:ext cx="2362200" cy="338554"/>
          </a:xfrm>
          <a:prstGeom prst="rect">
            <a:avLst/>
          </a:prstGeom>
          <a:noFill/>
        </p:spPr>
        <p:txBody>
          <a:bodyPr wrap="square" rtlCol="0">
            <a:spAutoFit/>
          </a:bodyPr>
          <a:lstStyle/>
          <a:p>
            <a:pPr algn="ctr"/>
            <a:r>
              <a:rPr lang="en-US" sz="1600" b="1" dirty="0">
                <a:solidFill>
                  <a:srgbClr val="0F898F"/>
                </a:solidFill>
                <a:latin typeface="Tahoma" panose="020B0604030504040204" pitchFamily="34" charset="0"/>
                <a:ea typeface="Tahoma" panose="020B0604030504040204" pitchFamily="34" charset="0"/>
                <a:cs typeface="Tahoma" panose="020B0604030504040204" pitchFamily="34" charset="0"/>
              </a:rPr>
              <a:t>Healthier People</a:t>
            </a:r>
          </a:p>
        </p:txBody>
      </p:sp>
      <p:sp>
        <p:nvSpPr>
          <p:cNvPr id="7" name="TextBox 6"/>
          <p:cNvSpPr txBox="1"/>
          <p:nvPr/>
        </p:nvSpPr>
        <p:spPr>
          <a:xfrm>
            <a:off x="1828800" y="5181600"/>
            <a:ext cx="2362200" cy="338554"/>
          </a:xfrm>
          <a:prstGeom prst="rect">
            <a:avLst/>
          </a:prstGeom>
          <a:noFill/>
        </p:spPr>
        <p:txBody>
          <a:bodyPr wrap="square" rtlCol="0">
            <a:spAutoFit/>
          </a:bodyPr>
          <a:lstStyle/>
          <a:p>
            <a:pPr algn="ctr"/>
            <a:r>
              <a:rPr lang="en-US" sz="1600" b="1" dirty="0">
                <a:solidFill>
                  <a:srgbClr val="0F898F"/>
                </a:solidFill>
                <a:latin typeface="Tahoma" panose="020B0604030504040204" pitchFamily="34" charset="0"/>
                <a:ea typeface="Tahoma" panose="020B0604030504040204" pitchFamily="34" charset="0"/>
                <a:cs typeface="Tahoma" panose="020B0604030504040204" pitchFamily="34" charset="0"/>
              </a:rPr>
              <a:t>Better Care</a:t>
            </a:r>
          </a:p>
        </p:txBody>
      </p:sp>
      <p:sp>
        <p:nvSpPr>
          <p:cNvPr id="8" name="TextBox 7"/>
          <p:cNvSpPr txBox="1"/>
          <p:nvPr/>
        </p:nvSpPr>
        <p:spPr>
          <a:xfrm>
            <a:off x="4953000" y="5181600"/>
            <a:ext cx="2362200" cy="338554"/>
          </a:xfrm>
          <a:prstGeom prst="rect">
            <a:avLst/>
          </a:prstGeom>
          <a:noFill/>
        </p:spPr>
        <p:txBody>
          <a:bodyPr wrap="square" rtlCol="0">
            <a:spAutoFit/>
          </a:bodyPr>
          <a:lstStyle/>
          <a:p>
            <a:pPr algn="ctr"/>
            <a:r>
              <a:rPr lang="en-US" sz="1600" b="1" dirty="0">
                <a:solidFill>
                  <a:srgbClr val="0F898F"/>
                </a:solidFill>
                <a:latin typeface="Tahoma" panose="020B0604030504040204" pitchFamily="34" charset="0"/>
                <a:ea typeface="Tahoma" panose="020B0604030504040204" pitchFamily="34" charset="0"/>
                <a:cs typeface="Tahoma" panose="020B0604030504040204" pitchFamily="34" charset="0"/>
              </a:rPr>
              <a:t>Smarter Spending</a:t>
            </a:r>
          </a:p>
        </p:txBody>
      </p:sp>
      <p:sp>
        <p:nvSpPr>
          <p:cNvPr id="10" name="Content Placeholder 2"/>
          <p:cNvSpPr>
            <a:spLocks noGrp="1"/>
          </p:cNvSpPr>
          <p:nvPr>
            <p:ph idx="1"/>
          </p:nvPr>
        </p:nvSpPr>
        <p:spPr>
          <a:xfrm>
            <a:off x="166007" y="6096000"/>
            <a:ext cx="8811986" cy="423446"/>
          </a:xfrm>
        </p:spPr>
        <p:txBody>
          <a:bodyPr>
            <a:normAutofit/>
          </a:bodyPr>
          <a:lstStyle/>
          <a:p>
            <a:pPr marL="0" indent="0" algn="ctr">
              <a:buNone/>
            </a:pPr>
            <a:r>
              <a:rPr lang="en-US" sz="1200" i="1" dirty="0">
                <a:solidFill>
                  <a:schemeClr val="tx1">
                    <a:lumMod val="65000"/>
                    <a:lumOff val="35000"/>
                  </a:schemeClr>
                </a:solidFill>
              </a:rPr>
              <a:t>Adapted from Institute for Healthcare Improvement, 2012 </a:t>
            </a:r>
          </a:p>
        </p:txBody>
      </p:sp>
      <p:sp>
        <p:nvSpPr>
          <p:cNvPr id="4" name="Slide Number Placeholder 3"/>
          <p:cNvSpPr>
            <a:spLocks noGrp="1"/>
          </p:cNvSpPr>
          <p:nvPr>
            <p:ph type="sldNum" sz="quarter" idx="12"/>
          </p:nvPr>
        </p:nvSpPr>
        <p:spPr/>
        <p:txBody>
          <a:bodyPr/>
          <a:lstStyle/>
          <a:p>
            <a:fld id="{4C5E5700-FA54-4DC5-B403-78F4B92113A2}" type="slidenum">
              <a:rPr lang="en-US" smtClean="0"/>
              <a:t>3</a:t>
            </a:fld>
            <a:endParaRPr lang="en-US" dirty="0"/>
          </a:p>
        </p:txBody>
      </p:sp>
    </p:spTree>
    <p:extLst>
      <p:ext uri="{BB962C8B-B14F-4D97-AF65-F5344CB8AC3E}">
        <p14:creationId xmlns:p14="http://schemas.microsoft.com/office/powerpoint/2010/main" val="161252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p:spPr>
        <p:txBody>
          <a:bodyPr/>
          <a:lstStyle/>
          <a:p>
            <a:r>
              <a:rPr lang="en-US" b="1" dirty="0">
                <a:solidFill>
                  <a:srgbClr val="9F4B65"/>
                </a:solidFill>
              </a:rPr>
              <a:t>SIM Theory of Change</a:t>
            </a:r>
          </a:p>
        </p:txBody>
      </p:sp>
      <p:grpSp>
        <p:nvGrpSpPr>
          <p:cNvPr id="13" name="Group 12"/>
          <p:cNvGrpSpPr/>
          <p:nvPr/>
        </p:nvGrpSpPr>
        <p:grpSpPr>
          <a:xfrm>
            <a:off x="152400" y="2623088"/>
            <a:ext cx="8839200" cy="1872712"/>
            <a:chOff x="0" y="1661162"/>
            <a:chExt cx="8991600" cy="1905000"/>
          </a:xfrm>
        </p:grpSpPr>
        <p:sp>
          <p:nvSpPr>
            <p:cNvPr id="5" name="Oval 4"/>
            <p:cNvSpPr/>
            <p:nvPr/>
          </p:nvSpPr>
          <p:spPr>
            <a:xfrm>
              <a:off x="0" y="1661162"/>
              <a:ext cx="1905000" cy="1905000"/>
            </a:xfrm>
            <a:prstGeom prst="ellipse">
              <a:avLst/>
            </a:prstGeom>
            <a:solidFill>
              <a:srgbClr val="0033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Empower Patients</a:t>
              </a:r>
            </a:p>
          </p:txBody>
        </p:sp>
        <p:sp>
          <p:nvSpPr>
            <p:cNvPr id="7" name="Oval 6"/>
            <p:cNvSpPr/>
            <p:nvPr/>
          </p:nvSpPr>
          <p:spPr>
            <a:xfrm>
              <a:off x="2362200" y="1661162"/>
              <a:ext cx="1905000" cy="1905000"/>
            </a:xfrm>
            <a:prstGeom prst="ellipse">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Support Providers</a:t>
              </a:r>
            </a:p>
          </p:txBody>
        </p:sp>
        <p:sp>
          <p:nvSpPr>
            <p:cNvPr id="8" name="Oval 7"/>
            <p:cNvSpPr/>
            <p:nvPr/>
          </p:nvSpPr>
          <p:spPr>
            <a:xfrm>
              <a:off x="4724399" y="1661162"/>
              <a:ext cx="1941787" cy="1905000"/>
            </a:xfrm>
            <a:prstGeom prst="ellipse">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Address Determinants of Health</a:t>
              </a:r>
            </a:p>
          </p:txBody>
        </p:sp>
        <p:sp>
          <p:nvSpPr>
            <p:cNvPr id="9" name="Oval 8"/>
            <p:cNvSpPr/>
            <p:nvPr/>
          </p:nvSpPr>
          <p:spPr>
            <a:xfrm>
              <a:off x="7086600" y="1661162"/>
              <a:ext cx="1905000" cy="1905000"/>
            </a:xfrm>
            <a:prstGeom prst="ellipse">
              <a:avLst/>
            </a:prstGeom>
            <a:solidFill>
              <a:srgbClr val="ACA8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Improved Population Health </a:t>
              </a:r>
            </a:p>
            <a:p>
              <a:pPr algn="ctr"/>
              <a:r>
                <a:rPr lang="en-US" sz="1600" b="1" dirty="0"/>
                <a:t>&amp; </a:t>
              </a:r>
            </a:p>
            <a:p>
              <a:pPr algn="ctr"/>
              <a:r>
                <a:rPr lang="en-US" sz="1600" b="1" dirty="0"/>
                <a:t>Progress Toward Triple Aim</a:t>
              </a:r>
            </a:p>
          </p:txBody>
        </p:sp>
        <p:sp>
          <p:nvSpPr>
            <p:cNvPr id="6" name="Cross 5"/>
            <p:cNvSpPr/>
            <p:nvPr/>
          </p:nvSpPr>
          <p:spPr>
            <a:xfrm>
              <a:off x="1981200" y="2545080"/>
              <a:ext cx="304800" cy="304800"/>
            </a:xfrm>
            <a:prstGeom prst="plus">
              <a:avLst>
                <a:gd name="adj" fmla="val 38187"/>
              </a:avLst>
            </a:prstGeom>
            <a:solidFill>
              <a:srgbClr val="0033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p:cNvSpPr/>
            <p:nvPr/>
          </p:nvSpPr>
          <p:spPr>
            <a:xfrm>
              <a:off x="4343400" y="2545080"/>
              <a:ext cx="304800" cy="304800"/>
            </a:xfrm>
            <a:prstGeom prst="plus">
              <a:avLst>
                <a:gd name="adj" fmla="val 38187"/>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qual 9"/>
            <p:cNvSpPr/>
            <p:nvPr/>
          </p:nvSpPr>
          <p:spPr>
            <a:xfrm>
              <a:off x="6666186" y="2506980"/>
              <a:ext cx="396239" cy="381000"/>
            </a:xfrm>
            <a:prstGeom prst="mathEqual">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Slide Number Placeholder 1"/>
          <p:cNvSpPr>
            <a:spLocks noGrp="1"/>
          </p:cNvSpPr>
          <p:nvPr>
            <p:ph type="sldNum" sz="quarter" idx="12"/>
          </p:nvPr>
        </p:nvSpPr>
        <p:spPr/>
        <p:txBody>
          <a:bodyPr/>
          <a:lstStyle/>
          <a:p>
            <a:fld id="{4C5E5700-FA54-4DC5-B403-78F4B92113A2}" type="slidenum">
              <a:rPr lang="en-US" smtClean="0"/>
              <a:t>4</a:t>
            </a:fld>
            <a:endParaRPr lang="en-US"/>
          </a:p>
        </p:txBody>
      </p:sp>
    </p:spTree>
    <p:extLst>
      <p:ext uri="{BB962C8B-B14F-4D97-AF65-F5344CB8AC3E}">
        <p14:creationId xmlns:p14="http://schemas.microsoft.com/office/powerpoint/2010/main" val="106429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56" y="152400"/>
            <a:ext cx="8337176" cy="6474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306ED07E-E2F1-44B7-8DB2-7BBE57EAA06B}"/>
              </a:ext>
            </a:extLst>
          </p:cNvPr>
          <p:cNvSpPr txBox="1"/>
          <p:nvPr/>
        </p:nvSpPr>
        <p:spPr>
          <a:xfrm>
            <a:off x="3657600" y="990600"/>
            <a:ext cx="1828800" cy="1066800"/>
          </a:xfrm>
          <a:prstGeom prst="rect">
            <a:avLst/>
          </a:prstGeom>
          <a:noFill/>
        </p:spPr>
        <p:txBody>
          <a:bodyPr wrap="square" rtlCol="0">
            <a:spAutoFit/>
          </a:bodyPr>
          <a:lstStyle/>
          <a:p>
            <a:endParaRPr lang="en-US" dirty="0"/>
          </a:p>
        </p:txBody>
      </p:sp>
      <p:sp>
        <p:nvSpPr>
          <p:cNvPr id="2063" name="TextBox 2062">
            <a:extLst>
              <a:ext uri="{FF2B5EF4-FFF2-40B4-BE49-F238E27FC236}">
                <a16:creationId xmlns:a16="http://schemas.microsoft.com/office/drawing/2014/main" id="{F4E937F4-3D56-4ED6-B5FA-61E0393A74C3}"/>
              </a:ext>
            </a:extLst>
          </p:cNvPr>
          <p:cNvSpPr txBox="1"/>
          <p:nvPr/>
        </p:nvSpPr>
        <p:spPr>
          <a:xfrm>
            <a:off x="4114800" y="2973334"/>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55710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F4B65"/>
                </a:solidFill>
              </a:rPr>
              <a:t>SIM’s Major Strategies</a:t>
            </a:r>
            <a:endParaRPr lang="en-US" dirty="0"/>
          </a:p>
        </p:txBody>
      </p:sp>
      <p:sp>
        <p:nvSpPr>
          <p:cNvPr id="8" name="Rounded Rectangle 3"/>
          <p:cNvSpPr/>
          <p:nvPr/>
        </p:nvSpPr>
        <p:spPr>
          <a:xfrm>
            <a:off x="315258" y="1322904"/>
            <a:ext cx="8520546" cy="1069303"/>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marR="0" lvl="0" indent="0" algn="l" defTabSz="8001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 Strengthening Community/Clinical Linkages, to support value based payments (linking payments to outcome) and patient engagement</a:t>
            </a:r>
            <a:endParaRPr kumimoji="0" lang="en-US" sz="2400" b="1" i="0" u="none" strike="noStrike" kern="1200" cap="none" spc="0" normalizeH="0" baseline="0" noProof="0" dirty="0">
              <a:ln>
                <a:noFill/>
              </a:ln>
              <a:solidFill>
                <a:srgbClr val="C0504D">
                  <a:lumMod val="75000"/>
                </a:srgbClr>
              </a:solidFill>
              <a:effectLst/>
              <a:uLnTx/>
              <a:uFillTx/>
              <a:latin typeface="Calibri"/>
              <a:ea typeface="+mn-ea"/>
              <a:cs typeface="+mn-cs"/>
            </a:endParaRPr>
          </a:p>
        </p:txBody>
      </p:sp>
      <p:sp>
        <p:nvSpPr>
          <p:cNvPr id="11" name="Rounded Rectangle 4"/>
          <p:cNvSpPr/>
          <p:nvPr/>
        </p:nvSpPr>
        <p:spPr>
          <a:xfrm>
            <a:off x="301399" y="2532242"/>
            <a:ext cx="8534401" cy="715808"/>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marR="0" lvl="0" indent="0" algn="l" defTabSz="914400" rtl="0" eaLnBrk="1" fontAlgn="auto" latinLnBrk="0" hangingPunct="1">
              <a:lnSpc>
                <a:spcPct val="100000"/>
              </a:lnSpc>
              <a:spcBef>
                <a:spcPts val="0"/>
              </a:spcBef>
              <a:spcAft>
                <a:spcPts val="0"/>
              </a:spcAft>
              <a:buClrTx/>
              <a:buSzTx/>
              <a:buFontTx/>
              <a:buNone/>
              <a:tabLst>
                <a:tab pos="6515100" algn="l"/>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 Integrating Physical and Behavioral Health, to support population health improvements	</a:t>
            </a:r>
          </a:p>
        </p:txBody>
      </p:sp>
      <p:sp>
        <p:nvSpPr>
          <p:cNvPr id="17" name="Rounded Rectangle 3"/>
          <p:cNvSpPr/>
          <p:nvPr/>
        </p:nvSpPr>
        <p:spPr>
          <a:xfrm>
            <a:off x="301399" y="3429000"/>
            <a:ext cx="8534401" cy="715808"/>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marR="0" lvl="0" indent="0" algn="l" defTabSz="8001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 Building Workforce Capacity as a part of developing  infrastructure for quality care</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ounded Rectangle 4">
            <a:extLst>
              <a:ext uri="{FF2B5EF4-FFF2-40B4-BE49-F238E27FC236}">
                <a16:creationId xmlns:a16="http://schemas.microsoft.com/office/drawing/2014/main" id="{E449ABBD-5AC7-493C-8816-202A177C1CEF}"/>
              </a:ext>
            </a:extLst>
          </p:cNvPr>
          <p:cNvSpPr/>
          <p:nvPr/>
        </p:nvSpPr>
        <p:spPr>
          <a:xfrm>
            <a:off x="301399" y="4305300"/>
            <a:ext cx="8534401" cy="715808"/>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marR="0" lvl="0" indent="0" algn="l" defTabSz="914400" rtl="0" eaLnBrk="1" fontAlgn="auto" latinLnBrk="0" hangingPunct="1">
              <a:lnSpc>
                <a:spcPct val="100000"/>
              </a:lnSpc>
              <a:spcBef>
                <a:spcPts val="0"/>
              </a:spcBef>
              <a:spcAft>
                <a:spcPts val="0"/>
              </a:spcAft>
              <a:buClrTx/>
              <a:buSzTx/>
              <a:buFontTx/>
              <a:buNone/>
              <a:tabLst>
                <a:tab pos="6515100" algn="l"/>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4. Integrating Health Information Technology and Data, as a part of developing infrastructure for quality care	</a:t>
            </a:r>
          </a:p>
        </p:txBody>
      </p:sp>
      <p:sp>
        <p:nvSpPr>
          <p:cNvPr id="16" name="Rounded Rectangle 3">
            <a:extLst>
              <a:ext uri="{FF2B5EF4-FFF2-40B4-BE49-F238E27FC236}">
                <a16:creationId xmlns:a16="http://schemas.microsoft.com/office/drawing/2014/main" id="{89D6C623-08D3-4BEE-B5DE-2579D23E4858}"/>
              </a:ext>
            </a:extLst>
          </p:cNvPr>
          <p:cNvSpPr/>
          <p:nvPr/>
        </p:nvSpPr>
        <p:spPr>
          <a:xfrm>
            <a:off x="301400" y="5181600"/>
            <a:ext cx="8534401" cy="1194042"/>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marR="0" lvl="0" indent="0" algn="l" defTabSz="8001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5. Contributing to a Culture of Collaboration within state government and through public/private alignment, to support all of the strategies above</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842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F4B65"/>
                </a:solidFill>
              </a:rPr>
              <a:t>Other SIM Priorities</a:t>
            </a:r>
            <a:endParaRPr lang="en-US" dirty="0"/>
          </a:p>
        </p:txBody>
      </p:sp>
      <p:sp>
        <p:nvSpPr>
          <p:cNvPr id="8" name="Rounded Rectangle 3"/>
          <p:cNvSpPr/>
          <p:nvPr/>
        </p:nvSpPr>
        <p:spPr>
          <a:xfrm>
            <a:off x="315258" y="1322905"/>
            <a:ext cx="8520546" cy="715808"/>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marR="0" lvl="0" indent="0" algn="l" defTabSz="8001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 Integration &amp; Alignment</a:t>
            </a:r>
            <a:endParaRPr kumimoji="0" lang="en-US" sz="2400" b="1" i="0" u="none" strike="noStrike" kern="1200" cap="none" spc="0" normalizeH="0" baseline="0" noProof="0" dirty="0">
              <a:ln>
                <a:noFill/>
              </a:ln>
              <a:solidFill>
                <a:srgbClr val="C0504D">
                  <a:lumMod val="75000"/>
                </a:srgbClr>
              </a:solidFill>
              <a:effectLst/>
              <a:uLnTx/>
              <a:uFillTx/>
              <a:latin typeface="Calibri"/>
              <a:ea typeface="+mn-ea"/>
              <a:cs typeface="+mn-cs"/>
            </a:endParaRPr>
          </a:p>
        </p:txBody>
      </p:sp>
      <p:sp>
        <p:nvSpPr>
          <p:cNvPr id="11" name="Rounded Rectangle 4"/>
          <p:cNvSpPr/>
          <p:nvPr/>
        </p:nvSpPr>
        <p:spPr>
          <a:xfrm>
            <a:off x="315258" y="2382322"/>
            <a:ext cx="8534401" cy="715808"/>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marR="0" lvl="0" indent="0" algn="l" defTabSz="914400" rtl="0" eaLnBrk="1" fontAlgn="auto" latinLnBrk="0" hangingPunct="1">
              <a:lnSpc>
                <a:spcPct val="100000"/>
              </a:lnSpc>
              <a:spcBef>
                <a:spcPts val="0"/>
              </a:spcBef>
              <a:spcAft>
                <a:spcPts val="0"/>
              </a:spcAft>
              <a:buClrTx/>
              <a:buSzTx/>
              <a:buFontTx/>
              <a:buNone/>
              <a:tabLst>
                <a:tab pos="6515100" algn="l"/>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 Addressing Social Determinants of Health	</a:t>
            </a:r>
          </a:p>
        </p:txBody>
      </p:sp>
      <p:sp>
        <p:nvSpPr>
          <p:cNvPr id="17" name="Rounded Rectangle 3"/>
          <p:cNvSpPr/>
          <p:nvPr/>
        </p:nvSpPr>
        <p:spPr>
          <a:xfrm>
            <a:off x="315257" y="3445216"/>
            <a:ext cx="8534401" cy="715808"/>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0" defTabSz="800100"/>
            <a:r>
              <a:rPr kumimoji="0" lang="en-US" sz="2400" b="0" i="0" u="none" strike="noStrike" kern="1200" cap="none" spc="0" normalizeH="0" baseline="0" noProof="0" dirty="0">
                <a:ln>
                  <a:noFill/>
                </a:ln>
                <a:solidFill>
                  <a:prstClr val="white"/>
                </a:solidFill>
                <a:effectLst/>
                <a:uLnTx/>
                <a:uFillTx/>
                <a:latin typeface="Calibri"/>
                <a:ea typeface="+mn-ea"/>
                <a:cs typeface="+mn-cs"/>
              </a:rPr>
              <a:t>3</a:t>
            </a:r>
            <a:r>
              <a:rPr lang="en-US" sz="2400" dirty="0">
                <a:solidFill>
                  <a:prstClr val="white"/>
                </a:solidFill>
              </a:rPr>
              <a:t>. Population Health Planning</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ounded Rectangle 4">
            <a:extLst>
              <a:ext uri="{FF2B5EF4-FFF2-40B4-BE49-F238E27FC236}">
                <a16:creationId xmlns:a16="http://schemas.microsoft.com/office/drawing/2014/main" id="{E449ABBD-5AC7-493C-8816-202A177C1CEF}"/>
              </a:ext>
            </a:extLst>
          </p:cNvPr>
          <p:cNvSpPr/>
          <p:nvPr/>
        </p:nvSpPr>
        <p:spPr>
          <a:xfrm>
            <a:off x="315257" y="4504633"/>
            <a:ext cx="8534401" cy="715808"/>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0">
              <a:tabLst>
                <a:tab pos="6515100" algn="l"/>
              </a:tabLst>
            </a:pPr>
            <a:r>
              <a:rPr kumimoji="0" lang="en-US" sz="2400" b="0" i="0" u="none" strike="noStrike" kern="1200" cap="none" spc="0" normalizeH="0" baseline="0" noProof="0" dirty="0">
                <a:ln>
                  <a:noFill/>
                </a:ln>
                <a:solidFill>
                  <a:prstClr val="white"/>
                </a:solidFill>
                <a:effectLst/>
                <a:uLnTx/>
                <a:uFillTx/>
                <a:latin typeface="Calibri"/>
                <a:ea typeface="+mn-ea"/>
                <a:cs typeface="+mn-cs"/>
              </a:rPr>
              <a:t>4</a:t>
            </a:r>
            <a:r>
              <a:rPr lang="en-US" sz="2400" dirty="0">
                <a:solidFill>
                  <a:prstClr val="white"/>
                </a:solidFill>
              </a:rPr>
              <a:t>. Institutionalizing Activities through Training</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70809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F4B65"/>
                </a:solidFill>
              </a:rPr>
              <a:t>SIM’s Final Year Activities</a:t>
            </a:r>
            <a:endParaRPr lang="en-US" dirty="0"/>
          </a:p>
        </p:txBody>
      </p:sp>
      <p:sp>
        <p:nvSpPr>
          <p:cNvPr id="8" name="Rounded Rectangle 3"/>
          <p:cNvSpPr/>
          <p:nvPr/>
        </p:nvSpPr>
        <p:spPr>
          <a:xfrm>
            <a:off x="315258" y="1322905"/>
            <a:ext cx="8520546" cy="715808"/>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marR="0" lvl="0" indent="0" algn="l" defTabSz="8001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 Completing program implementation</a:t>
            </a:r>
            <a:endParaRPr kumimoji="0" lang="en-US" sz="2400" b="1" i="0" u="none" strike="noStrike" kern="1200" cap="none" spc="0" normalizeH="0" baseline="0" noProof="0" dirty="0">
              <a:ln>
                <a:noFill/>
              </a:ln>
              <a:solidFill>
                <a:srgbClr val="C0504D">
                  <a:lumMod val="75000"/>
                </a:srgbClr>
              </a:solidFill>
              <a:effectLst/>
              <a:uLnTx/>
              <a:uFillTx/>
              <a:latin typeface="Calibri"/>
              <a:ea typeface="+mn-ea"/>
              <a:cs typeface="+mn-cs"/>
            </a:endParaRPr>
          </a:p>
        </p:txBody>
      </p:sp>
      <p:sp>
        <p:nvSpPr>
          <p:cNvPr id="11" name="Rounded Rectangle 4"/>
          <p:cNvSpPr/>
          <p:nvPr/>
        </p:nvSpPr>
        <p:spPr>
          <a:xfrm>
            <a:off x="315258" y="2382322"/>
            <a:ext cx="8534401" cy="715808"/>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marR="0" lvl="0" indent="0" algn="l" defTabSz="914400" rtl="0" eaLnBrk="1" fontAlgn="auto" latinLnBrk="0" hangingPunct="1">
              <a:lnSpc>
                <a:spcPct val="100000"/>
              </a:lnSpc>
              <a:spcBef>
                <a:spcPts val="0"/>
              </a:spcBef>
              <a:spcAft>
                <a:spcPts val="0"/>
              </a:spcAft>
              <a:buClrTx/>
              <a:buSzTx/>
              <a:buFontTx/>
              <a:buNone/>
              <a:tabLst>
                <a:tab pos="6515100" algn="l"/>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 Data collection and evaluation 	</a:t>
            </a:r>
          </a:p>
        </p:txBody>
      </p:sp>
      <p:sp>
        <p:nvSpPr>
          <p:cNvPr id="17" name="Rounded Rectangle 3"/>
          <p:cNvSpPr/>
          <p:nvPr/>
        </p:nvSpPr>
        <p:spPr>
          <a:xfrm>
            <a:off x="315257" y="3445216"/>
            <a:ext cx="8534401" cy="715808"/>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0" defTabSz="800100"/>
            <a:r>
              <a:rPr kumimoji="0" lang="en-US" sz="2400" b="0" i="0" u="none" strike="noStrike" kern="1200" cap="none" spc="0" normalizeH="0" baseline="0" noProof="0" dirty="0">
                <a:ln>
                  <a:noFill/>
                </a:ln>
                <a:solidFill>
                  <a:prstClr val="white"/>
                </a:solidFill>
                <a:effectLst/>
                <a:uLnTx/>
                <a:uFillTx/>
                <a:latin typeface="Calibri"/>
                <a:ea typeface="+mn-ea"/>
                <a:cs typeface="+mn-cs"/>
              </a:rPr>
              <a:t>3</a:t>
            </a:r>
            <a:r>
              <a:rPr lang="en-US" sz="2400" dirty="0">
                <a:solidFill>
                  <a:prstClr val="white"/>
                </a:solidFill>
              </a:rPr>
              <a:t>. Continuing to explore additional funding and non-financial support for those projects for which sustainability is indicated</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ounded Rectangle 4">
            <a:extLst>
              <a:ext uri="{FF2B5EF4-FFF2-40B4-BE49-F238E27FC236}">
                <a16:creationId xmlns:a16="http://schemas.microsoft.com/office/drawing/2014/main" id="{E449ABBD-5AC7-493C-8816-202A177C1CEF}"/>
              </a:ext>
            </a:extLst>
          </p:cNvPr>
          <p:cNvSpPr/>
          <p:nvPr/>
        </p:nvSpPr>
        <p:spPr>
          <a:xfrm>
            <a:off x="315257" y="4504633"/>
            <a:ext cx="8534401" cy="715808"/>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0">
              <a:tabLst>
                <a:tab pos="6515100" algn="l"/>
              </a:tabLst>
            </a:pPr>
            <a:r>
              <a:rPr kumimoji="0" lang="en-US" sz="2400" b="0" i="0" u="none" strike="noStrike" kern="1200" cap="none" spc="0" normalizeH="0" baseline="0" noProof="0" dirty="0">
                <a:ln>
                  <a:noFill/>
                </a:ln>
                <a:solidFill>
                  <a:prstClr val="white"/>
                </a:solidFill>
                <a:effectLst/>
                <a:uLnTx/>
                <a:uFillTx/>
                <a:latin typeface="Calibri"/>
                <a:ea typeface="+mn-ea"/>
                <a:cs typeface="+mn-cs"/>
              </a:rPr>
              <a:t>4</a:t>
            </a:r>
            <a:r>
              <a:rPr lang="en-US" sz="2400" dirty="0">
                <a:solidFill>
                  <a:prstClr val="white"/>
                </a:solidFill>
              </a:rPr>
              <a:t>. Determining how to best communicate SIM’s value and lessons learned </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3947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a:solidFill>
                  <a:srgbClr val="9F4B65"/>
                </a:solidFill>
              </a:rPr>
              <a:t>RI SIM Culture of Collaboration</a:t>
            </a:r>
            <a:br>
              <a:rPr lang="en-US" b="1" dirty="0">
                <a:solidFill>
                  <a:srgbClr val="9F4B65"/>
                </a:solidFill>
              </a:rPr>
            </a:br>
            <a:r>
              <a:rPr lang="en-US" b="1" dirty="0">
                <a:solidFill>
                  <a:srgbClr val="9F4B65"/>
                </a:solidFill>
              </a:rPr>
              <a:t>	</a:t>
            </a:r>
          </a:p>
        </p:txBody>
      </p:sp>
      <p:sp>
        <p:nvSpPr>
          <p:cNvPr id="3" name="Content Placeholder 2"/>
          <p:cNvSpPr>
            <a:spLocks noGrp="1"/>
          </p:cNvSpPr>
          <p:nvPr>
            <p:ph idx="1"/>
          </p:nvPr>
        </p:nvSpPr>
        <p:spPr>
          <a:xfrm>
            <a:off x="228600" y="961003"/>
            <a:ext cx="8686800" cy="1197428"/>
          </a:xfrm>
        </p:spPr>
        <p:txBody>
          <a:bodyPr>
            <a:normAutofit/>
          </a:bodyPr>
          <a:lstStyle/>
          <a:p>
            <a:pPr marL="0" indent="0" algn="ctr">
              <a:buNone/>
            </a:pPr>
            <a:r>
              <a:rPr lang="en-US" sz="2800" dirty="0">
                <a:solidFill>
                  <a:schemeClr val="tx1">
                    <a:lumMod val="65000"/>
                    <a:lumOff val="35000"/>
                  </a:schemeClr>
                </a:solidFill>
              </a:rPr>
              <a:t>Alignments for more effective health system transformation throughout Rhode Island</a:t>
            </a:r>
          </a:p>
          <a:p>
            <a:endParaRPr lang="en-US" dirty="0"/>
          </a:p>
        </p:txBody>
      </p:sp>
      <p:sp>
        <p:nvSpPr>
          <p:cNvPr id="4" name="Slide Number Placeholder 3"/>
          <p:cNvSpPr>
            <a:spLocks noGrp="1"/>
          </p:cNvSpPr>
          <p:nvPr>
            <p:ph type="sldNum" sz="quarter" idx="12"/>
          </p:nvPr>
        </p:nvSpPr>
        <p:spPr/>
        <p:txBody>
          <a:bodyPr/>
          <a:lstStyle/>
          <a:p>
            <a:fld id="{4C5E5700-FA54-4DC5-B403-78F4B92113A2}" type="slidenum">
              <a:rPr lang="en-US" smtClean="0"/>
              <a:t>9</a:t>
            </a:fld>
            <a:endParaRPr lang="en-US"/>
          </a:p>
        </p:txBody>
      </p:sp>
      <p:cxnSp>
        <p:nvCxnSpPr>
          <p:cNvPr id="20" name="Straight Connector 19"/>
          <p:cNvCxnSpPr/>
          <p:nvPr/>
        </p:nvCxnSpPr>
        <p:spPr>
          <a:xfrm>
            <a:off x="4924877" y="2648078"/>
            <a:ext cx="332923" cy="12137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33846" y="2769453"/>
            <a:ext cx="1183403" cy="87996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83036" y="2848803"/>
            <a:ext cx="1558" cy="294239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724400" y="3209436"/>
            <a:ext cx="837695" cy="26212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062535" y="2769453"/>
            <a:ext cx="1225125" cy="87996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062535" y="2951516"/>
            <a:ext cx="2226466" cy="7889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13226" y="3922513"/>
            <a:ext cx="1330174" cy="190816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062535" y="3785966"/>
            <a:ext cx="2954716" cy="455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964866" y="5196946"/>
            <a:ext cx="311734" cy="2894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86200" y="5872700"/>
            <a:ext cx="312920" cy="9103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062534" y="5049023"/>
            <a:ext cx="1225126" cy="82367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50443" y="3200400"/>
            <a:ext cx="773764" cy="25908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2964866" y="3124200"/>
            <a:ext cx="185494" cy="31511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893387" y="2701183"/>
            <a:ext cx="297613" cy="6827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3877071" y="2917683"/>
            <a:ext cx="14119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810000" y="3029123"/>
            <a:ext cx="2207250" cy="71133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895600" y="3211185"/>
            <a:ext cx="509521" cy="13608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523920" y="3220288"/>
            <a:ext cx="0" cy="224057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062535" y="3850449"/>
            <a:ext cx="2363014" cy="17106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733800" y="3124200"/>
            <a:ext cx="1691748" cy="243687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324600" y="4138812"/>
            <a:ext cx="0" cy="36237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996957" y="2331045"/>
            <a:ext cx="889243" cy="889243"/>
          </a:xfrm>
          <a:prstGeom prst="ellipse">
            <a:avLst/>
          </a:prstGeom>
          <a:solidFill>
            <a:srgbClr val="66003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BHDDH</a:t>
            </a:r>
          </a:p>
        </p:txBody>
      </p:sp>
      <p:sp>
        <p:nvSpPr>
          <p:cNvPr id="28" name="Oval 27"/>
          <p:cNvSpPr/>
          <p:nvPr/>
        </p:nvSpPr>
        <p:spPr>
          <a:xfrm>
            <a:off x="2173292" y="3281759"/>
            <a:ext cx="889243" cy="889243"/>
          </a:xfrm>
          <a:prstGeom prst="ellipse">
            <a:avLst/>
          </a:prstGeom>
          <a:solidFill>
            <a:srgbClr val="99003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a:t>RIDOH</a:t>
            </a:r>
            <a:endParaRPr lang="en-US" sz="900" b="1" dirty="0"/>
          </a:p>
        </p:txBody>
      </p:sp>
      <p:sp>
        <p:nvSpPr>
          <p:cNvPr id="29" name="Oval 28"/>
          <p:cNvSpPr/>
          <p:nvPr/>
        </p:nvSpPr>
        <p:spPr>
          <a:xfrm>
            <a:off x="2173291" y="4452430"/>
            <a:ext cx="889243" cy="889243"/>
          </a:xfrm>
          <a:prstGeom prst="ellipse">
            <a:avLst/>
          </a:prstGeom>
          <a:solidFill>
            <a:srgbClr val="CC66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OHIC</a:t>
            </a:r>
          </a:p>
        </p:txBody>
      </p:sp>
      <p:sp>
        <p:nvSpPr>
          <p:cNvPr id="30" name="Oval 29"/>
          <p:cNvSpPr/>
          <p:nvPr/>
        </p:nvSpPr>
        <p:spPr>
          <a:xfrm>
            <a:off x="3004144" y="5460861"/>
            <a:ext cx="889243" cy="889243"/>
          </a:xfrm>
          <a:prstGeom prst="ellipse">
            <a:avLst/>
          </a:prstGeom>
          <a:solidFill>
            <a:srgbClr val="CC99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a:t>HSRI</a:t>
            </a:r>
            <a:endParaRPr lang="en-US" sz="900" b="1" dirty="0"/>
          </a:p>
        </p:txBody>
      </p:sp>
      <p:sp>
        <p:nvSpPr>
          <p:cNvPr id="31" name="Oval 30"/>
          <p:cNvSpPr/>
          <p:nvPr/>
        </p:nvSpPr>
        <p:spPr>
          <a:xfrm>
            <a:off x="4095064" y="5791200"/>
            <a:ext cx="889243" cy="889243"/>
          </a:xfrm>
          <a:prstGeom prst="ellipse">
            <a:avLst/>
          </a:prstGeom>
          <a:solidFill>
            <a:srgbClr val="A4A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a:t>EOHHS</a:t>
            </a:r>
            <a:r>
              <a:rPr lang="en-US" sz="900" b="1" dirty="0"/>
              <a:t>/ Medicaid</a:t>
            </a:r>
          </a:p>
        </p:txBody>
      </p:sp>
      <p:sp>
        <p:nvSpPr>
          <p:cNvPr id="33" name="Oval 32"/>
          <p:cNvSpPr/>
          <p:nvPr/>
        </p:nvSpPr>
        <p:spPr>
          <a:xfrm>
            <a:off x="5257799" y="5473593"/>
            <a:ext cx="889243" cy="889243"/>
          </a:xfrm>
          <a:prstGeom prst="ellipse">
            <a:avLst/>
          </a:prstGeom>
          <a:solidFill>
            <a:srgbClr val="0066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a:t>EOHHS</a:t>
            </a:r>
            <a:r>
              <a:rPr lang="en-US" sz="900" b="1" dirty="0"/>
              <a:t>/ Health IT</a:t>
            </a:r>
          </a:p>
        </p:txBody>
      </p:sp>
      <p:sp>
        <p:nvSpPr>
          <p:cNvPr id="35" name="Oval 34"/>
          <p:cNvSpPr/>
          <p:nvPr/>
        </p:nvSpPr>
        <p:spPr>
          <a:xfrm>
            <a:off x="6002008" y="4482061"/>
            <a:ext cx="889243" cy="889243"/>
          </a:xfrm>
          <a:prstGeom prst="ellipse">
            <a:avLst/>
          </a:prstGeom>
          <a:solidFill>
            <a:srgbClr val="00BC5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DHS/DEA</a:t>
            </a:r>
          </a:p>
        </p:txBody>
      </p:sp>
      <p:sp>
        <p:nvSpPr>
          <p:cNvPr id="36" name="Oval 35"/>
          <p:cNvSpPr/>
          <p:nvPr/>
        </p:nvSpPr>
        <p:spPr>
          <a:xfrm>
            <a:off x="4071066" y="1982622"/>
            <a:ext cx="1044306" cy="940677"/>
          </a:xfrm>
          <a:prstGeom prst="ellipse">
            <a:avLst/>
          </a:prstGeom>
          <a:solidFill>
            <a:srgbClr val="0033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SIM Steering Committee</a:t>
            </a:r>
          </a:p>
        </p:txBody>
      </p:sp>
      <p:sp>
        <p:nvSpPr>
          <p:cNvPr id="37" name="Oval 36"/>
          <p:cNvSpPr/>
          <p:nvPr/>
        </p:nvSpPr>
        <p:spPr>
          <a:xfrm>
            <a:off x="5257800" y="2342765"/>
            <a:ext cx="889243" cy="889243"/>
          </a:xfrm>
          <a:prstGeom prst="ellipse">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DCYF</a:t>
            </a:r>
          </a:p>
        </p:txBody>
      </p:sp>
      <p:sp>
        <p:nvSpPr>
          <p:cNvPr id="38" name="Oval 37"/>
          <p:cNvSpPr/>
          <p:nvPr/>
        </p:nvSpPr>
        <p:spPr>
          <a:xfrm>
            <a:off x="6017249" y="3281759"/>
            <a:ext cx="889243" cy="889243"/>
          </a:xfrm>
          <a:prstGeom prst="ellipse">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DHS</a:t>
            </a:r>
          </a:p>
        </p:txBody>
      </p:sp>
      <p:cxnSp>
        <p:nvCxnSpPr>
          <p:cNvPr id="39" name="Straight Connector 38"/>
          <p:cNvCxnSpPr>
            <a:stCxn id="33" idx="0"/>
            <a:endCxn id="38" idx="3"/>
          </p:cNvCxnSpPr>
          <p:nvPr/>
        </p:nvCxnSpPr>
        <p:spPr>
          <a:xfrm flipV="1">
            <a:off x="5702421" y="4040775"/>
            <a:ext cx="445055" cy="143281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3" idx="7"/>
          </p:cNvCxnSpPr>
          <p:nvPr/>
        </p:nvCxnSpPr>
        <p:spPr>
          <a:xfrm flipH="1">
            <a:off x="6016815" y="5334000"/>
            <a:ext cx="231585" cy="2698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130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14413</TotalTime>
  <Words>1105</Words>
  <Application>Microsoft Office PowerPoint</Application>
  <PresentationFormat>On-screen Show (4:3)</PresentationFormat>
  <Paragraphs>121</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MS PGothic</vt:lpstr>
      <vt:lpstr>Arial</vt:lpstr>
      <vt:lpstr>Calibri</vt:lpstr>
      <vt:lpstr>Cambria</vt:lpstr>
      <vt:lpstr>Georgia</vt:lpstr>
      <vt:lpstr>Tahoma</vt:lpstr>
      <vt:lpstr>Wingdings</vt:lpstr>
      <vt:lpstr>Office Theme</vt:lpstr>
      <vt:lpstr>1_Office Theme</vt:lpstr>
      <vt:lpstr> Rhode Island  State Innovation Model (SIM) Test Grant</vt:lpstr>
      <vt:lpstr>SIM Background</vt:lpstr>
      <vt:lpstr>SIM’s Ultimate Goal</vt:lpstr>
      <vt:lpstr>SIM Theory of Change</vt:lpstr>
      <vt:lpstr>PowerPoint Presentation</vt:lpstr>
      <vt:lpstr>SIM’s Major Strategies</vt:lpstr>
      <vt:lpstr>Other SIM Priorities</vt:lpstr>
      <vt:lpstr>SIM’s Final Year Activities</vt:lpstr>
      <vt:lpstr>RI SIM Culture of Collaboration  </vt:lpstr>
      <vt:lpstr>Example: Quality Measure Alignment</vt:lpstr>
      <vt:lpstr>PowerPoint Presentation</vt:lpstr>
      <vt:lpstr>PowerPoint Presentation</vt:lpstr>
    </vt:vector>
  </TitlesOfParts>
  <Company>UMASS Medical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SIM</dc:title>
  <dc:creator>Kalp, Joanne</dc:creator>
  <cp:lastModifiedBy>M. Barton Laws</cp:lastModifiedBy>
  <cp:revision>325</cp:revision>
  <cp:lastPrinted>2019-03-25T16:59:44Z</cp:lastPrinted>
  <dcterms:created xsi:type="dcterms:W3CDTF">2016-03-14T19:17:02Z</dcterms:created>
  <dcterms:modified xsi:type="dcterms:W3CDTF">2019-03-26T18:55:00Z</dcterms:modified>
</cp:coreProperties>
</file>