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8"/>
  </p:notesMasterIdLst>
  <p:handoutMasterIdLst>
    <p:handoutMasterId r:id="rId49"/>
  </p:handoutMasterIdLst>
  <p:sldIdLst>
    <p:sldId id="256" r:id="rId3"/>
    <p:sldId id="311" r:id="rId4"/>
    <p:sldId id="309"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310"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26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3" autoAdjust="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B95F-4DCE-9641-E52649D5A2F4}"/>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B95F-4DCE-9641-E52649D5A2F4}"/>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95F-4DCE-9641-E52649D5A2F4}"/>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95F-4DCE-9641-E52649D5A2F4}"/>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Monthly</c:v>
                </c:pt>
                <c:pt idx="1">
                  <c:v>Semi-Annual</c:v>
                </c:pt>
              </c:strCache>
            </c:strRef>
          </c:cat>
          <c:val>
            <c:numRef>
              <c:f>Sheet1!$B$2:$B$3</c:f>
              <c:numCache>
                <c:formatCode>_(* #,##0_);_(* \(#,##0\);_(* "-"??_);_(@_)</c:formatCode>
                <c:ptCount val="2"/>
                <c:pt idx="0">
                  <c:v>2889</c:v>
                </c:pt>
                <c:pt idx="1">
                  <c:v>1377</c:v>
                </c:pt>
              </c:numCache>
            </c:numRef>
          </c:val>
          <c:extLst>
            <c:ext xmlns:c16="http://schemas.microsoft.com/office/drawing/2014/chart" uri="{C3380CC4-5D6E-409C-BE32-E72D297353CC}">
              <c16:uniqueId val="{00000000-B95F-4DCE-9641-E52649D5A2F4}"/>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489A60-0676-4330-B33B-108618B45155}" type="datetimeFigureOut">
              <a:rPr lang="en-US" smtClean="0"/>
              <a:pPr/>
              <a:t>12/6/2018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F7F801-64B4-4AD8-B622-0F71883201B5}" type="slidenum">
              <a:rPr lang="en-US" smtClean="0"/>
              <a:pPr/>
              <a:t>‹#›</a:t>
            </a:fld>
            <a:endParaRPr lang="en-US" dirty="0"/>
          </a:p>
        </p:txBody>
      </p:sp>
    </p:spTree>
    <p:extLst>
      <p:ext uri="{BB962C8B-B14F-4D97-AF65-F5344CB8AC3E}">
        <p14:creationId xmlns:p14="http://schemas.microsoft.com/office/powerpoint/2010/main" val="2523945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F01B4D-F3AA-4374-925B-59312BC26D75}" type="datetimeFigureOut">
              <a:rPr lang="en-US" smtClean="0"/>
              <a:pPr/>
              <a:t>12/6/2018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5BB1C1-7632-4BC0-AF4A-B61A224749A1}" type="slidenum">
              <a:rPr lang="en-US" smtClean="0"/>
              <a:pPr/>
              <a:t>‹#›</a:t>
            </a:fld>
            <a:endParaRPr lang="en-US" dirty="0"/>
          </a:p>
        </p:txBody>
      </p:sp>
    </p:spTree>
    <p:extLst>
      <p:ext uri="{BB962C8B-B14F-4D97-AF65-F5344CB8AC3E}">
        <p14:creationId xmlns:p14="http://schemas.microsoft.com/office/powerpoint/2010/main" val="48482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New sections on OVPR and Division of Biology &amp; Medicine in documenting institutional commitments.</a:t>
            </a:r>
          </a:p>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8</a:t>
            </a:fld>
            <a:endParaRPr lang="en-US" dirty="0"/>
          </a:p>
        </p:txBody>
      </p:sp>
    </p:spTree>
    <p:extLst>
      <p:ext uri="{BB962C8B-B14F-4D97-AF65-F5344CB8AC3E}">
        <p14:creationId xmlns:p14="http://schemas.microsoft.com/office/powerpoint/2010/main" val="1032484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New sections on OVPR and Division of Biology &amp; Medicine in documenting institutional commitments.</a:t>
            </a:r>
          </a:p>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17</a:t>
            </a:fld>
            <a:endParaRPr lang="en-US" dirty="0"/>
          </a:p>
        </p:txBody>
      </p:sp>
    </p:spTree>
    <p:extLst>
      <p:ext uri="{BB962C8B-B14F-4D97-AF65-F5344CB8AC3E}">
        <p14:creationId xmlns:p14="http://schemas.microsoft.com/office/powerpoint/2010/main" val="2341483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New sections on OVPR and Division of Biology &amp; Medicine in documenting institutional commitments.</a:t>
            </a:r>
          </a:p>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18</a:t>
            </a:fld>
            <a:endParaRPr lang="en-US" dirty="0"/>
          </a:p>
        </p:txBody>
      </p:sp>
    </p:spTree>
    <p:extLst>
      <p:ext uri="{BB962C8B-B14F-4D97-AF65-F5344CB8AC3E}">
        <p14:creationId xmlns:p14="http://schemas.microsoft.com/office/powerpoint/2010/main" val="3482323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lumMod val="50000"/>
                    <a:lumOff val="50000"/>
                  </a:schemeClr>
                </a:solidFill>
              </a:rPr>
              <a:t>Minor changes have been made to this policy and the Frequently Asked Questions (FAQs) section updated to provide guidance and/or clarity on the treatment of some of the complicated issues relating to Airfare purchase. </a:t>
            </a:r>
          </a:p>
          <a:p>
            <a:endParaRPr lang="en-US" dirty="0" smtClean="0">
              <a:solidFill>
                <a:schemeClr val="tx1">
                  <a:lumMod val="50000"/>
                  <a:lumOff val="50000"/>
                </a:schemeClr>
              </a:solidFill>
            </a:endParaRPr>
          </a:p>
          <a:p>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pPr defTabSz="931774"/>
            <a:fld id="{B95BB1C1-7632-4BC0-AF4A-B61A224749A1}" type="slidenum">
              <a:rPr lang="en-US">
                <a:solidFill>
                  <a:prstClr val="black"/>
                </a:solidFill>
                <a:latin typeface="Calibri"/>
              </a:rPr>
              <a:pPr defTabSz="931774"/>
              <a:t>20</a:t>
            </a:fld>
            <a:endParaRPr lang="en-US" dirty="0">
              <a:solidFill>
                <a:prstClr val="black"/>
              </a:solidFill>
              <a:latin typeface="Calibri"/>
            </a:endParaRPr>
          </a:p>
        </p:txBody>
      </p:sp>
    </p:spTree>
    <p:extLst>
      <p:ext uri="{BB962C8B-B14F-4D97-AF65-F5344CB8AC3E}">
        <p14:creationId xmlns:p14="http://schemas.microsoft.com/office/powerpoint/2010/main" val="770480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fld id="{B95BB1C1-7632-4BC0-AF4A-B61A224749A1}" type="slidenum">
              <a:rPr lang="en-US">
                <a:solidFill>
                  <a:prstClr val="black"/>
                </a:solidFill>
                <a:latin typeface="Calibri"/>
              </a:rPr>
              <a:pPr defTabSz="931774"/>
              <a:t>21</a:t>
            </a:fld>
            <a:endParaRPr lang="en-US" dirty="0">
              <a:solidFill>
                <a:prstClr val="black"/>
              </a:solidFill>
              <a:latin typeface="Calibri"/>
            </a:endParaRPr>
          </a:p>
        </p:txBody>
      </p:sp>
    </p:spTree>
    <p:extLst>
      <p:ext uri="{BB962C8B-B14F-4D97-AF65-F5344CB8AC3E}">
        <p14:creationId xmlns:p14="http://schemas.microsoft.com/office/powerpoint/2010/main" val="3032873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2018</a:t>
            </a:r>
            <a:r>
              <a:rPr lang="en-US" baseline="0" dirty="0" smtClean="0"/>
              <a:t> is drawing to a close, so t</a:t>
            </a:r>
            <a:r>
              <a:rPr lang="en-US" dirty="0" smtClean="0"/>
              <a:t>he</a:t>
            </a:r>
            <a:r>
              <a:rPr lang="en-US" baseline="0" dirty="0" smtClean="0"/>
              <a:t> first thing we wanted to highlight is a snapshot of the number of effort reports generated for the year.  Effort reporting is a big part of the work that we all do here at Brown with over 4,200 reports being analyzed, reviewed and certified.  Thank your for your time and commitment.  </a:t>
            </a:r>
            <a:endParaRPr lang="en-US" dirty="0"/>
          </a:p>
        </p:txBody>
      </p:sp>
      <p:sp>
        <p:nvSpPr>
          <p:cNvPr id="4" name="Slide Number Placeholder 3"/>
          <p:cNvSpPr>
            <a:spLocks noGrp="1"/>
          </p:cNvSpPr>
          <p:nvPr>
            <p:ph type="sldNum" sz="quarter" idx="10"/>
          </p:nvPr>
        </p:nvSpPr>
        <p:spPr/>
        <p:txBody>
          <a:bodyPr/>
          <a:lstStyle/>
          <a:p>
            <a:pPr defTabSz="931774"/>
            <a:fld id="{B95BB1C1-7632-4BC0-AF4A-B61A224749A1}" type="slidenum">
              <a:rPr lang="en-US">
                <a:solidFill>
                  <a:prstClr val="black"/>
                </a:solidFill>
                <a:latin typeface="Calibri"/>
              </a:rPr>
              <a:pPr defTabSz="931774"/>
              <a:t>22</a:t>
            </a:fld>
            <a:endParaRPr lang="en-US" dirty="0">
              <a:solidFill>
                <a:prstClr val="black"/>
              </a:solidFill>
              <a:latin typeface="Calibri"/>
            </a:endParaRPr>
          </a:p>
        </p:txBody>
      </p:sp>
    </p:spTree>
    <p:extLst>
      <p:ext uri="{BB962C8B-B14F-4D97-AF65-F5344CB8AC3E}">
        <p14:creationId xmlns:p14="http://schemas.microsoft.com/office/powerpoint/2010/main" val="2076968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Just a brief</a:t>
            </a:r>
            <a:r>
              <a:rPr lang="en-US" baseline="0" dirty="0" smtClean="0"/>
              <a:t> reminder of the deadlines for effort reporting.   Effort reports are delinquent if not certified within 30 days of being generated per the policy.  This becomes an audit risk at the 30 days!  Any uncertified effort reports still delinquent at 60 days will be subject to an official communication to the department head.  To avoid delinquency, please review the “effort certification summary report” regularly to ensure that there are no outstanding effort reports for your department.  ECP’s should continue to follow up with PI’s, faculty and staff to ensure that the reports have completed the process.  </a:t>
            </a:r>
            <a:endParaRPr lang="en-US" dirty="0" smtClean="0"/>
          </a:p>
          <a:p>
            <a:pPr defTabSz="931774">
              <a:defRPr/>
            </a:pPr>
            <a:endParaRPr lang="en-US" dirty="0" smtClean="0"/>
          </a:p>
          <a:p>
            <a:pPr defTabSz="931774">
              <a:defRPr/>
            </a:pPr>
            <a:r>
              <a:rPr lang="en-US" dirty="0" smtClean="0"/>
              <a:t>Now</a:t>
            </a:r>
            <a:r>
              <a:rPr lang="en-US" baseline="0" dirty="0" smtClean="0"/>
              <a:t> that we’ve reviewed the reminders, the following upcoming effort reporting run dates are listed here for your reference.  </a:t>
            </a:r>
            <a:endParaRPr lang="en-US" dirty="0" smtClean="0"/>
          </a:p>
          <a:p>
            <a:endParaRPr lang="en-US" dirty="0"/>
          </a:p>
        </p:txBody>
      </p:sp>
      <p:sp>
        <p:nvSpPr>
          <p:cNvPr id="4" name="Slide Number Placeholder 3"/>
          <p:cNvSpPr>
            <a:spLocks noGrp="1"/>
          </p:cNvSpPr>
          <p:nvPr>
            <p:ph type="sldNum" sz="quarter" idx="10"/>
          </p:nvPr>
        </p:nvSpPr>
        <p:spPr/>
        <p:txBody>
          <a:bodyPr/>
          <a:lstStyle/>
          <a:p>
            <a:pPr defTabSz="931774"/>
            <a:fld id="{B95BB1C1-7632-4BC0-AF4A-B61A224749A1}" type="slidenum">
              <a:rPr lang="en-US">
                <a:solidFill>
                  <a:prstClr val="black"/>
                </a:solidFill>
                <a:latin typeface="Calibri"/>
              </a:rPr>
              <a:pPr defTabSz="931774"/>
              <a:t>23</a:t>
            </a:fld>
            <a:endParaRPr lang="en-US" dirty="0">
              <a:solidFill>
                <a:prstClr val="black"/>
              </a:solidFill>
              <a:latin typeface="Calibri"/>
            </a:endParaRPr>
          </a:p>
        </p:txBody>
      </p:sp>
    </p:spTree>
    <p:extLst>
      <p:ext uri="{BB962C8B-B14F-4D97-AF65-F5344CB8AC3E}">
        <p14:creationId xmlns:p14="http://schemas.microsoft.com/office/powerpoint/2010/main" val="2243265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concludes the effort reporting section of the presentation.  Are there any questions?  If not, please feel free to send any questions that may arise to the effort-reporting email provided on the slide.  Also keep in mind that feedback is always welcome!  </a:t>
            </a:r>
          </a:p>
          <a:p>
            <a:endParaRPr lang="en-US" baseline="0" dirty="0" smtClean="0"/>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pPr defTabSz="931774"/>
            <a:fld id="{B95BB1C1-7632-4BC0-AF4A-B61A224749A1}" type="slidenum">
              <a:rPr lang="en-US">
                <a:solidFill>
                  <a:prstClr val="black"/>
                </a:solidFill>
                <a:latin typeface="Calibri"/>
              </a:rPr>
              <a:pPr defTabSz="931774"/>
              <a:t>24</a:t>
            </a:fld>
            <a:endParaRPr lang="en-US" dirty="0">
              <a:solidFill>
                <a:prstClr val="black"/>
              </a:solidFill>
              <a:latin typeface="Calibri"/>
            </a:endParaRPr>
          </a:p>
        </p:txBody>
      </p:sp>
    </p:spTree>
    <p:extLst>
      <p:ext uri="{BB962C8B-B14F-4D97-AF65-F5344CB8AC3E}">
        <p14:creationId xmlns:p14="http://schemas.microsoft.com/office/powerpoint/2010/main" val="883303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New sections on OVPR and Division of Biology &amp; Medicine in documenting institutional commitments.</a:t>
            </a:r>
          </a:p>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9</a:t>
            </a:fld>
            <a:endParaRPr lang="en-US" dirty="0"/>
          </a:p>
        </p:txBody>
      </p:sp>
    </p:spTree>
    <p:extLst>
      <p:ext uri="{BB962C8B-B14F-4D97-AF65-F5344CB8AC3E}">
        <p14:creationId xmlns:p14="http://schemas.microsoft.com/office/powerpoint/2010/main" val="385248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New sections on OVPR and Division of Biology &amp; Medicine in documenting institutional commitments.</a:t>
            </a:r>
          </a:p>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10</a:t>
            </a:fld>
            <a:endParaRPr lang="en-US" dirty="0"/>
          </a:p>
        </p:txBody>
      </p:sp>
    </p:spTree>
    <p:extLst>
      <p:ext uri="{BB962C8B-B14F-4D97-AF65-F5344CB8AC3E}">
        <p14:creationId xmlns:p14="http://schemas.microsoft.com/office/powerpoint/2010/main" val="2130439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New sections on OVPR and Division of Biology &amp; Medicine in documenting institutional commitments.</a:t>
            </a:r>
          </a:p>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11</a:t>
            </a:fld>
            <a:endParaRPr lang="en-US" dirty="0"/>
          </a:p>
        </p:txBody>
      </p:sp>
    </p:spTree>
    <p:extLst>
      <p:ext uri="{BB962C8B-B14F-4D97-AF65-F5344CB8AC3E}">
        <p14:creationId xmlns:p14="http://schemas.microsoft.com/office/powerpoint/2010/main" val="287475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New sections on OVPR and Division of Biology &amp; Medicine in documenting institutional commitments.</a:t>
            </a:r>
          </a:p>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12</a:t>
            </a:fld>
            <a:endParaRPr lang="en-US" dirty="0"/>
          </a:p>
        </p:txBody>
      </p:sp>
    </p:spTree>
    <p:extLst>
      <p:ext uri="{BB962C8B-B14F-4D97-AF65-F5344CB8AC3E}">
        <p14:creationId xmlns:p14="http://schemas.microsoft.com/office/powerpoint/2010/main" val="133341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New sections on OVPR and Division of Biology &amp; Medicine in documenting institutional commitments.</a:t>
            </a:r>
          </a:p>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13</a:t>
            </a:fld>
            <a:endParaRPr lang="en-US" dirty="0"/>
          </a:p>
        </p:txBody>
      </p:sp>
    </p:spTree>
    <p:extLst>
      <p:ext uri="{BB962C8B-B14F-4D97-AF65-F5344CB8AC3E}">
        <p14:creationId xmlns:p14="http://schemas.microsoft.com/office/powerpoint/2010/main" val="279565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New sections on OVPR and Division of Biology &amp; Medicine in documenting institutional commitments.</a:t>
            </a:r>
          </a:p>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14</a:t>
            </a:fld>
            <a:endParaRPr lang="en-US" dirty="0"/>
          </a:p>
        </p:txBody>
      </p:sp>
    </p:spTree>
    <p:extLst>
      <p:ext uri="{BB962C8B-B14F-4D97-AF65-F5344CB8AC3E}">
        <p14:creationId xmlns:p14="http://schemas.microsoft.com/office/powerpoint/2010/main" val="35656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New sections on OVPR and Division of Biology &amp; Medicine in documenting institutional commitments.</a:t>
            </a:r>
          </a:p>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15</a:t>
            </a:fld>
            <a:endParaRPr lang="en-US" dirty="0"/>
          </a:p>
        </p:txBody>
      </p:sp>
    </p:spTree>
    <p:extLst>
      <p:ext uri="{BB962C8B-B14F-4D97-AF65-F5344CB8AC3E}">
        <p14:creationId xmlns:p14="http://schemas.microsoft.com/office/powerpoint/2010/main" val="3469904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New sections on OVPR and Division of Biology &amp; Medicine in documenting institutional commitments.</a:t>
            </a:r>
          </a:p>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16</a:t>
            </a:fld>
            <a:endParaRPr lang="en-US" dirty="0"/>
          </a:p>
        </p:txBody>
      </p:sp>
    </p:spTree>
    <p:extLst>
      <p:ext uri="{BB962C8B-B14F-4D97-AF65-F5344CB8AC3E}">
        <p14:creationId xmlns:p14="http://schemas.microsoft.com/office/powerpoint/2010/main" val="331207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52401"/>
            <a:ext cx="7924800" cy="1066800"/>
          </a:xfrm>
          <a:prstGeom prst="rect">
            <a:avLst/>
          </a:prstGeom>
          <a:solidFill>
            <a:schemeClr val="accent2"/>
          </a:solidFill>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OSP Brown Bag </a:t>
            </a:r>
            <a:endParaRPr lang="en-US" dirty="0"/>
          </a:p>
        </p:txBody>
      </p:sp>
      <p:sp>
        <p:nvSpPr>
          <p:cNvPr id="6" name="Slide Number Placeholder 5"/>
          <p:cNvSpPr>
            <a:spLocks noGrp="1"/>
          </p:cNvSpPr>
          <p:nvPr>
            <p:ph type="sldNum" sz="quarter" idx="12"/>
          </p:nvPr>
        </p:nvSpPr>
        <p:spPr>
          <a:xfrm>
            <a:off x="8534400" y="6400800"/>
            <a:ext cx="762000" cy="365125"/>
          </a:xfrm>
          <a:prstGeom prst="rect">
            <a:avLst/>
          </a:prstGeom>
        </p:spPr>
        <p:txBody>
          <a:bodyPr/>
          <a:lstStyle>
            <a:lvl1pPr>
              <a:defRPr sz="900"/>
            </a:lvl1pPr>
          </a:lstStyle>
          <a:p>
            <a:fld id="{6110038D-A307-41DF-A32A-3891FCEC626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400800"/>
            <a:ext cx="762000" cy="365125"/>
          </a:xfrm>
          <a:prstGeom prst="rect">
            <a:avLst/>
          </a:prstGeom>
        </p:spPr>
        <p:txBody>
          <a:bodyPr/>
          <a:lstStyle>
            <a:lvl1pPr>
              <a:defRPr sz="900"/>
            </a:lvl1pPr>
          </a:lstStyle>
          <a:p>
            <a:fld id="{6110038D-A307-41DF-A32A-3891FCEC6260}" type="slidenum">
              <a:rPr lang="en-US" smtClean="0"/>
              <a:pPr/>
              <a:t>‹#›</a:t>
            </a:fld>
            <a:endParaRPr lang="en-US" dirty="0"/>
          </a:p>
        </p:txBody>
      </p:sp>
      <p:sp>
        <p:nvSpPr>
          <p:cNvPr id="4" name="Rectangle 3"/>
          <p:cNvSpPr/>
          <p:nvPr userDrawn="1"/>
        </p:nvSpPr>
        <p:spPr>
          <a:xfrm>
            <a:off x="685800" y="1600200"/>
            <a:ext cx="78486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Placeholder 15"/>
          <p:cNvSpPr txBox="1">
            <a:spLocks/>
          </p:cNvSpPr>
          <p:nvPr userDrawn="1"/>
        </p:nvSpPr>
        <p:spPr>
          <a:xfrm>
            <a:off x="381000" y="3048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 Placeholder 8"/>
          <p:cNvSpPr>
            <a:spLocks noGrp="1"/>
          </p:cNvSpPr>
          <p:nvPr>
            <p:ph type="body" sz="quarter" idx="13"/>
          </p:nvPr>
        </p:nvSpPr>
        <p:spPr>
          <a:xfrm>
            <a:off x="762000" y="1676400"/>
            <a:ext cx="76962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Title 1"/>
          <p:cNvSpPr txBox="1">
            <a:spLocks/>
          </p:cNvSpPr>
          <p:nvPr userDrawn="1"/>
        </p:nvSpPr>
        <p:spPr>
          <a:xfrm>
            <a:off x="609600" y="152401"/>
            <a:ext cx="7772400" cy="1066800"/>
          </a:xfrm>
          <a:prstGeom prst="rect">
            <a:avLst/>
          </a:prstGeom>
          <a:solidFill>
            <a:schemeClr val="accent1"/>
          </a:solidFill>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OSP Brown Bag </a:t>
            </a:r>
          </a:p>
        </p:txBody>
      </p:sp>
      <p:sp>
        <p:nvSpPr>
          <p:cNvPr id="11" name="Footer Placeholder 4"/>
          <p:cNvSpPr txBox="1">
            <a:spLocks/>
          </p:cNvSpPr>
          <p:nvPr userDrawn="1"/>
        </p:nvSpPr>
        <p:spPr>
          <a:xfrm>
            <a:off x="76200" y="6400800"/>
            <a:ext cx="3124200" cy="365125"/>
          </a:xfrm>
          <a:prstGeom prst="rect">
            <a:avLst/>
          </a:prstGeo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                </a:t>
            </a:r>
          </a:p>
        </p:txBody>
      </p:sp>
      <p:pic>
        <p:nvPicPr>
          <p:cNvPr id="12" name="Picture 11" descr="transparent brown_logo3.tif"/>
          <p:cNvPicPr>
            <a:picLocks noChangeAspect="1"/>
          </p:cNvPicPr>
          <p:nvPr userDrawn="1"/>
        </p:nvPicPr>
        <p:blipFill>
          <a:blip r:embed="rId3" cstate="print"/>
          <a:stretch>
            <a:fillRect/>
          </a:stretch>
        </p:blipFill>
        <p:spPr>
          <a:xfrm>
            <a:off x="152400" y="6096000"/>
            <a:ext cx="537064" cy="603472"/>
          </a:xfrm>
          <a:prstGeom prst="rect">
            <a:avLst/>
          </a:prstGeom>
        </p:spPr>
      </p:pic>
      <p:sp>
        <p:nvSpPr>
          <p:cNvPr id="14" name="Rectangle 13"/>
          <p:cNvSpPr/>
          <p:nvPr userDrawn="1"/>
        </p:nvSpPr>
        <p:spPr>
          <a:xfrm>
            <a:off x="685800" y="1600200"/>
            <a:ext cx="78486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685800" y="6248400"/>
            <a:ext cx="2895600" cy="276999"/>
          </a:xfrm>
          <a:prstGeom prst="rect">
            <a:avLst/>
          </a:prstGeom>
          <a:noFill/>
        </p:spPr>
        <p:txBody>
          <a:bodyPr wrap="square" rtlCol="0">
            <a:spAutoFit/>
          </a:bodyPr>
          <a:lstStyle/>
          <a:p>
            <a:r>
              <a:rPr lang="en-US" sz="1200" b="1" dirty="0" smtClean="0">
                <a:solidFill>
                  <a:schemeClr val="accent1"/>
                </a:solidFill>
              </a:rPr>
              <a:t>Office of Sponsored Projects </a:t>
            </a:r>
            <a:endParaRPr lang="en-US" sz="1200" b="1"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Title 1"/>
          <p:cNvSpPr txBox="1">
            <a:spLocks/>
          </p:cNvSpPr>
          <p:nvPr userDrawn="1"/>
        </p:nvSpPr>
        <p:spPr>
          <a:xfrm>
            <a:off x="609600" y="152400"/>
            <a:ext cx="7772400" cy="1066800"/>
          </a:xfrm>
          <a:prstGeom prst="rect">
            <a:avLst/>
          </a:prstGeom>
          <a:solidFill>
            <a:schemeClr val="accent1"/>
          </a:solidFill>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sp>
        <p:nvSpPr>
          <p:cNvPr id="11" name="Footer Placeholder 4"/>
          <p:cNvSpPr txBox="1">
            <a:spLocks/>
          </p:cNvSpPr>
          <p:nvPr userDrawn="1"/>
        </p:nvSpPr>
        <p:spPr>
          <a:xfrm>
            <a:off x="76200" y="6400800"/>
            <a:ext cx="3124200" cy="365125"/>
          </a:xfrm>
          <a:prstGeom prst="rect">
            <a:avLst/>
          </a:prstGeo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                </a:t>
            </a:r>
          </a:p>
        </p:txBody>
      </p:sp>
      <p:pic>
        <p:nvPicPr>
          <p:cNvPr id="12" name="Picture 11" descr="transparent brown_logo3.tif"/>
          <p:cNvPicPr>
            <a:picLocks noChangeAspect="1"/>
          </p:cNvPicPr>
          <p:nvPr userDrawn="1"/>
        </p:nvPicPr>
        <p:blipFill>
          <a:blip r:embed="rId3" cstate="print"/>
          <a:stretch>
            <a:fillRect/>
          </a:stretch>
        </p:blipFill>
        <p:spPr>
          <a:xfrm>
            <a:off x="152400" y="6096000"/>
            <a:ext cx="537064" cy="603472"/>
          </a:xfrm>
          <a:prstGeom prst="rect">
            <a:avLst/>
          </a:prstGeom>
        </p:spPr>
      </p:pic>
      <p:sp>
        <p:nvSpPr>
          <p:cNvPr id="13" name="TextBox 12"/>
          <p:cNvSpPr txBox="1"/>
          <p:nvPr userDrawn="1"/>
        </p:nvSpPr>
        <p:spPr>
          <a:xfrm>
            <a:off x="685800" y="6248400"/>
            <a:ext cx="2895600" cy="276999"/>
          </a:xfrm>
          <a:prstGeom prst="rect">
            <a:avLst/>
          </a:prstGeom>
          <a:noFill/>
        </p:spPr>
        <p:txBody>
          <a:bodyPr wrap="square" rtlCol="0">
            <a:spAutoFit/>
          </a:bodyPr>
          <a:lstStyle/>
          <a:p>
            <a:r>
              <a:rPr lang="en-US" sz="1200" b="1" dirty="0" smtClean="0">
                <a:solidFill>
                  <a:schemeClr val="accent1"/>
                </a:solidFill>
              </a:rPr>
              <a:t>Office of Sponsored Projects </a:t>
            </a:r>
            <a:endParaRPr lang="en-US" sz="1200" b="1" dirty="0">
              <a:solidFill>
                <a:schemeClr val="accent1"/>
              </a:solidFill>
            </a:endParaRPr>
          </a:p>
        </p:txBody>
      </p:sp>
      <p:sp>
        <p:nvSpPr>
          <p:cNvPr id="18" name="Title Placeholder 15"/>
          <p:cNvSpPr txBox="1">
            <a:spLocks/>
          </p:cNvSpPr>
          <p:nvPr userDrawn="1"/>
        </p:nvSpPr>
        <p:spPr>
          <a:xfrm>
            <a:off x="381000" y="3048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19" name="Rectangle 18"/>
          <p:cNvSpPr/>
          <p:nvPr userDrawn="1"/>
        </p:nvSpPr>
        <p:spPr>
          <a:xfrm>
            <a:off x="685800" y="1600200"/>
            <a:ext cx="78486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8"/>
          <p:cNvSpPr txBox="1">
            <a:spLocks/>
          </p:cNvSpPr>
          <p:nvPr userDrawn="1"/>
        </p:nvSpPr>
        <p:spPr>
          <a:xfrm>
            <a:off x="762000" y="1676400"/>
            <a:ext cx="7696200" cy="4419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Fifth level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Lst>
  <p:hf hd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brown.edu/about/administration/purchasing/uniform-guidance-procurement-standard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nsf.gov/pubs/policydocs/pappg19_1/index.jsp"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nsf.gov/pubs/policydocs/pappg19_1/pappg_2.js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nsf.gov/pubs/policydocs/pappg19_1/index.jsp"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grants/guide/notice-files/NOT-OD-19-036.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grants.nih.gov/grants/guide/notice-files/NOT-OD-17-101.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grants.nih.gov/grants/guide/notice-files/NOT-OD-19-021.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mailto:effort-reporting@brown.ed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DUA@Brown.edu" TargetMode="External"/><Relationship Id="rId2" Type="http://schemas.openxmlformats.org/officeDocument/2006/relationships/hyperlink" Target="https://www.brown.edu/research/content/data-use-agreements" TargetMode="External"/><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2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brown.edu/research/conducting-research-brown/research-compliance-irb-iacuc-coi-export-control/hrpp-irb-home-page#Continuingreview"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brown.edu/research/conducting-research-brown/research-compliance-irb-iacuc-coi-export-control/irb/forms-and-policies" TargetMode="External"/><Relationship Id="rId2" Type="http://schemas.openxmlformats.org/officeDocument/2006/relationships/hyperlink" Target="https://www.brown.edu/research/conducting-research-brown/research-compliance-irb-iacuc-coi-export-control/hrpp-irb-home-page#Consentrequirements"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brown.edu/research/conducting-research-brown/research-compliance-irb-iacuc-coi-export-control/hrpp-irb-home-page#oneprotocol" TargetMode="External"/><Relationship Id="rId2" Type="http://schemas.openxmlformats.org/officeDocument/2006/relationships/hyperlink" Target="https://www.brown.edu/research/conducting-research-brown/research-compliance-irb-iacuc-coi-export-control/hrpp-irb-home-page#reportableevents"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mailto:Resadmin@brown.ed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nsf.gov/pubs/2019/nsf19537/nsf19537.htm" TargetMode="External"/><Relationship Id="rId2" Type="http://schemas.openxmlformats.org/officeDocument/2006/relationships/hyperlink" Target="https://www.nsf.gov/funding/pgm_summ.jsp?pims_id=505602"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OSP Brown Bag </a:t>
            </a:r>
            <a:br>
              <a:rPr lang="en-US" sz="3600" dirty="0" smtClean="0"/>
            </a:br>
            <a:r>
              <a:rPr lang="en-US" sz="3600" dirty="0" smtClean="0"/>
              <a:t>December 6, 2018</a:t>
            </a:r>
            <a:endParaRPr lang="en-US" sz="3600" dirty="0"/>
          </a:p>
        </p:txBody>
      </p:sp>
      <p:sp>
        <p:nvSpPr>
          <p:cNvPr id="5" name="TextBox 4"/>
          <p:cNvSpPr txBox="1"/>
          <p:nvPr/>
        </p:nvSpPr>
        <p:spPr>
          <a:xfrm>
            <a:off x="2817919" y="2895600"/>
            <a:ext cx="4497282" cy="707886"/>
          </a:xfrm>
          <a:prstGeom prst="rect">
            <a:avLst/>
          </a:prstGeom>
          <a:solidFill>
            <a:schemeClr val="accent5"/>
          </a:solidFill>
        </p:spPr>
        <p:txBody>
          <a:bodyPr wrap="square" rtlCol="0">
            <a:spAutoFit/>
          </a:bodyPr>
          <a:lstStyle/>
          <a:p>
            <a:pPr algn="ctr"/>
            <a:r>
              <a:rPr lang="en-US" sz="4000" dirty="0" smtClean="0"/>
              <a:t>Enter Date Here</a:t>
            </a:r>
            <a:endParaRPr lang="en-US" sz="4000" dirty="0"/>
          </a:p>
        </p:txBody>
      </p:sp>
      <p:sp>
        <p:nvSpPr>
          <p:cNvPr id="4" name="Slide Number Placeholder 3"/>
          <p:cNvSpPr>
            <a:spLocks noGrp="1"/>
          </p:cNvSpPr>
          <p:nvPr>
            <p:ph type="sldNum" sz="quarter" idx="12"/>
          </p:nvPr>
        </p:nvSpPr>
        <p:spPr/>
        <p:txBody>
          <a:bodyPr/>
          <a:lstStyle/>
          <a:p>
            <a:fld id="{6110038D-A307-41DF-A32A-3891FCEC6260}" type="slidenum">
              <a:rPr lang="en-US" smtClean="0"/>
              <a:pPr/>
              <a:t>1</a:t>
            </a:fld>
            <a:endParaRPr lang="en-US"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8486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Cost Sharing Policy 2.2 Oct 2018</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10</a:t>
            </a:fld>
            <a:endParaRPr lang="en-US" dirty="0"/>
          </a:p>
        </p:txBody>
      </p:sp>
      <p:sp>
        <p:nvSpPr>
          <p:cNvPr id="4" name="TextBox 3"/>
          <p:cNvSpPr txBox="1"/>
          <p:nvPr/>
        </p:nvSpPr>
        <p:spPr>
          <a:xfrm>
            <a:off x="621322" y="1600200"/>
            <a:ext cx="7989277" cy="4062651"/>
          </a:xfrm>
          <a:prstGeom prst="rect">
            <a:avLst/>
          </a:prstGeom>
          <a:noFill/>
        </p:spPr>
        <p:txBody>
          <a:bodyPr wrap="square" rtlCol="0">
            <a:spAutoFit/>
          </a:bodyPr>
          <a:lstStyle/>
          <a:p>
            <a:endParaRPr lang="en-US" b="1" dirty="0" smtClean="0"/>
          </a:p>
          <a:p>
            <a:r>
              <a:rPr lang="en-US" sz="2400" b="1" dirty="0" smtClean="0"/>
              <a:t>Division </a:t>
            </a:r>
            <a:r>
              <a:rPr lang="en-US" sz="2400" b="1" dirty="0"/>
              <a:t>of Biology &amp; Medicine </a:t>
            </a:r>
            <a:endParaRPr lang="en-US" sz="2400" dirty="0" smtClean="0"/>
          </a:p>
          <a:p>
            <a:endParaRPr lang="en-US" sz="2400" dirty="0"/>
          </a:p>
          <a:p>
            <a:pPr marL="342900" indent="-342900">
              <a:buFont typeface="Arial" panose="020B0604020202020204" pitchFamily="34" charset="0"/>
              <a:buChar char="•"/>
            </a:pPr>
            <a:r>
              <a:rPr lang="en-US" sz="2400" dirty="0"/>
              <a:t>Division of Biology &amp; Medicine cost </a:t>
            </a:r>
            <a:r>
              <a:rPr lang="en-US" sz="2400" dirty="0" smtClean="0"/>
              <a:t>share approval is </a:t>
            </a:r>
            <a:r>
              <a:rPr lang="en-US" sz="2400" dirty="0"/>
              <a:t>under the auspices of either Senior Associate Dean of Biology</a:t>
            </a:r>
            <a:r>
              <a:rPr lang="en-US" sz="2400" dirty="0" smtClean="0"/>
              <a:t>, and </a:t>
            </a:r>
            <a:r>
              <a:rPr lang="en-US" sz="2400" dirty="0"/>
              <a:t>Senior Director, Finance &amp; Data Initiatives.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2992887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Equipment Procurement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11</a:t>
            </a:fld>
            <a:endParaRPr lang="en-US" dirty="0"/>
          </a:p>
        </p:txBody>
      </p:sp>
      <p:sp>
        <p:nvSpPr>
          <p:cNvPr id="4" name="TextBox 3"/>
          <p:cNvSpPr txBox="1"/>
          <p:nvPr/>
        </p:nvSpPr>
        <p:spPr>
          <a:xfrm>
            <a:off x="685799" y="1600200"/>
            <a:ext cx="7784123" cy="4893647"/>
          </a:xfrm>
          <a:prstGeom prst="rect">
            <a:avLst/>
          </a:prstGeom>
          <a:noFill/>
        </p:spPr>
        <p:txBody>
          <a:bodyPr wrap="square" rtlCol="0">
            <a:spAutoFit/>
          </a:bodyPr>
          <a:lstStyle/>
          <a:p>
            <a:r>
              <a:rPr lang="en-US" sz="2400" b="1" dirty="0" smtClean="0"/>
              <a:t>Major </a:t>
            </a:r>
            <a:r>
              <a:rPr lang="en-US" sz="2400" b="1" dirty="0"/>
              <a:t>Equipment or </a:t>
            </a:r>
            <a:r>
              <a:rPr lang="en-US" sz="2400" b="1" dirty="0" smtClean="0"/>
              <a:t>Instrumentation</a:t>
            </a:r>
          </a:p>
          <a:p>
            <a:r>
              <a:rPr lang="en-US" sz="2400" b="1" dirty="0" smtClean="0"/>
              <a:t> Purchases on sponsored funds             </a:t>
            </a:r>
          </a:p>
          <a:p>
            <a:endParaRPr lang="en-US" sz="2400" b="1" dirty="0" smtClean="0"/>
          </a:p>
          <a:p>
            <a:r>
              <a:rPr lang="en-US" sz="2400" dirty="0"/>
              <a:t>Purchasing’s </a:t>
            </a:r>
            <a:r>
              <a:rPr lang="en-US" sz="2400" u="sng" dirty="0" smtClean="0">
                <a:hlinkClick r:id=""/>
              </a:rPr>
              <a:t>Uniform</a:t>
            </a:r>
          </a:p>
          <a:p>
            <a:r>
              <a:rPr lang="en-US" sz="2400" u="sng" dirty="0" smtClean="0">
                <a:hlinkClick r:id=""/>
              </a:rPr>
              <a:t> </a:t>
            </a:r>
            <a:r>
              <a:rPr lang="en-US" sz="2400" u="sng" dirty="0">
                <a:hlinkClick r:id="rId3"/>
              </a:rPr>
              <a:t>Guidance Procurement </a:t>
            </a:r>
            <a:r>
              <a:rPr lang="en-US" sz="2400" u="sng" dirty="0" smtClean="0">
                <a:hlinkClick r:id="rId3"/>
              </a:rPr>
              <a:t>Standards</a:t>
            </a:r>
            <a:endParaRPr lang="en-US" sz="2400" dirty="0"/>
          </a:p>
          <a:p>
            <a:endParaRPr lang="en-US" sz="2400" dirty="0"/>
          </a:p>
          <a:p>
            <a:pPr marL="457200" indent="-457200">
              <a:buAutoNum type="arabicPeriod"/>
            </a:pPr>
            <a:r>
              <a:rPr lang="en-US" sz="2400" dirty="0" smtClean="0"/>
              <a:t>Micro-purchases</a:t>
            </a:r>
            <a:r>
              <a:rPr lang="en-US" sz="2400" dirty="0"/>
              <a:t>:   up to $</a:t>
            </a:r>
            <a:r>
              <a:rPr lang="en-US" sz="2400" dirty="0" smtClean="0"/>
              <a:t>25,000</a:t>
            </a:r>
          </a:p>
          <a:p>
            <a:pPr marL="457200" indent="-457200">
              <a:buAutoNum type="arabicPeriod"/>
            </a:pPr>
            <a:endParaRPr lang="en-US" sz="2400" dirty="0"/>
          </a:p>
          <a:p>
            <a:r>
              <a:rPr lang="en-US" sz="2400" dirty="0"/>
              <a:t>2. </a:t>
            </a:r>
            <a:r>
              <a:rPr lang="en-US" sz="2400" dirty="0" smtClean="0"/>
              <a:t>  Small </a:t>
            </a:r>
            <a:r>
              <a:rPr lang="en-US" sz="2400" dirty="0"/>
              <a:t>purchases: Between $25,001 and $</a:t>
            </a:r>
            <a:r>
              <a:rPr lang="en-US" sz="2400" dirty="0" smtClean="0"/>
              <a:t>250,000</a:t>
            </a:r>
          </a:p>
          <a:p>
            <a:endParaRPr lang="en-US" sz="2400" dirty="0"/>
          </a:p>
          <a:p>
            <a:r>
              <a:rPr lang="en-US" sz="2400" dirty="0"/>
              <a:t>3. </a:t>
            </a:r>
            <a:r>
              <a:rPr lang="en-US" sz="2400" dirty="0" smtClean="0"/>
              <a:t>  Sealed bids/Competitive proposal/ Sole source purchases                              $</a:t>
            </a:r>
            <a:r>
              <a:rPr lang="en-US" sz="2400" dirty="0"/>
              <a:t>250,001 and above</a:t>
            </a:r>
          </a:p>
          <a:p>
            <a:endParaRPr lang="en-US" sz="2400" dirty="0" smtClean="0"/>
          </a:p>
        </p:txBody>
      </p:sp>
      <p:pic>
        <p:nvPicPr>
          <p:cNvPr id="5" name="Picture 4" descr="Image Gallery of Lab Equipment Used in 2.670 | Project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999" y="1953986"/>
            <a:ext cx="3121267" cy="1932213"/>
          </a:xfrm>
          <a:prstGeom prst="rect">
            <a:avLst/>
          </a:prstGeom>
        </p:spPr>
      </p:pic>
    </p:spTree>
    <p:extLst>
      <p:ext uri="{BB962C8B-B14F-4D97-AF65-F5344CB8AC3E}">
        <p14:creationId xmlns:p14="http://schemas.microsoft.com/office/powerpoint/2010/main" val="2669202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Equipment Procurement</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12</a:t>
            </a:fld>
            <a:endParaRPr lang="en-US" dirty="0"/>
          </a:p>
        </p:txBody>
      </p:sp>
      <p:sp>
        <p:nvSpPr>
          <p:cNvPr id="4" name="TextBox 3"/>
          <p:cNvSpPr txBox="1"/>
          <p:nvPr/>
        </p:nvSpPr>
        <p:spPr>
          <a:xfrm>
            <a:off x="621323" y="1600200"/>
            <a:ext cx="7848600" cy="5632311"/>
          </a:xfrm>
          <a:prstGeom prst="rect">
            <a:avLst/>
          </a:prstGeom>
          <a:noFill/>
        </p:spPr>
        <p:txBody>
          <a:bodyPr wrap="square" rtlCol="0">
            <a:spAutoFit/>
          </a:bodyPr>
          <a:lstStyle/>
          <a:p>
            <a:pPr algn="ctr"/>
            <a:r>
              <a:rPr lang="en-US" sz="2400" dirty="0" smtClean="0"/>
              <a:t>If </a:t>
            </a:r>
            <a:r>
              <a:rPr lang="en-US" sz="2400" b="1" u="sng" dirty="0"/>
              <a:t>non-competitive</a:t>
            </a:r>
            <a:r>
              <a:rPr lang="en-US" sz="2400" dirty="0"/>
              <a:t> method </a:t>
            </a:r>
            <a:r>
              <a:rPr lang="en-US" sz="2400" dirty="0" smtClean="0"/>
              <a:t>used</a:t>
            </a:r>
            <a:r>
              <a:rPr lang="en-US" sz="2400" dirty="0"/>
              <a:t> </a:t>
            </a:r>
            <a:r>
              <a:rPr lang="en-US" sz="2400" dirty="0" smtClean="0"/>
              <a:t>for items at $250,001 and above, recommended text for proposal when applicable: </a:t>
            </a:r>
          </a:p>
          <a:p>
            <a:endParaRPr lang="en-US" sz="2400" dirty="0"/>
          </a:p>
          <a:p>
            <a:r>
              <a:rPr lang="en-US" sz="2400" i="1" dirty="0" smtClean="0"/>
              <a:t>	</a:t>
            </a:r>
            <a:r>
              <a:rPr lang="en-US" sz="2400" i="1" dirty="0" smtClean="0">
                <a:effectLst>
                  <a:outerShdw blurRad="38100" dist="38100" dir="2700000" algn="tl">
                    <a:srgbClr val="000000">
                      <a:alpha val="43137"/>
                    </a:srgbClr>
                  </a:outerShdw>
                </a:effectLst>
              </a:rPr>
              <a:t>XYZ </a:t>
            </a:r>
            <a:r>
              <a:rPr lang="en-US" sz="2400" i="1" dirty="0">
                <a:effectLst>
                  <a:outerShdw blurRad="38100" dist="38100" dir="2700000" algn="tl">
                    <a:srgbClr val="000000">
                      <a:alpha val="43137"/>
                    </a:srgbClr>
                  </a:outerShdw>
                </a:effectLst>
              </a:rPr>
              <a:t>Equipment item was selected from Vendor ABC </a:t>
            </a:r>
            <a:r>
              <a:rPr lang="en-US" sz="2400" i="1" dirty="0" smtClean="0">
                <a:effectLst>
                  <a:outerShdw blurRad="38100" dist="38100" dir="2700000" algn="tl">
                    <a:srgbClr val="000000">
                      <a:alpha val="43137"/>
                    </a:srgbClr>
                  </a:outerShdw>
                </a:effectLst>
              </a:rPr>
              <a:t>	after </a:t>
            </a:r>
            <a:r>
              <a:rPr lang="en-US" sz="2400" i="1" dirty="0">
                <a:effectLst>
                  <a:outerShdw blurRad="38100" dist="38100" dir="2700000" algn="tl">
                    <a:srgbClr val="000000">
                      <a:alpha val="43137"/>
                    </a:srgbClr>
                  </a:outerShdw>
                </a:effectLst>
              </a:rPr>
              <a:t>solicitation of a number of sources, and the </a:t>
            </a:r>
            <a:r>
              <a:rPr lang="en-US" sz="2400" i="1" dirty="0" smtClean="0">
                <a:effectLst>
                  <a:outerShdw blurRad="38100" dist="38100" dir="2700000" algn="tl">
                    <a:srgbClr val="000000">
                      <a:alpha val="43137"/>
                    </a:srgbClr>
                  </a:outerShdw>
                </a:effectLst>
              </a:rPr>
              <a:t>	competition </a:t>
            </a:r>
            <a:r>
              <a:rPr lang="en-US" sz="2400" i="1" dirty="0">
                <a:effectLst>
                  <a:outerShdw blurRad="38100" dist="38100" dir="2700000" algn="tl">
                    <a:srgbClr val="000000">
                      <a:alpha val="43137"/>
                    </a:srgbClr>
                  </a:outerShdw>
                </a:effectLst>
              </a:rPr>
              <a:t>was determined inadequate.    </a:t>
            </a:r>
            <a:endParaRPr lang="en-US" sz="2400" i="1" dirty="0" smtClean="0">
              <a:effectLst>
                <a:outerShdw blurRad="38100" dist="38100" dir="2700000" algn="tl">
                  <a:srgbClr val="000000">
                    <a:alpha val="43137"/>
                  </a:srgbClr>
                </a:outerShdw>
              </a:effectLst>
            </a:endParaRPr>
          </a:p>
          <a:p>
            <a:endParaRPr lang="en-US" sz="2400" i="1" dirty="0" smtClean="0">
              <a:effectLst>
                <a:outerShdw blurRad="38100" dist="38100" dir="2700000" algn="tl">
                  <a:srgbClr val="000000">
                    <a:alpha val="43137"/>
                  </a:srgbClr>
                </a:outerShdw>
              </a:effectLst>
            </a:endParaRPr>
          </a:p>
          <a:p>
            <a:r>
              <a:rPr lang="en-US" sz="2400" i="1" dirty="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rPr>
              <a:t>OR                                      </a:t>
            </a:r>
          </a:p>
          <a:p>
            <a:endParaRPr lang="en-US" sz="2400" i="1" dirty="0" smtClean="0">
              <a:effectLst>
                <a:outerShdw blurRad="38100" dist="38100" dir="2700000" algn="tl">
                  <a:srgbClr val="000000">
                    <a:alpha val="43137"/>
                  </a:srgbClr>
                </a:outerShdw>
              </a:effectLst>
            </a:endParaRPr>
          </a:p>
          <a:p>
            <a:r>
              <a:rPr lang="en-US" sz="2400" i="1" dirty="0">
                <a:effectLst>
                  <a:outerShdw blurRad="38100" dist="38100" dir="2700000" algn="tl">
                    <a:srgbClr val="000000">
                      <a:alpha val="43137"/>
                    </a:srgbClr>
                  </a:outerShdw>
                </a:effectLst>
              </a:rPr>
              <a:t>	XYZ Equipment item is available only from a single </a:t>
            </a:r>
            <a:r>
              <a:rPr lang="en-US" sz="2400" i="1" dirty="0" smtClean="0">
                <a:effectLst>
                  <a:outerShdw blurRad="38100" dist="38100" dir="2700000" algn="tl">
                    <a:srgbClr val="000000">
                      <a:alpha val="43137"/>
                    </a:srgbClr>
                  </a:outerShdw>
                </a:effectLst>
              </a:rPr>
              <a:t>	source</a:t>
            </a:r>
            <a:r>
              <a:rPr lang="en-US" sz="2400" i="1" dirty="0">
                <a:effectLst>
                  <a:outerShdw blurRad="38100" dist="38100" dir="2700000" algn="tl">
                    <a:srgbClr val="000000">
                      <a:alpha val="43137"/>
                    </a:srgbClr>
                  </a:outerShdw>
                </a:effectLst>
              </a:rPr>
              <a:t>.</a:t>
            </a:r>
          </a:p>
          <a:p>
            <a:endParaRPr lang="en-US" sz="2400" dirty="0"/>
          </a:p>
          <a:p>
            <a:endParaRPr lang="en-US" sz="2400" dirty="0" smtClean="0"/>
          </a:p>
          <a:p>
            <a:endParaRPr lang="en-US" sz="2400" dirty="0"/>
          </a:p>
          <a:p>
            <a:r>
              <a:rPr lang="en-US" sz="2400" dirty="0"/>
              <a:t>	</a:t>
            </a:r>
            <a:endParaRPr lang="en-US" sz="2400" dirty="0" smtClean="0"/>
          </a:p>
        </p:txBody>
      </p:sp>
    </p:spTree>
    <p:extLst>
      <p:ext uri="{BB962C8B-B14F-4D97-AF65-F5344CB8AC3E}">
        <p14:creationId xmlns:p14="http://schemas.microsoft.com/office/powerpoint/2010/main" val="942376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Equipment Procurement</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13</a:t>
            </a:fld>
            <a:endParaRPr lang="en-US" dirty="0"/>
          </a:p>
        </p:txBody>
      </p:sp>
      <p:sp>
        <p:nvSpPr>
          <p:cNvPr id="4" name="TextBox 3"/>
          <p:cNvSpPr txBox="1"/>
          <p:nvPr/>
        </p:nvSpPr>
        <p:spPr>
          <a:xfrm>
            <a:off x="621323" y="1600200"/>
            <a:ext cx="7848600" cy="550920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Every </a:t>
            </a:r>
            <a:r>
              <a:rPr lang="en-US" sz="2800" dirty="0"/>
              <a:t>time a </a:t>
            </a:r>
            <a:r>
              <a:rPr lang="en-US" sz="2800" b="1" i="1" dirty="0"/>
              <a:t>sole source </a:t>
            </a:r>
            <a:r>
              <a:rPr lang="en-US" sz="2800" dirty="0"/>
              <a:t>purchase is made, we are now required to include a price analysis</a:t>
            </a:r>
            <a:r>
              <a:rPr lang="en-US" sz="2800" dirty="0" smtClean="0"/>
              <a:t>. </a:t>
            </a:r>
          </a:p>
          <a:p>
            <a:endParaRPr lang="en-US" sz="2800" dirty="0"/>
          </a:p>
          <a:p>
            <a:pPr marL="457200" indent="-457200">
              <a:buFont typeface="Arial" panose="020B0604020202020204" pitchFamily="34" charset="0"/>
              <a:buChar char="•"/>
            </a:pPr>
            <a:r>
              <a:rPr lang="en-US" sz="2800" dirty="0" smtClean="0"/>
              <a:t>Purchasing is developing new guidance to walk through the price analysis steps</a:t>
            </a:r>
          </a:p>
          <a:p>
            <a:endParaRPr lang="en-US" sz="2800" dirty="0"/>
          </a:p>
          <a:p>
            <a:pPr marL="457200" indent="-457200">
              <a:buFont typeface="Arial" panose="020B0604020202020204" pitchFamily="34" charset="0"/>
              <a:buChar char="•"/>
            </a:pPr>
            <a:r>
              <a:rPr lang="en-US" sz="2800" dirty="0" smtClean="0"/>
              <a:t>If using </a:t>
            </a:r>
            <a:r>
              <a:rPr lang="en-US" sz="2800" b="1" dirty="0" smtClean="0"/>
              <a:t>sealed </a:t>
            </a:r>
            <a:r>
              <a:rPr lang="en-US" sz="2800" b="1" dirty="0"/>
              <a:t>bid or competitive proposal process </a:t>
            </a:r>
            <a:r>
              <a:rPr lang="en-US" sz="2800" dirty="0"/>
              <a:t>and the price is expected to </a:t>
            </a:r>
            <a:r>
              <a:rPr lang="en-US" sz="2800" b="1" dirty="0"/>
              <a:t>exceed $250K (for federal awards)</a:t>
            </a:r>
            <a:r>
              <a:rPr lang="en-US" sz="2800" dirty="0"/>
              <a:t> there is a requirement that the bid be publicized. </a:t>
            </a:r>
          </a:p>
          <a:p>
            <a:endParaRPr lang="en-US" sz="2400" dirty="0" smtClean="0"/>
          </a:p>
          <a:p>
            <a:endParaRPr lang="en-US" sz="2400" dirty="0"/>
          </a:p>
          <a:p>
            <a:r>
              <a:rPr lang="en-US" sz="2400" dirty="0"/>
              <a:t>	</a:t>
            </a:r>
            <a:endParaRPr lang="en-US" sz="2400" dirty="0" smtClean="0"/>
          </a:p>
        </p:txBody>
      </p:sp>
    </p:spTree>
    <p:extLst>
      <p:ext uri="{BB962C8B-B14F-4D97-AF65-F5344CB8AC3E}">
        <p14:creationId xmlns:p14="http://schemas.microsoft.com/office/powerpoint/2010/main" val="1291451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915" y="152400"/>
            <a:ext cx="7924800" cy="1066800"/>
          </a:xfrm>
        </p:spPr>
        <p:txBody>
          <a:bodyPr/>
          <a:lstStyle/>
          <a:p>
            <a:r>
              <a:rPr lang="en-US" dirty="0" smtClean="0"/>
              <a:t>National Science Foundation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14</a:t>
            </a:fld>
            <a:endParaRPr lang="en-US" dirty="0"/>
          </a:p>
        </p:txBody>
      </p:sp>
      <p:sp>
        <p:nvSpPr>
          <p:cNvPr id="4" name="TextBox 3"/>
          <p:cNvSpPr txBox="1"/>
          <p:nvPr/>
        </p:nvSpPr>
        <p:spPr>
          <a:xfrm>
            <a:off x="621323" y="1600200"/>
            <a:ext cx="7848600" cy="6370975"/>
          </a:xfrm>
          <a:prstGeom prst="rect">
            <a:avLst/>
          </a:prstGeom>
          <a:noFill/>
        </p:spPr>
        <p:txBody>
          <a:bodyPr wrap="square" rtlCol="0">
            <a:spAutoFit/>
          </a:bodyPr>
          <a:lstStyle/>
          <a:p>
            <a:r>
              <a:rPr lang="en-US" sz="2400" u="sng" dirty="0" smtClean="0">
                <a:hlinkClick r:id="rId3"/>
              </a:rPr>
              <a:t>Proposal </a:t>
            </a:r>
            <a:r>
              <a:rPr lang="en-US" sz="2400" u="sng" dirty="0">
                <a:hlinkClick r:id="rId3"/>
              </a:rPr>
              <a:t>&amp; Award Policies &amp; Procedures Guide</a:t>
            </a:r>
            <a:r>
              <a:rPr lang="en-US" sz="2400" dirty="0"/>
              <a:t> </a:t>
            </a:r>
            <a:r>
              <a:rPr lang="en-US" sz="2400" dirty="0" smtClean="0"/>
              <a:t>(PAPPG) </a:t>
            </a:r>
            <a:r>
              <a:rPr lang="en-US" sz="2400" dirty="0"/>
              <a:t>for all proposals submitted, or due, on or after January 28, 2019</a:t>
            </a:r>
            <a:r>
              <a:rPr lang="en-US" sz="2400" dirty="0" smtClean="0"/>
              <a:t>.</a:t>
            </a:r>
          </a:p>
          <a:p>
            <a:r>
              <a:rPr lang="en-US" sz="2400" dirty="0" smtClean="0"/>
              <a:t> </a:t>
            </a:r>
          </a:p>
          <a:p>
            <a:pPr marL="342900" indent="-342900">
              <a:buFont typeface="Arial" panose="020B0604020202020204" pitchFamily="34" charset="0"/>
              <a:buChar char="•"/>
            </a:pPr>
            <a:r>
              <a:rPr lang="en-US" sz="2400" dirty="0" smtClean="0">
                <a:hlinkClick r:id="rId4"/>
              </a:rPr>
              <a:t>Allowable font styles is updated, Ch II.B.2</a:t>
            </a:r>
            <a:endParaRPr lang="en-US" sz="2400" dirty="0"/>
          </a:p>
          <a:p>
            <a:r>
              <a:rPr lang="en-US" sz="2400" dirty="0" smtClean="0"/>
              <a:t>		</a:t>
            </a:r>
            <a:r>
              <a:rPr lang="en-US" sz="2400" i="1" dirty="0" smtClean="0"/>
              <a:t>  </a:t>
            </a:r>
            <a:r>
              <a:rPr lang="en-US" sz="2400" i="1" dirty="0" smtClean="0">
                <a:latin typeface="Arial Narrow" panose="020B0606020202030204" pitchFamily="34" charset="0"/>
              </a:rPr>
              <a:t> </a:t>
            </a:r>
            <a:r>
              <a:rPr lang="en-US" sz="2400" i="1" dirty="0">
                <a:latin typeface="Arial Narrow" panose="020B0606020202030204" pitchFamily="34" charset="0"/>
              </a:rPr>
              <a:t>No </a:t>
            </a:r>
            <a:r>
              <a:rPr lang="en-US" sz="2400" i="1" dirty="0" smtClean="0">
                <a:latin typeface="Arial Narrow" panose="020B0606020202030204" pitchFamily="34" charset="0"/>
              </a:rPr>
              <a:t>Arial </a:t>
            </a:r>
            <a:r>
              <a:rPr lang="en-US" sz="2400" i="1" dirty="0">
                <a:latin typeface="Arial Narrow" panose="020B0606020202030204" pitchFamily="34" charset="0"/>
              </a:rPr>
              <a:t>narrow allowed </a:t>
            </a:r>
          </a:p>
          <a:p>
            <a:endParaRPr lang="en-US" sz="2400" dirty="0"/>
          </a:p>
          <a:p>
            <a:pPr marL="342900" indent="-342900">
              <a:buFont typeface="Arial" panose="020B0604020202020204" pitchFamily="34" charset="0"/>
              <a:buChar char="•"/>
            </a:pPr>
            <a:r>
              <a:rPr lang="en-US" sz="2400" dirty="0" smtClean="0"/>
              <a:t>“</a:t>
            </a:r>
            <a:r>
              <a:rPr lang="en-US" sz="2400" dirty="0"/>
              <a:t>RAPID”, “EAGER” and “RAISE” must </a:t>
            </a:r>
            <a:r>
              <a:rPr lang="en-US" sz="2400" dirty="0" smtClean="0"/>
              <a:t>be </a:t>
            </a:r>
            <a:r>
              <a:rPr lang="en-US" sz="2400" dirty="0"/>
              <a:t>included in proposal project </a:t>
            </a:r>
            <a:r>
              <a:rPr lang="en-US" sz="2400" dirty="0" smtClean="0"/>
              <a:t>title                     </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Conference proposals over $50,000 and all equipment proposals must include the Collaborators and Other Affiliations information</a:t>
            </a:r>
          </a:p>
          <a:p>
            <a:pPr marL="342900" indent="-342900">
              <a:buFont typeface="Arial" panose="020B0604020202020204" pitchFamily="34" charset="0"/>
              <a:buChar char="•"/>
            </a:pPr>
            <a:endParaRPr lang="en-US" sz="2400" dirty="0" smtClean="0"/>
          </a:p>
          <a:p>
            <a:endParaRPr lang="en-US" sz="2400" dirty="0"/>
          </a:p>
          <a:p>
            <a:endParaRPr lang="en-US" sz="2400" dirty="0" smtClean="0"/>
          </a:p>
          <a:p>
            <a:endParaRPr lang="en-US" sz="2400" dirty="0"/>
          </a:p>
          <a:p>
            <a:r>
              <a:rPr lang="en-US" sz="2400" dirty="0"/>
              <a:t>	</a:t>
            </a:r>
            <a:endParaRPr lang="en-US" sz="2400" dirty="0" smtClean="0"/>
          </a:p>
        </p:txBody>
      </p:sp>
    </p:spTree>
    <p:extLst>
      <p:ext uri="{BB962C8B-B14F-4D97-AF65-F5344CB8AC3E}">
        <p14:creationId xmlns:p14="http://schemas.microsoft.com/office/powerpoint/2010/main" val="3257332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915" y="152400"/>
            <a:ext cx="7924800" cy="1066800"/>
          </a:xfrm>
        </p:spPr>
        <p:txBody>
          <a:bodyPr/>
          <a:lstStyle/>
          <a:p>
            <a:r>
              <a:rPr lang="en-US" dirty="0" smtClean="0"/>
              <a:t>National Science Foundation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15</a:t>
            </a:fld>
            <a:endParaRPr lang="en-US" dirty="0"/>
          </a:p>
        </p:txBody>
      </p:sp>
      <p:sp>
        <p:nvSpPr>
          <p:cNvPr id="4" name="TextBox 3"/>
          <p:cNvSpPr txBox="1"/>
          <p:nvPr/>
        </p:nvSpPr>
        <p:spPr>
          <a:xfrm>
            <a:off x="621323" y="1600200"/>
            <a:ext cx="7848600" cy="5262979"/>
          </a:xfrm>
          <a:prstGeom prst="rect">
            <a:avLst/>
          </a:prstGeom>
          <a:noFill/>
        </p:spPr>
        <p:txBody>
          <a:bodyPr wrap="square" rtlCol="0">
            <a:spAutoFit/>
          </a:bodyPr>
          <a:lstStyle/>
          <a:p>
            <a:r>
              <a:rPr lang="en-US" sz="2400" u="sng" dirty="0" smtClean="0">
                <a:hlinkClick r:id="rId3"/>
              </a:rPr>
              <a:t>Proposal </a:t>
            </a:r>
            <a:r>
              <a:rPr lang="en-US" sz="2400" u="sng" dirty="0">
                <a:hlinkClick r:id="rId3"/>
              </a:rPr>
              <a:t>&amp; Award Policies &amp; Procedures Guide</a:t>
            </a:r>
            <a:r>
              <a:rPr lang="en-US" sz="2400" dirty="0"/>
              <a:t> </a:t>
            </a:r>
            <a:r>
              <a:rPr lang="en-US" sz="2400" dirty="0" smtClean="0"/>
              <a:t>(PAPPG) </a:t>
            </a:r>
          </a:p>
          <a:p>
            <a:endParaRPr lang="en-US" sz="2400" dirty="0" smtClean="0"/>
          </a:p>
          <a:p>
            <a:pPr marL="342900" indent="-342900">
              <a:buFont typeface="Arial" panose="020B0604020202020204" pitchFamily="34" charset="0"/>
              <a:buChar char="•"/>
            </a:pPr>
            <a:r>
              <a:rPr lang="en-US" sz="2400" dirty="0"/>
              <a:t>Implementation of NSF’s policy on sexual harassment and other forms of harassment, or sexual </a:t>
            </a:r>
            <a:r>
              <a:rPr lang="en-US" sz="2400" dirty="0" smtClean="0"/>
              <a:t>assault</a:t>
            </a:r>
          </a:p>
          <a:p>
            <a:endParaRPr lang="en-US" sz="2400" dirty="0" smtClean="0"/>
          </a:p>
          <a:p>
            <a:pPr marL="342900" indent="-342900">
              <a:buFont typeface="Arial" panose="020B0604020202020204" pitchFamily="34" charset="0"/>
              <a:buChar char="•"/>
            </a:pPr>
            <a:r>
              <a:rPr lang="en-US" sz="2400" dirty="0" smtClean="0"/>
              <a:t>If </a:t>
            </a:r>
            <a:r>
              <a:rPr lang="en-US" sz="2400" dirty="0"/>
              <a:t>foreign organization is considered essential to project, the box for “funding of a Foreign Organization” must be checked on </a:t>
            </a:r>
            <a:r>
              <a:rPr lang="en-US" sz="2400" dirty="0" smtClean="0"/>
              <a:t>coversheet</a:t>
            </a:r>
          </a:p>
          <a:p>
            <a:endParaRPr lang="en-US" sz="2400" dirty="0"/>
          </a:p>
          <a:p>
            <a:pPr marL="342900" indent="-342900">
              <a:buFont typeface="Arial" panose="020B0604020202020204" pitchFamily="34" charset="0"/>
              <a:buChar char="•"/>
            </a:pPr>
            <a:r>
              <a:rPr lang="en-US" sz="2400" dirty="0"/>
              <a:t>Incorporation of existing patent policy into the PAPPG. </a:t>
            </a:r>
          </a:p>
          <a:p>
            <a:endParaRPr lang="en-US" sz="2400" dirty="0"/>
          </a:p>
          <a:p>
            <a:endParaRPr lang="en-US" sz="2400" dirty="0" smtClean="0"/>
          </a:p>
          <a:p>
            <a:endParaRPr lang="en-US" sz="2400" dirty="0"/>
          </a:p>
          <a:p>
            <a:r>
              <a:rPr lang="en-US" sz="2400" dirty="0"/>
              <a:t>	</a:t>
            </a:r>
            <a:endParaRPr lang="en-US" sz="2400" dirty="0" smtClean="0"/>
          </a:p>
        </p:txBody>
      </p:sp>
    </p:spTree>
    <p:extLst>
      <p:ext uri="{BB962C8B-B14F-4D97-AF65-F5344CB8AC3E}">
        <p14:creationId xmlns:p14="http://schemas.microsoft.com/office/powerpoint/2010/main" val="2376672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915" y="152400"/>
            <a:ext cx="7924800" cy="1066800"/>
          </a:xfrm>
        </p:spPr>
        <p:txBody>
          <a:bodyPr/>
          <a:lstStyle/>
          <a:p>
            <a:r>
              <a:rPr lang="en-US" dirty="0" smtClean="0"/>
              <a:t>National Institutes of Health</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16</a:t>
            </a:fld>
            <a:endParaRPr lang="en-US" dirty="0"/>
          </a:p>
        </p:txBody>
      </p:sp>
      <p:sp>
        <p:nvSpPr>
          <p:cNvPr id="4" name="TextBox 3"/>
          <p:cNvSpPr txBox="1"/>
          <p:nvPr/>
        </p:nvSpPr>
        <p:spPr>
          <a:xfrm>
            <a:off x="621323" y="1600200"/>
            <a:ext cx="7848600" cy="6001643"/>
          </a:xfrm>
          <a:prstGeom prst="rect">
            <a:avLst/>
          </a:prstGeom>
          <a:noFill/>
        </p:spPr>
        <p:txBody>
          <a:bodyPr wrap="square" rtlCol="0">
            <a:spAutoFit/>
          </a:bodyPr>
          <a:lstStyle/>
          <a:p>
            <a:r>
              <a:rPr lang="en-US" sz="2400" dirty="0"/>
              <a:t>Budget matters: NIH received a 5.6 percent increase over the FY 2018 to $39.3 billion </a:t>
            </a:r>
          </a:p>
          <a:p>
            <a:r>
              <a:rPr lang="en-US" sz="2400" dirty="0"/>
              <a:t> </a:t>
            </a:r>
          </a:p>
          <a:p>
            <a:pPr marL="342900" indent="-342900">
              <a:buFont typeface="Arial" panose="020B0604020202020204" pitchFamily="34" charset="0"/>
              <a:buChar char="•"/>
            </a:pPr>
            <a:r>
              <a:rPr lang="en-US" sz="2400" dirty="0"/>
              <a:t>$711,000,000 authorized under the 21st Century Cures Act </a:t>
            </a:r>
            <a:r>
              <a:rPr lang="en-US" sz="2400" dirty="0" smtClean="0"/>
              <a:t>Specific </a:t>
            </a:r>
            <a:r>
              <a:rPr lang="en-US" sz="2400" dirty="0"/>
              <a:t>increases for Alzheimer’s disease, the All of Us Research Program, and the BRAIN Initiative.</a:t>
            </a:r>
          </a:p>
          <a:p>
            <a:r>
              <a:rPr lang="en-US" sz="2400" dirty="0"/>
              <a:t> </a:t>
            </a:r>
          </a:p>
          <a:p>
            <a:pPr marL="342900" indent="-342900">
              <a:buFont typeface="Arial" panose="020B0604020202020204" pitchFamily="34" charset="0"/>
              <a:buChar char="•"/>
            </a:pPr>
            <a:r>
              <a:rPr lang="en-US" sz="2400" dirty="0"/>
              <a:t>NRSA Stipends and Tuition/Fees Effective for Fiscal Year 2019 have been announced.  Details </a:t>
            </a:r>
            <a:r>
              <a:rPr lang="en-US" sz="2400" u="sng" dirty="0">
                <a:hlinkClick r:id="rId3"/>
              </a:rPr>
              <a:t>here</a:t>
            </a:r>
            <a:r>
              <a:rPr lang="en-US" sz="2400" dirty="0"/>
              <a:t>  averages about a 2% increase</a:t>
            </a:r>
          </a:p>
          <a:p>
            <a:r>
              <a:rPr lang="en-US" sz="2400" dirty="0"/>
              <a:t> </a:t>
            </a:r>
          </a:p>
          <a:p>
            <a:pPr marL="342900" indent="-342900">
              <a:buFont typeface="Arial" panose="020B0604020202020204" pitchFamily="34" charset="0"/>
              <a:buChar char="•"/>
            </a:pPr>
            <a:r>
              <a:rPr lang="en-US" sz="2400" dirty="0" smtClean="0"/>
              <a:t>Salary </a:t>
            </a:r>
            <a:r>
              <a:rPr lang="en-US" sz="2400" dirty="0"/>
              <a:t>cap remains at Executive Level II or $189,600.</a:t>
            </a:r>
          </a:p>
          <a:p>
            <a:endParaRPr lang="en-US" sz="2400" dirty="0"/>
          </a:p>
          <a:p>
            <a:endParaRPr lang="en-US" sz="2400" dirty="0" smtClean="0"/>
          </a:p>
          <a:p>
            <a:endParaRPr lang="en-US" sz="2400" dirty="0"/>
          </a:p>
          <a:p>
            <a:r>
              <a:rPr lang="en-US" sz="2400" dirty="0"/>
              <a:t>	</a:t>
            </a:r>
            <a:endParaRPr lang="en-US" sz="2400" dirty="0" smtClean="0"/>
          </a:p>
        </p:txBody>
      </p:sp>
    </p:spTree>
    <p:extLst>
      <p:ext uri="{BB962C8B-B14F-4D97-AF65-F5344CB8AC3E}">
        <p14:creationId xmlns:p14="http://schemas.microsoft.com/office/powerpoint/2010/main" val="2485271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915" y="152400"/>
            <a:ext cx="7924800" cy="1066800"/>
          </a:xfrm>
        </p:spPr>
        <p:txBody>
          <a:bodyPr/>
          <a:lstStyle/>
          <a:p>
            <a:r>
              <a:rPr lang="en-US" dirty="0" smtClean="0"/>
              <a:t>National Institutes of Health</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17</a:t>
            </a:fld>
            <a:endParaRPr lang="en-US" dirty="0"/>
          </a:p>
        </p:txBody>
      </p:sp>
      <p:sp>
        <p:nvSpPr>
          <p:cNvPr id="4" name="TextBox 3"/>
          <p:cNvSpPr txBox="1"/>
          <p:nvPr/>
        </p:nvSpPr>
        <p:spPr>
          <a:xfrm>
            <a:off x="621323" y="1600200"/>
            <a:ext cx="7848600" cy="5632311"/>
          </a:xfrm>
          <a:prstGeom prst="rect">
            <a:avLst/>
          </a:prstGeom>
          <a:noFill/>
        </p:spPr>
        <p:txBody>
          <a:bodyPr wrap="square" rtlCol="0">
            <a:spAutoFit/>
          </a:bodyPr>
          <a:lstStyle/>
          <a:p>
            <a:r>
              <a:rPr lang="en-US" sz="2400" dirty="0"/>
              <a:t>Next Generation Researchers Initiative Policy: </a:t>
            </a:r>
            <a:endParaRPr lang="en-US" sz="2400" dirty="0" smtClean="0"/>
          </a:p>
          <a:p>
            <a:endParaRPr lang="en-US" sz="2400" dirty="0"/>
          </a:p>
          <a:p>
            <a:pPr marL="342900" indent="-342900">
              <a:buFont typeface="Arial" panose="020B0604020202020204" pitchFamily="34" charset="0"/>
              <a:buChar char="•"/>
            </a:pPr>
            <a:r>
              <a:rPr lang="en-US" sz="2400" dirty="0" smtClean="0"/>
              <a:t>In </a:t>
            </a:r>
            <a:r>
              <a:rPr lang="en-US" sz="2400" dirty="0"/>
              <a:t>FY19 NIH will prioritize meritorious R01- equivalent applications from Early Stage Investigators  PD/PIs per the policy announced </a:t>
            </a:r>
            <a:r>
              <a:rPr lang="en-US" sz="2400" u="sng" dirty="0">
                <a:hlinkClick r:id="rId3"/>
              </a:rPr>
              <a:t>in this NIH Guide </a:t>
            </a:r>
            <a:r>
              <a:rPr lang="en-US" sz="2400" u="sng" dirty="0" smtClean="0">
                <a:hlinkClick r:id="rId3"/>
              </a:rPr>
              <a:t>notice</a:t>
            </a:r>
            <a:endParaRPr lang="en-US" sz="2400" u="sng" dirty="0" smtClean="0"/>
          </a:p>
          <a:p>
            <a:pPr marL="342900" indent="-342900">
              <a:buFont typeface="Arial" panose="020B0604020202020204" pitchFamily="34" charset="0"/>
              <a:buChar char="•"/>
            </a:pPr>
            <a:endParaRPr lang="en-US" sz="2400" u="sng" dirty="0"/>
          </a:p>
          <a:p>
            <a:pPr marL="342900" indent="-342900">
              <a:buFont typeface="Arial" panose="020B0604020202020204" pitchFamily="34" charset="0"/>
              <a:buChar char="•"/>
            </a:pPr>
            <a:r>
              <a:rPr lang="en-US" sz="2400" dirty="0" smtClean="0"/>
              <a:t>ESI status is based on Commons account, so be sure to complete degree information </a:t>
            </a:r>
            <a:endParaRPr lang="en-US" sz="2400" dirty="0"/>
          </a:p>
          <a:p>
            <a:r>
              <a:rPr lang="en-US" sz="2400" dirty="0"/>
              <a:t> </a:t>
            </a:r>
            <a:endParaRPr lang="en-US" sz="2400" dirty="0" smtClean="0"/>
          </a:p>
          <a:p>
            <a:r>
              <a:rPr lang="en-US" sz="2400" dirty="0" smtClean="0"/>
              <a:t>October </a:t>
            </a:r>
            <a:r>
              <a:rPr lang="en-US" sz="2400" dirty="0"/>
              <a:t>2018 publication of NIH’s revised Grants Policy Statement can be found </a:t>
            </a:r>
            <a:r>
              <a:rPr lang="en-US" sz="2400" u="sng" dirty="0">
                <a:hlinkClick r:id="rId4"/>
              </a:rPr>
              <a:t>here</a:t>
            </a:r>
            <a:r>
              <a:rPr lang="en-US" sz="2400" dirty="0"/>
              <a:t> </a:t>
            </a:r>
          </a:p>
          <a:p>
            <a:endParaRPr lang="en-US" sz="2400" dirty="0"/>
          </a:p>
          <a:p>
            <a:endParaRPr lang="en-US" sz="2400" dirty="0" smtClean="0"/>
          </a:p>
          <a:p>
            <a:endParaRPr lang="en-US" sz="2400" dirty="0"/>
          </a:p>
          <a:p>
            <a:r>
              <a:rPr lang="en-US" sz="2400" dirty="0"/>
              <a:t>	</a:t>
            </a:r>
            <a:endParaRPr lang="en-US" sz="2400" dirty="0" smtClean="0"/>
          </a:p>
        </p:txBody>
      </p:sp>
    </p:spTree>
    <p:extLst>
      <p:ext uri="{BB962C8B-B14F-4D97-AF65-F5344CB8AC3E}">
        <p14:creationId xmlns:p14="http://schemas.microsoft.com/office/powerpoint/2010/main" val="650608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915" y="152400"/>
            <a:ext cx="7924800" cy="1066800"/>
          </a:xfrm>
        </p:spPr>
        <p:txBody>
          <a:bodyPr/>
          <a:lstStyle/>
          <a:p>
            <a:r>
              <a:rPr lang="en-US" dirty="0" smtClean="0"/>
              <a:t>General Reminders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18</a:t>
            </a:fld>
            <a:endParaRPr lang="en-US" dirty="0"/>
          </a:p>
        </p:txBody>
      </p:sp>
      <p:sp>
        <p:nvSpPr>
          <p:cNvPr id="4" name="TextBox 3"/>
          <p:cNvSpPr txBox="1"/>
          <p:nvPr/>
        </p:nvSpPr>
        <p:spPr>
          <a:xfrm>
            <a:off x="630115" y="1595021"/>
            <a:ext cx="7848600" cy="5262979"/>
          </a:xfrm>
          <a:prstGeom prst="rect">
            <a:avLst/>
          </a:prstGeom>
          <a:noFill/>
        </p:spPr>
        <p:txBody>
          <a:bodyPr wrap="square" rtlCol="0">
            <a:spAutoFit/>
          </a:bodyPr>
          <a:lstStyle/>
          <a:p>
            <a:endParaRPr lang="en-US" sz="2400" dirty="0"/>
          </a:p>
          <a:p>
            <a:pPr marL="342900" indent="-342900">
              <a:buFont typeface="Arial" panose="020B0604020202020204" pitchFamily="34" charset="0"/>
              <a:buChar char="•"/>
            </a:pPr>
            <a:r>
              <a:rPr lang="en-US" sz="2400" b="1" dirty="0"/>
              <a:t>Advance </a:t>
            </a:r>
            <a:r>
              <a:rPr lang="en-US" sz="2400" b="1" dirty="0" smtClean="0"/>
              <a:t>Accounts </a:t>
            </a:r>
            <a:r>
              <a:rPr lang="en-US" sz="2400" dirty="0" smtClean="0"/>
              <a:t>– </a:t>
            </a:r>
            <a:r>
              <a:rPr lang="en-US" sz="2400" dirty="0"/>
              <a:t>I</a:t>
            </a:r>
            <a:r>
              <a:rPr lang="en-US" sz="2400" dirty="0" smtClean="0"/>
              <a:t>f a sponsor </a:t>
            </a:r>
            <a:r>
              <a:rPr lang="en-US" sz="2400" dirty="0"/>
              <a:t>name </a:t>
            </a:r>
            <a:r>
              <a:rPr lang="en-US" sz="2400" dirty="0" smtClean="0"/>
              <a:t>changes after Advance Account is created, </a:t>
            </a:r>
            <a:r>
              <a:rPr lang="en-US" sz="2400" dirty="0"/>
              <a:t>D</a:t>
            </a:r>
            <a:r>
              <a:rPr lang="en-US" sz="2400" dirty="0" smtClean="0"/>
              <a:t>epartment </a:t>
            </a:r>
            <a:r>
              <a:rPr lang="en-US" sz="2400" dirty="0"/>
              <a:t>must transfer expenses to new </a:t>
            </a:r>
            <a:r>
              <a:rPr lang="en-US" sz="2400" dirty="0" smtClean="0"/>
              <a:t>account with new sponsor name</a:t>
            </a:r>
            <a:endParaRPr lang="en-US" sz="2400" dirty="0"/>
          </a:p>
          <a:p>
            <a:r>
              <a:rPr lang="en-US" sz="2400" dirty="0"/>
              <a:t> </a:t>
            </a:r>
          </a:p>
          <a:p>
            <a:pPr marL="342900" indent="-342900">
              <a:buFont typeface="Arial" panose="020B0604020202020204" pitchFamily="34" charset="0"/>
              <a:buChar char="•"/>
            </a:pPr>
            <a:r>
              <a:rPr lang="en-US" sz="2400" b="1" dirty="0"/>
              <a:t>Pre-existing terms at proposal stage </a:t>
            </a:r>
            <a:r>
              <a:rPr lang="en-US" sz="2400" dirty="0"/>
              <a:t>-  </a:t>
            </a:r>
            <a:r>
              <a:rPr lang="en-US" sz="2400" dirty="0" smtClean="0"/>
              <a:t>Non-federal application submissions may </a:t>
            </a:r>
            <a:r>
              <a:rPr lang="en-US" sz="2400" dirty="0"/>
              <a:t>contain terms “binding” on the </a:t>
            </a:r>
            <a:r>
              <a:rPr lang="en-US" sz="2400" dirty="0" smtClean="0"/>
              <a:t>University</a:t>
            </a:r>
          </a:p>
          <a:p>
            <a:pPr marL="800100" lvl="1" indent="-342900">
              <a:buFont typeface="Arial" panose="020B0604020202020204" pitchFamily="34" charset="0"/>
              <a:buChar char="•"/>
            </a:pPr>
            <a:endParaRPr lang="en-US" sz="2400" dirty="0"/>
          </a:p>
          <a:p>
            <a:pPr marL="800100" lvl="1" indent="-342900">
              <a:buFont typeface="Wingdings" panose="05000000000000000000" pitchFamily="2" charset="2"/>
              <a:buChar char="Ø"/>
            </a:pPr>
            <a:r>
              <a:rPr lang="en-US" sz="2400" dirty="0" smtClean="0"/>
              <a:t>Alert</a:t>
            </a:r>
            <a:r>
              <a:rPr lang="en-US" sz="2400" b="1" dirty="0" smtClean="0"/>
              <a:t> </a:t>
            </a:r>
            <a:r>
              <a:rPr lang="en-US" sz="2400" dirty="0" smtClean="0"/>
              <a:t>OSP and provide a copy of the proposal 	materials as soon as possible</a:t>
            </a:r>
          </a:p>
          <a:p>
            <a:endParaRPr lang="en-US" sz="2400" dirty="0" smtClean="0"/>
          </a:p>
          <a:p>
            <a:endParaRPr lang="en-US" sz="2400" dirty="0"/>
          </a:p>
          <a:p>
            <a:r>
              <a:rPr lang="en-US" sz="2400" dirty="0"/>
              <a:t>	</a:t>
            </a:r>
            <a:endParaRPr lang="en-US" sz="2400" dirty="0" smtClean="0"/>
          </a:p>
        </p:txBody>
      </p:sp>
    </p:spTree>
    <p:extLst>
      <p:ext uri="{BB962C8B-B14F-4D97-AF65-F5344CB8AC3E}">
        <p14:creationId xmlns:p14="http://schemas.microsoft.com/office/powerpoint/2010/main" val="795967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4000" dirty="0" smtClean="0"/>
              <a:t>OSP Post Award Updates</a:t>
            </a:r>
            <a:endParaRPr lang="en-US" sz="40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19</a:t>
            </a:fld>
            <a:endParaRPr lang="en-US" dirty="0"/>
          </a:p>
        </p:txBody>
      </p:sp>
      <p:sp>
        <p:nvSpPr>
          <p:cNvPr id="5" name="TextBox 4">
            <a:extLst>
              <a:ext uri="{FF2B5EF4-FFF2-40B4-BE49-F238E27FC236}">
                <a16:creationId xmlns:a16="http://schemas.microsoft.com/office/drawing/2014/main" id="{D127F836-DD09-454D-9CC4-6482479BAC36}"/>
              </a:ext>
            </a:extLst>
          </p:cNvPr>
          <p:cNvSpPr txBox="1"/>
          <p:nvPr/>
        </p:nvSpPr>
        <p:spPr>
          <a:xfrm>
            <a:off x="2133600" y="2743200"/>
            <a:ext cx="4876800" cy="1938992"/>
          </a:xfrm>
          <a:prstGeom prst="rect">
            <a:avLst/>
          </a:prstGeom>
          <a:solidFill>
            <a:schemeClr val="accent5"/>
          </a:solidFill>
        </p:spPr>
        <p:txBody>
          <a:bodyPr wrap="square" rtlCol="0">
            <a:spAutoFit/>
          </a:bodyPr>
          <a:lstStyle/>
          <a:p>
            <a:pPr algn="ctr"/>
            <a:r>
              <a:rPr lang="en-US" sz="4000" dirty="0" smtClean="0"/>
              <a:t>Heather Dominey</a:t>
            </a:r>
            <a:endParaRPr lang="en-US" sz="4000" dirty="0"/>
          </a:p>
          <a:p>
            <a:pPr algn="ctr"/>
            <a:r>
              <a:rPr lang="en-US" sz="4000" dirty="0" smtClean="0"/>
              <a:t>Assistant Director</a:t>
            </a:r>
            <a:r>
              <a:rPr lang="en-US" sz="4000" dirty="0"/>
              <a:t>, </a:t>
            </a:r>
            <a:r>
              <a:rPr lang="en-US" sz="4000" dirty="0" smtClean="0"/>
              <a:t>Post Award, OSP</a:t>
            </a:r>
            <a:endParaRPr lang="en-US" sz="4000" dirty="0"/>
          </a:p>
        </p:txBody>
      </p:sp>
    </p:spTree>
    <p:extLst>
      <p:ext uri="{BB962C8B-B14F-4D97-AF65-F5344CB8AC3E}">
        <p14:creationId xmlns:p14="http://schemas.microsoft.com/office/powerpoint/2010/main" val="3520629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dirty="0" smtClean="0"/>
              <a:t>OSP </a:t>
            </a:r>
            <a:r>
              <a:rPr lang="en-US" sz="3600" dirty="0" smtClean="0"/>
              <a:t>Brown Bag</a:t>
            </a:r>
            <a:br>
              <a:rPr lang="en-US" sz="3600" dirty="0" smtClean="0"/>
            </a:br>
            <a:r>
              <a:rPr lang="en-US" sz="3600" dirty="0" smtClean="0"/>
              <a:t>December 6, 2018</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a:t>
            </a:fld>
            <a:endParaRPr lang="en-US" dirty="0"/>
          </a:p>
        </p:txBody>
      </p:sp>
      <p:sp>
        <p:nvSpPr>
          <p:cNvPr id="5" name="TextBox 4">
            <a:extLst>
              <a:ext uri="{FF2B5EF4-FFF2-40B4-BE49-F238E27FC236}">
                <a16:creationId xmlns:a16="http://schemas.microsoft.com/office/drawing/2014/main" id="{D127F836-DD09-454D-9CC4-6482479BAC36}"/>
              </a:ext>
            </a:extLst>
          </p:cNvPr>
          <p:cNvSpPr txBox="1"/>
          <p:nvPr/>
        </p:nvSpPr>
        <p:spPr>
          <a:xfrm>
            <a:off x="1905000" y="2743200"/>
            <a:ext cx="5867400" cy="1938992"/>
          </a:xfrm>
          <a:prstGeom prst="rect">
            <a:avLst/>
          </a:prstGeom>
          <a:solidFill>
            <a:schemeClr val="accent5"/>
          </a:solidFill>
        </p:spPr>
        <p:txBody>
          <a:bodyPr wrap="square" rtlCol="0">
            <a:spAutoFit/>
          </a:bodyPr>
          <a:lstStyle/>
          <a:p>
            <a:pPr algn="ctr"/>
            <a:r>
              <a:rPr lang="en-US" sz="4000" dirty="0" smtClean="0"/>
              <a:t>Diane </a:t>
            </a:r>
            <a:r>
              <a:rPr lang="en-US" sz="4000" dirty="0" smtClean="0"/>
              <a:t>Lipscombe</a:t>
            </a:r>
            <a:endParaRPr lang="en-US" sz="4000" dirty="0"/>
          </a:p>
          <a:p>
            <a:pPr algn="ctr"/>
            <a:r>
              <a:rPr lang="en-US" sz="4000" dirty="0" smtClean="0"/>
              <a:t> </a:t>
            </a:r>
            <a:r>
              <a:rPr lang="en-US" sz="4000" dirty="0" smtClean="0"/>
              <a:t>Director</a:t>
            </a:r>
            <a:r>
              <a:rPr lang="en-US" sz="4000" dirty="0"/>
              <a:t>, </a:t>
            </a:r>
            <a:r>
              <a:rPr lang="en-US" sz="4000" dirty="0" smtClean="0"/>
              <a:t> Carney Institute for Brain Science</a:t>
            </a:r>
            <a:endParaRPr lang="en-US" sz="4000" dirty="0"/>
          </a:p>
        </p:txBody>
      </p:sp>
    </p:spTree>
    <p:extLst>
      <p:ext uri="{BB962C8B-B14F-4D97-AF65-F5344CB8AC3E}">
        <p14:creationId xmlns:p14="http://schemas.microsoft.com/office/powerpoint/2010/main" val="3528410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Travel Policy</a:t>
            </a:r>
            <a:endParaRPr lang="en-US" dirty="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10038D-A307-41DF-A32A-3891FCEC6260}" type="slidenum">
              <a:rPr kumimoji="0" lang="en-US" sz="9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028700" y="1981200"/>
            <a:ext cx="708660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76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760000"/>
                </a:solidFill>
                <a:effectLst/>
                <a:uLnTx/>
                <a:uFillTx/>
                <a:latin typeface="Calibri"/>
                <a:ea typeface="+mn-ea"/>
                <a:cs typeface="+mn-cs"/>
              </a:rPr>
              <a:t>Sponsored </a:t>
            </a:r>
            <a:r>
              <a:rPr kumimoji="0" lang="en-US" sz="2400" b="1" i="0" u="none" strike="noStrike" kern="1200" cap="none" spc="0" normalizeH="0" baseline="0" noProof="0" dirty="0">
                <a:ln>
                  <a:noFill/>
                </a:ln>
                <a:solidFill>
                  <a:srgbClr val="760000"/>
                </a:solidFill>
                <a:effectLst/>
                <a:uLnTx/>
                <a:uFillTx/>
                <a:latin typeface="Calibri"/>
                <a:ea typeface="+mn-ea"/>
                <a:cs typeface="+mn-cs"/>
              </a:rPr>
              <a:t>Travel Policy </a:t>
            </a:r>
            <a:r>
              <a:rPr kumimoji="0" lang="en-US" sz="2400" b="1" i="0" u="none" strike="noStrike" kern="1200" cap="none" spc="0" normalizeH="0" baseline="0" noProof="0" dirty="0" smtClean="0">
                <a:ln>
                  <a:noFill/>
                </a:ln>
                <a:solidFill>
                  <a:srgbClr val="760000"/>
                </a:solidFill>
                <a:effectLst/>
                <a:uLnTx/>
                <a:uFillTx/>
                <a:latin typeface="Calibri"/>
                <a:ea typeface="+mn-ea"/>
                <a:cs typeface="+mn-cs"/>
              </a:rPr>
              <a:t>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760000"/>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Frequently </a:t>
            </a:r>
            <a:r>
              <a:rPr kumimoji="0" lang="en-US" sz="2400" b="1" i="0" u="none" strike="noStrike" kern="1200" cap="none" spc="0" normalizeH="0" baseline="0" noProof="0" dirty="0">
                <a:ln>
                  <a:noFill/>
                </a:ln>
                <a:solidFill>
                  <a:prstClr val="black"/>
                </a:solidFill>
                <a:effectLst/>
                <a:uLnTx/>
                <a:uFillTx/>
                <a:latin typeface="Calibri"/>
                <a:ea typeface="+mn-ea"/>
                <a:cs typeface="+mn-cs"/>
              </a:rPr>
              <a:t>Asked Questions (FAQs) </a:t>
            </a:r>
            <a:endParaRPr kumimoji="0" lang="en-US" sz="2400" b="1" i="0" u="none" strike="noStrike" kern="1200" cap="none" spc="0" normalizeH="0" baseline="0" noProof="0" dirty="0" smtClean="0">
              <a:ln>
                <a:noFill/>
              </a:ln>
              <a:solidFill>
                <a:prstClr val="black"/>
              </a:solidFill>
              <a:effectLst/>
              <a:uLnTx/>
              <a:uFillTx/>
              <a:latin typeface="Calibri"/>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provide </a:t>
            </a:r>
            <a:r>
              <a:rPr kumimoji="0" lang="en-US" sz="2400" b="0" i="0" u="none" strike="noStrike" kern="1200" cap="none" spc="0" normalizeH="0" baseline="0" noProof="0" dirty="0">
                <a:ln>
                  <a:noFill/>
                </a:ln>
                <a:solidFill>
                  <a:prstClr val="black"/>
                </a:solidFill>
                <a:effectLst/>
                <a:uLnTx/>
                <a:uFillTx/>
                <a:latin typeface="Calibri"/>
                <a:ea typeface="+mn-ea"/>
                <a:cs typeface="+mn-cs"/>
              </a:rPr>
              <a:t>guidance and/or clarity on the treatment of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complicated </a:t>
            </a:r>
            <a:r>
              <a:rPr kumimoji="0" lang="en-US" sz="2400" b="0" i="0" u="none" strike="noStrike" kern="1200" cap="none" spc="0" normalizeH="0" baseline="0" noProof="0" dirty="0">
                <a:ln>
                  <a:noFill/>
                </a:ln>
                <a:solidFill>
                  <a:prstClr val="black"/>
                </a:solidFill>
                <a:effectLst/>
                <a:uLnTx/>
                <a:uFillTx/>
                <a:latin typeface="Calibri"/>
                <a:ea typeface="+mn-ea"/>
                <a:cs typeface="+mn-cs"/>
              </a:rPr>
              <a:t>issues relating to Airfare purchase. </a:t>
            </a:r>
            <a:endParaRPr kumimoji="0" lang="en-US"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Calibri"/>
                <a:ea typeface="+mn-ea"/>
                <a:cs typeface="+mn-cs"/>
              </a:rPr>
              <a:t>For </a:t>
            </a:r>
            <a:r>
              <a:rPr kumimoji="0" lang="en-US" sz="2400" b="0" i="1" u="none" strike="noStrike" kern="1200" cap="none" spc="0" normalizeH="0" baseline="0" noProof="0" dirty="0">
                <a:ln>
                  <a:noFill/>
                </a:ln>
                <a:solidFill>
                  <a:prstClr val="black"/>
                </a:solidFill>
                <a:effectLst/>
                <a:uLnTx/>
                <a:uFillTx/>
                <a:latin typeface="Calibri"/>
                <a:ea typeface="+mn-ea"/>
                <a:cs typeface="+mn-cs"/>
              </a:rPr>
              <a:t>the complete version of the updated policy and FAQs, please </a:t>
            </a:r>
            <a:r>
              <a:rPr kumimoji="0" lang="en-US" sz="2400" b="0" i="1" u="none" strike="noStrike" kern="1200" cap="none" spc="0" normalizeH="0" baseline="0" noProof="0" dirty="0" smtClean="0">
                <a:ln>
                  <a:noFill/>
                </a:ln>
                <a:solidFill>
                  <a:prstClr val="black"/>
                </a:solidFill>
                <a:effectLst/>
                <a:uLnTx/>
                <a:uFillTx/>
                <a:latin typeface="Calibri"/>
                <a:ea typeface="+mn-ea"/>
                <a:cs typeface="+mn-cs"/>
              </a:rPr>
              <a:t>check </a:t>
            </a:r>
            <a:r>
              <a:rPr kumimoji="0" lang="en-US" sz="2400" b="0" i="1" u="none" strike="noStrike" kern="1200" cap="none" spc="0" normalizeH="0" baseline="0" noProof="0" dirty="0">
                <a:ln>
                  <a:noFill/>
                </a:ln>
                <a:solidFill>
                  <a:prstClr val="black"/>
                </a:solidFill>
                <a:effectLst/>
                <a:uLnTx/>
                <a:uFillTx/>
                <a:latin typeface="Calibri"/>
                <a:ea typeface="+mn-ea"/>
                <a:cs typeface="+mn-cs"/>
              </a:rPr>
              <a:t>the </a:t>
            </a:r>
            <a:r>
              <a:rPr kumimoji="0" lang="en-US" sz="2400" b="0" i="0" u="none" strike="noStrike" kern="1200" cap="none" spc="0" normalizeH="0" baseline="0" noProof="0" dirty="0">
                <a:ln>
                  <a:noFill/>
                </a:ln>
                <a:solidFill>
                  <a:srgbClr val="0070C0"/>
                </a:solidFill>
                <a:effectLst/>
                <a:uLnTx/>
                <a:uFillTx/>
                <a:latin typeface="Calibri"/>
                <a:ea typeface="+mn-ea"/>
                <a:cs typeface="+mn-cs"/>
              </a:rPr>
              <a:t>Sponsored Travel Policy page</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endParaRPr kumimoji="0" lang="en-US" sz="24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Tree>
    <p:extLst>
      <p:ext uri="{BB962C8B-B14F-4D97-AF65-F5344CB8AC3E}">
        <p14:creationId xmlns:p14="http://schemas.microsoft.com/office/powerpoint/2010/main" val="1399178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10038D-A307-41DF-A32A-3891FCEC6260}" type="slidenum">
              <a:rPr kumimoji="0" lang="en-US" sz="9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1028700" y="3163669"/>
            <a:ext cx="70866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760000"/>
                </a:solidFill>
                <a:effectLst/>
                <a:uLnTx/>
                <a:uFillTx/>
                <a:latin typeface="Calibri"/>
                <a:ea typeface="+mn-ea"/>
                <a:cs typeface="+mn-cs"/>
              </a:rPr>
              <a:t>EFFORT REPORTING</a:t>
            </a:r>
            <a:endParaRPr kumimoji="0" lang="en-US" sz="5400" b="1" i="0" u="none" strike="noStrike" kern="1200" cap="none" spc="0" normalizeH="0" baseline="0" noProof="0" dirty="0">
              <a:ln>
                <a:noFill/>
              </a:ln>
              <a:solidFill>
                <a:srgbClr val="760000"/>
              </a:solidFill>
              <a:effectLst/>
              <a:uLnTx/>
              <a:uFillTx/>
              <a:latin typeface="Calibri"/>
              <a:ea typeface="+mn-ea"/>
              <a:cs typeface="+mn-cs"/>
            </a:endParaRPr>
          </a:p>
        </p:txBody>
      </p:sp>
    </p:spTree>
    <p:extLst>
      <p:ext uri="{BB962C8B-B14F-4D97-AF65-F5344CB8AC3E}">
        <p14:creationId xmlns:p14="http://schemas.microsoft.com/office/powerpoint/2010/main" val="3571241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Effort Reporting Stats for 2018</a:t>
            </a:r>
            <a:endParaRPr lang="en-US" dirty="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10038D-A307-41DF-A32A-3891FCEC6260}" type="slidenum">
              <a:rPr kumimoji="0" lang="en-US" sz="9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9" name="Chart 8"/>
          <p:cNvGraphicFramePr/>
          <p:nvPr>
            <p:extLst/>
          </p:nvPr>
        </p:nvGraphicFramePr>
        <p:xfrm>
          <a:off x="1524000" y="1676400"/>
          <a:ext cx="6096000" cy="3784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143000" y="5107057"/>
            <a:ext cx="693420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w="12700">
                  <a:solidFill>
                    <a:srgbClr val="760000"/>
                  </a:solidFill>
                  <a:prstDash val="solid"/>
                </a:ln>
                <a:pattFill prst="pct50">
                  <a:fgClr>
                    <a:srgbClr val="760000"/>
                  </a:fgClr>
                  <a:bgClr>
                    <a:srgbClr val="760000">
                      <a:lumMod val="20000"/>
                      <a:lumOff val="80000"/>
                    </a:srgbClr>
                  </a:bgClr>
                </a:pattFill>
                <a:effectLst>
                  <a:outerShdw blurRad="50800" dist="38100" dir="18900000" algn="bl" rotWithShape="0">
                    <a:prstClr val="black">
                      <a:alpha val="40000"/>
                    </a:prstClr>
                  </a:outerShdw>
                </a:effectLst>
                <a:uLnTx/>
                <a:uFillTx/>
                <a:latin typeface="Calibri"/>
                <a:ea typeface="+mn-ea"/>
                <a:cs typeface="+mn-cs"/>
              </a:rPr>
              <a:t>Thank you for your hard work!</a:t>
            </a:r>
            <a:endParaRPr kumimoji="0" lang="en-US" sz="4000" b="1" i="0" u="none" strike="noStrike" kern="1200" cap="none" spc="0" normalizeH="0" baseline="0" noProof="0" dirty="0">
              <a:ln w="12700">
                <a:solidFill>
                  <a:srgbClr val="760000"/>
                </a:solidFill>
                <a:prstDash val="solid"/>
              </a:ln>
              <a:pattFill prst="pct50">
                <a:fgClr>
                  <a:srgbClr val="760000"/>
                </a:fgClr>
                <a:bgClr>
                  <a:srgbClr val="760000">
                    <a:lumMod val="20000"/>
                    <a:lumOff val="80000"/>
                  </a:srgbClr>
                </a:bgClr>
              </a:pattFill>
              <a:effectLst>
                <a:outerShdw blurRad="50800" dist="38100" dir="18900000" algn="bl" rotWithShape="0">
                  <a:prstClr val="black">
                    <a:alpha val="40000"/>
                  </a:prstClr>
                </a:outerShdw>
              </a:effectLst>
              <a:uLnTx/>
              <a:uFillTx/>
              <a:latin typeface="Calibri"/>
              <a:ea typeface="+mn-ea"/>
              <a:cs typeface="+mn-cs"/>
            </a:endParaRPr>
          </a:p>
        </p:txBody>
      </p:sp>
    </p:spTree>
    <p:extLst>
      <p:ext uri="{BB962C8B-B14F-4D97-AF65-F5344CB8AC3E}">
        <p14:creationId xmlns:p14="http://schemas.microsoft.com/office/powerpoint/2010/main" val="818339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a:t>Upcoming Effort Reporting Dates</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10038D-A307-41DF-A32A-3891FCEC6260}" type="slidenum">
              <a:rPr kumimoji="0" lang="en-US" sz="9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Table 4"/>
          <p:cNvGraphicFramePr>
            <a:graphicFrameLocks noGrp="1"/>
          </p:cNvGraphicFramePr>
          <p:nvPr>
            <p:extLst/>
          </p:nvPr>
        </p:nvGraphicFramePr>
        <p:xfrm>
          <a:off x="914400" y="2057401"/>
          <a:ext cx="7391400" cy="3657598"/>
        </p:xfrm>
        <a:graphic>
          <a:graphicData uri="http://schemas.openxmlformats.org/drawingml/2006/table">
            <a:tbl>
              <a:tblPr firstRow="1" bandRow="1">
                <a:tableStyleId>{5C22544A-7EE6-4342-B048-85BDC9FD1C3A}</a:tableStyleId>
              </a:tblPr>
              <a:tblGrid>
                <a:gridCol w="24638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462746">
                <a:tc>
                  <a:txBody>
                    <a:bodyPr/>
                    <a:lstStyle/>
                    <a:p>
                      <a:pPr algn="just"/>
                      <a:r>
                        <a:rPr lang="en-US" dirty="0" smtClean="0"/>
                        <a:t>Certification Period</a:t>
                      </a:r>
                      <a:endParaRPr lang="en-US" dirty="0"/>
                    </a:p>
                  </a:txBody>
                  <a:tcPr/>
                </a:tc>
                <a:tc>
                  <a:txBody>
                    <a:bodyPr/>
                    <a:lstStyle/>
                    <a:p>
                      <a:pPr algn="just"/>
                      <a:r>
                        <a:rPr lang="en-US" dirty="0" smtClean="0"/>
                        <a:t>Report Run</a:t>
                      </a:r>
                      <a:r>
                        <a:rPr lang="en-US" baseline="0" dirty="0" smtClean="0"/>
                        <a:t> Date</a:t>
                      </a:r>
                      <a:endParaRPr lang="en-US" dirty="0"/>
                    </a:p>
                  </a:txBody>
                  <a:tcPr/>
                </a:tc>
                <a:tc>
                  <a:txBody>
                    <a:bodyPr/>
                    <a:lstStyle/>
                    <a:p>
                      <a:pPr algn="just"/>
                      <a:r>
                        <a:rPr lang="en-US" dirty="0" smtClean="0"/>
                        <a:t>Employee Type</a:t>
                      </a:r>
                      <a:endParaRPr lang="en-US" dirty="0"/>
                    </a:p>
                  </a:txBody>
                  <a:tcPr/>
                </a:tc>
                <a:extLst>
                  <a:ext uri="{0D108BD9-81ED-4DB2-BD59-A6C34878D82A}">
                    <a16:rowId xmlns:a16="http://schemas.microsoft.com/office/drawing/2014/main" val="10000"/>
                  </a:ext>
                </a:extLst>
              </a:tr>
              <a:tr h="798713">
                <a:tc>
                  <a:txBody>
                    <a:bodyPr/>
                    <a:lstStyle/>
                    <a:p>
                      <a:r>
                        <a:rPr lang="en-US" b="1" dirty="0" smtClean="0"/>
                        <a:t>09/30/18-10/27/18</a:t>
                      </a:r>
                      <a:endParaRPr lang="en-US" b="1" dirty="0"/>
                    </a:p>
                  </a:txBody>
                  <a:tcPr>
                    <a:solidFill>
                      <a:schemeClr val="accent4">
                        <a:lumMod val="40000"/>
                        <a:lumOff val="60000"/>
                      </a:schemeClr>
                    </a:solidFill>
                  </a:tcPr>
                </a:tc>
                <a:tc>
                  <a:txBody>
                    <a:bodyPr/>
                    <a:lstStyle/>
                    <a:p>
                      <a:r>
                        <a:rPr lang="en-US" b="1" dirty="0" smtClean="0"/>
                        <a:t>December 10, 2018</a:t>
                      </a:r>
                      <a:endParaRPr lang="en-US" b="1" dirty="0"/>
                    </a:p>
                  </a:txBody>
                  <a:tcPr>
                    <a:solidFill>
                      <a:schemeClr val="accent4">
                        <a:lumMod val="40000"/>
                        <a:lumOff val="60000"/>
                      </a:schemeClr>
                    </a:solidFill>
                  </a:tcPr>
                </a:tc>
                <a:tc>
                  <a:txBody>
                    <a:bodyPr/>
                    <a:lstStyle/>
                    <a:p>
                      <a:r>
                        <a:rPr lang="en-US" b="1" dirty="0" smtClean="0"/>
                        <a:t>Non-exempt staff</a:t>
                      </a:r>
                      <a:r>
                        <a:rPr lang="en-US" b="1" baseline="0" dirty="0" smtClean="0"/>
                        <a:t> and undergraduates</a:t>
                      </a:r>
                      <a:endParaRPr lang="en-US" b="1" dirty="0"/>
                    </a:p>
                  </a:txBody>
                  <a:tcPr>
                    <a:solidFill>
                      <a:schemeClr val="accent4">
                        <a:lumMod val="40000"/>
                        <a:lumOff val="60000"/>
                      </a:schemeClr>
                    </a:solidFill>
                  </a:tcPr>
                </a:tc>
                <a:extLst>
                  <a:ext uri="{0D108BD9-81ED-4DB2-BD59-A6C34878D82A}">
                    <a16:rowId xmlns:a16="http://schemas.microsoft.com/office/drawing/2014/main" val="10001"/>
                  </a:ext>
                </a:extLst>
              </a:tr>
              <a:tr h="798713">
                <a:tc>
                  <a:txBody>
                    <a:bodyPr/>
                    <a:lstStyle/>
                    <a:p>
                      <a:r>
                        <a:rPr lang="en-US" b="1" dirty="0" smtClean="0"/>
                        <a:t>10/28/18-11/24/18</a:t>
                      </a:r>
                      <a:endParaRPr lang="en-US" b="1" dirty="0"/>
                    </a:p>
                  </a:txBody>
                  <a:tcPr>
                    <a:solidFill>
                      <a:schemeClr val="accent4">
                        <a:lumMod val="20000"/>
                        <a:lumOff val="80000"/>
                      </a:schemeClr>
                    </a:solidFill>
                  </a:tcPr>
                </a:tc>
                <a:tc>
                  <a:txBody>
                    <a:bodyPr/>
                    <a:lstStyle/>
                    <a:p>
                      <a:r>
                        <a:rPr lang="en-US" b="1" dirty="0" smtClean="0"/>
                        <a:t>January 08, 2019</a:t>
                      </a:r>
                      <a:endParaRPr lang="en-US" b="1" dirty="0"/>
                    </a:p>
                  </a:txBody>
                  <a:tcPr>
                    <a:solidFill>
                      <a:schemeClr val="accent4">
                        <a:lumMod val="20000"/>
                        <a:lumOff val="80000"/>
                      </a:schemeClr>
                    </a:solidFill>
                  </a:tcPr>
                </a:tc>
                <a:tc>
                  <a:txBody>
                    <a:bodyPr/>
                    <a:lstStyle/>
                    <a:p>
                      <a:r>
                        <a:rPr lang="en-US" b="1" dirty="0" smtClean="0"/>
                        <a:t>Non-exempt</a:t>
                      </a:r>
                      <a:r>
                        <a:rPr lang="en-US" b="1" baseline="0" dirty="0" smtClean="0"/>
                        <a:t> staff and undergraduates</a:t>
                      </a:r>
                      <a:endParaRPr lang="en-US" b="1" dirty="0"/>
                    </a:p>
                  </a:txBody>
                  <a:tcPr>
                    <a:solidFill>
                      <a:schemeClr val="accent4">
                        <a:lumMod val="20000"/>
                        <a:lumOff val="80000"/>
                      </a:schemeClr>
                    </a:solidFill>
                  </a:tcPr>
                </a:tc>
                <a:extLst>
                  <a:ext uri="{0D108BD9-81ED-4DB2-BD59-A6C34878D82A}">
                    <a16:rowId xmlns:a16="http://schemas.microsoft.com/office/drawing/2014/main" val="10002"/>
                  </a:ext>
                </a:extLst>
              </a:tr>
              <a:tr h="798713">
                <a:tc>
                  <a:txBody>
                    <a:bodyPr/>
                    <a:lstStyle/>
                    <a:p>
                      <a:r>
                        <a:rPr lang="en-US" b="1" dirty="0" smtClean="0"/>
                        <a:t>11/25/18-12/22/18</a:t>
                      </a:r>
                      <a:endParaRPr lang="en-US" b="1" dirty="0"/>
                    </a:p>
                  </a:txBody>
                  <a:tcPr/>
                </a:tc>
                <a:tc>
                  <a:txBody>
                    <a:bodyPr/>
                    <a:lstStyle/>
                    <a:p>
                      <a:r>
                        <a:rPr lang="en-US" b="1" dirty="0" smtClean="0"/>
                        <a:t>February</a:t>
                      </a:r>
                      <a:r>
                        <a:rPr lang="en-US" b="1" baseline="0" dirty="0" smtClean="0"/>
                        <a:t> 08, 2019</a:t>
                      </a:r>
                      <a:endParaRPr lang="en-US" b="1" dirty="0"/>
                    </a:p>
                  </a:txBody>
                  <a:tcPr/>
                </a:tc>
                <a:tc>
                  <a:txBody>
                    <a:bodyPr/>
                    <a:lstStyle/>
                    <a:p>
                      <a:r>
                        <a:rPr lang="en-US" b="1" dirty="0" smtClean="0"/>
                        <a:t>Non-exempt</a:t>
                      </a:r>
                      <a:r>
                        <a:rPr lang="en-US" b="1" baseline="0" dirty="0" smtClean="0"/>
                        <a:t> staff and undergraduates</a:t>
                      </a:r>
                      <a:endParaRPr lang="en-US" b="1" dirty="0"/>
                    </a:p>
                  </a:txBody>
                  <a:tcPr/>
                </a:tc>
                <a:extLst>
                  <a:ext uri="{0D108BD9-81ED-4DB2-BD59-A6C34878D82A}">
                    <a16:rowId xmlns:a16="http://schemas.microsoft.com/office/drawing/2014/main" val="10003"/>
                  </a:ext>
                </a:extLst>
              </a:tr>
              <a:tr h="798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07/01/18-12/31/18</a:t>
                      </a:r>
                    </a:p>
                    <a:p>
                      <a:endParaRPr lang="en-US"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February</a:t>
                      </a:r>
                      <a:r>
                        <a:rPr lang="en-US" b="1" baseline="0" dirty="0" smtClean="0"/>
                        <a:t> 08, 2019</a:t>
                      </a:r>
                      <a:endParaRPr lang="en-US" b="1" dirty="0" smtClean="0"/>
                    </a:p>
                    <a:p>
                      <a:endParaRPr lang="en-US" b="1" dirty="0"/>
                    </a:p>
                  </a:txBody>
                  <a:tcPr>
                    <a:solidFill>
                      <a:schemeClr val="accent6">
                        <a:lumMod val="60000"/>
                        <a:lumOff val="40000"/>
                      </a:schemeClr>
                    </a:solidFill>
                  </a:tcPr>
                </a:tc>
                <a:tc>
                  <a:txBody>
                    <a:bodyPr/>
                    <a:lstStyle/>
                    <a:p>
                      <a:r>
                        <a:rPr lang="en-US" b="1" dirty="0" smtClean="0"/>
                        <a:t>Faculty</a:t>
                      </a:r>
                      <a:r>
                        <a:rPr lang="en-US" b="1" baseline="0" dirty="0" smtClean="0"/>
                        <a:t>, graduate students, exempt staff</a:t>
                      </a:r>
                      <a:endParaRPr lang="en-US" b="1" dirty="0"/>
                    </a:p>
                  </a:txBody>
                  <a:tcP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16031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Effort Reporting</a:t>
            </a:r>
            <a:endParaRPr lang="en-US" dirty="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10038D-A307-41DF-A32A-3891FCEC6260}" type="slidenum">
              <a:rPr kumimoji="0" lang="en-US" sz="9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This Technique Really Helps People With Depres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938337"/>
            <a:ext cx="5334000" cy="2981325"/>
          </a:xfrm>
          <a:prstGeom prst="rect">
            <a:avLst/>
          </a:prstGeom>
        </p:spPr>
      </p:pic>
      <p:sp>
        <p:nvSpPr>
          <p:cNvPr id="5" name="TextBox 4"/>
          <p:cNvSpPr txBox="1"/>
          <p:nvPr/>
        </p:nvSpPr>
        <p:spPr>
          <a:xfrm>
            <a:off x="1447800" y="4953000"/>
            <a:ext cx="64008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Please send effort related questions and feedback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hlinkClick r:id="rId4"/>
              </a:rPr>
              <a:t>effort-reporting@brown.edu</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614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4000" dirty="0" smtClean="0"/>
              <a:t>Office of Research Integrity</a:t>
            </a:r>
            <a:endParaRPr lang="en-US" sz="40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25</a:t>
            </a:fld>
            <a:endParaRPr lang="en-US" dirty="0"/>
          </a:p>
        </p:txBody>
      </p:sp>
      <p:sp>
        <p:nvSpPr>
          <p:cNvPr id="5" name="TextBox 4">
            <a:extLst>
              <a:ext uri="{FF2B5EF4-FFF2-40B4-BE49-F238E27FC236}">
                <a16:creationId xmlns:a16="http://schemas.microsoft.com/office/drawing/2014/main" id="{D127F836-DD09-454D-9CC4-6482479BAC36}"/>
              </a:ext>
            </a:extLst>
          </p:cNvPr>
          <p:cNvSpPr txBox="1"/>
          <p:nvPr/>
        </p:nvSpPr>
        <p:spPr>
          <a:xfrm>
            <a:off x="2133600" y="2743200"/>
            <a:ext cx="4876800" cy="1323439"/>
          </a:xfrm>
          <a:prstGeom prst="rect">
            <a:avLst/>
          </a:prstGeom>
          <a:solidFill>
            <a:schemeClr val="accent5"/>
          </a:solidFill>
        </p:spPr>
        <p:txBody>
          <a:bodyPr wrap="square" rtlCol="0">
            <a:spAutoFit/>
          </a:bodyPr>
          <a:lstStyle/>
          <a:p>
            <a:pPr algn="ctr"/>
            <a:r>
              <a:rPr lang="en-US" sz="4000" dirty="0"/>
              <a:t>Keri Godin</a:t>
            </a:r>
          </a:p>
          <a:p>
            <a:pPr algn="ctr"/>
            <a:r>
              <a:rPr lang="en-US" sz="4000" dirty="0"/>
              <a:t>Director, ORI</a:t>
            </a:r>
          </a:p>
        </p:txBody>
      </p:sp>
    </p:spTree>
    <p:extLst>
      <p:ext uri="{BB962C8B-B14F-4D97-AF65-F5344CB8AC3E}">
        <p14:creationId xmlns:p14="http://schemas.microsoft.com/office/powerpoint/2010/main" val="4024165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4000" dirty="0"/>
              <a:t>Data Use Agreements (DUAs)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26</a:t>
            </a:fld>
            <a:endParaRPr lang="en-US" dirty="0"/>
          </a:p>
        </p:txBody>
      </p:sp>
      <p:sp>
        <p:nvSpPr>
          <p:cNvPr id="4" name="TextBox 3"/>
          <p:cNvSpPr txBox="1"/>
          <p:nvPr/>
        </p:nvSpPr>
        <p:spPr>
          <a:xfrm>
            <a:off x="829407" y="1600200"/>
            <a:ext cx="7485185" cy="5416868"/>
          </a:xfrm>
          <a:prstGeom prst="rect">
            <a:avLst/>
          </a:prstGeom>
          <a:noFill/>
        </p:spPr>
        <p:txBody>
          <a:bodyPr wrap="square" rtlCol="0">
            <a:spAutoFit/>
          </a:bodyPr>
          <a:lstStyle/>
          <a:p>
            <a:pPr algn="ctr"/>
            <a:r>
              <a:rPr lang="en-US" sz="3600" i="1" dirty="0">
                <a:solidFill>
                  <a:schemeClr val="accent1"/>
                </a:solidFill>
              </a:rPr>
              <a:t>ORI officially took over review of </a:t>
            </a:r>
            <a:r>
              <a:rPr lang="en-US" sz="3600" i="1" dirty="0" smtClean="0">
                <a:solidFill>
                  <a:schemeClr val="accent1"/>
                </a:solidFill>
              </a:rPr>
              <a:t>Research DUAs </a:t>
            </a:r>
            <a:r>
              <a:rPr lang="en-US" sz="3600" i="1" dirty="0">
                <a:solidFill>
                  <a:schemeClr val="accent1"/>
                </a:solidFill>
              </a:rPr>
              <a:t>on Nov 12</a:t>
            </a:r>
            <a:r>
              <a:rPr lang="en-US" sz="3600" i="1" baseline="30000" dirty="0">
                <a:solidFill>
                  <a:schemeClr val="accent1"/>
                </a:solidFill>
              </a:rPr>
              <a:t>th</a:t>
            </a:r>
            <a:r>
              <a:rPr lang="en-US" sz="3600" i="1" dirty="0">
                <a:solidFill>
                  <a:schemeClr val="accent1"/>
                </a:solidFill>
              </a:rPr>
              <a:t> </a:t>
            </a:r>
            <a:endParaRPr lang="en-US" sz="800" i="1" dirty="0">
              <a:solidFill>
                <a:schemeClr val="accent1"/>
              </a:solidFill>
            </a:endParaRPr>
          </a:p>
          <a:p>
            <a:r>
              <a:rPr lang="en-US" sz="3600" u="sng" dirty="0"/>
              <a:t>Overall goals:</a:t>
            </a:r>
          </a:p>
          <a:p>
            <a:pPr marL="571500" indent="-571500">
              <a:buFont typeface="Arial" panose="020B0604020202020204" pitchFamily="34" charset="0"/>
              <a:buChar char="•"/>
            </a:pPr>
            <a:r>
              <a:rPr lang="en-US" sz="2600" dirty="0"/>
              <a:t>Centrally manage all DUAs involving research </a:t>
            </a:r>
            <a:r>
              <a:rPr lang="en-US" sz="2600" dirty="0" smtClean="0"/>
              <a:t>data </a:t>
            </a:r>
            <a:endParaRPr lang="en-US" sz="2600" dirty="0"/>
          </a:p>
          <a:p>
            <a:pPr marL="571500" indent="-571500">
              <a:buFont typeface="Arial" panose="020B0604020202020204" pitchFamily="34" charset="0"/>
              <a:buChar char="•"/>
            </a:pPr>
            <a:r>
              <a:rPr lang="en-US" sz="2600" dirty="0"/>
              <a:t>Coordinate all behind-the-scenes required reviews (CIS, OGC</a:t>
            </a:r>
            <a:r>
              <a:rPr lang="en-US" sz="2600" dirty="0" smtClean="0"/>
              <a:t>)- one-stop shopping!</a:t>
            </a:r>
            <a:endParaRPr lang="en-US" sz="2600" dirty="0"/>
          </a:p>
          <a:p>
            <a:pPr marL="571500" indent="-571500">
              <a:buFont typeface="Arial" panose="020B0604020202020204" pitchFamily="34" charset="0"/>
              <a:buChar char="•"/>
            </a:pPr>
            <a:r>
              <a:rPr lang="en-US" sz="2600" dirty="0"/>
              <a:t>Track where Brown’s data reside</a:t>
            </a:r>
          </a:p>
          <a:p>
            <a:pPr marL="571500" indent="-571500">
              <a:buFont typeface="Arial" panose="020B0604020202020204" pitchFamily="34" charset="0"/>
              <a:buChar char="•"/>
            </a:pPr>
            <a:r>
              <a:rPr lang="en-US" sz="2600" dirty="0"/>
              <a:t>Education and outreach</a:t>
            </a:r>
          </a:p>
          <a:p>
            <a:pPr marL="742950" indent="-742950">
              <a:buAutoNum type="arabicPeriod"/>
            </a:pPr>
            <a:endParaRPr lang="en-US" sz="3600" dirty="0"/>
          </a:p>
          <a:p>
            <a:endParaRPr lang="en-US" sz="3600" dirty="0"/>
          </a:p>
          <a:p>
            <a:endParaRPr lang="en-US" sz="3600" dirty="0"/>
          </a:p>
        </p:txBody>
      </p:sp>
    </p:spTree>
    <p:extLst>
      <p:ext uri="{BB962C8B-B14F-4D97-AF65-F5344CB8AC3E}">
        <p14:creationId xmlns:p14="http://schemas.microsoft.com/office/powerpoint/2010/main" val="680219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43B7B-DABE-6A4A-AFC4-306D900882AB}"/>
              </a:ext>
            </a:extLst>
          </p:cNvPr>
          <p:cNvSpPr>
            <a:spLocks noGrp="1"/>
          </p:cNvSpPr>
          <p:nvPr>
            <p:ph type="ctrTitle"/>
          </p:nvPr>
        </p:nvSpPr>
        <p:spPr/>
        <p:txBody>
          <a:bodyPr/>
          <a:lstStyle/>
          <a:p>
            <a:r>
              <a:rPr lang="en-US" dirty="0"/>
              <a:t>Data Use Agreements (DUAs)</a:t>
            </a:r>
          </a:p>
        </p:txBody>
      </p:sp>
      <p:sp>
        <p:nvSpPr>
          <p:cNvPr id="3" name="Slide Number Placeholder 2">
            <a:extLst>
              <a:ext uri="{FF2B5EF4-FFF2-40B4-BE49-F238E27FC236}">
                <a16:creationId xmlns:a16="http://schemas.microsoft.com/office/drawing/2014/main" id="{EF9E776F-DF8A-084D-9BD6-DA93EFB369AA}"/>
              </a:ext>
            </a:extLst>
          </p:cNvPr>
          <p:cNvSpPr>
            <a:spLocks noGrp="1"/>
          </p:cNvSpPr>
          <p:nvPr>
            <p:ph type="sldNum" sz="quarter" idx="12"/>
          </p:nvPr>
        </p:nvSpPr>
        <p:spPr/>
        <p:txBody>
          <a:bodyPr/>
          <a:lstStyle/>
          <a:p>
            <a:fld id="{6110038D-A307-41DF-A32A-3891FCEC6260}" type="slidenum">
              <a:rPr lang="en-US" smtClean="0"/>
              <a:pPr/>
              <a:t>27</a:t>
            </a:fld>
            <a:endParaRPr lang="en-US" dirty="0"/>
          </a:p>
        </p:txBody>
      </p:sp>
      <p:sp>
        <p:nvSpPr>
          <p:cNvPr id="5" name="TextBox 4">
            <a:extLst>
              <a:ext uri="{FF2B5EF4-FFF2-40B4-BE49-F238E27FC236}">
                <a16:creationId xmlns:a16="http://schemas.microsoft.com/office/drawing/2014/main" id="{B154006E-EAC5-7C42-B9F8-2763B15243C4}"/>
              </a:ext>
            </a:extLst>
          </p:cNvPr>
          <p:cNvSpPr txBox="1"/>
          <p:nvPr/>
        </p:nvSpPr>
        <p:spPr>
          <a:xfrm>
            <a:off x="800100" y="1752600"/>
            <a:ext cx="7543800" cy="2369880"/>
          </a:xfrm>
          <a:prstGeom prst="rect">
            <a:avLst/>
          </a:prstGeom>
          <a:noFill/>
        </p:spPr>
        <p:txBody>
          <a:bodyPr wrap="square" rtlCol="0">
            <a:spAutoFit/>
          </a:bodyPr>
          <a:lstStyle/>
          <a:p>
            <a:pPr algn="ctr"/>
            <a:r>
              <a:rPr lang="en-US" sz="800" dirty="0"/>
              <a:t> </a:t>
            </a:r>
          </a:p>
          <a:p>
            <a:r>
              <a:rPr lang="en-US" sz="3600" u="sng" dirty="0"/>
              <a:t>Week 3 Updates:</a:t>
            </a:r>
          </a:p>
          <a:p>
            <a:pPr marL="571500" indent="-571500">
              <a:buFont typeface="Arial" panose="020B0604020202020204" pitchFamily="34" charset="0"/>
              <a:buChar char="•"/>
            </a:pPr>
            <a:r>
              <a:rPr lang="en-US" sz="2600" dirty="0">
                <a:hlinkClick r:id="rId2"/>
              </a:rPr>
              <a:t>New DUA webpage</a:t>
            </a:r>
            <a:endParaRPr lang="en-US" sz="2600" dirty="0"/>
          </a:p>
          <a:p>
            <a:pPr marL="571500" indent="-571500">
              <a:buFont typeface="Arial" panose="020B0604020202020204" pitchFamily="34" charset="0"/>
              <a:buChar char="•"/>
            </a:pPr>
            <a:r>
              <a:rPr lang="en-US" sz="2600" dirty="0"/>
              <a:t>New DUA email: </a:t>
            </a:r>
            <a:r>
              <a:rPr lang="en-US" sz="2600" dirty="0">
                <a:hlinkClick r:id="rId3"/>
              </a:rPr>
              <a:t>DUA@Brown.edu</a:t>
            </a:r>
            <a:r>
              <a:rPr lang="en-US" sz="2600" dirty="0"/>
              <a:t> </a:t>
            </a:r>
          </a:p>
          <a:p>
            <a:pPr marL="571500" indent="-571500">
              <a:buFont typeface="Arial" panose="020B0604020202020204" pitchFamily="34" charset="0"/>
              <a:buChar char="•"/>
            </a:pPr>
            <a:r>
              <a:rPr lang="en-US" sz="2600" dirty="0"/>
              <a:t>Developed DUA online intake form</a:t>
            </a:r>
          </a:p>
          <a:p>
            <a:pPr marL="571500" indent="-571500">
              <a:buFont typeface="Arial" panose="020B0604020202020204" pitchFamily="34" charset="0"/>
              <a:buChar char="•"/>
            </a:pPr>
            <a:r>
              <a:rPr lang="en-US" sz="2600" dirty="0"/>
              <a:t>Mtgs with IECV, CIS, OGC, </a:t>
            </a:r>
            <a:r>
              <a:rPr lang="en-US" sz="2600" dirty="0" smtClean="0"/>
              <a:t>Library</a:t>
            </a:r>
            <a:endParaRPr lang="en-US" sz="2600" dirty="0"/>
          </a:p>
        </p:txBody>
      </p:sp>
      <p:pic>
        <p:nvPicPr>
          <p:cNvPr id="6" name="Picture 5">
            <a:extLst>
              <a:ext uri="{FF2B5EF4-FFF2-40B4-BE49-F238E27FC236}">
                <a16:creationId xmlns:a16="http://schemas.microsoft.com/office/drawing/2014/main" id="{5D090932-2DE2-AE4E-92BB-A479181DD972}"/>
              </a:ext>
            </a:extLst>
          </p:cNvPr>
          <p:cNvPicPr>
            <a:picLocks noChangeAspect="1"/>
          </p:cNvPicPr>
          <p:nvPr/>
        </p:nvPicPr>
        <p:blipFill>
          <a:blip r:embed="rId4"/>
          <a:stretch>
            <a:fillRect/>
          </a:stretch>
        </p:blipFill>
        <p:spPr>
          <a:xfrm>
            <a:off x="6781800" y="1905000"/>
            <a:ext cx="1203960" cy="1219200"/>
          </a:xfrm>
          <a:prstGeom prst="rect">
            <a:avLst/>
          </a:prstGeom>
        </p:spPr>
      </p:pic>
    </p:spTree>
    <p:extLst>
      <p:ext uri="{BB962C8B-B14F-4D97-AF65-F5344CB8AC3E}">
        <p14:creationId xmlns:p14="http://schemas.microsoft.com/office/powerpoint/2010/main" val="2145383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43B7B-DABE-6A4A-AFC4-306D900882AB}"/>
              </a:ext>
            </a:extLst>
          </p:cNvPr>
          <p:cNvSpPr>
            <a:spLocks noGrp="1"/>
          </p:cNvSpPr>
          <p:nvPr>
            <p:ph type="ctrTitle"/>
          </p:nvPr>
        </p:nvSpPr>
        <p:spPr/>
        <p:txBody>
          <a:bodyPr/>
          <a:lstStyle/>
          <a:p>
            <a:r>
              <a:rPr lang="en-US" dirty="0"/>
              <a:t>Data Use Agreements (DUAs)</a:t>
            </a:r>
          </a:p>
        </p:txBody>
      </p:sp>
      <p:sp>
        <p:nvSpPr>
          <p:cNvPr id="3" name="Slide Number Placeholder 2">
            <a:extLst>
              <a:ext uri="{FF2B5EF4-FFF2-40B4-BE49-F238E27FC236}">
                <a16:creationId xmlns:a16="http://schemas.microsoft.com/office/drawing/2014/main" id="{EF9E776F-DF8A-084D-9BD6-DA93EFB369AA}"/>
              </a:ext>
            </a:extLst>
          </p:cNvPr>
          <p:cNvSpPr>
            <a:spLocks noGrp="1"/>
          </p:cNvSpPr>
          <p:nvPr>
            <p:ph type="sldNum" sz="quarter" idx="12"/>
          </p:nvPr>
        </p:nvSpPr>
        <p:spPr/>
        <p:txBody>
          <a:bodyPr/>
          <a:lstStyle/>
          <a:p>
            <a:fld id="{6110038D-A307-41DF-A32A-3891FCEC6260}" type="slidenum">
              <a:rPr lang="en-US" smtClean="0"/>
              <a:pPr/>
              <a:t>28</a:t>
            </a:fld>
            <a:endParaRPr lang="en-US" dirty="0"/>
          </a:p>
        </p:txBody>
      </p:sp>
      <p:sp>
        <p:nvSpPr>
          <p:cNvPr id="5" name="TextBox 4">
            <a:extLst>
              <a:ext uri="{FF2B5EF4-FFF2-40B4-BE49-F238E27FC236}">
                <a16:creationId xmlns:a16="http://schemas.microsoft.com/office/drawing/2014/main" id="{B154006E-EAC5-7C42-B9F8-2763B15243C4}"/>
              </a:ext>
            </a:extLst>
          </p:cNvPr>
          <p:cNvSpPr txBox="1"/>
          <p:nvPr/>
        </p:nvSpPr>
        <p:spPr>
          <a:xfrm>
            <a:off x="800100" y="1752600"/>
            <a:ext cx="7543800" cy="3724096"/>
          </a:xfrm>
          <a:prstGeom prst="rect">
            <a:avLst/>
          </a:prstGeom>
          <a:noFill/>
        </p:spPr>
        <p:txBody>
          <a:bodyPr wrap="square" rtlCol="0">
            <a:spAutoFit/>
          </a:bodyPr>
          <a:lstStyle/>
          <a:p>
            <a:pPr algn="ctr"/>
            <a:r>
              <a:rPr lang="en-US" sz="800" dirty="0"/>
              <a:t> </a:t>
            </a:r>
          </a:p>
          <a:p>
            <a:endParaRPr lang="en-US" sz="3600" dirty="0"/>
          </a:p>
          <a:p>
            <a:r>
              <a:rPr lang="en-US" sz="3600" u="sng" dirty="0"/>
              <a:t>Future Vision</a:t>
            </a:r>
            <a:r>
              <a:rPr lang="en-US" sz="3600" dirty="0"/>
              <a:t>:</a:t>
            </a:r>
            <a:endParaRPr lang="en-US" sz="2600" dirty="0"/>
          </a:p>
          <a:p>
            <a:pPr marL="571500" indent="-571500">
              <a:buFont typeface="Arial" panose="020B0604020202020204" pitchFamily="34" charset="0"/>
              <a:buChar char="•"/>
            </a:pPr>
            <a:r>
              <a:rPr lang="en-US" sz="2600" dirty="0" smtClean="0"/>
              <a:t>Analyze scope &amp; types of </a:t>
            </a:r>
            <a:r>
              <a:rPr lang="en-US" sz="2600" dirty="0"/>
              <a:t>DUAs and overall research needs of the Brown </a:t>
            </a:r>
            <a:r>
              <a:rPr lang="en-US" sz="2600" dirty="0" smtClean="0"/>
              <a:t>community </a:t>
            </a:r>
            <a:endParaRPr lang="en-US" sz="2600" dirty="0"/>
          </a:p>
          <a:p>
            <a:pPr marL="571500" indent="-571500">
              <a:buFont typeface="Arial" panose="020B0604020202020204" pitchFamily="34" charset="0"/>
              <a:buChar char="•"/>
            </a:pPr>
            <a:r>
              <a:rPr lang="en-US" sz="2600" dirty="0"/>
              <a:t>Develop policy/procedures </a:t>
            </a:r>
            <a:r>
              <a:rPr lang="en-US" sz="2600" dirty="0" smtClean="0"/>
              <a:t>to improve transparency &amp; turnaround time for our research community</a:t>
            </a:r>
            <a:endParaRPr lang="en-US" sz="2600" dirty="0"/>
          </a:p>
          <a:p>
            <a:pPr marL="571500" indent="-571500">
              <a:buFont typeface="Arial" panose="020B0604020202020204" pitchFamily="34" charset="0"/>
              <a:buChar char="•"/>
            </a:pPr>
            <a:r>
              <a:rPr lang="en-US" sz="2600" dirty="0" smtClean="0"/>
              <a:t>Online </a:t>
            </a:r>
            <a:r>
              <a:rPr lang="en-US" sz="2600" dirty="0"/>
              <a:t>DUA training</a:t>
            </a:r>
          </a:p>
        </p:txBody>
      </p:sp>
      <p:pic>
        <p:nvPicPr>
          <p:cNvPr id="4" name="Picture 3">
            <a:extLst>
              <a:ext uri="{FF2B5EF4-FFF2-40B4-BE49-F238E27FC236}">
                <a16:creationId xmlns:a16="http://schemas.microsoft.com/office/drawing/2014/main" id="{69A7BB2E-4AA8-554D-B371-41BF2C18EB04}"/>
              </a:ext>
            </a:extLst>
          </p:cNvPr>
          <p:cNvPicPr>
            <a:picLocks noChangeAspect="1"/>
          </p:cNvPicPr>
          <p:nvPr/>
        </p:nvPicPr>
        <p:blipFill>
          <a:blip r:embed="rId2"/>
          <a:stretch>
            <a:fillRect/>
          </a:stretch>
        </p:blipFill>
        <p:spPr>
          <a:xfrm>
            <a:off x="5410200" y="1690521"/>
            <a:ext cx="3048000" cy="1346200"/>
          </a:xfrm>
          <a:prstGeom prst="rect">
            <a:avLst/>
          </a:prstGeom>
        </p:spPr>
      </p:pic>
    </p:spTree>
    <p:extLst>
      <p:ext uri="{BB962C8B-B14F-4D97-AF65-F5344CB8AC3E}">
        <p14:creationId xmlns:p14="http://schemas.microsoft.com/office/powerpoint/2010/main" val="3980287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Rule Changes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29</a:t>
            </a:fld>
            <a:endParaRPr lang="en-US" dirty="0"/>
          </a:p>
        </p:txBody>
      </p:sp>
      <p:sp>
        <p:nvSpPr>
          <p:cNvPr id="5" name="TextBox 4"/>
          <p:cNvSpPr txBox="1"/>
          <p:nvPr/>
        </p:nvSpPr>
        <p:spPr>
          <a:xfrm>
            <a:off x="894497" y="1676400"/>
            <a:ext cx="7391400" cy="646331"/>
          </a:xfrm>
          <a:prstGeom prst="rect">
            <a:avLst/>
          </a:prstGeom>
          <a:solidFill>
            <a:schemeClr val="accent1">
              <a:lumMod val="20000"/>
              <a:lumOff val="80000"/>
            </a:schemeClr>
          </a:solidFill>
        </p:spPr>
        <p:txBody>
          <a:bodyPr wrap="square" rtlCol="0">
            <a:spAutoFit/>
          </a:bodyPr>
          <a:lstStyle/>
          <a:p>
            <a:pPr algn="ctr"/>
            <a:r>
              <a:rPr lang="en-US" sz="3600" b="1" dirty="0" smtClean="0"/>
              <a:t>Effective January 21, 2019</a:t>
            </a:r>
            <a:endParaRPr lang="en-US" sz="3600" b="1" dirty="0"/>
          </a:p>
        </p:txBody>
      </p:sp>
      <p:sp>
        <p:nvSpPr>
          <p:cNvPr id="6" name="TextBox 5"/>
          <p:cNvSpPr txBox="1"/>
          <p:nvPr/>
        </p:nvSpPr>
        <p:spPr>
          <a:xfrm>
            <a:off x="894497" y="2438400"/>
            <a:ext cx="7391400" cy="193899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400" dirty="0" smtClean="0"/>
              <a:t>Rather than operate under pre-2019 and post-2019 requirements contemporaneously (with two sets of requirements, SOPs and policies), Brown is transitioning all active studies to the 2019 Common Rule as of the effective date</a:t>
            </a:r>
            <a:endParaRPr lang="en-US" sz="2400" dirty="0"/>
          </a:p>
        </p:txBody>
      </p:sp>
      <p:sp>
        <p:nvSpPr>
          <p:cNvPr id="7" name="TextBox 6"/>
          <p:cNvSpPr txBox="1"/>
          <p:nvPr/>
        </p:nvSpPr>
        <p:spPr>
          <a:xfrm>
            <a:off x="894497" y="4572000"/>
            <a:ext cx="7219097" cy="1846659"/>
          </a:xfrm>
          <a:prstGeom prst="rect">
            <a:avLst/>
          </a:prstGeom>
          <a:noFill/>
        </p:spPr>
        <p:txBody>
          <a:bodyPr wrap="square" rtlCol="0">
            <a:spAutoFit/>
          </a:bodyPr>
          <a:lstStyle/>
          <a:p>
            <a:r>
              <a:rPr lang="en-US" sz="2400" b="1" u="sng" dirty="0" smtClean="0"/>
              <a:t>Upcoming in-person training sessions</a:t>
            </a:r>
            <a:r>
              <a:rPr lang="en-US" sz="2400" b="1" dirty="0" smtClean="0"/>
              <a:t>:</a:t>
            </a:r>
          </a:p>
          <a:p>
            <a:pPr marL="342900" indent="-342900">
              <a:buFont typeface="Arial" panose="020B0604020202020204" pitchFamily="34" charset="0"/>
              <a:buChar char="•"/>
            </a:pPr>
            <a:r>
              <a:rPr lang="en-US" sz="2400" b="1" dirty="0" smtClean="0"/>
              <a:t>December 18, 2018 – 11:30-1:00, SSL Room 538</a:t>
            </a:r>
          </a:p>
          <a:p>
            <a:pPr marL="342900" indent="-342900">
              <a:buFont typeface="Arial" panose="020B0604020202020204" pitchFamily="34" charset="0"/>
              <a:buChar char="•"/>
            </a:pPr>
            <a:r>
              <a:rPr lang="en-US" sz="2400" b="1" dirty="0" smtClean="0"/>
              <a:t>January 7, 2019 – 11:30 – 1:00, SSL Room 538</a:t>
            </a:r>
          </a:p>
          <a:p>
            <a:pPr marL="342900" indent="-342900">
              <a:buFont typeface="Arial" panose="020B0604020202020204" pitchFamily="34" charset="0"/>
              <a:buChar char="•"/>
            </a:pPr>
            <a:r>
              <a:rPr lang="en-US" sz="2400" b="1" dirty="0" smtClean="0"/>
              <a:t>January 14, 2019 – 11:30 – 1:00, SSL Room 538</a:t>
            </a:r>
          </a:p>
          <a:p>
            <a:endParaRPr lang="en-US" dirty="0"/>
          </a:p>
        </p:txBody>
      </p:sp>
    </p:spTree>
    <p:extLst>
      <p:ext uri="{BB962C8B-B14F-4D97-AF65-F5344CB8AC3E}">
        <p14:creationId xmlns:p14="http://schemas.microsoft.com/office/powerpoint/2010/main" val="614381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4000" dirty="0" smtClean="0"/>
              <a:t>OSP Pre Award Updates</a:t>
            </a:r>
            <a:endParaRPr lang="en-US" sz="40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a:t>
            </a:fld>
            <a:endParaRPr lang="en-US" dirty="0"/>
          </a:p>
        </p:txBody>
      </p:sp>
      <p:sp>
        <p:nvSpPr>
          <p:cNvPr id="5" name="TextBox 4">
            <a:extLst>
              <a:ext uri="{FF2B5EF4-FFF2-40B4-BE49-F238E27FC236}">
                <a16:creationId xmlns:a16="http://schemas.microsoft.com/office/drawing/2014/main" id="{D127F836-DD09-454D-9CC4-6482479BAC36}"/>
              </a:ext>
            </a:extLst>
          </p:cNvPr>
          <p:cNvSpPr txBox="1"/>
          <p:nvPr/>
        </p:nvSpPr>
        <p:spPr>
          <a:xfrm>
            <a:off x="2133600" y="2743200"/>
            <a:ext cx="4876800" cy="1938992"/>
          </a:xfrm>
          <a:prstGeom prst="rect">
            <a:avLst/>
          </a:prstGeom>
          <a:solidFill>
            <a:schemeClr val="accent5"/>
          </a:solidFill>
        </p:spPr>
        <p:txBody>
          <a:bodyPr wrap="square" rtlCol="0">
            <a:spAutoFit/>
          </a:bodyPr>
          <a:lstStyle/>
          <a:p>
            <a:pPr algn="ctr"/>
            <a:r>
              <a:rPr lang="en-US" sz="4000" dirty="0" smtClean="0"/>
              <a:t>Michael Kostyshak</a:t>
            </a:r>
            <a:endParaRPr lang="en-US" sz="4000" dirty="0"/>
          </a:p>
          <a:p>
            <a:pPr algn="ctr"/>
            <a:r>
              <a:rPr lang="en-US" sz="4000" dirty="0" smtClean="0"/>
              <a:t>Assistant Director</a:t>
            </a:r>
            <a:r>
              <a:rPr lang="en-US" sz="4000" dirty="0"/>
              <a:t>, </a:t>
            </a:r>
            <a:r>
              <a:rPr lang="en-US" sz="4000" dirty="0" smtClean="0"/>
              <a:t>  Pre Award, OSP</a:t>
            </a:r>
            <a:endParaRPr lang="en-US" sz="4000" dirty="0"/>
          </a:p>
        </p:txBody>
      </p:sp>
    </p:spTree>
    <p:extLst>
      <p:ext uri="{BB962C8B-B14F-4D97-AF65-F5344CB8AC3E}">
        <p14:creationId xmlns:p14="http://schemas.microsoft.com/office/powerpoint/2010/main" val="569323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Rule Changes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30</a:t>
            </a:fld>
            <a:endParaRPr lang="en-US" dirty="0"/>
          </a:p>
        </p:txBody>
      </p:sp>
      <p:sp>
        <p:nvSpPr>
          <p:cNvPr id="4" name="TextBox 3"/>
          <p:cNvSpPr txBox="1"/>
          <p:nvPr/>
        </p:nvSpPr>
        <p:spPr>
          <a:xfrm>
            <a:off x="894497" y="1676400"/>
            <a:ext cx="7391400" cy="646331"/>
          </a:xfrm>
          <a:prstGeom prst="rect">
            <a:avLst/>
          </a:prstGeom>
          <a:solidFill>
            <a:schemeClr val="accent1">
              <a:lumMod val="20000"/>
              <a:lumOff val="80000"/>
            </a:schemeClr>
          </a:solidFill>
        </p:spPr>
        <p:txBody>
          <a:bodyPr wrap="square" rtlCol="0">
            <a:spAutoFit/>
          </a:bodyPr>
          <a:lstStyle/>
          <a:p>
            <a:pPr algn="ctr"/>
            <a:r>
              <a:rPr lang="en-US" sz="3600" b="1" dirty="0" smtClean="0"/>
              <a:t>Effective January 21, 2019</a:t>
            </a:r>
            <a:endParaRPr lang="en-US" sz="3600" b="1" dirty="0"/>
          </a:p>
        </p:txBody>
      </p:sp>
      <p:sp>
        <p:nvSpPr>
          <p:cNvPr id="5" name="TextBox 4"/>
          <p:cNvSpPr txBox="1"/>
          <p:nvPr/>
        </p:nvSpPr>
        <p:spPr>
          <a:xfrm>
            <a:off x="894497" y="2404997"/>
            <a:ext cx="7391400" cy="4339650"/>
          </a:xfrm>
          <a:prstGeom prst="rect">
            <a:avLst/>
          </a:prstGeom>
          <a:noFill/>
        </p:spPr>
        <p:txBody>
          <a:bodyPr wrap="square" rtlCol="0">
            <a:spAutoFit/>
          </a:bodyPr>
          <a:lstStyle/>
          <a:p>
            <a:pPr algn="ctr"/>
            <a:r>
              <a:rPr lang="en-US" sz="2400" b="1" dirty="0" smtClean="0"/>
              <a:t>Major change</a:t>
            </a:r>
            <a:r>
              <a:rPr lang="en-US" dirty="0" smtClean="0"/>
              <a:t>: </a:t>
            </a:r>
            <a:r>
              <a:rPr lang="en-US" sz="2400" i="1" dirty="0" smtClean="0">
                <a:effectLst>
                  <a:outerShdw blurRad="38100" dist="38100" dir="2700000" algn="tl">
                    <a:srgbClr val="000000">
                      <a:alpha val="43137"/>
                    </a:srgbClr>
                  </a:outerShdw>
                </a:effectLst>
              </a:rPr>
              <a:t>Continuing Review</a:t>
            </a:r>
          </a:p>
          <a:p>
            <a:endParaRPr lang="en-US" dirty="0" smtClean="0"/>
          </a:p>
          <a:p>
            <a:pPr marL="285750" indent="-285750">
              <a:buFont typeface="Arial" panose="020B0604020202020204" pitchFamily="34" charset="0"/>
              <a:buChar char="•"/>
            </a:pPr>
            <a:r>
              <a:rPr lang="en-US" sz="2400" dirty="0" smtClean="0"/>
              <a:t>Release from </a:t>
            </a:r>
            <a:r>
              <a:rPr lang="en-US" sz="2400" dirty="0" smtClean="0">
                <a:hlinkClick r:id="rId2"/>
              </a:rPr>
              <a:t>Continuing Review </a:t>
            </a:r>
            <a:r>
              <a:rPr lang="en-US" sz="2400" dirty="0" smtClean="0"/>
              <a:t>(a.k.a, annual progress reports)</a:t>
            </a:r>
          </a:p>
          <a:p>
            <a:pPr marL="800100" lvl="1" indent="-342900">
              <a:buFont typeface="Wingdings" panose="05000000000000000000" pitchFamily="2" charset="2"/>
              <a:buChar char="Ø"/>
            </a:pPr>
            <a:r>
              <a:rPr lang="en-US" sz="2400" dirty="0" smtClean="0"/>
              <a:t>Individual emails have already gone out for Jan/Feb due dates; </a:t>
            </a:r>
          </a:p>
          <a:p>
            <a:pPr marL="800100" lvl="1" indent="-342900">
              <a:buFont typeface="Wingdings" panose="05000000000000000000" pitchFamily="2" charset="2"/>
              <a:buChar char="Ø"/>
            </a:pPr>
            <a:r>
              <a:rPr lang="en-US" sz="2400" dirty="0" smtClean="0"/>
              <a:t>Remainder being sent out this month</a:t>
            </a:r>
          </a:p>
          <a:p>
            <a:pPr marL="800100" lvl="1" indent="-342900">
              <a:buFont typeface="Wingdings" panose="05000000000000000000" pitchFamily="2" charset="2"/>
              <a:buChar char="Ø"/>
            </a:pPr>
            <a:r>
              <a:rPr lang="en-US" sz="2400" dirty="0" smtClean="0"/>
              <a:t>Full Board studies will complete a new progress report form after the effective date</a:t>
            </a:r>
          </a:p>
          <a:p>
            <a:pPr marL="800100" lvl="1" indent="-342900">
              <a:buFont typeface="Wingdings" panose="05000000000000000000" pitchFamily="2" charset="2"/>
              <a:buChar char="Ø"/>
            </a:pPr>
            <a:r>
              <a:rPr lang="en-US" sz="2400" dirty="0" smtClean="0"/>
              <a:t>Doesn’t apply to FDA regulated studies</a:t>
            </a:r>
          </a:p>
          <a:p>
            <a:pPr marL="800100" lvl="1" indent="-342900">
              <a:buFont typeface="Wingdings" panose="05000000000000000000" pitchFamily="2" charset="2"/>
              <a:buChar char="Ø"/>
            </a:pPr>
            <a:endParaRPr lang="en-US" sz="2400" dirty="0"/>
          </a:p>
          <a:p>
            <a:endParaRPr lang="en-US" dirty="0"/>
          </a:p>
        </p:txBody>
      </p:sp>
    </p:spTree>
    <p:extLst>
      <p:ext uri="{BB962C8B-B14F-4D97-AF65-F5344CB8AC3E}">
        <p14:creationId xmlns:p14="http://schemas.microsoft.com/office/powerpoint/2010/main" val="263478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Rule Changes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31</a:t>
            </a:fld>
            <a:endParaRPr lang="en-US" dirty="0"/>
          </a:p>
        </p:txBody>
      </p:sp>
      <p:sp>
        <p:nvSpPr>
          <p:cNvPr id="4" name="TextBox 3"/>
          <p:cNvSpPr txBox="1"/>
          <p:nvPr/>
        </p:nvSpPr>
        <p:spPr>
          <a:xfrm>
            <a:off x="894497" y="1676400"/>
            <a:ext cx="7391400" cy="646331"/>
          </a:xfrm>
          <a:prstGeom prst="rect">
            <a:avLst/>
          </a:prstGeom>
          <a:solidFill>
            <a:schemeClr val="accent1">
              <a:lumMod val="20000"/>
              <a:lumOff val="80000"/>
            </a:schemeClr>
          </a:solidFill>
        </p:spPr>
        <p:txBody>
          <a:bodyPr wrap="square" rtlCol="0">
            <a:spAutoFit/>
          </a:bodyPr>
          <a:lstStyle/>
          <a:p>
            <a:pPr algn="ctr"/>
            <a:r>
              <a:rPr lang="en-US" sz="3600" b="1" dirty="0" smtClean="0"/>
              <a:t>Effective January 21, 2019</a:t>
            </a:r>
            <a:endParaRPr lang="en-US" sz="3600" b="1" dirty="0"/>
          </a:p>
        </p:txBody>
      </p:sp>
      <p:sp>
        <p:nvSpPr>
          <p:cNvPr id="5" name="TextBox 4"/>
          <p:cNvSpPr txBox="1"/>
          <p:nvPr/>
        </p:nvSpPr>
        <p:spPr>
          <a:xfrm>
            <a:off x="866064" y="2338149"/>
            <a:ext cx="7391400" cy="4062651"/>
          </a:xfrm>
          <a:prstGeom prst="rect">
            <a:avLst/>
          </a:prstGeom>
          <a:noFill/>
        </p:spPr>
        <p:txBody>
          <a:bodyPr wrap="square" rtlCol="0">
            <a:spAutoFit/>
          </a:bodyPr>
          <a:lstStyle/>
          <a:p>
            <a:pPr algn="ctr"/>
            <a:r>
              <a:rPr lang="en-US" sz="2400" b="1" dirty="0" smtClean="0"/>
              <a:t>Major change</a:t>
            </a:r>
            <a:r>
              <a:rPr lang="en-US" dirty="0" smtClean="0"/>
              <a:t>: </a:t>
            </a:r>
            <a:r>
              <a:rPr lang="en-US" sz="2400" i="1" dirty="0" smtClean="0">
                <a:effectLst>
                  <a:outerShdw blurRad="38100" dist="38100" dir="2700000" algn="tl">
                    <a:srgbClr val="000000">
                      <a:alpha val="43137"/>
                    </a:srgbClr>
                  </a:outerShdw>
                </a:effectLst>
              </a:rPr>
              <a:t>Informed Consent revisions</a:t>
            </a:r>
          </a:p>
          <a:p>
            <a:pPr lvl="1"/>
            <a:endParaRPr lang="en-US" sz="2400" dirty="0"/>
          </a:p>
          <a:p>
            <a:pPr marL="342900" indent="-342900">
              <a:buFont typeface="Arial" panose="020B0604020202020204" pitchFamily="34" charset="0"/>
              <a:buChar char="•"/>
            </a:pPr>
            <a:r>
              <a:rPr lang="en-US" sz="2400" dirty="0" smtClean="0">
                <a:hlinkClick r:id="rId2"/>
              </a:rPr>
              <a:t>Key Information</a:t>
            </a:r>
            <a:r>
              <a:rPr lang="en-US" sz="2400" dirty="0" smtClean="0"/>
              <a:t>: reformatting of all informed consent documents</a:t>
            </a:r>
          </a:p>
          <a:p>
            <a:pPr marL="800100" lvl="1" indent="-342900">
              <a:buFont typeface="Wingdings" panose="05000000000000000000" pitchFamily="2" charset="2"/>
              <a:buChar char="Ø"/>
            </a:pPr>
            <a:r>
              <a:rPr lang="en-US" sz="2400" dirty="0" smtClean="0"/>
              <a:t>HRPP created a </a:t>
            </a:r>
            <a:r>
              <a:rPr lang="en-US" sz="2400" dirty="0" smtClean="0">
                <a:hlinkClick r:id="rId3"/>
              </a:rPr>
              <a:t>special amendment form </a:t>
            </a:r>
            <a:r>
              <a:rPr lang="en-US" sz="2400" dirty="0" smtClean="0"/>
              <a:t>to facilitate this change</a:t>
            </a:r>
          </a:p>
          <a:p>
            <a:pPr marL="800100" lvl="1" indent="-342900">
              <a:buFont typeface="Wingdings" panose="05000000000000000000" pitchFamily="2" charset="2"/>
              <a:buChar char="Ø"/>
            </a:pPr>
            <a:r>
              <a:rPr lang="en-US" sz="2400" dirty="0" smtClean="0"/>
              <a:t>Investigators receiving a self-assessment checklist to evaluate other potential changes needed to informed consent documents – can submit now, approval will be held</a:t>
            </a:r>
          </a:p>
          <a:p>
            <a:endParaRPr lang="en-US" dirty="0"/>
          </a:p>
        </p:txBody>
      </p:sp>
    </p:spTree>
    <p:extLst>
      <p:ext uri="{BB962C8B-B14F-4D97-AF65-F5344CB8AC3E}">
        <p14:creationId xmlns:p14="http://schemas.microsoft.com/office/powerpoint/2010/main" val="2687959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Rule Changes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32</a:t>
            </a:fld>
            <a:endParaRPr lang="en-US" dirty="0"/>
          </a:p>
        </p:txBody>
      </p:sp>
      <p:sp>
        <p:nvSpPr>
          <p:cNvPr id="4" name="TextBox 3"/>
          <p:cNvSpPr txBox="1"/>
          <p:nvPr/>
        </p:nvSpPr>
        <p:spPr>
          <a:xfrm>
            <a:off x="894497" y="1676400"/>
            <a:ext cx="7391400" cy="646331"/>
          </a:xfrm>
          <a:prstGeom prst="rect">
            <a:avLst/>
          </a:prstGeom>
          <a:solidFill>
            <a:schemeClr val="accent1">
              <a:lumMod val="20000"/>
              <a:lumOff val="80000"/>
            </a:schemeClr>
          </a:solidFill>
        </p:spPr>
        <p:txBody>
          <a:bodyPr wrap="square" rtlCol="0">
            <a:spAutoFit/>
          </a:bodyPr>
          <a:lstStyle/>
          <a:p>
            <a:pPr algn="ctr"/>
            <a:r>
              <a:rPr lang="en-US" sz="3600" b="1" dirty="0" smtClean="0"/>
              <a:t>Effective January 21, 2019</a:t>
            </a:r>
            <a:endParaRPr lang="en-US" sz="3600" b="1" dirty="0"/>
          </a:p>
        </p:txBody>
      </p:sp>
      <p:sp>
        <p:nvSpPr>
          <p:cNvPr id="5" name="TextBox 4"/>
          <p:cNvSpPr txBox="1"/>
          <p:nvPr/>
        </p:nvSpPr>
        <p:spPr>
          <a:xfrm>
            <a:off x="866064" y="2338149"/>
            <a:ext cx="7391400" cy="3323987"/>
          </a:xfrm>
          <a:prstGeom prst="rect">
            <a:avLst/>
          </a:prstGeom>
          <a:noFill/>
        </p:spPr>
        <p:txBody>
          <a:bodyPr wrap="square" rtlCol="0">
            <a:spAutoFit/>
          </a:bodyPr>
          <a:lstStyle/>
          <a:p>
            <a:pPr algn="ctr"/>
            <a:r>
              <a:rPr lang="en-US" sz="2400" b="1" dirty="0" smtClean="0"/>
              <a:t>Major change</a:t>
            </a:r>
            <a:r>
              <a:rPr lang="en-US" dirty="0" smtClean="0"/>
              <a:t>: </a:t>
            </a:r>
            <a:r>
              <a:rPr lang="en-US" sz="2400" i="1" dirty="0" smtClean="0">
                <a:effectLst>
                  <a:outerShdw blurRad="38100" dist="38100" dir="2700000" algn="tl">
                    <a:srgbClr val="000000">
                      <a:alpha val="43137"/>
                    </a:srgbClr>
                  </a:outerShdw>
                </a:effectLst>
              </a:rPr>
              <a:t>Exemption categories</a:t>
            </a:r>
            <a:endParaRPr lang="en-US" sz="2400" i="1" dirty="0">
              <a:effectLst>
                <a:outerShdw blurRad="38100" dist="38100" dir="2700000" algn="tl">
                  <a:srgbClr val="000000">
                    <a:alpha val="43137"/>
                  </a:srgbClr>
                </a:outerShdw>
              </a:effectLst>
            </a:endParaRPr>
          </a:p>
          <a:p>
            <a:endParaRPr lang="en-US" b="1" dirty="0" smtClean="0"/>
          </a:p>
          <a:p>
            <a:pPr marL="285750" indent="-285750">
              <a:buFont typeface="Arial" panose="020B0604020202020204" pitchFamily="34" charset="0"/>
              <a:buChar char="•"/>
            </a:pPr>
            <a:r>
              <a:rPr lang="en-US" sz="2400" b="1" dirty="0" smtClean="0"/>
              <a:t>Exemptions</a:t>
            </a:r>
            <a:r>
              <a:rPr lang="en-US" b="1" dirty="0" smtClean="0"/>
              <a:t>:</a:t>
            </a:r>
            <a:r>
              <a:rPr lang="en-US" b="1" dirty="0"/>
              <a:t> </a:t>
            </a:r>
            <a:r>
              <a:rPr lang="en-US" sz="2400" dirty="0"/>
              <a:t>New categories and clarification of existing </a:t>
            </a:r>
            <a:r>
              <a:rPr lang="en-US" sz="2400" dirty="0" smtClean="0"/>
              <a:t>categories</a:t>
            </a:r>
          </a:p>
          <a:p>
            <a:pPr marL="1257300" lvl="2" indent="-342900">
              <a:buFont typeface="Wingdings" panose="05000000000000000000" pitchFamily="2" charset="2"/>
              <a:buChar char="Ø"/>
            </a:pPr>
            <a:r>
              <a:rPr lang="en-US" sz="2400" dirty="0" smtClean="0"/>
              <a:t>Some </a:t>
            </a:r>
            <a:r>
              <a:rPr lang="en-US" sz="2400" dirty="0"/>
              <a:t>exemptions may require "limited IRB review" (similar to an expedited review process</a:t>
            </a:r>
            <a:r>
              <a:rPr lang="en-US" sz="2400" dirty="0" smtClean="0"/>
              <a:t>)</a:t>
            </a:r>
          </a:p>
          <a:p>
            <a:pPr marL="1257300" lvl="2" indent="-342900">
              <a:buFont typeface="Wingdings" panose="05000000000000000000" pitchFamily="2" charset="2"/>
              <a:buChar char="Ø"/>
            </a:pPr>
            <a:r>
              <a:rPr lang="en-US" sz="2400" dirty="0" smtClean="0"/>
              <a:t>Brown is </a:t>
            </a:r>
            <a:r>
              <a:rPr lang="en-US" sz="2400" b="1" i="1" dirty="0"/>
              <a:t>not </a:t>
            </a:r>
            <a:r>
              <a:rPr lang="en-US" sz="2400" dirty="0"/>
              <a:t>implementing </a:t>
            </a:r>
            <a:r>
              <a:rPr lang="en-US" sz="2400" dirty="0" smtClean="0"/>
              <a:t>exemption #8 re: Use of identifiable data/biospecimens</a:t>
            </a:r>
            <a:r>
              <a:rPr lang="en-US" sz="2400" dirty="0"/>
              <a:t> </a:t>
            </a:r>
            <a:r>
              <a:rPr lang="en-US" sz="2400" dirty="0" smtClean="0"/>
              <a:t>obtained with Broad Consent</a:t>
            </a:r>
            <a:endParaRPr lang="en-US" sz="2400" dirty="0"/>
          </a:p>
        </p:txBody>
      </p:sp>
    </p:spTree>
    <p:extLst>
      <p:ext uri="{BB962C8B-B14F-4D97-AF65-F5344CB8AC3E}">
        <p14:creationId xmlns:p14="http://schemas.microsoft.com/office/powerpoint/2010/main" val="2981023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Rule Changes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33</a:t>
            </a:fld>
            <a:endParaRPr lang="en-US" dirty="0"/>
          </a:p>
        </p:txBody>
      </p:sp>
      <p:sp>
        <p:nvSpPr>
          <p:cNvPr id="4" name="TextBox 3"/>
          <p:cNvSpPr txBox="1"/>
          <p:nvPr/>
        </p:nvSpPr>
        <p:spPr>
          <a:xfrm>
            <a:off x="894497" y="1676400"/>
            <a:ext cx="7391400" cy="646331"/>
          </a:xfrm>
          <a:prstGeom prst="rect">
            <a:avLst/>
          </a:prstGeom>
          <a:solidFill>
            <a:schemeClr val="accent1">
              <a:lumMod val="20000"/>
              <a:lumOff val="80000"/>
            </a:schemeClr>
          </a:solidFill>
        </p:spPr>
        <p:txBody>
          <a:bodyPr wrap="square" rtlCol="0">
            <a:spAutoFit/>
          </a:bodyPr>
          <a:lstStyle/>
          <a:p>
            <a:pPr algn="ctr"/>
            <a:r>
              <a:rPr lang="en-US" sz="3600" b="1" dirty="0" smtClean="0"/>
              <a:t>Effective January 21, 2019</a:t>
            </a:r>
            <a:endParaRPr lang="en-US" sz="3600" b="1" dirty="0"/>
          </a:p>
        </p:txBody>
      </p:sp>
      <p:sp>
        <p:nvSpPr>
          <p:cNvPr id="5" name="TextBox 4"/>
          <p:cNvSpPr txBox="1"/>
          <p:nvPr/>
        </p:nvSpPr>
        <p:spPr>
          <a:xfrm>
            <a:off x="876300" y="2514600"/>
            <a:ext cx="7391400" cy="3600986"/>
          </a:xfrm>
          <a:prstGeom prst="rect">
            <a:avLst/>
          </a:prstGeom>
          <a:noFill/>
        </p:spPr>
        <p:txBody>
          <a:bodyPr wrap="square" rtlCol="0">
            <a:spAutoFit/>
          </a:bodyPr>
          <a:lstStyle/>
          <a:p>
            <a:pPr algn="ctr"/>
            <a:r>
              <a:rPr lang="en-US" sz="2400" b="1" dirty="0"/>
              <a:t>Human </a:t>
            </a:r>
            <a:r>
              <a:rPr lang="en-US" sz="2400" b="1" dirty="0" smtClean="0"/>
              <a:t>Subject: Expanded definition </a:t>
            </a:r>
          </a:p>
          <a:p>
            <a:pPr algn="ctr"/>
            <a:endParaRPr lang="en-US" sz="2400" dirty="0" smtClean="0"/>
          </a:p>
          <a:p>
            <a:pPr marL="342900" indent="-342900">
              <a:buFont typeface="Arial" panose="020B0604020202020204" pitchFamily="34" charset="0"/>
              <a:buChar char="•"/>
            </a:pPr>
            <a:r>
              <a:rPr lang="en-US" sz="2000" dirty="0" smtClean="0"/>
              <a:t>to </a:t>
            </a:r>
            <a:r>
              <a:rPr lang="en-US" sz="2000" dirty="0"/>
              <a:t>cover the collection of </a:t>
            </a:r>
            <a:r>
              <a:rPr lang="en-US" sz="2000" b="1" dirty="0"/>
              <a:t>biospecimens</a:t>
            </a:r>
            <a:r>
              <a:rPr lang="en-US" sz="2000" dirty="0"/>
              <a:t> (this does not include non-identified biospecimens</a:t>
            </a:r>
            <a:r>
              <a:rPr lang="en-US" sz="2000" dirty="0" smtClean="0"/>
              <a:t>)</a:t>
            </a:r>
          </a:p>
          <a:p>
            <a:pPr marL="342900" indent="-342900">
              <a:buFont typeface="Arial" panose="020B0604020202020204" pitchFamily="34" charset="0"/>
              <a:buChar char="•"/>
            </a:pPr>
            <a:r>
              <a:rPr lang="en-US" sz="2000" dirty="0" smtClean="0"/>
              <a:t>“A </a:t>
            </a:r>
            <a:r>
              <a:rPr lang="en-US" sz="2000" dirty="0"/>
              <a:t>living individual about whom an investigator, whether professional or student conducting research: (1) obtains information or biospecimens through intervention or interaction with the individual, and uses, studies, or analyzes the information or biospecimens; or (2) obtains, uses, studies, analyzes, or generates identifiable private information or identifiable biospecimens.”</a:t>
            </a:r>
          </a:p>
        </p:txBody>
      </p:sp>
    </p:spTree>
    <p:extLst>
      <p:ext uri="{BB962C8B-B14F-4D97-AF65-F5344CB8AC3E}">
        <p14:creationId xmlns:p14="http://schemas.microsoft.com/office/powerpoint/2010/main" val="533252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Rule Changes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34</a:t>
            </a:fld>
            <a:endParaRPr lang="en-US" dirty="0"/>
          </a:p>
        </p:txBody>
      </p:sp>
      <p:sp>
        <p:nvSpPr>
          <p:cNvPr id="4" name="TextBox 3"/>
          <p:cNvSpPr txBox="1"/>
          <p:nvPr/>
        </p:nvSpPr>
        <p:spPr>
          <a:xfrm>
            <a:off x="1066800" y="1828800"/>
            <a:ext cx="7010400" cy="138499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b="1" dirty="0" smtClean="0"/>
              <a:t>…and there’s more! Come to one of our trainings to learn about ALL of the changes, including:</a:t>
            </a:r>
            <a:endParaRPr lang="en-US" sz="2800" b="1" dirty="0"/>
          </a:p>
        </p:txBody>
      </p:sp>
      <p:sp>
        <p:nvSpPr>
          <p:cNvPr id="5" name="TextBox 4"/>
          <p:cNvSpPr txBox="1"/>
          <p:nvPr/>
        </p:nvSpPr>
        <p:spPr>
          <a:xfrm>
            <a:off x="1066800" y="3505200"/>
            <a:ext cx="7010400" cy="184665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457200" indent="-457200">
              <a:buFont typeface="Arial" panose="020B0604020202020204" pitchFamily="34" charset="0"/>
              <a:buChar char="•"/>
            </a:pPr>
            <a:r>
              <a:rPr lang="en-US" sz="2400" b="1" dirty="0"/>
              <a:t>Elimination of IRB protocol – grant </a:t>
            </a:r>
            <a:r>
              <a:rPr lang="en-US" sz="2400" b="1" dirty="0" smtClean="0"/>
              <a:t>congruency review </a:t>
            </a:r>
          </a:p>
          <a:p>
            <a:pPr marL="457200" indent="-457200">
              <a:buFont typeface="Arial" panose="020B0604020202020204" pitchFamily="34" charset="0"/>
              <a:buChar char="•"/>
            </a:pPr>
            <a:r>
              <a:rPr lang="en-US" sz="2400" b="1" dirty="0" smtClean="0"/>
              <a:t>Our new </a:t>
            </a:r>
            <a:r>
              <a:rPr lang="en-US" sz="2400" b="1" dirty="0" smtClean="0">
                <a:hlinkClick r:id="rId2"/>
              </a:rPr>
              <a:t>Reportable Events Policy</a:t>
            </a:r>
            <a:endParaRPr lang="en-US" sz="2400" b="1" dirty="0" smtClean="0"/>
          </a:p>
          <a:p>
            <a:pPr marL="457200" indent="-457200">
              <a:buFont typeface="Arial" panose="020B0604020202020204" pitchFamily="34" charset="0"/>
              <a:buChar char="•"/>
            </a:pPr>
            <a:r>
              <a:rPr lang="en-US" sz="2400" b="1" dirty="0" smtClean="0"/>
              <a:t>Our </a:t>
            </a:r>
            <a:r>
              <a:rPr lang="en-US" sz="2400" b="1" dirty="0" smtClean="0">
                <a:hlinkClick r:id="rId3"/>
              </a:rPr>
              <a:t>One-Protocol Policy</a:t>
            </a:r>
            <a:endParaRPr lang="en-US" sz="2400" b="1" dirty="0" smtClean="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683984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Office of Research Integrity</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35</a:t>
            </a:fld>
            <a:endParaRPr lang="en-US" dirty="0"/>
          </a:p>
        </p:txBody>
      </p:sp>
      <p:sp>
        <p:nvSpPr>
          <p:cNvPr id="4" name="TextBox 3">
            <a:extLst>
              <a:ext uri="{FF2B5EF4-FFF2-40B4-BE49-F238E27FC236}">
                <a16:creationId xmlns:a16="http://schemas.microsoft.com/office/drawing/2014/main" id="{D127F836-DD09-454D-9CC4-6482479BAC36}"/>
              </a:ext>
            </a:extLst>
          </p:cNvPr>
          <p:cNvSpPr txBox="1"/>
          <p:nvPr/>
        </p:nvSpPr>
        <p:spPr>
          <a:xfrm>
            <a:off x="2057400" y="2743200"/>
            <a:ext cx="4876800" cy="1323439"/>
          </a:xfrm>
          <a:prstGeom prst="rect">
            <a:avLst/>
          </a:prstGeom>
          <a:solidFill>
            <a:schemeClr val="accent5"/>
          </a:solidFill>
        </p:spPr>
        <p:txBody>
          <a:bodyPr wrap="square" rtlCol="0">
            <a:spAutoFit/>
          </a:bodyPr>
          <a:lstStyle/>
          <a:p>
            <a:pPr algn="ctr"/>
            <a:r>
              <a:rPr lang="en-US" sz="4000" dirty="0" smtClean="0"/>
              <a:t>Jules Blyth</a:t>
            </a:r>
            <a:endParaRPr lang="en-US" sz="4000" dirty="0"/>
          </a:p>
          <a:p>
            <a:pPr algn="ctr"/>
            <a:r>
              <a:rPr lang="en-US" sz="4000" dirty="0" smtClean="0"/>
              <a:t>Associate Director</a:t>
            </a:r>
            <a:r>
              <a:rPr lang="en-US" sz="4000" dirty="0"/>
              <a:t>, ORI</a:t>
            </a:r>
          </a:p>
        </p:txBody>
      </p:sp>
    </p:spTree>
    <p:extLst>
      <p:ext uri="{BB962C8B-B14F-4D97-AF65-F5344CB8AC3E}">
        <p14:creationId xmlns:p14="http://schemas.microsoft.com/office/powerpoint/2010/main" val="9702412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dirty="0" smtClean="0"/>
              <a:t>Conflict of Interest Update</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36</a:t>
            </a:fld>
            <a:endParaRPr lang="en-US" dirty="0"/>
          </a:p>
        </p:txBody>
      </p:sp>
      <p:sp>
        <p:nvSpPr>
          <p:cNvPr id="4" name="TextBox 3"/>
          <p:cNvSpPr txBox="1"/>
          <p:nvPr/>
        </p:nvSpPr>
        <p:spPr>
          <a:xfrm>
            <a:off x="762000" y="1752600"/>
            <a:ext cx="7696200" cy="3693319"/>
          </a:xfrm>
          <a:prstGeom prst="rect">
            <a:avLst/>
          </a:prstGeom>
          <a:noFill/>
        </p:spPr>
        <p:txBody>
          <a:bodyPr wrap="square" rtlCol="0">
            <a:spAutoFit/>
          </a:bodyPr>
          <a:lstStyle/>
          <a:p>
            <a:pPr>
              <a:buFont typeface="Arial" pitchFamily="34" charset="0"/>
              <a:buChar char="•"/>
            </a:pPr>
            <a:r>
              <a:rPr lang="en-US" sz="3300" b="1" dirty="0" smtClean="0"/>
              <a:t>Annual Conflict of Interest disclosure cycle</a:t>
            </a:r>
          </a:p>
          <a:p>
            <a:r>
              <a:rPr lang="en-US" sz="3300" b="1" dirty="0" smtClean="0"/>
              <a:t> </a:t>
            </a:r>
            <a:endParaRPr lang="en-US" sz="2800" b="1" dirty="0" smtClean="0"/>
          </a:p>
          <a:p>
            <a:pPr lvl="1">
              <a:buFont typeface="Arial" pitchFamily="34" charset="0"/>
              <a:buChar char="•"/>
            </a:pPr>
            <a:r>
              <a:rPr lang="en-US" sz="2800" dirty="0" smtClean="0"/>
              <a:t>Kick-off planned for early February 2019</a:t>
            </a:r>
          </a:p>
          <a:p>
            <a:pPr lvl="1"/>
            <a:endParaRPr lang="en-US" sz="2800" dirty="0" smtClean="0"/>
          </a:p>
          <a:p>
            <a:pPr lvl="1">
              <a:buFont typeface="Arial" pitchFamily="34" charset="0"/>
              <a:buChar char="•"/>
            </a:pPr>
            <a:r>
              <a:rPr lang="en-US" sz="2800" dirty="0" smtClean="0"/>
              <a:t>Post-docs will be included</a:t>
            </a:r>
          </a:p>
          <a:p>
            <a:pPr lvl="1"/>
            <a:endParaRPr lang="en-US" sz="2800" dirty="0" smtClean="0"/>
          </a:p>
          <a:p>
            <a:pPr lvl="1">
              <a:buFont typeface="Arial" pitchFamily="34" charset="0"/>
              <a:buChar char="•"/>
            </a:pPr>
            <a:r>
              <a:rPr lang="en-US" sz="2800" dirty="0" smtClean="0"/>
              <a:t>A few additional and/or revised questions (aligned with staff COI form)</a:t>
            </a:r>
            <a:endParaRPr lang="en-US" sz="2800" dirty="0"/>
          </a:p>
        </p:txBody>
      </p:sp>
    </p:spTree>
    <p:extLst>
      <p:ext uri="{BB962C8B-B14F-4D97-AF65-F5344CB8AC3E}">
        <p14:creationId xmlns:p14="http://schemas.microsoft.com/office/powerpoint/2010/main" val="22324781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dirty="0" smtClean="0"/>
              <a:t>Conflict of Interest Update</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37</a:t>
            </a:fld>
            <a:endParaRPr lang="en-US" dirty="0"/>
          </a:p>
        </p:txBody>
      </p:sp>
      <p:sp>
        <p:nvSpPr>
          <p:cNvPr id="5" name="TextBox 4"/>
          <p:cNvSpPr txBox="1"/>
          <p:nvPr/>
        </p:nvSpPr>
        <p:spPr>
          <a:xfrm>
            <a:off x="762000" y="1600200"/>
            <a:ext cx="8001000" cy="4524315"/>
          </a:xfrm>
          <a:prstGeom prst="rect">
            <a:avLst/>
          </a:prstGeom>
          <a:noFill/>
        </p:spPr>
        <p:txBody>
          <a:bodyPr wrap="square" rtlCol="0">
            <a:spAutoFit/>
          </a:bodyPr>
          <a:lstStyle/>
          <a:p>
            <a:r>
              <a:rPr lang="en-US" sz="3600" b="1" dirty="0" smtClean="0"/>
              <a:t>New! </a:t>
            </a:r>
            <a:r>
              <a:rPr lang="en-US" sz="3600" b="1" dirty="0"/>
              <a:t>P</a:t>
            </a:r>
            <a:r>
              <a:rPr lang="en-US" sz="3600" b="1" dirty="0" smtClean="0"/>
              <a:t>urchasing </a:t>
            </a:r>
            <a:r>
              <a:rPr lang="en-US" sz="3600" b="1" dirty="0"/>
              <a:t>COI </a:t>
            </a:r>
            <a:r>
              <a:rPr lang="en-US" sz="3600" b="1" dirty="0" smtClean="0"/>
              <a:t>Statement</a:t>
            </a:r>
            <a:endParaRPr lang="en-US" sz="3600" b="1" dirty="0"/>
          </a:p>
          <a:p>
            <a:endParaRPr lang="en-US" dirty="0" smtClean="0"/>
          </a:p>
          <a:p>
            <a:r>
              <a:rPr lang="en-US" sz="2400" b="1" dirty="0" smtClean="0"/>
              <a:t>Per Brown University Policy, one cannot make, direct, or </a:t>
            </a:r>
            <a:r>
              <a:rPr lang="en-US" sz="2400" b="1" dirty="0"/>
              <a:t>influence business decisions, including </a:t>
            </a:r>
            <a:r>
              <a:rPr lang="en-US" sz="2400" b="1" dirty="0" smtClean="0"/>
              <a:t>purchases </a:t>
            </a:r>
            <a:r>
              <a:rPr lang="en-US" sz="2400" b="1" dirty="0"/>
              <a:t>or </a:t>
            </a:r>
            <a:r>
              <a:rPr lang="en-US" sz="2400" b="1" dirty="0" smtClean="0"/>
              <a:t>contracts</a:t>
            </a:r>
            <a:r>
              <a:rPr lang="en-US" sz="2400" b="1" dirty="0"/>
              <a:t>, if these </a:t>
            </a:r>
            <a:r>
              <a:rPr lang="en-US" sz="2400" b="1" dirty="0" smtClean="0"/>
              <a:t>involve a conflict of interest.</a:t>
            </a:r>
            <a:endParaRPr lang="en-US" sz="2400" b="1" dirty="0"/>
          </a:p>
          <a:p>
            <a:r>
              <a:rPr lang="en-US" dirty="0"/>
              <a:t> </a:t>
            </a:r>
          </a:p>
          <a:p>
            <a:pPr lvl="0"/>
            <a:r>
              <a:rPr lang="en-US" sz="2400" b="1" u="sng" dirty="0" smtClean="0"/>
              <a:t>Examples </a:t>
            </a:r>
          </a:p>
          <a:p>
            <a:pPr marL="285750" lvl="0" indent="-285750">
              <a:buFont typeface="Arial" panose="020B0604020202020204" pitchFamily="34" charset="0"/>
              <a:buChar char="•"/>
            </a:pPr>
            <a:r>
              <a:rPr lang="en-US" sz="2400" dirty="0" smtClean="0"/>
              <a:t>requesting a purchase from a company that is owned by a family member</a:t>
            </a:r>
          </a:p>
          <a:p>
            <a:pPr marL="285750" lvl="0" indent="-285750">
              <a:buFont typeface="Arial" panose="020B0604020202020204" pitchFamily="34" charset="0"/>
              <a:buChar char="•"/>
            </a:pPr>
            <a:r>
              <a:rPr lang="en-US" sz="2400" dirty="0"/>
              <a:t>r</a:t>
            </a:r>
            <a:r>
              <a:rPr lang="en-US" sz="2400" dirty="0" smtClean="0"/>
              <a:t>equesting a purchase from, or contracting to, a company in which one or a member of one’s family </a:t>
            </a:r>
            <a:r>
              <a:rPr lang="en-US" sz="2400" dirty="0"/>
              <a:t>has a financial interest (income, stock, stock </a:t>
            </a:r>
            <a:r>
              <a:rPr lang="en-US" sz="2400" dirty="0" smtClean="0"/>
              <a:t>options)</a:t>
            </a:r>
            <a:endParaRPr lang="en-US" sz="2400" dirty="0"/>
          </a:p>
        </p:txBody>
      </p:sp>
    </p:spTree>
    <p:extLst>
      <p:ext uri="{BB962C8B-B14F-4D97-AF65-F5344CB8AC3E}">
        <p14:creationId xmlns:p14="http://schemas.microsoft.com/office/powerpoint/2010/main" val="10160554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dirty="0" smtClean="0"/>
              <a:t>Responsible Conduct of Research</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38</a:t>
            </a:fld>
            <a:endParaRPr lang="en-US" dirty="0"/>
          </a:p>
        </p:txBody>
      </p:sp>
      <p:sp>
        <p:nvSpPr>
          <p:cNvPr id="4" name="TextBox 3"/>
          <p:cNvSpPr txBox="1"/>
          <p:nvPr/>
        </p:nvSpPr>
        <p:spPr>
          <a:xfrm>
            <a:off x="785854" y="1600200"/>
            <a:ext cx="7543800" cy="4616648"/>
          </a:xfrm>
          <a:prstGeom prst="rect">
            <a:avLst/>
          </a:prstGeom>
          <a:noFill/>
        </p:spPr>
        <p:txBody>
          <a:bodyPr wrap="square" rtlCol="0">
            <a:spAutoFit/>
          </a:bodyPr>
          <a:lstStyle/>
          <a:p>
            <a:pPr>
              <a:buFont typeface="Arial" pitchFamily="34" charset="0"/>
              <a:buChar char="•"/>
            </a:pPr>
            <a:r>
              <a:rPr lang="en-US" sz="3000" b="1" dirty="0" smtClean="0"/>
              <a:t>Next BEARCORE (OVPR’s RCR training </a:t>
            </a:r>
            <a:r>
              <a:rPr lang="en-US" sz="3000" b="1" dirty="0"/>
              <a:t>c</a:t>
            </a:r>
            <a:r>
              <a:rPr lang="en-US" sz="3000" b="1" dirty="0" smtClean="0"/>
              <a:t>ourse):</a:t>
            </a:r>
          </a:p>
          <a:p>
            <a:pPr lvl="1">
              <a:lnSpc>
                <a:spcPct val="150000"/>
              </a:lnSpc>
              <a:buFont typeface="Arial" pitchFamily="34" charset="0"/>
              <a:buChar char="•"/>
            </a:pPr>
            <a:r>
              <a:rPr lang="en-US" sz="2800" dirty="0" smtClean="0"/>
              <a:t>Course dates: Feb 28 – March 21, 2019</a:t>
            </a:r>
          </a:p>
          <a:p>
            <a:pPr lvl="2">
              <a:buFont typeface="Arial" pitchFamily="34" charset="0"/>
              <a:buChar char="•"/>
            </a:pPr>
            <a:r>
              <a:rPr lang="en-US" sz="2800" dirty="0"/>
              <a:t>a</a:t>
            </a:r>
            <a:r>
              <a:rPr lang="en-US" sz="2800" dirty="0" smtClean="0"/>
              <a:t>pprox. 8 hour in-person training</a:t>
            </a:r>
          </a:p>
          <a:p>
            <a:pPr lvl="2">
              <a:buFont typeface="Arial" pitchFamily="34" charset="0"/>
              <a:buChar char="•"/>
            </a:pPr>
            <a:r>
              <a:rPr lang="en-US" sz="2800" dirty="0"/>
              <a:t>c</a:t>
            </a:r>
            <a:r>
              <a:rPr lang="en-US" sz="2800" dirty="0" smtClean="0"/>
              <a:t>ombination of core and elective sessions</a:t>
            </a:r>
            <a:endParaRPr lang="en-US" sz="2800" dirty="0"/>
          </a:p>
          <a:p>
            <a:pPr lvl="1">
              <a:lnSpc>
                <a:spcPct val="150000"/>
              </a:lnSpc>
              <a:buFont typeface="Arial" pitchFamily="34" charset="0"/>
              <a:buChar char="•"/>
            </a:pPr>
            <a:r>
              <a:rPr lang="en-US" sz="2800" dirty="0" smtClean="0"/>
              <a:t>Fulfills NIH and NSF RCR requirements</a:t>
            </a:r>
          </a:p>
          <a:p>
            <a:pPr lvl="1">
              <a:lnSpc>
                <a:spcPct val="150000"/>
              </a:lnSpc>
              <a:buFont typeface="Arial" pitchFamily="34" charset="0"/>
              <a:buChar char="•"/>
            </a:pPr>
            <a:r>
              <a:rPr lang="en-US" sz="2800" dirty="0" smtClean="0"/>
              <a:t>Registration opens early January 2019</a:t>
            </a:r>
          </a:p>
          <a:p>
            <a:pPr lvl="1">
              <a:buFont typeface="Arial" pitchFamily="34" charset="0"/>
              <a:buChar char="•"/>
            </a:pPr>
            <a:r>
              <a:rPr lang="en-US" sz="2800" dirty="0" smtClean="0"/>
              <a:t>ORI will email PIs on qualifying grants with RCR training reminder</a:t>
            </a:r>
          </a:p>
          <a:p>
            <a:pPr lvl="2">
              <a:buFont typeface="Arial" pitchFamily="34" charset="0"/>
              <a:buChar char="•"/>
            </a:pPr>
            <a:r>
              <a:rPr lang="en-US" sz="2800" dirty="0" smtClean="0"/>
              <a:t>will cc department administrators</a:t>
            </a:r>
            <a:endParaRPr lang="en-US" sz="2800" dirty="0"/>
          </a:p>
        </p:txBody>
      </p:sp>
    </p:spTree>
    <p:extLst>
      <p:ext uri="{BB962C8B-B14F-4D97-AF65-F5344CB8AC3E}">
        <p14:creationId xmlns:p14="http://schemas.microsoft.com/office/powerpoint/2010/main" val="1597569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dirty="0" smtClean="0"/>
              <a:t>Export Control Update</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39</a:t>
            </a:fld>
            <a:endParaRPr lang="en-US" dirty="0"/>
          </a:p>
        </p:txBody>
      </p:sp>
      <p:sp>
        <p:nvSpPr>
          <p:cNvPr id="4" name="TextBox 3"/>
          <p:cNvSpPr txBox="1"/>
          <p:nvPr/>
        </p:nvSpPr>
        <p:spPr>
          <a:xfrm>
            <a:off x="736820" y="1752600"/>
            <a:ext cx="7797579" cy="4832092"/>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Department of Commerce, Bureau </a:t>
            </a:r>
            <a:r>
              <a:rPr lang="en-US" sz="2800" b="1" dirty="0"/>
              <a:t>of Industry and Security (BIS) - additions to the </a:t>
            </a:r>
            <a:r>
              <a:rPr lang="en-US" sz="2800" b="1" i="1" dirty="0" smtClean="0"/>
              <a:t>Restricted Entity List</a:t>
            </a:r>
            <a:r>
              <a:rPr lang="en-US" sz="2800" b="1" dirty="0" smtClean="0"/>
              <a:t>, including one research institution</a:t>
            </a:r>
          </a:p>
          <a:p>
            <a:pPr marL="914400" lvl="1" indent="-457200">
              <a:buFont typeface="Arial" panose="020B0604020202020204" pitchFamily="34" charset="0"/>
              <a:buChar char="•"/>
            </a:pPr>
            <a:r>
              <a:rPr lang="en-US" sz="2800" b="1" u="sng" dirty="0" smtClean="0"/>
              <a:t>Reminder:</a:t>
            </a:r>
            <a:r>
              <a:rPr lang="en-US" sz="2800" b="1" dirty="0" smtClean="0"/>
              <a:t> the </a:t>
            </a:r>
            <a:r>
              <a:rPr lang="en-US" sz="2800" b="1" i="1" dirty="0" smtClean="0"/>
              <a:t>Restricted Entity List </a:t>
            </a:r>
            <a:r>
              <a:rPr lang="en-US" sz="2800" b="1" dirty="0" smtClean="0"/>
              <a:t>contains several Chinese universities, including Sichuan, Beihang, and Northwestern Polytechnical University.</a:t>
            </a:r>
          </a:p>
          <a:p>
            <a:pPr marL="914400" lvl="1" indent="-457200">
              <a:buFont typeface="Arial" panose="020B0604020202020204" pitchFamily="34" charset="0"/>
              <a:buChar char="•"/>
            </a:pPr>
            <a:r>
              <a:rPr lang="en-US" sz="2800" b="1" u="sng" dirty="0" smtClean="0"/>
              <a:t>Good Practice</a:t>
            </a:r>
            <a:r>
              <a:rPr lang="en-US" sz="2800" b="1" dirty="0" smtClean="0"/>
              <a:t>: Screen your visitors and visiting scholars. </a:t>
            </a:r>
          </a:p>
          <a:p>
            <a:pPr marL="1371600" lvl="2" indent="-457200">
              <a:buFont typeface="Arial" panose="020B0604020202020204" pitchFamily="34" charset="0"/>
              <a:buChar char="•"/>
            </a:pPr>
            <a:r>
              <a:rPr lang="en-US" sz="2800" b="1" dirty="0" smtClean="0"/>
              <a:t>ORI can help. It takes &lt;1 minute to screen.</a:t>
            </a:r>
            <a:endParaRPr lang="en-US" sz="2800" b="1"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672572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a:solidFill>
                  <a:srgbClr val="FF0000"/>
                </a:solidFill>
                <a:latin typeface="Snap ITC" panose="04040A07060A02020202" pitchFamily="82" charset="0"/>
              </a:rPr>
              <a:t>Proposal submission Holiday </a:t>
            </a:r>
            <a:r>
              <a:rPr lang="en-US" sz="3200" b="1" dirty="0" smtClean="0">
                <a:solidFill>
                  <a:srgbClr val="FF0000"/>
                </a:solidFill>
                <a:latin typeface="Snap ITC" panose="04040A07060A02020202" pitchFamily="82" charset="0"/>
              </a:rPr>
              <a:t/>
            </a:r>
            <a:br>
              <a:rPr lang="en-US" sz="3200" b="1" dirty="0" smtClean="0">
                <a:solidFill>
                  <a:srgbClr val="FF0000"/>
                </a:solidFill>
                <a:latin typeface="Snap ITC" panose="04040A07060A02020202" pitchFamily="82" charset="0"/>
              </a:rPr>
            </a:br>
            <a:r>
              <a:rPr lang="en-US" sz="3200" b="1" dirty="0" smtClean="0">
                <a:solidFill>
                  <a:srgbClr val="FF0000"/>
                </a:solidFill>
                <a:latin typeface="Snap ITC" panose="04040A07060A02020202" pitchFamily="82" charset="0"/>
              </a:rPr>
              <a:t>due </a:t>
            </a:r>
            <a:r>
              <a:rPr lang="en-US" sz="3200" b="1" dirty="0">
                <a:solidFill>
                  <a:srgbClr val="FF0000"/>
                </a:solidFill>
                <a:latin typeface="Snap ITC" panose="04040A07060A02020202" pitchFamily="82" charset="0"/>
              </a:rPr>
              <a:t>dates </a:t>
            </a:r>
            <a:r>
              <a:rPr lang="en-US" dirty="0">
                <a:solidFill>
                  <a:srgbClr val="FF0000"/>
                </a:solidFill>
                <a:latin typeface="Snap ITC" panose="04040A07060A02020202" pitchFamily="82" charset="0"/>
              </a:rPr>
              <a:t/>
            </a:r>
            <a:br>
              <a:rPr lang="en-US" dirty="0">
                <a:solidFill>
                  <a:srgbClr val="FF0000"/>
                </a:solidFill>
                <a:latin typeface="Snap ITC" panose="04040A07060A02020202" pitchFamily="82" charset="0"/>
              </a:rPr>
            </a:b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4</a:t>
            </a:fld>
            <a:endParaRPr lang="en-US" dirty="0"/>
          </a:p>
        </p:txBody>
      </p:sp>
      <p:sp>
        <p:nvSpPr>
          <p:cNvPr id="4" name="TextBox 3"/>
          <p:cNvSpPr txBox="1"/>
          <p:nvPr/>
        </p:nvSpPr>
        <p:spPr>
          <a:xfrm>
            <a:off x="838200" y="1752600"/>
            <a:ext cx="7543800" cy="4832092"/>
          </a:xfrm>
          <a:prstGeom prst="rect">
            <a:avLst/>
          </a:prstGeom>
          <a:noFill/>
        </p:spPr>
        <p:txBody>
          <a:bodyPr wrap="square" rtlCol="0">
            <a:spAutoFit/>
          </a:bodyPr>
          <a:lstStyle/>
          <a:p>
            <a:r>
              <a:rPr lang="en-US" sz="2400" dirty="0"/>
              <a:t>For proposals due anytime during </a:t>
            </a:r>
            <a:r>
              <a:rPr lang="en-US" sz="2400" b="1" dirty="0"/>
              <a:t>Winter Break</a:t>
            </a:r>
            <a:r>
              <a:rPr lang="en-US" sz="2400" dirty="0"/>
              <a:t>: </a:t>
            </a:r>
          </a:p>
          <a:p>
            <a:pPr marL="342900" indent="-342900">
              <a:buFont typeface="Arial" panose="020B0604020202020204" pitchFamily="34" charset="0"/>
              <a:buChar char="•"/>
            </a:pPr>
            <a:r>
              <a:rPr lang="en-US" sz="2400" dirty="0"/>
              <a:t>Proposals follow the standard 5 day rule, deadline becomes Friday, Dec 21</a:t>
            </a:r>
            <a:r>
              <a:rPr lang="en-US" sz="2400" baseline="30000" dirty="0"/>
              <a:t>st</a:t>
            </a:r>
            <a:r>
              <a:rPr lang="en-US" sz="2400" dirty="0"/>
              <a:t>.</a:t>
            </a:r>
          </a:p>
          <a:p>
            <a:pPr marL="342900" indent="-342900">
              <a:buFont typeface="Arial" panose="020B0604020202020204" pitchFamily="34" charset="0"/>
              <a:buChar char="•"/>
            </a:pPr>
            <a:r>
              <a:rPr lang="en-US" sz="2400" dirty="0"/>
              <a:t>Proposals will be due to OSP/BMRA by 5pm on Thursday, December 13</a:t>
            </a:r>
            <a:r>
              <a:rPr lang="en-US" sz="2400" baseline="30000" dirty="0"/>
              <a:t>th.</a:t>
            </a:r>
          </a:p>
          <a:p>
            <a:endParaRPr lang="en-US" sz="2400" dirty="0"/>
          </a:p>
          <a:p>
            <a:r>
              <a:rPr lang="en-US" sz="2400" dirty="0" smtClean="0"/>
              <a:t>Proposals </a:t>
            </a:r>
            <a:r>
              <a:rPr lang="en-US" sz="2400" dirty="0"/>
              <a:t>due </a:t>
            </a:r>
            <a:r>
              <a:rPr lang="en-US" sz="2400" b="1" dirty="0"/>
              <a:t>January 7th:</a:t>
            </a:r>
            <a:r>
              <a:rPr lang="en-US" sz="2400" dirty="0"/>
              <a:t>  </a:t>
            </a:r>
            <a:endParaRPr lang="en-US" sz="2400" dirty="0" smtClean="0"/>
          </a:p>
          <a:p>
            <a:pPr marL="342900" indent="-342900">
              <a:buFont typeface="Arial" panose="020B0604020202020204" pitchFamily="34" charset="0"/>
              <a:buChar char="•"/>
            </a:pPr>
            <a:r>
              <a:rPr lang="en-US" sz="2400" dirty="0" smtClean="0"/>
              <a:t>Administratively </a:t>
            </a:r>
            <a:r>
              <a:rPr lang="en-US" sz="2400" dirty="0"/>
              <a:t>complete proposals are due to OSP/BMRA by 5pm on </a:t>
            </a:r>
            <a:r>
              <a:rPr lang="en-US" sz="2400" dirty="0" smtClean="0"/>
              <a:t>Wednesday, Dec 19</a:t>
            </a:r>
            <a:r>
              <a:rPr lang="en-US" sz="2400" baseline="30000" dirty="0" smtClean="0"/>
              <a:t>th</a:t>
            </a:r>
            <a:r>
              <a:rPr lang="en-US" sz="2400" dirty="0" smtClean="0"/>
              <a:t>. </a:t>
            </a:r>
          </a:p>
          <a:p>
            <a:pPr marL="342900" indent="-342900">
              <a:buFont typeface="Arial" panose="020B0604020202020204" pitchFamily="34" charset="0"/>
              <a:buChar char="•"/>
            </a:pPr>
            <a:r>
              <a:rPr lang="en-US" sz="2400" dirty="0" smtClean="0"/>
              <a:t>Final </a:t>
            </a:r>
            <a:r>
              <a:rPr lang="en-US" sz="2400" dirty="0"/>
              <a:t>science will be due by </a:t>
            </a:r>
            <a:r>
              <a:rPr lang="en-US" sz="2400" dirty="0" smtClean="0"/>
              <a:t>5 pm on Wednesday, Jan 2</a:t>
            </a:r>
            <a:r>
              <a:rPr lang="en-US" sz="2400" baseline="30000" dirty="0" smtClean="0"/>
              <a:t>nd</a:t>
            </a:r>
            <a:r>
              <a:rPr lang="en-US" sz="2400" dirty="0" smtClean="0"/>
              <a:t>.</a:t>
            </a:r>
            <a:endParaRPr lang="en-US" sz="2400" dirty="0"/>
          </a:p>
          <a:p>
            <a:endParaRPr lang="en-US" sz="2400" dirty="0" smtClean="0"/>
          </a:p>
          <a:p>
            <a:pPr algn="ctr"/>
            <a:r>
              <a:rPr lang="en-US" sz="2000" dirty="0" smtClean="0">
                <a:solidFill>
                  <a:srgbClr val="FF0000"/>
                </a:solidFill>
              </a:rPr>
              <a:t>CONTACT OSP/BMRA AS SOON AS POSSIBLE FOR EXCEPTIONS</a:t>
            </a:r>
          </a:p>
          <a:p>
            <a:pPr marL="342900" indent="-34290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22743968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dirty="0" smtClean="0"/>
              <a:t>Export Control Update</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40</a:t>
            </a:fld>
            <a:endParaRPr lang="en-US" dirty="0"/>
          </a:p>
        </p:txBody>
      </p:sp>
      <p:sp>
        <p:nvSpPr>
          <p:cNvPr id="4" name="TextBox 3"/>
          <p:cNvSpPr txBox="1"/>
          <p:nvPr/>
        </p:nvSpPr>
        <p:spPr>
          <a:xfrm>
            <a:off x="685800" y="1752600"/>
            <a:ext cx="7924800" cy="4832092"/>
          </a:xfrm>
          <a:prstGeom prst="rect">
            <a:avLst/>
          </a:prstGeom>
          <a:noFill/>
        </p:spPr>
        <p:txBody>
          <a:bodyPr wrap="square" rtlCol="0">
            <a:spAutoFit/>
          </a:bodyPr>
          <a:lstStyle/>
          <a:p>
            <a:r>
              <a:rPr lang="en-US" sz="2800" b="1" u="sng" dirty="0" smtClean="0"/>
              <a:t>Update from Washington: </a:t>
            </a:r>
          </a:p>
          <a:p>
            <a:pPr marL="457200" indent="-457200">
              <a:buFont typeface="Arial" panose="020B0604020202020204" pitchFamily="34" charset="0"/>
              <a:buChar char="•"/>
            </a:pPr>
            <a:r>
              <a:rPr lang="en-US" sz="2800" b="1" dirty="0" smtClean="0"/>
              <a:t>bipartisan concern </a:t>
            </a:r>
            <a:r>
              <a:rPr lang="en-US" sz="2800" b="1" dirty="0"/>
              <a:t>about </a:t>
            </a:r>
            <a:r>
              <a:rPr lang="en-US" sz="2800" b="1" dirty="0" smtClean="0"/>
              <a:t>espionage</a:t>
            </a:r>
            <a:r>
              <a:rPr lang="en-US" sz="2800" b="1" dirty="0"/>
              <a:t>, foreign influence, and IP </a:t>
            </a:r>
            <a:r>
              <a:rPr lang="en-US" sz="2800" b="1" dirty="0" smtClean="0"/>
              <a:t>diversion</a:t>
            </a:r>
          </a:p>
          <a:p>
            <a:pPr marL="457200" indent="-457200">
              <a:buFont typeface="Arial" panose="020B0604020202020204" pitchFamily="34" charset="0"/>
              <a:buChar char="•"/>
            </a:pPr>
            <a:r>
              <a:rPr lang="en-US" sz="2800" b="1" dirty="0"/>
              <a:t>p</a:t>
            </a:r>
            <a:r>
              <a:rPr lang="en-US" sz="2800" b="1" dirty="0" smtClean="0"/>
              <a:t>ush to develop new or revise and tighten existing regulations/policies to protect the U.S. critical technology advantage</a:t>
            </a:r>
          </a:p>
          <a:p>
            <a:pPr marL="457200" indent="-457200">
              <a:buFont typeface="Arial" panose="020B0604020202020204" pitchFamily="34" charset="0"/>
              <a:buChar char="•"/>
            </a:pPr>
            <a:r>
              <a:rPr lang="en-US" sz="2800" b="1" dirty="0"/>
              <a:t>a</a:t>
            </a:r>
            <a:r>
              <a:rPr lang="en-US" sz="2800" b="1" dirty="0" smtClean="0"/>
              <a:t>cademic institutions under pressure from Washington </a:t>
            </a:r>
            <a:endParaRPr lang="en-US" sz="2800" b="1" dirty="0"/>
          </a:p>
          <a:p>
            <a:pPr marL="914400" lvl="1" indent="-457200">
              <a:buFont typeface="Arial" panose="020B0604020202020204" pitchFamily="34" charset="0"/>
              <a:buChar char="•"/>
            </a:pPr>
            <a:r>
              <a:rPr lang="en-US" sz="2800" b="1" dirty="0" smtClean="0"/>
              <a:t>to protect IP and research results</a:t>
            </a:r>
          </a:p>
          <a:p>
            <a:pPr marL="914400" lvl="1" indent="-457200">
              <a:buFont typeface="Arial" panose="020B0604020202020204" pitchFamily="34" charset="0"/>
              <a:buChar char="•"/>
            </a:pPr>
            <a:r>
              <a:rPr lang="en-US" sz="2800" b="1" dirty="0"/>
              <a:t>r</a:t>
            </a:r>
            <a:r>
              <a:rPr lang="en-US" sz="2800" b="1" dirty="0" smtClean="0"/>
              <a:t>eview its ties with China, Iran, Russia</a:t>
            </a:r>
            <a:endParaRPr lang="en-US" sz="2800" dirty="0"/>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588101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dirty="0" smtClean="0"/>
              <a:t>Export Control Update</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41</a:t>
            </a:fld>
            <a:endParaRPr lang="en-US" dirty="0"/>
          </a:p>
        </p:txBody>
      </p:sp>
      <p:sp>
        <p:nvSpPr>
          <p:cNvPr id="4" name="TextBox 3"/>
          <p:cNvSpPr txBox="1"/>
          <p:nvPr/>
        </p:nvSpPr>
        <p:spPr>
          <a:xfrm>
            <a:off x="685800" y="1595021"/>
            <a:ext cx="7772400" cy="4985980"/>
          </a:xfrm>
          <a:prstGeom prst="rect">
            <a:avLst/>
          </a:prstGeom>
          <a:noFill/>
        </p:spPr>
        <p:txBody>
          <a:bodyPr wrap="square" rtlCol="0">
            <a:spAutoFit/>
          </a:bodyPr>
          <a:lstStyle/>
          <a:p>
            <a:r>
              <a:rPr lang="en-US" sz="2800" b="1" dirty="0" smtClean="0"/>
              <a:t>National </a:t>
            </a:r>
            <a:r>
              <a:rPr lang="en-US" sz="2800" b="1" dirty="0"/>
              <a:t>Defense Authorization Act (</a:t>
            </a:r>
            <a:r>
              <a:rPr lang="en-US" sz="2800" b="1" dirty="0" smtClean="0"/>
              <a:t>NDAA)</a:t>
            </a:r>
          </a:p>
          <a:p>
            <a:pPr marL="914400" lvl="1" indent="-457200">
              <a:buFont typeface="Arial" panose="020B0604020202020204" pitchFamily="34" charset="0"/>
              <a:buChar char="•"/>
            </a:pPr>
            <a:r>
              <a:rPr lang="en-US" sz="2600" dirty="0"/>
              <a:t>d</a:t>
            </a:r>
            <a:r>
              <a:rPr lang="en-US" sz="2600" dirty="0" smtClean="0"/>
              <a:t>irects DoD to </a:t>
            </a:r>
            <a:r>
              <a:rPr lang="en-US" sz="2600" dirty="0"/>
              <a:t>work with academic institutions </a:t>
            </a:r>
            <a:r>
              <a:rPr lang="en-US" sz="2600" dirty="0" smtClean="0"/>
              <a:t>on developing policies and practices that protect intellectual </a:t>
            </a:r>
            <a:r>
              <a:rPr lang="en-US" sz="2600" dirty="0"/>
              <a:t>property and information about critical technologies</a:t>
            </a:r>
            <a:r>
              <a:rPr lang="en-US" sz="2600" dirty="0" smtClean="0"/>
              <a:t>.</a:t>
            </a:r>
          </a:p>
          <a:p>
            <a:pPr lvl="1"/>
            <a:endParaRPr lang="en-US" sz="2800" dirty="0"/>
          </a:p>
          <a:p>
            <a:pPr marL="914400" lvl="1" indent="-457200">
              <a:buFont typeface="Arial" panose="020B0604020202020204" pitchFamily="34" charset="0"/>
              <a:buChar char="•"/>
            </a:pPr>
            <a:r>
              <a:rPr lang="en-US" sz="2600" dirty="0"/>
              <a:t>prohibits federal agencies from entering into contracts, </a:t>
            </a:r>
            <a:r>
              <a:rPr lang="en-US" sz="2600" u="sng" dirty="0"/>
              <a:t>including research contracts</a:t>
            </a:r>
            <a:r>
              <a:rPr lang="en-US" sz="2600" dirty="0"/>
              <a:t>, with entities that use </a:t>
            </a:r>
            <a:r>
              <a:rPr lang="en-US" sz="2600" dirty="0" smtClean="0"/>
              <a:t>Chinese-origin telecommunication equipment</a:t>
            </a:r>
            <a:r>
              <a:rPr lang="en-US" sz="2600" dirty="0"/>
              <a:t>, systems, or </a:t>
            </a:r>
            <a:r>
              <a:rPr lang="en-US" sz="2600" dirty="0" smtClean="0"/>
              <a:t>services (effective 8/2020)</a:t>
            </a:r>
            <a:endParaRPr lang="en-US" sz="2600" dirty="0"/>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98672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dirty="0" smtClean="0"/>
              <a:t>Export Control Update</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42</a:t>
            </a:fld>
            <a:endParaRPr lang="en-US" dirty="0"/>
          </a:p>
        </p:txBody>
      </p:sp>
      <p:sp>
        <p:nvSpPr>
          <p:cNvPr id="4" name="TextBox 3"/>
          <p:cNvSpPr txBox="1"/>
          <p:nvPr/>
        </p:nvSpPr>
        <p:spPr>
          <a:xfrm>
            <a:off x="736820" y="1752600"/>
            <a:ext cx="7797579" cy="954107"/>
          </a:xfrm>
          <a:prstGeom prst="rect">
            <a:avLst/>
          </a:prstGeom>
          <a:noFill/>
        </p:spPr>
        <p:txBody>
          <a:bodyPr wrap="square" rtlCol="0">
            <a:spAutoFit/>
          </a:bodyPr>
          <a:lstStyle/>
          <a:p>
            <a:pPr algn="ctr"/>
            <a:r>
              <a:rPr lang="en-US" altLang="en-US" sz="2800" b="1" u="sng" dirty="0"/>
              <a:t>Which Chinese Telecommunication Companies cannot be used?</a:t>
            </a:r>
            <a:endParaRPr lang="en-US" sz="2800" dirty="0"/>
          </a:p>
        </p:txBody>
      </p:sp>
      <p:sp>
        <p:nvSpPr>
          <p:cNvPr id="5" name="Rectangle 4"/>
          <p:cNvSpPr/>
          <p:nvPr/>
        </p:nvSpPr>
        <p:spPr>
          <a:xfrm>
            <a:off x="1066800" y="3048000"/>
            <a:ext cx="7086600" cy="2308324"/>
          </a:xfrm>
          <a:prstGeom prst="rect">
            <a:avLst/>
          </a:prstGeom>
        </p:spPr>
        <p:txBody>
          <a:bodyPr wrap="square">
            <a:spAutoFit/>
          </a:bodyPr>
          <a:lstStyle/>
          <a:p>
            <a:pPr marL="285750" indent="-285750">
              <a:buFont typeface="Arial" panose="020B0604020202020204" pitchFamily="34" charset="0"/>
              <a:buChar char="•"/>
            </a:pPr>
            <a:r>
              <a:rPr lang="en-US" sz="2400" b="1" dirty="0"/>
              <a:t>Huawei Technologies Company</a:t>
            </a:r>
          </a:p>
          <a:p>
            <a:pPr marL="285750" indent="-285750">
              <a:buFont typeface="Arial" panose="020B0604020202020204" pitchFamily="34" charset="0"/>
              <a:buChar char="•"/>
            </a:pPr>
            <a:r>
              <a:rPr lang="en-US" sz="2400" b="1" dirty="0"/>
              <a:t>ZTE Corporation </a:t>
            </a:r>
          </a:p>
          <a:p>
            <a:pPr marL="285750" indent="-285750">
              <a:buFont typeface="Arial" panose="020B0604020202020204" pitchFamily="34" charset="0"/>
              <a:buChar char="•"/>
            </a:pPr>
            <a:r>
              <a:rPr lang="en-US" sz="2400" b="1" dirty="0"/>
              <a:t>Hytera Communications Corporation, </a:t>
            </a:r>
          </a:p>
          <a:p>
            <a:pPr marL="285750" indent="-285750">
              <a:buFont typeface="Arial" panose="020B0604020202020204" pitchFamily="34" charset="0"/>
              <a:buChar char="•"/>
            </a:pPr>
            <a:r>
              <a:rPr lang="en-US" sz="2400" b="1" dirty="0"/>
              <a:t>Hangzhou Technology Company, </a:t>
            </a:r>
          </a:p>
          <a:p>
            <a:pPr marL="285750" indent="-285750">
              <a:buFont typeface="Arial" panose="020B0604020202020204" pitchFamily="34" charset="0"/>
              <a:buChar char="•"/>
            </a:pPr>
            <a:r>
              <a:rPr lang="en-US" sz="2400" b="1" dirty="0"/>
              <a:t>Dahua Technology Company</a:t>
            </a:r>
          </a:p>
          <a:p>
            <a:pPr marL="285750" indent="-285750">
              <a:buFont typeface="Arial" panose="020B0604020202020204" pitchFamily="34" charset="0"/>
              <a:buChar char="•"/>
            </a:pPr>
            <a:r>
              <a:rPr lang="en-US" sz="2400" b="1" dirty="0"/>
              <a:t>any subsidiary or affiliate of the above entities</a:t>
            </a:r>
          </a:p>
        </p:txBody>
      </p:sp>
    </p:spTree>
    <p:extLst>
      <p:ext uri="{BB962C8B-B14F-4D97-AF65-F5344CB8AC3E}">
        <p14:creationId xmlns:p14="http://schemas.microsoft.com/office/powerpoint/2010/main" val="20979137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dirty="0" smtClean="0"/>
              <a:t>What to expect in the coming year</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43</a:t>
            </a:fld>
            <a:endParaRPr lang="en-US" dirty="0"/>
          </a:p>
        </p:txBody>
      </p:sp>
      <p:sp>
        <p:nvSpPr>
          <p:cNvPr id="5" name="Rectangle 4"/>
          <p:cNvSpPr/>
          <p:nvPr/>
        </p:nvSpPr>
        <p:spPr>
          <a:xfrm>
            <a:off x="789167" y="1752600"/>
            <a:ext cx="7663070" cy="4401205"/>
          </a:xfrm>
          <a:prstGeom prst="rect">
            <a:avLst/>
          </a:prstGeom>
        </p:spPr>
        <p:txBody>
          <a:bodyPr wrap="square">
            <a:spAutoFit/>
          </a:bodyPr>
          <a:lstStyle/>
          <a:p>
            <a:pPr marL="285750" indent="-285750">
              <a:buFont typeface="Arial" panose="020B0604020202020204" pitchFamily="34" charset="0"/>
              <a:buChar char="•"/>
            </a:pPr>
            <a:r>
              <a:rPr lang="en-US" sz="2400" b="1" dirty="0" smtClean="0"/>
              <a:t>Regulatory changes, including revisions to Export Control Regulations to protect “critical technologies”</a:t>
            </a:r>
          </a:p>
          <a:p>
            <a:endParaRPr lang="en-US" sz="1000" b="1" dirty="0" smtClean="0"/>
          </a:p>
          <a:p>
            <a:pPr marL="285750" indent="-285750">
              <a:buFont typeface="Arial" panose="020B0604020202020204" pitchFamily="34" charset="0"/>
              <a:buChar char="•"/>
            </a:pPr>
            <a:r>
              <a:rPr lang="en-US" sz="2400" b="1" dirty="0" smtClean="0"/>
              <a:t>Potential </a:t>
            </a:r>
            <a:r>
              <a:rPr lang="en-US" sz="2400" b="1" dirty="0"/>
              <a:t>restrictions and </a:t>
            </a:r>
            <a:r>
              <a:rPr lang="en-US" sz="2400" b="1" dirty="0" smtClean="0"/>
              <a:t>increased oversight for any </a:t>
            </a:r>
            <a:r>
              <a:rPr lang="en-US" sz="2400" b="1" dirty="0"/>
              <a:t>research on “critical </a:t>
            </a:r>
            <a:r>
              <a:rPr lang="en-US" sz="2400" b="1" dirty="0" smtClean="0"/>
              <a:t>technologies”</a:t>
            </a:r>
          </a:p>
          <a:p>
            <a:endParaRPr lang="en-US" sz="1000" b="1" dirty="0"/>
          </a:p>
          <a:p>
            <a:pPr marL="285750" indent="-285750">
              <a:buFont typeface="Arial" panose="020B0604020202020204" pitchFamily="34" charset="0"/>
              <a:buChar char="•"/>
            </a:pPr>
            <a:r>
              <a:rPr lang="en-US" sz="2400" b="1" dirty="0" smtClean="0"/>
              <a:t>Increased scrutiny around foreign </a:t>
            </a:r>
            <a:r>
              <a:rPr lang="en-US" sz="2400" b="1" dirty="0"/>
              <a:t>research </a:t>
            </a:r>
            <a:r>
              <a:rPr lang="en-US" sz="2400" b="1" dirty="0" smtClean="0"/>
              <a:t>support, including gifts</a:t>
            </a:r>
          </a:p>
          <a:p>
            <a:endParaRPr lang="en-US" sz="1000" b="1" dirty="0"/>
          </a:p>
          <a:p>
            <a:pPr marL="285750" indent="-285750">
              <a:buFont typeface="Arial" panose="020B0604020202020204" pitchFamily="34" charset="0"/>
              <a:buChar char="•"/>
            </a:pPr>
            <a:r>
              <a:rPr lang="en-US" sz="2400" b="1" dirty="0"/>
              <a:t>Visits and outreach activities from FBI and other law enforcement </a:t>
            </a:r>
            <a:r>
              <a:rPr lang="en-US" sz="2400" b="1" dirty="0" smtClean="0"/>
              <a:t>agencies</a:t>
            </a:r>
          </a:p>
          <a:p>
            <a:endParaRPr lang="en-US" sz="1000" b="1" dirty="0"/>
          </a:p>
          <a:p>
            <a:pPr marL="285750" indent="-285750">
              <a:buFont typeface="Arial" panose="020B0604020202020204" pitchFamily="34" charset="0"/>
              <a:buChar char="•"/>
            </a:pPr>
            <a:r>
              <a:rPr lang="en-US" sz="2400" b="1" dirty="0" smtClean="0"/>
              <a:t>Campus-wide education </a:t>
            </a:r>
            <a:r>
              <a:rPr lang="en-US" sz="2400" b="1" dirty="0"/>
              <a:t>on IP protection, international collaborations</a:t>
            </a:r>
            <a:r>
              <a:rPr lang="en-US" sz="2400" b="1" dirty="0" smtClean="0"/>
              <a:t>, and </a:t>
            </a:r>
            <a:r>
              <a:rPr lang="en-US" sz="2400" b="1" dirty="0"/>
              <a:t>export control </a:t>
            </a:r>
            <a:r>
              <a:rPr lang="en-US" sz="2400" b="1" dirty="0" smtClean="0"/>
              <a:t>regulations</a:t>
            </a:r>
            <a:endParaRPr lang="en-US" sz="2400" b="1" dirty="0"/>
          </a:p>
        </p:txBody>
      </p:sp>
    </p:spTree>
    <p:extLst>
      <p:ext uri="{BB962C8B-B14F-4D97-AF65-F5344CB8AC3E}">
        <p14:creationId xmlns:p14="http://schemas.microsoft.com/office/powerpoint/2010/main" val="1341465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600" dirty="0" smtClean="0"/>
              <a:t>What to do if FBI agents show up?</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44</a:t>
            </a:fld>
            <a:endParaRPr lang="en-US" dirty="0"/>
          </a:p>
        </p:txBody>
      </p:sp>
      <p:pic>
        <p:nvPicPr>
          <p:cNvPr id="1026" name="Picture 2" descr="Image result for FBI ag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1992344"/>
            <a:ext cx="4721225" cy="28327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57416" y="5064824"/>
            <a:ext cx="7543800" cy="523220"/>
          </a:xfrm>
          <a:prstGeom prst="rect">
            <a:avLst/>
          </a:prstGeom>
          <a:noFill/>
        </p:spPr>
        <p:txBody>
          <a:bodyPr wrap="square" rtlCol="0">
            <a:spAutoFit/>
          </a:bodyPr>
          <a:lstStyle/>
          <a:p>
            <a:pPr algn="ctr"/>
            <a:r>
              <a:rPr lang="en-US" sz="2800" b="1" dirty="0" smtClean="0"/>
              <a:t>Call the Office of the General Counsel!</a:t>
            </a:r>
          </a:p>
        </p:txBody>
      </p:sp>
      <p:sp>
        <p:nvSpPr>
          <p:cNvPr id="7" name="Oval Callout 6"/>
          <p:cNvSpPr/>
          <p:nvPr/>
        </p:nvSpPr>
        <p:spPr>
          <a:xfrm>
            <a:off x="5299544" y="1970583"/>
            <a:ext cx="1371600" cy="882968"/>
          </a:xfrm>
          <a:prstGeom prst="wedgeEllipseCallout">
            <a:avLst>
              <a:gd name="adj1" fmla="val -53927"/>
              <a:gd name="adj2" fmla="val 4983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Hello! </a:t>
            </a:r>
            <a:endParaRPr lang="en-US" dirty="0"/>
          </a:p>
        </p:txBody>
      </p:sp>
      <p:sp>
        <p:nvSpPr>
          <p:cNvPr id="9" name="Oval Callout 8"/>
          <p:cNvSpPr/>
          <p:nvPr/>
        </p:nvSpPr>
        <p:spPr>
          <a:xfrm>
            <a:off x="1447800" y="2122666"/>
            <a:ext cx="1905000" cy="892288"/>
          </a:xfrm>
          <a:prstGeom prst="wedgeEllipseCallout">
            <a:avLst>
              <a:gd name="adj1" fmla="val 58783"/>
              <a:gd name="adj2" fmla="val 6407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We have a few quick questions</a:t>
            </a:r>
            <a:endParaRPr lang="en-US" b="1" dirty="0"/>
          </a:p>
        </p:txBody>
      </p:sp>
    </p:spTree>
    <p:extLst>
      <p:ext uri="{BB962C8B-B14F-4D97-AF65-F5344CB8AC3E}">
        <p14:creationId xmlns:p14="http://schemas.microsoft.com/office/powerpoint/2010/main" val="410399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4000" dirty="0" smtClean="0"/>
              <a:t>Brown Bag Listserv</a:t>
            </a:r>
            <a:endParaRPr lang="en-US" sz="40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45</a:t>
            </a:fld>
            <a:endParaRPr lang="en-US" dirty="0"/>
          </a:p>
        </p:txBody>
      </p:sp>
      <p:sp>
        <p:nvSpPr>
          <p:cNvPr id="4" name="TextBox 3"/>
          <p:cNvSpPr txBox="1"/>
          <p:nvPr/>
        </p:nvSpPr>
        <p:spPr>
          <a:xfrm>
            <a:off x="793376" y="2655838"/>
            <a:ext cx="7543800" cy="2308324"/>
          </a:xfrm>
          <a:prstGeom prst="rect">
            <a:avLst/>
          </a:prstGeom>
          <a:noFill/>
        </p:spPr>
        <p:txBody>
          <a:bodyPr wrap="square" rtlCol="0">
            <a:spAutoFit/>
          </a:bodyPr>
          <a:lstStyle/>
          <a:p>
            <a:pPr algn="ctr"/>
            <a:r>
              <a:rPr lang="en-US" sz="3600" dirty="0" smtClean="0"/>
              <a:t>To be added to OSP’s Brown Bag Listserv, please email:</a:t>
            </a:r>
          </a:p>
          <a:p>
            <a:pPr algn="ctr"/>
            <a:endParaRPr lang="en-US" sz="3600" dirty="0" smtClean="0"/>
          </a:p>
          <a:p>
            <a:pPr algn="ctr"/>
            <a:r>
              <a:rPr lang="en-US" sz="3600" dirty="0">
                <a:hlinkClick r:id="rId2"/>
              </a:rPr>
              <a:t>r</a:t>
            </a:r>
            <a:r>
              <a:rPr lang="en-US" sz="3600" dirty="0" smtClean="0">
                <a:hlinkClick r:id="rId2"/>
              </a:rPr>
              <a:t>esadmin@brown.edu</a:t>
            </a:r>
            <a:r>
              <a:rPr lang="en-US" sz="3600"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a:solidFill>
                  <a:srgbClr val="FF0000"/>
                </a:solidFill>
                <a:latin typeface="Snap ITC" panose="04040A07060A02020202" pitchFamily="82" charset="0"/>
              </a:rPr>
              <a:t>Proposal submission Holiday </a:t>
            </a:r>
            <a:r>
              <a:rPr lang="en-US" sz="3200" b="1" dirty="0" smtClean="0">
                <a:solidFill>
                  <a:srgbClr val="FF0000"/>
                </a:solidFill>
                <a:latin typeface="Snap ITC" panose="04040A07060A02020202" pitchFamily="82" charset="0"/>
              </a:rPr>
              <a:t/>
            </a:r>
            <a:br>
              <a:rPr lang="en-US" sz="3200" b="1" dirty="0" smtClean="0">
                <a:solidFill>
                  <a:srgbClr val="FF0000"/>
                </a:solidFill>
                <a:latin typeface="Snap ITC" panose="04040A07060A02020202" pitchFamily="82" charset="0"/>
              </a:rPr>
            </a:br>
            <a:r>
              <a:rPr lang="en-US" sz="3200" b="1" dirty="0" smtClean="0">
                <a:solidFill>
                  <a:srgbClr val="FF0000"/>
                </a:solidFill>
                <a:latin typeface="Snap ITC" panose="04040A07060A02020202" pitchFamily="82" charset="0"/>
              </a:rPr>
              <a:t>due </a:t>
            </a:r>
            <a:r>
              <a:rPr lang="en-US" sz="3200" b="1" dirty="0">
                <a:solidFill>
                  <a:srgbClr val="FF0000"/>
                </a:solidFill>
                <a:latin typeface="Snap ITC" panose="04040A07060A02020202" pitchFamily="82" charset="0"/>
              </a:rPr>
              <a:t>dates </a:t>
            </a:r>
            <a:r>
              <a:rPr lang="en-US" dirty="0">
                <a:solidFill>
                  <a:srgbClr val="FF0000"/>
                </a:solidFill>
                <a:latin typeface="Snap ITC" panose="04040A07060A02020202" pitchFamily="82" charset="0"/>
              </a:rPr>
              <a:t/>
            </a:r>
            <a:br>
              <a:rPr lang="en-US" dirty="0">
                <a:solidFill>
                  <a:srgbClr val="FF0000"/>
                </a:solidFill>
                <a:latin typeface="Snap ITC" panose="04040A07060A02020202" pitchFamily="82" charset="0"/>
              </a:rPr>
            </a:b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5</a:t>
            </a:fld>
            <a:endParaRPr lang="en-US" dirty="0"/>
          </a:p>
        </p:txBody>
      </p:sp>
      <p:sp>
        <p:nvSpPr>
          <p:cNvPr id="4" name="TextBox 3"/>
          <p:cNvSpPr txBox="1"/>
          <p:nvPr/>
        </p:nvSpPr>
        <p:spPr>
          <a:xfrm>
            <a:off x="838200" y="1752600"/>
            <a:ext cx="7543800" cy="4154984"/>
          </a:xfrm>
          <a:prstGeom prst="rect">
            <a:avLst/>
          </a:prstGeom>
          <a:noFill/>
        </p:spPr>
        <p:txBody>
          <a:bodyPr wrap="square" rtlCol="0">
            <a:spAutoFit/>
          </a:bodyPr>
          <a:lstStyle/>
          <a:p>
            <a:pPr algn="ctr"/>
            <a:r>
              <a:rPr lang="en-US" sz="2000" b="1" dirty="0" smtClean="0">
                <a:hlinkClick r:id="rId2"/>
              </a:rPr>
              <a:t>Mid-scale </a:t>
            </a:r>
            <a:r>
              <a:rPr lang="en-US" sz="2000" b="1" dirty="0">
                <a:hlinkClick r:id="rId2"/>
              </a:rPr>
              <a:t>Research Infrastructure-1 (Mid-scale RI-1)</a:t>
            </a:r>
            <a:r>
              <a:rPr lang="en-US" sz="2000" b="1" dirty="0"/>
              <a:t> </a:t>
            </a:r>
            <a:r>
              <a:rPr lang="en-US" sz="2000" b="1" dirty="0" smtClean="0"/>
              <a:t>  </a:t>
            </a:r>
          </a:p>
          <a:p>
            <a:pPr algn="ctr"/>
            <a:r>
              <a:rPr lang="en-US" sz="2000" b="1" dirty="0" smtClean="0"/>
              <a:t>FOA</a:t>
            </a:r>
            <a:r>
              <a:rPr lang="en-US" sz="2000" dirty="0"/>
              <a:t>: </a:t>
            </a:r>
            <a:r>
              <a:rPr lang="en-US" sz="2000" dirty="0">
                <a:hlinkClick r:id="rId3"/>
              </a:rPr>
              <a:t>NSF </a:t>
            </a:r>
            <a:r>
              <a:rPr lang="en-US" sz="2000" dirty="0" smtClean="0">
                <a:hlinkClick r:id="rId3"/>
              </a:rPr>
              <a:t>19-537</a:t>
            </a:r>
            <a:r>
              <a:rPr lang="en-US" sz="2000" b="1" dirty="0"/>
              <a:t/>
            </a:r>
            <a:br>
              <a:rPr lang="en-US" sz="2000" b="1" dirty="0"/>
            </a:br>
            <a:endParaRPr lang="en-US" sz="2000" b="1" dirty="0" smtClean="0"/>
          </a:p>
          <a:p>
            <a:pPr algn="ctr"/>
            <a:r>
              <a:rPr lang="en-US" sz="2000" b="1" dirty="0" smtClean="0"/>
              <a:t>Preliminary </a:t>
            </a:r>
            <a:r>
              <a:rPr lang="en-US" sz="2000" b="1" dirty="0"/>
              <a:t>Proposal</a:t>
            </a:r>
            <a:r>
              <a:rPr lang="en-US" sz="2000" dirty="0"/>
              <a:t> </a:t>
            </a:r>
            <a:r>
              <a:rPr lang="en-US" sz="2000" b="1" dirty="0"/>
              <a:t>Due</a:t>
            </a:r>
            <a:r>
              <a:rPr lang="en-US" sz="2000" dirty="0"/>
              <a:t>: February 19, 2019 (required</a:t>
            </a:r>
            <a:r>
              <a:rPr lang="en-US" sz="2000" dirty="0" smtClean="0"/>
              <a:t>)</a:t>
            </a:r>
          </a:p>
          <a:p>
            <a:pPr algn="ctr"/>
            <a:r>
              <a:rPr lang="en-US" sz="2000" b="1" dirty="0"/>
              <a:t/>
            </a:r>
            <a:br>
              <a:rPr lang="en-US" sz="2000" b="1" dirty="0"/>
            </a:br>
            <a:r>
              <a:rPr lang="en-US" sz="2000" b="1" dirty="0"/>
              <a:t>Full Proposals Due</a:t>
            </a:r>
            <a:r>
              <a:rPr lang="en-US" sz="2000" dirty="0"/>
              <a:t>: May 20, 2019 (</a:t>
            </a:r>
            <a:r>
              <a:rPr lang="en-US" sz="2000" i="1" dirty="0"/>
              <a:t>May 12</a:t>
            </a:r>
            <a:r>
              <a:rPr lang="en-US" sz="2000" dirty="0"/>
              <a:t> </a:t>
            </a:r>
            <a:r>
              <a:rPr lang="en-US" sz="2000" i="1" dirty="0"/>
              <a:t>in OSP/BMRA</a:t>
            </a:r>
            <a:r>
              <a:rPr lang="en-US" sz="2000" dirty="0"/>
              <a:t>), </a:t>
            </a:r>
            <a:endParaRPr lang="en-US" sz="2000" dirty="0" smtClean="0"/>
          </a:p>
          <a:p>
            <a:pPr algn="ctr"/>
            <a:r>
              <a:rPr lang="en-US" sz="2000" b="1" i="1" dirty="0" smtClean="0"/>
              <a:t>by </a:t>
            </a:r>
            <a:r>
              <a:rPr lang="en-US" sz="2000" b="1" i="1" dirty="0"/>
              <a:t>invitation only</a:t>
            </a:r>
            <a:r>
              <a:rPr lang="en-US" sz="2000" dirty="0" smtClean="0"/>
              <a:t>.</a:t>
            </a:r>
          </a:p>
          <a:p>
            <a:pPr algn="ctr"/>
            <a:r>
              <a:rPr lang="en-US" sz="2000" b="1" dirty="0"/>
              <a:t/>
            </a:r>
            <a:br>
              <a:rPr lang="en-US" sz="2000" b="1" dirty="0"/>
            </a:br>
            <a:r>
              <a:rPr lang="en-US" sz="2000" b="1" dirty="0"/>
              <a:t>Award Amount</a:t>
            </a:r>
            <a:r>
              <a:rPr lang="en-US" sz="2000" dirty="0"/>
              <a:t>: </a:t>
            </a:r>
            <a:r>
              <a:rPr lang="en-US" sz="2000" u="sng" dirty="0"/>
              <a:t>Design projects</a:t>
            </a:r>
            <a:r>
              <a:rPr lang="en-US" sz="2000" dirty="0"/>
              <a:t>: $600,000-$6M; </a:t>
            </a:r>
            <a:r>
              <a:rPr lang="en-US" sz="2000" u="sng" dirty="0"/>
              <a:t>Implementation projects</a:t>
            </a:r>
            <a:r>
              <a:rPr lang="en-US" sz="2000" dirty="0"/>
              <a:t>: total project cost ranging from $6 M to $20 </a:t>
            </a:r>
            <a:r>
              <a:rPr lang="en-US" sz="2000" dirty="0" smtClean="0"/>
              <a:t>M</a:t>
            </a:r>
          </a:p>
          <a:p>
            <a:pPr algn="ctr"/>
            <a:endParaRPr lang="en-US" sz="2000" dirty="0" smtClean="0"/>
          </a:p>
          <a:p>
            <a:pPr algn="ctr"/>
            <a:r>
              <a:rPr lang="en-US" sz="2000" dirty="0" smtClean="0"/>
              <a:t>PI:  </a:t>
            </a:r>
            <a:r>
              <a:rPr lang="en-US" sz="2000" dirty="0"/>
              <a:t>I</a:t>
            </a:r>
            <a:r>
              <a:rPr lang="en-US" sz="2000" dirty="0" smtClean="0"/>
              <a:t>ndividual </a:t>
            </a:r>
            <a:r>
              <a:rPr lang="en-US" sz="2000" dirty="0"/>
              <a:t>faculty can only be a PI or co-PI on </a:t>
            </a:r>
            <a:r>
              <a:rPr lang="en-US" sz="2000" b="1" dirty="0"/>
              <a:t>one </a:t>
            </a:r>
            <a:r>
              <a:rPr lang="en-US" sz="2000" b="1" dirty="0" smtClean="0"/>
              <a:t>proposal</a:t>
            </a:r>
            <a:endParaRPr lang="en-US" sz="2000" dirty="0"/>
          </a:p>
          <a:p>
            <a:endParaRPr lang="en-US" sz="2400" dirty="0" smtClean="0"/>
          </a:p>
        </p:txBody>
      </p:sp>
    </p:spTree>
    <p:extLst>
      <p:ext uri="{BB962C8B-B14F-4D97-AF65-F5344CB8AC3E}">
        <p14:creationId xmlns:p14="http://schemas.microsoft.com/office/powerpoint/2010/main" val="3237409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a:solidFill>
                  <a:srgbClr val="FF0000"/>
                </a:solidFill>
                <a:latin typeface="Snap ITC" panose="04040A07060A02020202" pitchFamily="82" charset="0"/>
              </a:rPr>
              <a:t>Proposal submission Holiday </a:t>
            </a:r>
            <a:r>
              <a:rPr lang="en-US" sz="3200" b="1" dirty="0" smtClean="0">
                <a:solidFill>
                  <a:srgbClr val="FF0000"/>
                </a:solidFill>
                <a:latin typeface="Snap ITC" panose="04040A07060A02020202" pitchFamily="82" charset="0"/>
              </a:rPr>
              <a:t/>
            </a:r>
            <a:br>
              <a:rPr lang="en-US" sz="3200" b="1" dirty="0" smtClean="0">
                <a:solidFill>
                  <a:srgbClr val="FF0000"/>
                </a:solidFill>
                <a:latin typeface="Snap ITC" panose="04040A07060A02020202" pitchFamily="82" charset="0"/>
              </a:rPr>
            </a:br>
            <a:r>
              <a:rPr lang="en-US" sz="3200" b="1" dirty="0" smtClean="0">
                <a:solidFill>
                  <a:srgbClr val="FF0000"/>
                </a:solidFill>
                <a:latin typeface="Snap ITC" panose="04040A07060A02020202" pitchFamily="82" charset="0"/>
              </a:rPr>
              <a:t>due </a:t>
            </a:r>
            <a:r>
              <a:rPr lang="en-US" sz="3200" b="1" dirty="0">
                <a:solidFill>
                  <a:srgbClr val="FF0000"/>
                </a:solidFill>
                <a:latin typeface="Snap ITC" panose="04040A07060A02020202" pitchFamily="82" charset="0"/>
              </a:rPr>
              <a:t>dates </a:t>
            </a:r>
            <a:r>
              <a:rPr lang="en-US" dirty="0">
                <a:solidFill>
                  <a:srgbClr val="FF0000"/>
                </a:solidFill>
                <a:latin typeface="Snap ITC" panose="04040A07060A02020202" pitchFamily="82" charset="0"/>
              </a:rPr>
              <a:t/>
            </a:r>
            <a:br>
              <a:rPr lang="en-US" dirty="0">
                <a:solidFill>
                  <a:srgbClr val="FF0000"/>
                </a:solidFill>
                <a:latin typeface="Snap ITC" panose="04040A07060A02020202" pitchFamily="82" charset="0"/>
              </a:rPr>
            </a:b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6</a:t>
            </a:fld>
            <a:endParaRPr lang="en-US" dirty="0"/>
          </a:p>
        </p:txBody>
      </p:sp>
      <p:sp>
        <p:nvSpPr>
          <p:cNvPr id="4" name="TextBox 3"/>
          <p:cNvSpPr txBox="1"/>
          <p:nvPr/>
        </p:nvSpPr>
        <p:spPr>
          <a:xfrm>
            <a:off x="838200" y="1752600"/>
            <a:ext cx="7543800" cy="4154984"/>
          </a:xfrm>
          <a:prstGeom prst="rect">
            <a:avLst/>
          </a:prstGeom>
          <a:noFill/>
        </p:spPr>
        <p:txBody>
          <a:bodyPr wrap="square" rtlCol="0">
            <a:spAutoFit/>
          </a:bodyPr>
          <a:lstStyle/>
          <a:p>
            <a:r>
              <a:rPr lang="en-US" sz="2400" dirty="0" smtClean="0"/>
              <a:t>All </a:t>
            </a:r>
            <a:r>
              <a:rPr lang="en-US" sz="2400" dirty="0"/>
              <a:t>faculty submitting preliminary </a:t>
            </a:r>
            <a:r>
              <a:rPr lang="en-US" sz="2400" dirty="0" smtClean="0"/>
              <a:t>proposals for this NSF program must: </a:t>
            </a:r>
          </a:p>
          <a:p>
            <a:endParaRPr lang="en-US" sz="2400" dirty="0" smtClean="0"/>
          </a:p>
          <a:p>
            <a:pPr marL="457200" indent="-457200">
              <a:buAutoNum type="arabicParenBoth"/>
            </a:pPr>
            <a:r>
              <a:rPr lang="en-US" sz="2400" dirty="0" smtClean="0"/>
              <a:t>consult </a:t>
            </a:r>
            <a:r>
              <a:rPr lang="en-US" sz="2400" dirty="0"/>
              <a:t>with Leah Vanwey, Associate Provost </a:t>
            </a:r>
            <a:r>
              <a:rPr lang="en-US" sz="2400" dirty="0" smtClean="0"/>
              <a:t>for</a:t>
            </a:r>
          </a:p>
          <a:p>
            <a:r>
              <a:rPr lang="en-US" sz="2400" dirty="0" smtClean="0"/>
              <a:t>Academic </a:t>
            </a:r>
            <a:r>
              <a:rPr lang="en-US" sz="2400" dirty="0"/>
              <a:t>Space, on what physical space needs their project would </a:t>
            </a:r>
            <a:r>
              <a:rPr lang="en-US" sz="2400" dirty="0" smtClean="0"/>
              <a:t>involve</a:t>
            </a:r>
          </a:p>
          <a:p>
            <a:endParaRPr lang="en-US" sz="2400" dirty="0" smtClean="0"/>
          </a:p>
          <a:p>
            <a:r>
              <a:rPr lang="en-US" sz="2400" dirty="0" smtClean="0"/>
              <a:t>(2) send </a:t>
            </a:r>
            <a:r>
              <a:rPr lang="en-US" sz="2400" dirty="0"/>
              <a:t>a paragraph description of the project, a list or </a:t>
            </a:r>
            <a:r>
              <a:rPr lang="en-US" sz="2400" dirty="0" smtClean="0"/>
              <a:t>description </a:t>
            </a:r>
            <a:r>
              <a:rPr lang="en-US" sz="2400" dirty="0"/>
              <a:t>of potential users at Brown &amp; beyond, and a ballpark budget to research_opps@brown.edu by 5 pm </a:t>
            </a:r>
            <a:r>
              <a:rPr lang="en-US" sz="2400" b="1" dirty="0"/>
              <a:t>on Wednesday, December 19</a:t>
            </a:r>
            <a:r>
              <a:rPr lang="en-US" sz="2400" dirty="0"/>
              <a:t>.</a:t>
            </a:r>
          </a:p>
        </p:txBody>
      </p:sp>
    </p:spTree>
    <p:extLst>
      <p:ext uri="{BB962C8B-B14F-4D97-AF65-F5344CB8AC3E}">
        <p14:creationId xmlns:p14="http://schemas.microsoft.com/office/powerpoint/2010/main" val="3589943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Award Notices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7</a:t>
            </a:fld>
            <a:endParaRPr lang="en-US" dirty="0"/>
          </a:p>
        </p:txBody>
      </p:sp>
      <p:sp>
        <p:nvSpPr>
          <p:cNvPr id="4" name="TextBox 3"/>
          <p:cNvSpPr txBox="1"/>
          <p:nvPr/>
        </p:nvSpPr>
        <p:spPr>
          <a:xfrm>
            <a:off x="685800" y="1600200"/>
            <a:ext cx="7848600" cy="4524315"/>
          </a:xfrm>
          <a:prstGeom prst="rect">
            <a:avLst/>
          </a:prstGeom>
          <a:noFill/>
        </p:spPr>
        <p:txBody>
          <a:bodyPr wrap="square" rtlCol="0">
            <a:spAutoFit/>
          </a:bodyPr>
          <a:lstStyle/>
          <a:p>
            <a:r>
              <a:rPr lang="en-US" sz="2400" b="1" dirty="0" smtClean="0"/>
              <a:t>Award </a:t>
            </a:r>
            <a:r>
              <a:rPr lang="en-US" sz="2400" b="1" dirty="0"/>
              <a:t>N</a:t>
            </a:r>
            <a:r>
              <a:rPr lang="en-US" sz="2400" b="1" dirty="0" smtClean="0"/>
              <a:t>otice Distribution</a:t>
            </a:r>
          </a:p>
          <a:p>
            <a:endParaRPr lang="en-US" sz="2400" dirty="0" smtClean="0"/>
          </a:p>
          <a:p>
            <a:pPr marL="342900" indent="-342900">
              <a:buFont typeface="Arial" panose="020B0604020202020204" pitchFamily="34" charset="0"/>
              <a:buChar char="•"/>
            </a:pPr>
            <a:r>
              <a:rPr lang="en-US" sz="2400" dirty="0" smtClean="0"/>
              <a:t>Sent upon receipt from OSP </a:t>
            </a:r>
            <a:r>
              <a:rPr lang="en-US" sz="2400" dirty="0"/>
              <a:t>Resadmin </a:t>
            </a:r>
            <a:endParaRPr lang="en-US" sz="2400" dirty="0" smtClean="0"/>
          </a:p>
          <a:p>
            <a:r>
              <a:rPr lang="en-US" sz="2400" dirty="0"/>
              <a:t> </a:t>
            </a:r>
            <a:r>
              <a:rPr lang="en-US" sz="2400" dirty="0" smtClean="0"/>
              <a:t>    to all </a:t>
            </a:r>
            <a:r>
              <a:rPr lang="en-US" sz="2400" dirty="0"/>
              <a:t>PIs </a:t>
            </a:r>
            <a:r>
              <a:rPr lang="en-US" sz="2400" i="1" dirty="0"/>
              <a:t>except</a:t>
            </a:r>
            <a:r>
              <a:rPr lang="en-US" sz="2400" dirty="0"/>
              <a:t> the Division </a:t>
            </a:r>
          </a:p>
          <a:p>
            <a:pPr marL="342900" indent="-342900">
              <a:buFont typeface="Arial" panose="020B0604020202020204" pitchFamily="34" charset="0"/>
              <a:buChar char="•"/>
            </a:pPr>
            <a:r>
              <a:rPr lang="en-US" sz="2400" dirty="0" smtClean="0"/>
              <a:t>BioMed </a:t>
            </a:r>
            <a:r>
              <a:rPr lang="en-US" sz="2400" dirty="0"/>
              <a:t>award notices sent directly to </a:t>
            </a:r>
            <a:r>
              <a:rPr lang="en-US" sz="2400" dirty="0" smtClean="0"/>
              <a:t>BMRA</a:t>
            </a:r>
            <a:r>
              <a:rPr lang="en-US" sz="2400" dirty="0"/>
              <a:t>	</a:t>
            </a:r>
            <a:endParaRPr lang="en-US" sz="2400" dirty="0" smtClean="0"/>
          </a:p>
          <a:p>
            <a:pPr marL="342900" indent="-342900">
              <a:buFont typeface="Arial" panose="020B0604020202020204" pitchFamily="34" charset="0"/>
              <a:buChar char="•"/>
            </a:pPr>
            <a:r>
              <a:rPr lang="en-US" sz="2400" dirty="0" smtClean="0"/>
              <a:t>Before account create, compliance </a:t>
            </a:r>
            <a:r>
              <a:rPr lang="en-US" sz="2400" dirty="0"/>
              <a:t>checks </a:t>
            </a:r>
            <a:r>
              <a:rPr lang="en-US" sz="2400" dirty="0" smtClean="0"/>
              <a:t>required (e.g.,  </a:t>
            </a:r>
            <a:r>
              <a:rPr lang="en-US" sz="2400" dirty="0"/>
              <a:t>COI, </a:t>
            </a:r>
            <a:r>
              <a:rPr lang="en-US" sz="2400" dirty="0" smtClean="0"/>
              <a:t>Training, IRB, IACUC)</a:t>
            </a:r>
            <a:endParaRPr lang="en-US" sz="2400" dirty="0"/>
          </a:p>
          <a:p>
            <a:pPr marL="342900" indent="-342900">
              <a:buFont typeface="Arial" panose="020B0604020202020204" pitchFamily="34" charset="0"/>
              <a:buChar char="•"/>
            </a:pPr>
            <a:r>
              <a:rPr lang="en-US" sz="2400" dirty="0" smtClean="0"/>
              <a:t>Set up 5 </a:t>
            </a:r>
            <a:r>
              <a:rPr lang="en-US" sz="2400" dirty="0"/>
              <a:t>– 7 days from clearance for standard </a:t>
            </a:r>
            <a:r>
              <a:rPr lang="en-US" sz="2400" dirty="0" smtClean="0"/>
              <a:t>award</a:t>
            </a:r>
            <a:endParaRPr lang="en-US" sz="2400" dirty="0"/>
          </a:p>
          <a:p>
            <a:pPr marL="342900" indent="-342900">
              <a:buFont typeface="Arial" panose="020B0604020202020204" pitchFamily="34" charset="0"/>
              <a:buChar char="•"/>
            </a:pPr>
            <a:endParaRPr lang="en-US" sz="2400" dirty="0" smtClean="0"/>
          </a:p>
          <a:p>
            <a:pPr algn="ctr"/>
            <a:r>
              <a:rPr lang="en-US" sz="2400" i="1" dirty="0" smtClean="0"/>
              <a:t> Let </a:t>
            </a:r>
            <a:r>
              <a:rPr lang="en-US" sz="2400" i="1" dirty="0"/>
              <a:t>us know </a:t>
            </a:r>
            <a:r>
              <a:rPr lang="en-US" sz="2400" i="1" dirty="0" smtClean="0"/>
              <a:t>of any </a:t>
            </a:r>
            <a:r>
              <a:rPr lang="en-US" sz="2400" i="1" dirty="0"/>
              <a:t>“priority” award </a:t>
            </a:r>
            <a:r>
              <a:rPr lang="en-US" sz="2400" i="1" dirty="0" smtClean="0"/>
              <a:t>set-ups </a:t>
            </a:r>
            <a:r>
              <a:rPr lang="en-US" sz="2400" i="1" dirty="0"/>
              <a:t>by contacting </a:t>
            </a:r>
            <a:r>
              <a:rPr lang="en-US" sz="2400" i="1" dirty="0" smtClean="0"/>
              <a:t>your Grant &amp; Contract Administrator</a:t>
            </a:r>
          </a:p>
          <a:p>
            <a:r>
              <a:rPr lang="en-US" sz="2400" dirty="0" smtClean="0"/>
              <a:t> </a:t>
            </a:r>
          </a:p>
        </p:txBody>
      </p:sp>
      <p:pic>
        <p:nvPicPr>
          <p:cNvPr id="5" name="Picture 4" descr="ASOCIACIÓN: 1/11/10 - 1/12/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092" y="1638302"/>
            <a:ext cx="2590800" cy="1447799"/>
          </a:xfrm>
          <a:prstGeom prst="rect">
            <a:avLst/>
          </a:prstGeom>
        </p:spPr>
      </p:pic>
    </p:spTree>
    <p:extLst>
      <p:ext uri="{BB962C8B-B14F-4D97-AF65-F5344CB8AC3E}">
        <p14:creationId xmlns:p14="http://schemas.microsoft.com/office/powerpoint/2010/main" val="4091627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Cost Sharing Policy 2.2 Oct 2018</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8</a:t>
            </a:fld>
            <a:endParaRPr lang="en-US" dirty="0"/>
          </a:p>
        </p:txBody>
      </p:sp>
      <p:sp>
        <p:nvSpPr>
          <p:cNvPr id="4" name="TextBox 3"/>
          <p:cNvSpPr txBox="1"/>
          <p:nvPr/>
        </p:nvSpPr>
        <p:spPr>
          <a:xfrm>
            <a:off x="621323" y="1600200"/>
            <a:ext cx="7848600" cy="4524315"/>
          </a:xfrm>
          <a:prstGeom prst="rect">
            <a:avLst/>
          </a:prstGeom>
          <a:noFill/>
        </p:spPr>
        <p:txBody>
          <a:bodyPr wrap="square" rtlCol="0">
            <a:spAutoFit/>
          </a:bodyPr>
          <a:lstStyle/>
          <a:p>
            <a:pPr algn="ctr"/>
            <a:r>
              <a:rPr lang="en-US" sz="2400" u="sng" dirty="0" smtClean="0"/>
              <a:t>Proposal Stage</a:t>
            </a:r>
          </a:p>
          <a:p>
            <a:pPr algn="ctr"/>
            <a:endParaRPr lang="en-US" sz="2400" u="sng" dirty="0"/>
          </a:p>
          <a:p>
            <a:pPr marL="342900" indent="-342900">
              <a:buFont typeface="Arial" panose="020B0604020202020204" pitchFamily="34" charset="0"/>
              <a:buChar char="•"/>
            </a:pPr>
            <a:r>
              <a:rPr lang="en-US" sz="2400" dirty="0" smtClean="0"/>
              <a:t>Associate </a:t>
            </a:r>
            <a:r>
              <a:rPr lang="en-US" sz="2400" dirty="0"/>
              <a:t>Vice President for Research (AVP) coordinates documentation of </a:t>
            </a:r>
            <a:r>
              <a:rPr lang="en-US" sz="2400" b="1" dirty="0"/>
              <a:t>OVPR</a:t>
            </a:r>
            <a:r>
              <a:rPr lang="en-US" sz="2400" dirty="0"/>
              <a:t> cost </a:t>
            </a:r>
            <a:r>
              <a:rPr lang="en-US" sz="2400" dirty="0" smtClean="0"/>
              <a:t>share/ institutional support</a:t>
            </a: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AVP will notify </a:t>
            </a:r>
            <a:r>
              <a:rPr lang="en-US" sz="2400" dirty="0"/>
              <a:t>the PI, Department Admin and OSP via email of </a:t>
            </a:r>
            <a:r>
              <a:rPr lang="en-US" sz="2400" dirty="0" smtClean="0"/>
              <a:t>OVPR  cost share/institutional support amount</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AVP will obtain the required signatures and return the completed cost share form to the Department Administrator for inclusion in the Coeus record (if applicable)</a:t>
            </a:r>
            <a:endParaRPr lang="en-US" sz="2400" dirty="0"/>
          </a:p>
        </p:txBody>
      </p:sp>
    </p:spTree>
    <p:extLst>
      <p:ext uri="{BB962C8B-B14F-4D97-AF65-F5344CB8AC3E}">
        <p14:creationId xmlns:p14="http://schemas.microsoft.com/office/powerpoint/2010/main" val="336238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Cost Sharing Policy 2.2 Oct 2018</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9</a:t>
            </a:fld>
            <a:endParaRPr lang="en-US" dirty="0"/>
          </a:p>
        </p:txBody>
      </p:sp>
      <p:sp>
        <p:nvSpPr>
          <p:cNvPr id="4" name="TextBox 3"/>
          <p:cNvSpPr txBox="1"/>
          <p:nvPr/>
        </p:nvSpPr>
        <p:spPr>
          <a:xfrm>
            <a:off x="609600" y="1600200"/>
            <a:ext cx="7848600" cy="3323987"/>
          </a:xfrm>
          <a:prstGeom prst="rect">
            <a:avLst/>
          </a:prstGeom>
          <a:noFill/>
        </p:spPr>
        <p:txBody>
          <a:bodyPr wrap="square" rtlCol="0">
            <a:spAutoFit/>
          </a:bodyPr>
          <a:lstStyle/>
          <a:p>
            <a:pPr algn="ctr"/>
            <a:endParaRPr lang="en-US" b="1" dirty="0" smtClean="0"/>
          </a:p>
          <a:p>
            <a:pPr lvl="1" algn="ctr"/>
            <a:r>
              <a:rPr lang="en-US" sz="2400" u="sng" dirty="0" smtClean="0"/>
              <a:t>Award Stage </a:t>
            </a:r>
          </a:p>
          <a:p>
            <a:endParaRPr lang="en-US" sz="2400" dirty="0"/>
          </a:p>
          <a:p>
            <a:pPr marL="342900" indent="-342900">
              <a:buFont typeface="Arial" panose="020B0604020202020204" pitchFamily="34" charset="0"/>
              <a:buChar char="•"/>
            </a:pPr>
            <a:r>
              <a:rPr lang="en-US" sz="2400" dirty="0"/>
              <a:t>OSP will notify the AVP </a:t>
            </a:r>
            <a:r>
              <a:rPr lang="en-US" sz="2400" dirty="0" smtClean="0"/>
              <a:t>of </a:t>
            </a:r>
            <a:r>
              <a:rPr lang="en-US" sz="2400" dirty="0"/>
              <a:t>any new award which includes OVPR cost </a:t>
            </a:r>
            <a:r>
              <a:rPr lang="en-US" sz="2400" dirty="0" smtClean="0"/>
              <a:t>sharing/ institutional support </a:t>
            </a:r>
          </a:p>
          <a:p>
            <a:endParaRPr lang="en-US" sz="2400" dirty="0"/>
          </a:p>
          <a:p>
            <a:pPr marL="342900" indent="-342900">
              <a:buFont typeface="Arial" panose="020B0604020202020204" pitchFamily="34" charset="0"/>
              <a:buChar char="•"/>
            </a:pPr>
            <a:r>
              <a:rPr lang="en-US" sz="2400" dirty="0"/>
              <a:t>AVP will send </a:t>
            </a:r>
            <a:r>
              <a:rPr lang="en-US" sz="2400" dirty="0" smtClean="0"/>
              <a:t>confirmatory notification to department of the </a:t>
            </a:r>
            <a:r>
              <a:rPr lang="en-US" sz="2400" dirty="0"/>
              <a:t>appropriate work tags for </a:t>
            </a:r>
            <a:r>
              <a:rPr lang="en-US" sz="2400" dirty="0" smtClean="0"/>
              <a:t>funding </a:t>
            </a:r>
            <a:r>
              <a:rPr lang="en-US" sz="2400" dirty="0"/>
              <a:t>source </a:t>
            </a:r>
          </a:p>
          <a:p>
            <a:endParaRPr lang="en-US" sz="2400" dirty="0" smtClean="0"/>
          </a:p>
        </p:txBody>
      </p:sp>
      <p:pic>
        <p:nvPicPr>
          <p:cNvPr id="6" name="Picture 5" descr="Você usaria essas bolsas? - Blog Dri Viaro - Famíli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453342"/>
            <a:ext cx="3352800" cy="1703688"/>
          </a:xfrm>
          <a:prstGeom prst="rect">
            <a:avLst/>
          </a:prstGeom>
        </p:spPr>
      </p:pic>
    </p:spTree>
    <p:extLst>
      <p:ext uri="{BB962C8B-B14F-4D97-AF65-F5344CB8AC3E}">
        <p14:creationId xmlns:p14="http://schemas.microsoft.com/office/powerpoint/2010/main" val="4170118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D7D0C0"/>
      </a:dk2>
      <a:lt2>
        <a:srgbClr val="E9E5DC"/>
      </a:lt2>
      <a:accent1>
        <a:srgbClr val="760000"/>
      </a:accent1>
      <a:accent2>
        <a:srgbClr val="742117"/>
      </a:accent2>
      <a:accent3>
        <a:srgbClr val="A28E6A"/>
      </a:accent3>
      <a:accent4>
        <a:srgbClr val="75A3D1"/>
      </a:accent4>
      <a:accent5>
        <a:srgbClr val="BDB196"/>
      </a:accent5>
      <a:accent6>
        <a:srgbClr val="855D5D"/>
      </a:accent6>
      <a:hlink>
        <a:srgbClr val="336699"/>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D7D0C0"/>
      </a:dk2>
      <a:lt2>
        <a:srgbClr val="E9E5DC"/>
      </a:lt2>
      <a:accent1>
        <a:srgbClr val="760000"/>
      </a:accent1>
      <a:accent2>
        <a:srgbClr val="742117"/>
      </a:accent2>
      <a:accent3>
        <a:srgbClr val="A28E6A"/>
      </a:accent3>
      <a:accent4>
        <a:srgbClr val="75A3D1"/>
      </a:accent4>
      <a:accent5>
        <a:srgbClr val="BDB196"/>
      </a:accent5>
      <a:accent6>
        <a:srgbClr val="855D5D"/>
      </a:accent6>
      <a:hlink>
        <a:srgbClr val="336699"/>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2208</Words>
  <Application>Microsoft Office PowerPoint</Application>
  <PresentationFormat>On-screen Show (4:3)</PresentationFormat>
  <Paragraphs>414</Paragraphs>
  <Slides>45</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Arial Narrow</vt:lpstr>
      <vt:lpstr>Calibri</vt:lpstr>
      <vt:lpstr>Snap ITC</vt:lpstr>
      <vt:lpstr>Wingdings</vt:lpstr>
      <vt:lpstr>Office Theme</vt:lpstr>
      <vt:lpstr>1_Office Theme</vt:lpstr>
      <vt:lpstr>OSP Brown Bag  December 6, 2018</vt:lpstr>
      <vt:lpstr>OSP Brown Bag December 6, 2018</vt:lpstr>
      <vt:lpstr>OSP Pre Award Updates</vt:lpstr>
      <vt:lpstr>Proposal submission Holiday  due dates  </vt:lpstr>
      <vt:lpstr>Proposal submission Holiday  due dates  </vt:lpstr>
      <vt:lpstr>Proposal submission Holiday  due dates  </vt:lpstr>
      <vt:lpstr>Award Notices</vt:lpstr>
      <vt:lpstr>Cost Sharing Policy 2.2 Oct 2018</vt:lpstr>
      <vt:lpstr>Cost Sharing Policy 2.2 Oct 2018</vt:lpstr>
      <vt:lpstr>Cost Sharing Policy 2.2 Oct 2018</vt:lpstr>
      <vt:lpstr>Equipment Procurement </vt:lpstr>
      <vt:lpstr>Equipment Procurement</vt:lpstr>
      <vt:lpstr>Equipment Procurement</vt:lpstr>
      <vt:lpstr>National Science Foundation </vt:lpstr>
      <vt:lpstr>National Science Foundation </vt:lpstr>
      <vt:lpstr>National Institutes of Health</vt:lpstr>
      <vt:lpstr>National Institutes of Health</vt:lpstr>
      <vt:lpstr>General Reminders </vt:lpstr>
      <vt:lpstr>OSP Post Award Updates</vt:lpstr>
      <vt:lpstr>Travel Policy</vt:lpstr>
      <vt:lpstr>PowerPoint Presentation</vt:lpstr>
      <vt:lpstr>Effort Reporting Stats for 2018</vt:lpstr>
      <vt:lpstr>Upcoming Effort Reporting Dates</vt:lpstr>
      <vt:lpstr>Effort Reporting</vt:lpstr>
      <vt:lpstr>Office of Research Integrity</vt:lpstr>
      <vt:lpstr>Data Use Agreements (DUAs)</vt:lpstr>
      <vt:lpstr>Data Use Agreements (DUAs)</vt:lpstr>
      <vt:lpstr>Data Use Agreements (DUAs)</vt:lpstr>
      <vt:lpstr>Common Rule Changes</vt:lpstr>
      <vt:lpstr>Common Rule Changes</vt:lpstr>
      <vt:lpstr>Common Rule Changes</vt:lpstr>
      <vt:lpstr>Common Rule Changes</vt:lpstr>
      <vt:lpstr>Common Rule Changes</vt:lpstr>
      <vt:lpstr>Common Rule Changes</vt:lpstr>
      <vt:lpstr>Office of Research Integrity</vt:lpstr>
      <vt:lpstr>Conflict of Interest Update</vt:lpstr>
      <vt:lpstr>Conflict of Interest Update</vt:lpstr>
      <vt:lpstr>Responsible Conduct of Research</vt:lpstr>
      <vt:lpstr>Export Control Update</vt:lpstr>
      <vt:lpstr>Export Control Update</vt:lpstr>
      <vt:lpstr>Export Control Update</vt:lpstr>
      <vt:lpstr>Export Control Update</vt:lpstr>
      <vt:lpstr>What to expect in the coming year</vt:lpstr>
      <vt:lpstr>What to do if FBI agents show up?</vt:lpstr>
      <vt:lpstr>Brown Bag Listserv</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tempadmin</dc:creator>
  <cp:lastModifiedBy>Waterman, Robert</cp:lastModifiedBy>
  <cp:revision>57</cp:revision>
  <dcterms:created xsi:type="dcterms:W3CDTF">2013-11-15T21:07:35Z</dcterms:created>
  <dcterms:modified xsi:type="dcterms:W3CDTF">2018-12-06T14:49:05Z</dcterms:modified>
</cp:coreProperties>
</file>