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80"/>
  </p:notesMasterIdLst>
  <p:handoutMasterIdLst>
    <p:handoutMasterId r:id="rId81"/>
  </p:handoutMasterIdLst>
  <p:sldIdLst>
    <p:sldId id="256" r:id="rId3"/>
    <p:sldId id="278" r:id="rId4"/>
    <p:sldId id="266" r:id="rId5"/>
    <p:sldId id="267" r:id="rId6"/>
    <p:sldId id="268" r:id="rId7"/>
    <p:sldId id="269" r:id="rId8"/>
    <p:sldId id="270" r:id="rId9"/>
    <p:sldId id="271" r:id="rId10"/>
    <p:sldId id="272" r:id="rId11"/>
    <p:sldId id="273" r:id="rId12"/>
    <p:sldId id="274" r:id="rId13"/>
    <p:sldId id="275" r:id="rId14"/>
    <p:sldId id="276" r:id="rId15"/>
    <p:sldId id="277" r:id="rId16"/>
    <p:sldId id="312" r:id="rId17"/>
    <p:sldId id="313" r:id="rId18"/>
    <p:sldId id="314" r:id="rId19"/>
    <p:sldId id="279" r:id="rId20"/>
    <p:sldId id="280" r:id="rId21"/>
    <p:sldId id="338" r:id="rId22"/>
    <p:sldId id="339" r:id="rId23"/>
    <p:sldId id="340" r:id="rId24"/>
    <p:sldId id="341" r:id="rId25"/>
    <p:sldId id="342" r:id="rId26"/>
    <p:sldId id="343" r:id="rId27"/>
    <p:sldId id="344"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10" r:id="rId45"/>
    <p:sldId id="298" r:id="rId46"/>
    <p:sldId id="299" r:id="rId47"/>
    <p:sldId id="311" r:id="rId48"/>
    <p:sldId id="302" r:id="rId49"/>
    <p:sldId id="303" r:id="rId50"/>
    <p:sldId id="304" r:id="rId51"/>
    <p:sldId id="305" r:id="rId52"/>
    <p:sldId id="306" r:id="rId53"/>
    <p:sldId id="307" r:id="rId54"/>
    <p:sldId id="308"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37" r:id="rId69"/>
    <p:sldId id="328" r:id="rId70"/>
    <p:sldId id="329" r:id="rId71"/>
    <p:sldId id="330" r:id="rId72"/>
    <p:sldId id="331" r:id="rId73"/>
    <p:sldId id="332" r:id="rId74"/>
    <p:sldId id="333" r:id="rId75"/>
    <p:sldId id="334" r:id="rId76"/>
    <p:sldId id="335" r:id="rId77"/>
    <p:sldId id="336" r:id="rId78"/>
    <p:sldId id="30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3" autoAdjust="0"/>
  </p:normalViewPr>
  <p:slideViewPr>
    <p:cSldViewPr>
      <p:cViewPr varScale="1">
        <p:scale>
          <a:sx n="102" d="100"/>
          <a:sy n="102" d="100"/>
        </p:scale>
        <p:origin x="26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88DFAF-0401-48F7-A808-353B3C6C92E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5DF3D65-ABCC-4B78-9F4D-B5130D014626}">
      <dgm:prSet phldrT="[Text]" custT="1"/>
      <dgm:spPr>
        <a:solidFill>
          <a:schemeClr val="accent4">
            <a:lumMod val="20000"/>
            <a:lumOff val="80000"/>
          </a:schemeClr>
        </a:solidFill>
      </dgm:spPr>
      <dgm:t>
        <a:bodyPr/>
        <a:lstStyle/>
        <a:p>
          <a:r>
            <a:rPr lang="en-US" sz="1800" b="1" dirty="0" smtClean="0">
              <a:solidFill>
                <a:schemeClr val="tx1"/>
              </a:solidFill>
            </a:rPr>
            <a:t>Department - Initiates </a:t>
          </a:r>
          <a:r>
            <a:rPr lang="en-US" sz="1800" b="1" dirty="0" smtClean="0">
              <a:solidFill>
                <a:schemeClr val="tx1"/>
              </a:solidFill>
              <a:latin typeface="Times New Roman" panose="02020603050405020304" pitchFamily="18" charset="0"/>
              <a:cs typeface="Times New Roman" panose="02020603050405020304" pitchFamily="18" charset="0"/>
            </a:rPr>
            <a:t>PAA-</a:t>
          </a:r>
          <a:r>
            <a:rPr lang="en-US" sz="1800" b="1" dirty="0" smtClean="0">
              <a:solidFill>
                <a:schemeClr val="tx1"/>
              </a:solidFill>
            </a:rPr>
            <a:t> attaches cost transfer form with re-certification request</a:t>
          </a:r>
          <a:endParaRPr lang="en-US" sz="1800" dirty="0"/>
        </a:p>
      </dgm:t>
    </dgm:pt>
    <dgm:pt modelId="{18746462-5620-4E1E-B543-FB19898AC1BD}" type="parTrans" cxnId="{08AEA3B2-C411-49DC-9A9F-350A7ECD2EA1}">
      <dgm:prSet/>
      <dgm:spPr/>
      <dgm:t>
        <a:bodyPr/>
        <a:lstStyle/>
        <a:p>
          <a:endParaRPr lang="en-US"/>
        </a:p>
      </dgm:t>
    </dgm:pt>
    <dgm:pt modelId="{6778CCCE-ACE8-40E1-BA22-132ADB15C723}" type="sibTrans" cxnId="{08AEA3B2-C411-49DC-9A9F-350A7ECD2EA1}">
      <dgm:prSet/>
      <dgm:spPr/>
      <dgm:t>
        <a:bodyPr/>
        <a:lstStyle/>
        <a:p>
          <a:endParaRPr lang="en-US"/>
        </a:p>
      </dgm:t>
    </dgm:pt>
    <dgm:pt modelId="{E4C59C6E-C395-49AE-85FD-DA8B0B5BF40E}">
      <dgm:prSet phldrT="[Text]" custT="1"/>
      <dgm:spPr>
        <a:solidFill>
          <a:schemeClr val="accent4">
            <a:lumMod val="20000"/>
            <a:lumOff val="80000"/>
          </a:schemeClr>
        </a:solidFill>
      </dgm:spPr>
      <dgm:t>
        <a:bodyPr/>
        <a:lstStyle/>
        <a:p>
          <a:r>
            <a:rPr lang="en-US" sz="1800" b="1" dirty="0" smtClean="0">
              <a:solidFill>
                <a:schemeClr val="tx1"/>
              </a:solidFill>
              <a:latin typeface="Lucida Sans" panose="020B0602030504020204" pitchFamily="34" charset="0"/>
            </a:rPr>
            <a:t>OSP -</a:t>
          </a:r>
          <a:r>
            <a:rPr lang="en-US" sz="1800" b="1" dirty="0" smtClean="0">
              <a:solidFill>
                <a:schemeClr val="tx1"/>
              </a:solidFill>
            </a:rPr>
            <a:t> </a:t>
          </a:r>
          <a:r>
            <a:rPr lang="en-US" sz="1800" b="1" dirty="0" smtClean="0">
              <a:solidFill>
                <a:schemeClr val="tx1"/>
              </a:solidFill>
              <a:latin typeface="Times New Roman" panose="02020603050405020304" pitchFamily="18" charset="0"/>
              <a:cs typeface="Times New Roman" panose="02020603050405020304" pitchFamily="18" charset="0"/>
            </a:rPr>
            <a:t>Grant</a:t>
          </a:r>
          <a:r>
            <a:rPr lang="en-US" sz="1800" b="1" dirty="0" smtClean="0">
              <a:solidFill>
                <a:schemeClr val="tx1"/>
              </a:solidFill>
            </a:rPr>
            <a:t> Accountant reviews PAA request</a:t>
          </a:r>
          <a:endParaRPr lang="en-US" sz="1800" dirty="0"/>
        </a:p>
      </dgm:t>
    </dgm:pt>
    <dgm:pt modelId="{1C92CAFE-F9D7-49E8-9C33-78E1E58AF23E}" type="parTrans" cxnId="{217489A8-9781-4E5B-947D-FFEA20D41EB8}">
      <dgm:prSet/>
      <dgm:spPr/>
      <dgm:t>
        <a:bodyPr/>
        <a:lstStyle/>
        <a:p>
          <a:endParaRPr lang="en-US"/>
        </a:p>
      </dgm:t>
    </dgm:pt>
    <dgm:pt modelId="{2617730F-C7FD-4D20-8CED-FF96CFBD48FC}" type="sibTrans" cxnId="{217489A8-9781-4E5B-947D-FFEA20D41EB8}">
      <dgm:prSet/>
      <dgm:spPr/>
      <dgm:t>
        <a:bodyPr/>
        <a:lstStyle/>
        <a:p>
          <a:endParaRPr lang="en-US"/>
        </a:p>
      </dgm:t>
    </dgm:pt>
    <dgm:pt modelId="{3123C297-9BE6-40A2-81F1-DB443F9D2976}">
      <dgm:prSet phldrT="[Text]" custT="1"/>
      <dgm:spPr>
        <a:solidFill>
          <a:schemeClr val="accent4">
            <a:lumMod val="20000"/>
            <a:lumOff val="80000"/>
          </a:schemeClr>
        </a:solidFill>
      </dgm:spPr>
      <dgm:t>
        <a:bodyPr/>
        <a:lstStyle/>
        <a:p>
          <a:r>
            <a:rPr lang="en-US" sz="1800" b="1" dirty="0" smtClean="0">
              <a:solidFill>
                <a:schemeClr val="tx1"/>
              </a:solidFill>
              <a:latin typeface="Times New Roman" panose="02020603050405020304" pitchFamily="18" charset="0"/>
              <a:cs typeface="Times New Roman" panose="02020603050405020304" pitchFamily="18" charset="0"/>
            </a:rPr>
            <a:t>PAA cost transfer form approved by OSP managing directors</a:t>
          </a:r>
          <a:endParaRPr lang="en-US" sz="1800" dirty="0"/>
        </a:p>
      </dgm:t>
    </dgm:pt>
    <dgm:pt modelId="{A3AE589A-2102-4B18-802E-2635A419F096}" type="parTrans" cxnId="{FF5F41DD-F1B5-4A40-9F9C-0B985FBE4154}">
      <dgm:prSet/>
      <dgm:spPr/>
      <dgm:t>
        <a:bodyPr/>
        <a:lstStyle/>
        <a:p>
          <a:endParaRPr lang="en-US"/>
        </a:p>
      </dgm:t>
    </dgm:pt>
    <dgm:pt modelId="{4E8B2379-CF4D-48E9-9A66-CEC4C9CF75BE}" type="sibTrans" cxnId="{FF5F41DD-F1B5-4A40-9F9C-0B985FBE4154}">
      <dgm:prSet/>
      <dgm:spPr/>
      <dgm:t>
        <a:bodyPr/>
        <a:lstStyle/>
        <a:p>
          <a:endParaRPr lang="en-US"/>
        </a:p>
      </dgm:t>
    </dgm:pt>
    <dgm:pt modelId="{7A1E6CE0-FB6C-4816-958D-5BFD10D46B03}">
      <dgm:prSet phldrT="[Text]" custT="1"/>
      <dgm:spPr>
        <a:solidFill>
          <a:schemeClr val="accent4">
            <a:lumMod val="20000"/>
            <a:lumOff val="80000"/>
          </a:schemeClr>
        </a:solidFill>
      </dgm:spPr>
      <dgm:t>
        <a:bodyPr/>
        <a:lstStyle/>
        <a:p>
          <a:r>
            <a:rPr lang="en-US" sz="1800" b="1" dirty="0" smtClean="0">
              <a:solidFill>
                <a:schemeClr val="tx1"/>
              </a:solidFill>
            </a:rPr>
            <a:t>Grant Accountant consults with ECA to initiate effort re-certification</a:t>
          </a:r>
          <a:endParaRPr lang="en-US" sz="1800" dirty="0"/>
        </a:p>
      </dgm:t>
    </dgm:pt>
    <dgm:pt modelId="{FA199646-4BB6-464C-808D-047B0A981A04}" type="parTrans" cxnId="{98D53A7D-0A00-45DC-A859-70021EE3B90C}">
      <dgm:prSet/>
      <dgm:spPr/>
      <dgm:t>
        <a:bodyPr/>
        <a:lstStyle/>
        <a:p>
          <a:endParaRPr lang="en-US"/>
        </a:p>
      </dgm:t>
    </dgm:pt>
    <dgm:pt modelId="{CC7E31DA-0075-4292-9520-C8012289DD8E}" type="sibTrans" cxnId="{98D53A7D-0A00-45DC-A859-70021EE3B90C}">
      <dgm:prSet/>
      <dgm:spPr/>
      <dgm:t>
        <a:bodyPr/>
        <a:lstStyle/>
        <a:p>
          <a:endParaRPr lang="en-US"/>
        </a:p>
      </dgm:t>
    </dgm:pt>
    <dgm:pt modelId="{B11AE97C-5C36-4E12-8817-B4EE94BB6780}">
      <dgm:prSet phldrT="[Text]" custT="1"/>
      <dgm:spPr>
        <a:solidFill>
          <a:schemeClr val="accent4">
            <a:lumMod val="20000"/>
            <a:lumOff val="80000"/>
          </a:schemeClr>
        </a:solidFill>
      </dgm:spPr>
      <dgm:t>
        <a:bodyPr/>
        <a:lstStyle/>
        <a:p>
          <a:r>
            <a:rPr lang="en-US" sz="1800" b="1" dirty="0" smtClean="0">
              <a:solidFill>
                <a:schemeClr val="tx1"/>
              </a:solidFill>
            </a:rPr>
            <a:t>Re-certification </a:t>
          </a:r>
          <a:r>
            <a:rPr lang="en-US" sz="1800" b="1" dirty="0" smtClean="0">
              <a:solidFill>
                <a:schemeClr val="tx1"/>
              </a:solidFill>
              <a:latin typeface="Times New Roman" panose="02020603050405020304" pitchFamily="18" charset="0"/>
              <a:cs typeface="Times New Roman" panose="02020603050405020304" pitchFamily="18" charset="0"/>
            </a:rPr>
            <a:t>routes to </a:t>
          </a:r>
          <a:r>
            <a:rPr lang="en-US" sz="1800" b="1" dirty="0" smtClean="0">
              <a:solidFill>
                <a:schemeClr val="tx1"/>
              </a:solidFill>
            </a:rPr>
            <a:t>department for completion</a:t>
          </a:r>
          <a:endParaRPr lang="en-US" sz="1800" dirty="0"/>
        </a:p>
      </dgm:t>
    </dgm:pt>
    <dgm:pt modelId="{3FF11FCD-F927-48C5-8821-1AB5F045F8C4}" type="parTrans" cxnId="{9E397AC1-B181-4CC1-AC0C-F61A17F1550C}">
      <dgm:prSet/>
      <dgm:spPr/>
      <dgm:t>
        <a:bodyPr/>
        <a:lstStyle/>
        <a:p>
          <a:endParaRPr lang="en-US"/>
        </a:p>
      </dgm:t>
    </dgm:pt>
    <dgm:pt modelId="{3F4F736C-1DA5-4C4C-B6F2-BD898EA9C73B}" type="sibTrans" cxnId="{9E397AC1-B181-4CC1-AC0C-F61A17F1550C}">
      <dgm:prSet/>
      <dgm:spPr/>
      <dgm:t>
        <a:bodyPr/>
        <a:lstStyle/>
        <a:p>
          <a:endParaRPr lang="en-US"/>
        </a:p>
      </dgm:t>
    </dgm:pt>
    <dgm:pt modelId="{C0AD841B-FD75-4D7D-B746-9DFC680EF806}" type="pres">
      <dgm:prSet presAssocID="{7688DFAF-0401-48F7-A808-353B3C6C92E7}" presName="cycle" presStyleCnt="0">
        <dgm:presLayoutVars>
          <dgm:dir/>
          <dgm:resizeHandles val="exact"/>
        </dgm:presLayoutVars>
      </dgm:prSet>
      <dgm:spPr/>
      <dgm:t>
        <a:bodyPr/>
        <a:lstStyle/>
        <a:p>
          <a:endParaRPr lang="en-US"/>
        </a:p>
      </dgm:t>
    </dgm:pt>
    <dgm:pt modelId="{E2FEE5C6-0A35-4748-83F4-7B1216D07175}" type="pres">
      <dgm:prSet presAssocID="{95DF3D65-ABCC-4B78-9F4D-B5130D014626}" presName="node" presStyleLbl="node1" presStyleIdx="0" presStyleCnt="5" custScaleX="231057" custRadScaleRad="97030" custRadScaleInc="-4710">
        <dgm:presLayoutVars>
          <dgm:bulletEnabled val="1"/>
        </dgm:presLayoutVars>
      </dgm:prSet>
      <dgm:spPr/>
      <dgm:t>
        <a:bodyPr/>
        <a:lstStyle/>
        <a:p>
          <a:endParaRPr lang="en-US"/>
        </a:p>
      </dgm:t>
    </dgm:pt>
    <dgm:pt modelId="{5AC0A1A2-D363-4175-B6AE-753EA862D0AA}" type="pres">
      <dgm:prSet presAssocID="{95DF3D65-ABCC-4B78-9F4D-B5130D014626}" presName="spNode" presStyleCnt="0"/>
      <dgm:spPr/>
    </dgm:pt>
    <dgm:pt modelId="{CF3E4DE4-022A-4D3C-8302-279CF9D8BC3E}" type="pres">
      <dgm:prSet presAssocID="{6778CCCE-ACE8-40E1-BA22-132ADB15C723}" presName="sibTrans" presStyleLbl="sibTrans1D1" presStyleIdx="0" presStyleCnt="5"/>
      <dgm:spPr/>
      <dgm:t>
        <a:bodyPr/>
        <a:lstStyle/>
        <a:p>
          <a:endParaRPr lang="en-US"/>
        </a:p>
      </dgm:t>
    </dgm:pt>
    <dgm:pt modelId="{2D761721-2521-4489-A975-28A9CD4C624D}" type="pres">
      <dgm:prSet presAssocID="{E4C59C6E-C395-49AE-85FD-DA8B0B5BF40E}" presName="node" presStyleLbl="node1" presStyleIdx="1" presStyleCnt="5" custScaleX="115477">
        <dgm:presLayoutVars>
          <dgm:bulletEnabled val="1"/>
        </dgm:presLayoutVars>
      </dgm:prSet>
      <dgm:spPr/>
      <dgm:t>
        <a:bodyPr/>
        <a:lstStyle/>
        <a:p>
          <a:endParaRPr lang="en-US"/>
        </a:p>
      </dgm:t>
    </dgm:pt>
    <dgm:pt modelId="{53634040-9CB9-422C-9E22-125261650552}" type="pres">
      <dgm:prSet presAssocID="{E4C59C6E-C395-49AE-85FD-DA8B0B5BF40E}" presName="spNode" presStyleCnt="0"/>
      <dgm:spPr/>
    </dgm:pt>
    <dgm:pt modelId="{2A492C9A-6A4D-43AB-995C-0E751AFFB40D}" type="pres">
      <dgm:prSet presAssocID="{2617730F-C7FD-4D20-8CED-FF96CFBD48FC}" presName="sibTrans" presStyleLbl="sibTrans1D1" presStyleIdx="1" presStyleCnt="5"/>
      <dgm:spPr/>
      <dgm:t>
        <a:bodyPr/>
        <a:lstStyle/>
        <a:p>
          <a:endParaRPr lang="en-US"/>
        </a:p>
      </dgm:t>
    </dgm:pt>
    <dgm:pt modelId="{A8758E03-7A9D-488C-86D2-0F0A9E0F6862}" type="pres">
      <dgm:prSet presAssocID="{3123C297-9BE6-40A2-81F1-DB443F9D2976}" presName="node" presStyleLbl="node1" presStyleIdx="2" presStyleCnt="5" custScaleX="151835" custScaleY="151984" custRadScaleRad="104806" custRadScaleInc="-39077">
        <dgm:presLayoutVars>
          <dgm:bulletEnabled val="1"/>
        </dgm:presLayoutVars>
      </dgm:prSet>
      <dgm:spPr/>
      <dgm:t>
        <a:bodyPr/>
        <a:lstStyle/>
        <a:p>
          <a:endParaRPr lang="en-US"/>
        </a:p>
      </dgm:t>
    </dgm:pt>
    <dgm:pt modelId="{F136988A-3DD4-47BD-BD1C-A532369355CA}" type="pres">
      <dgm:prSet presAssocID="{3123C297-9BE6-40A2-81F1-DB443F9D2976}" presName="spNode" presStyleCnt="0"/>
      <dgm:spPr/>
    </dgm:pt>
    <dgm:pt modelId="{8BD5DFAD-6B7B-46E3-BDCC-F91E60A5446C}" type="pres">
      <dgm:prSet presAssocID="{4E8B2379-CF4D-48E9-9A66-CEC4C9CF75BE}" presName="sibTrans" presStyleLbl="sibTrans1D1" presStyleIdx="2" presStyleCnt="5"/>
      <dgm:spPr/>
      <dgm:t>
        <a:bodyPr/>
        <a:lstStyle/>
        <a:p>
          <a:endParaRPr lang="en-US"/>
        </a:p>
      </dgm:t>
    </dgm:pt>
    <dgm:pt modelId="{A4D4EDD9-56B4-4AAB-87C5-AEC811185326}" type="pres">
      <dgm:prSet presAssocID="{7A1E6CE0-FB6C-4816-958D-5BFD10D46B03}" presName="node" presStyleLbl="node1" presStyleIdx="3" presStyleCnt="5" custScaleX="167311" custRadScaleRad="106903" custRadScaleInc="33713">
        <dgm:presLayoutVars>
          <dgm:bulletEnabled val="1"/>
        </dgm:presLayoutVars>
      </dgm:prSet>
      <dgm:spPr/>
      <dgm:t>
        <a:bodyPr/>
        <a:lstStyle/>
        <a:p>
          <a:endParaRPr lang="en-US"/>
        </a:p>
      </dgm:t>
    </dgm:pt>
    <dgm:pt modelId="{30E3C2E8-DB58-414F-8AEF-A02F9F8E574B}" type="pres">
      <dgm:prSet presAssocID="{7A1E6CE0-FB6C-4816-958D-5BFD10D46B03}" presName="spNode" presStyleCnt="0"/>
      <dgm:spPr/>
    </dgm:pt>
    <dgm:pt modelId="{A0FA4122-1E42-44F1-8A7D-5A9528557493}" type="pres">
      <dgm:prSet presAssocID="{CC7E31DA-0075-4292-9520-C8012289DD8E}" presName="sibTrans" presStyleLbl="sibTrans1D1" presStyleIdx="3" presStyleCnt="5"/>
      <dgm:spPr/>
      <dgm:t>
        <a:bodyPr/>
        <a:lstStyle/>
        <a:p>
          <a:endParaRPr lang="en-US"/>
        </a:p>
      </dgm:t>
    </dgm:pt>
    <dgm:pt modelId="{56A707D8-E89F-4A05-AF93-BE003BD28480}" type="pres">
      <dgm:prSet presAssocID="{B11AE97C-5C36-4E12-8817-B4EE94BB6780}" presName="node" presStyleLbl="node1" presStyleIdx="4" presStyleCnt="5" custScaleX="151959" custScaleY="121923" custRadScaleRad="112402" custRadScaleInc="-17394">
        <dgm:presLayoutVars>
          <dgm:bulletEnabled val="1"/>
        </dgm:presLayoutVars>
      </dgm:prSet>
      <dgm:spPr/>
      <dgm:t>
        <a:bodyPr/>
        <a:lstStyle/>
        <a:p>
          <a:endParaRPr lang="en-US"/>
        </a:p>
      </dgm:t>
    </dgm:pt>
    <dgm:pt modelId="{2EAAA7F7-0B18-4DB5-AE16-8AD882859A6E}" type="pres">
      <dgm:prSet presAssocID="{B11AE97C-5C36-4E12-8817-B4EE94BB6780}" presName="spNode" presStyleCnt="0"/>
      <dgm:spPr/>
    </dgm:pt>
    <dgm:pt modelId="{F7D00778-E7F1-49DA-8A84-6466DC0D90C7}" type="pres">
      <dgm:prSet presAssocID="{3F4F736C-1DA5-4C4C-B6F2-BD898EA9C73B}" presName="sibTrans" presStyleLbl="sibTrans1D1" presStyleIdx="4" presStyleCnt="5"/>
      <dgm:spPr/>
      <dgm:t>
        <a:bodyPr/>
        <a:lstStyle/>
        <a:p>
          <a:endParaRPr lang="en-US"/>
        </a:p>
      </dgm:t>
    </dgm:pt>
  </dgm:ptLst>
  <dgm:cxnLst>
    <dgm:cxn modelId="{5576F12D-9E91-4A0B-8B41-154FC6C5B36B}" type="presOf" srcId="{95DF3D65-ABCC-4B78-9F4D-B5130D014626}" destId="{E2FEE5C6-0A35-4748-83F4-7B1216D07175}" srcOrd="0" destOrd="0" presId="urn:microsoft.com/office/officeart/2005/8/layout/cycle5"/>
    <dgm:cxn modelId="{217489A8-9781-4E5B-947D-FFEA20D41EB8}" srcId="{7688DFAF-0401-48F7-A808-353B3C6C92E7}" destId="{E4C59C6E-C395-49AE-85FD-DA8B0B5BF40E}" srcOrd="1" destOrd="0" parTransId="{1C92CAFE-F9D7-49E8-9C33-78E1E58AF23E}" sibTransId="{2617730F-C7FD-4D20-8CED-FF96CFBD48FC}"/>
    <dgm:cxn modelId="{EBBFF166-F7C6-4FA4-9D92-ED3C3380FC17}" type="presOf" srcId="{2617730F-C7FD-4D20-8CED-FF96CFBD48FC}" destId="{2A492C9A-6A4D-43AB-995C-0E751AFFB40D}" srcOrd="0" destOrd="0" presId="urn:microsoft.com/office/officeart/2005/8/layout/cycle5"/>
    <dgm:cxn modelId="{08AEA3B2-C411-49DC-9A9F-350A7ECD2EA1}" srcId="{7688DFAF-0401-48F7-A808-353B3C6C92E7}" destId="{95DF3D65-ABCC-4B78-9F4D-B5130D014626}" srcOrd="0" destOrd="0" parTransId="{18746462-5620-4E1E-B543-FB19898AC1BD}" sibTransId="{6778CCCE-ACE8-40E1-BA22-132ADB15C723}"/>
    <dgm:cxn modelId="{A53672BD-EB13-45C6-AFFC-D697B7944CC5}" type="presOf" srcId="{E4C59C6E-C395-49AE-85FD-DA8B0B5BF40E}" destId="{2D761721-2521-4489-A975-28A9CD4C624D}" srcOrd="0" destOrd="0" presId="urn:microsoft.com/office/officeart/2005/8/layout/cycle5"/>
    <dgm:cxn modelId="{84CA1AEB-840D-4D74-980B-08BB9FA16D7F}" type="presOf" srcId="{3F4F736C-1DA5-4C4C-B6F2-BD898EA9C73B}" destId="{F7D00778-E7F1-49DA-8A84-6466DC0D90C7}" srcOrd="0" destOrd="0" presId="urn:microsoft.com/office/officeart/2005/8/layout/cycle5"/>
    <dgm:cxn modelId="{FF5F41DD-F1B5-4A40-9F9C-0B985FBE4154}" srcId="{7688DFAF-0401-48F7-A808-353B3C6C92E7}" destId="{3123C297-9BE6-40A2-81F1-DB443F9D2976}" srcOrd="2" destOrd="0" parTransId="{A3AE589A-2102-4B18-802E-2635A419F096}" sibTransId="{4E8B2379-CF4D-48E9-9A66-CEC4C9CF75BE}"/>
    <dgm:cxn modelId="{2E98328C-0FDE-4C3F-B3B4-1AB0B100CF2F}" type="presOf" srcId="{4E8B2379-CF4D-48E9-9A66-CEC4C9CF75BE}" destId="{8BD5DFAD-6B7B-46E3-BDCC-F91E60A5446C}" srcOrd="0" destOrd="0" presId="urn:microsoft.com/office/officeart/2005/8/layout/cycle5"/>
    <dgm:cxn modelId="{09300702-3683-4153-BE98-07ADA8C34975}" type="presOf" srcId="{6778CCCE-ACE8-40E1-BA22-132ADB15C723}" destId="{CF3E4DE4-022A-4D3C-8302-279CF9D8BC3E}" srcOrd="0" destOrd="0" presId="urn:microsoft.com/office/officeart/2005/8/layout/cycle5"/>
    <dgm:cxn modelId="{33333928-8509-473A-AED6-9673F4621B19}" type="presOf" srcId="{3123C297-9BE6-40A2-81F1-DB443F9D2976}" destId="{A8758E03-7A9D-488C-86D2-0F0A9E0F6862}" srcOrd="0" destOrd="0" presId="urn:microsoft.com/office/officeart/2005/8/layout/cycle5"/>
    <dgm:cxn modelId="{4464BC9F-0B72-494C-BEDE-02B187F3792D}" type="presOf" srcId="{7688DFAF-0401-48F7-A808-353B3C6C92E7}" destId="{C0AD841B-FD75-4D7D-B746-9DFC680EF806}" srcOrd="0" destOrd="0" presId="urn:microsoft.com/office/officeart/2005/8/layout/cycle5"/>
    <dgm:cxn modelId="{81312AAD-F9FC-4EC8-A86F-E6FD62352914}" type="presOf" srcId="{B11AE97C-5C36-4E12-8817-B4EE94BB6780}" destId="{56A707D8-E89F-4A05-AF93-BE003BD28480}" srcOrd="0" destOrd="0" presId="urn:microsoft.com/office/officeart/2005/8/layout/cycle5"/>
    <dgm:cxn modelId="{9E397AC1-B181-4CC1-AC0C-F61A17F1550C}" srcId="{7688DFAF-0401-48F7-A808-353B3C6C92E7}" destId="{B11AE97C-5C36-4E12-8817-B4EE94BB6780}" srcOrd="4" destOrd="0" parTransId="{3FF11FCD-F927-48C5-8821-1AB5F045F8C4}" sibTransId="{3F4F736C-1DA5-4C4C-B6F2-BD898EA9C73B}"/>
    <dgm:cxn modelId="{98D53A7D-0A00-45DC-A859-70021EE3B90C}" srcId="{7688DFAF-0401-48F7-A808-353B3C6C92E7}" destId="{7A1E6CE0-FB6C-4816-958D-5BFD10D46B03}" srcOrd="3" destOrd="0" parTransId="{FA199646-4BB6-464C-808D-047B0A981A04}" sibTransId="{CC7E31DA-0075-4292-9520-C8012289DD8E}"/>
    <dgm:cxn modelId="{327B146F-1EE7-44B3-A34E-D2AC09D6A1B7}" type="presOf" srcId="{CC7E31DA-0075-4292-9520-C8012289DD8E}" destId="{A0FA4122-1E42-44F1-8A7D-5A9528557493}" srcOrd="0" destOrd="0" presId="urn:microsoft.com/office/officeart/2005/8/layout/cycle5"/>
    <dgm:cxn modelId="{B3551FCF-306D-412A-8342-EEE317483B1B}" type="presOf" srcId="{7A1E6CE0-FB6C-4816-958D-5BFD10D46B03}" destId="{A4D4EDD9-56B4-4AAB-87C5-AEC811185326}" srcOrd="0" destOrd="0" presId="urn:microsoft.com/office/officeart/2005/8/layout/cycle5"/>
    <dgm:cxn modelId="{77F14477-E25F-48D4-B2B8-B48DB5E8A0B1}" type="presParOf" srcId="{C0AD841B-FD75-4D7D-B746-9DFC680EF806}" destId="{E2FEE5C6-0A35-4748-83F4-7B1216D07175}" srcOrd="0" destOrd="0" presId="urn:microsoft.com/office/officeart/2005/8/layout/cycle5"/>
    <dgm:cxn modelId="{437925FD-55EB-4531-8D28-5853F863F587}" type="presParOf" srcId="{C0AD841B-FD75-4D7D-B746-9DFC680EF806}" destId="{5AC0A1A2-D363-4175-B6AE-753EA862D0AA}" srcOrd="1" destOrd="0" presId="urn:microsoft.com/office/officeart/2005/8/layout/cycle5"/>
    <dgm:cxn modelId="{C70E49C9-A0AB-4909-A986-20AF971D7EF4}" type="presParOf" srcId="{C0AD841B-FD75-4D7D-B746-9DFC680EF806}" destId="{CF3E4DE4-022A-4D3C-8302-279CF9D8BC3E}" srcOrd="2" destOrd="0" presId="urn:microsoft.com/office/officeart/2005/8/layout/cycle5"/>
    <dgm:cxn modelId="{2A9658C9-1E52-45E1-BBE6-6C0A3029DA84}" type="presParOf" srcId="{C0AD841B-FD75-4D7D-B746-9DFC680EF806}" destId="{2D761721-2521-4489-A975-28A9CD4C624D}" srcOrd="3" destOrd="0" presId="urn:microsoft.com/office/officeart/2005/8/layout/cycle5"/>
    <dgm:cxn modelId="{38B5A4F6-6DD1-4E75-A697-7EF229DC5B30}" type="presParOf" srcId="{C0AD841B-FD75-4D7D-B746-9DFC680EF806}" destId="{53634040-9CB9-422C-9E22-125261650552}" srcOrd="4" destOrd="0" presId="urn:microsoft.com/office/officeart/2005/8/layout/cycle5"/>
    <dgm:cxn modelId="{1239DEBD-179F-4A10-A18A-6856AA31CCBF}" type="presParOf" srcId="{C0AD841B-FD75-4D7D-B746-9DFC680EF806}" destId="{2A492C9A-6A4D-43AB-995C-0E751AFFB40D}" srcOrd="5" destOrd="0" presId="urn:microsoft.com/office/officeart/2005/8/layout/cycle5"/>
    <dgm:cxn modelId="{06A7ACE7-C2F6-4BC1-A60B-F50E0FEBBF9A}" type="presParOf" srcId="{C0AD841B-FD75-4D7D-B746-9DFC680EF806}" destId="{A8758E03-7A9D-488C-86D2-0F0A9E0F6862}" srcOrd="6" destOrd="0" presId="urn:microsoft.com/office/officeart/2005/8/layout/cycle5"/>
    <dgm:cxn modelId="{F871F28A-ACE0-4BD6-8A10-1B006AF35F60}" type="presParOf" srcId="{C0AD841B-FD75-4D7D-B746-9DFC680EF806}" destId="{F136988A-3DD4-47BD-BD1C-A532369355CA}" srcOrd="7" destOrd="0" presId="urn:microsoft.com/office/officeart/2005/8/layout/cycle5"/>
    <dgm:cxn modelId="{A04BA9E4-C861-4884-8F28-CAF3FB1EF755}" type="presParOf" srcId="{C0AD841B-FD75-4D7D-B746-9DFC680EF806}" destId="{8BD5DFAD-6B7B-46E3-BDCC-F91E60A5446C}" srcOrd="8" destOrd="0" presId="urn:microsoft.com/office/officeart/2005/8/layout/cycle5"/>
    <dgm:cxn modelId="{BB9C92E2-9D05-495A-BCDE-BD5EED492AC3}" type="presParOf" srcId="{C0AD841B-FD75-4D7D-B746-9DFC680EF806}" destId="{A4D4EDD9-56B4-4AAB-87C5-AEC811185326}" srcOrd="9" destOrd="0" presId="urn:microsoft.com/office/officeart/2005/8/layout/cycle5"/>
    <dgm:cxn modelId="{EC503855-F29E-4BAD-BBA6-CB9E60090FF8}" type="presParOf" srcId="{C0AD841B-FD75-4D7D-B746-9DFC680EF806}" destId="{30E3C2E8-DB58-414F-8AEF-A02F9F8E574B}" srcOrd="10" destOrd="0" presId="urn:microsoft.com/office/officeart/2005/8/layout/cycle5"/>
    <dgm:cxn modelId="{BCF4A5AD-9906-403E-B8A4-05BEDD40CC83}" type="presParOf" srcId="{C0AD841B-FD75-4D7D-B746-9DFC680EF806}" destId="{A0FA4122-1E42-44F1-8A7D-5A9528557493}" srcOrd="11" destOrd="0" presId="urn:microsoft.com/office/officeart/2005/8/layout/cycle5"/>
    <dgm:cxn modelId="{C664AE48-282C-4033-8104-0CDDD7A180F9}" type="presParOf" srcId="{C0AD841B-FD75-4D7D-B746-9DFC680EF806}" destId="{56A707D8-E89F-4A05-AF93-BE003BD28480}" srcOrd="12" destOrd="0" presId="urn:microsoft.com/office/officeart/2005/8/layout/cycle5"/>
    <dgm:cxn modelId="{8939ED84-0DD8-4CAC-A91A-699C1E995352}" type="presParOf" srcId="{C0AD841B-FD75-4D7D-B746-9DFC680EF806}" destId="{2EAAA7F7-0B18-4DB5-AE16-8AD882859A6E}" srcOrd="13" destOrd="0" presId="urn:microsoft.com/office/officeart/2005/8/layout/cycle5"/>
    <dgm:cxn modelId="{94F25804-DE64-4CD7-A153-E7C784E4CA4E}" type="presParOf" srcId="{C0AD841B-FD75-4D7D-B746-9DFC680EF806}" destId="{F7D00778-E7F1-49DA-8A84-6466DC0D90C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EE5C6-0A35-4748-83F4-7B1216D07175}">
      <dsp:nvSpPr>
        <dsp:cNvPr id="0" name=""/>
        <dsp:cNvSpPr/>
      </dsp:nvSpPr>
      <dsp:spPr>
        <a:xfrm>
          <a:off x="2229851" y="-33345"/>
          <a:ext cx="3352808" cy="943198"/>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Department - Initiates </a:t>
          </a:r>
          <a:r>
            <a:rPr lang="en-US" sz="1800" b="1" kern="1200" dirty="0" smtClean="0">
              <a:solidFill>
                <a:schemeClr val="tx1"/>
              </a:solidFill>
              <a:latin typeface="Times New Roman" panose="02020603050405020304" pitchFamily="18" charset="0"/>
              <a:cs typeface="Times New Roman" panose="02020603050405020304" pitchFamily="18" charset="0"/>
            </a:rPr>
            <a:t>PAA-</a:t>
          </a:r>
          <a:r>
            <a:rPr lang="en-US" sz="1800" b="1" kern="1200" dirty="0" smtClean="0">
              <a:solidFill>
                <a:schemeClr val="tx1"/>
              </a:solidFill>
            </a:rPr>
            <a:t> attaches cost transfer form with re-certification request</a:t>
          </a:r>
          <a:endParaRPr lang="en-US" sz="1800" kern="1200" dirty="0"/>
        </a:p>
      </dsp:txBody>
      <dsp:txXfrm>
        <a:off x="2275894" y="12698"/>
        <a:ext cx="3260722" cy="851112"/>
      </dsp:txXfrm>
    </dsp:sp>
    <dsp:sp modelId="{CF3E4DE4-022A-4D3C-8302-279CF9D8BC3E}">
      <dsp:nvSpPr>
        <dsp:cNvPr id="0" name=""/>
        <dsp:cNvSpPr/>
      </dsp:nvSpPr>
      <dsp:spPr>
        <a:xfrm>
          <a:off x="1884718" y="718164"/>
          <a:ext cx="3770710" cy="3770710"/>
        </a:xfrm>
        <a:custGeom>
          <a:avLst/>
          <a:gdLst/>
          <a:ahLst/>
          <a:cxnLst/>
          <a:rect l="0" t="0" r="0" b="0"/>
          <a:pathLst>
            <a:path>
              <a:moveTo>
                <a:pt x="2808975" y="241734"/>
              </a:moveTo>
              <a:arcTo wR="1885355" hR="1885355" stAng="17960010" swAng="59244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D761721-2521-4489-A975-28A9CD4C624D}">
      <dsp:nvSpPr>
        <dsp:cNvPr id="0" name=""/>
        <dsp:cNvSpPr/>
      </dsp:nvSpPr>
      <dsp:spPr>
        <a:xfrm>
          <a:off x="4897595" y="1213051"/>
          <a:ext cx="1675656" cy="943198"/>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Lucida Sans" panose="020B0602030504020204" pitchFamily="34" charset="0"/>
            </a:rPr>
            <a:t>OSP -</a:t>
          </a:r>
          <a:r>
            <a:rPr lang="en-US" sz="1800" b="1" kern="1200" dirty="0" smtClean="0">
              <a:solidFill>
                <a:schemeClr val="tx1"/>
              </a:solidFill>
            </a:rPr>
            <a:t> </a:t>
          </a:r>
          <a:r>
            <a:rPr lang="en-US" sz="1800" b="1" kern="1200" dirty="0" smtClean="0">
              <a:solidFill>
                <a:schemeClr val="tx1"/>
              </a:solidFill>
              <a:latin typeface="Times New Roman" panose="02020603050405020304" pitchFamily="18" charset="0"/>
              <a:cs typeface="Times New Roman" panose="02020603050405020304" pitchFamily="18" charset="0"/>
            </a:rPr>
            <a:t>Grant</a:t>
          </a:r>
          <a:r>
            <a:rPr lang="en-US" sz="1800" b="1" kern="1200" dirty="0" smtClean="0">
              <a:solidFill>
                <a:schemeClr val="tx1"/>
              </a:solidFill>
            </a:rPr>
            <a:t> Accountant reviews PAA request</a:t>
          </a:r>
          <a:endParaRPr lang="en-US" sz="1800" kern="1200" dirty="0"/>
        </a:p>
      </dsp:txBody>
      <dsp:txXfrm>
        <a:off x="4943638" y="1259094"/>
        <a:ext cx="1583570" cy="851112"/>
      </dsp:txXfrm>
    </dsp:sp>
    <dsp:sp modelId="{2A492C9A-6A4D-43AB-995C-0E751AFFB40D}">
      <dsp:nvSpPr>
        <dsp:cNvPr id="0" name=""/>
        <dsp:cNvSpPr/>
      </dsp:nvSpPr>
      <dsp:spPr>
        <a:xfrm>
          <a:off x="2083803" y="606356"/>
          <a:ext cx="3770710" cy="3770710"/>
        </a:xfrm>
        <a:custGeom>
          <a:avLst/>
          <a:gdLst/>
          <a:ahLst/>
          <a:cxnLst/>
          <a:rect l="0" t="0" r="0" b="0"/>
          <a:pathLst>
            <a:path>
              <a:moveTo>
                <a:pt x="3762052" y="1704887"/>
              </a:moveTo>
              <a:arcTo wR="1885355" hR="1885355" stAng="21270432" swAng="8666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758E03-7A9D-488C-86D2-0F0A9E0F6862}">
      <dsp:nvSpPr>
        <dsp:cNvPr id="0" name=""/>
        <dsp:cNvSpPr/>
      </dsp:nvSpPr>
      <dsp:spPr>
        <a:xfrm>
          <a:off x="4247143" y="2938460"/>
          <a:ext cx="2203238" cy="1433510"/>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PAA cost transfer form approved by OSP managing directors</a:t>
          </a:r>
          <a:endParaRPr lang="en-US" sz="1800" kern="1200" dirty="0"/>
        </a:p>
      </dsp:txBody>
      <dsp:txXfrm>
        <a:off x="4317121" y="3008438"/>
        <a:ext cx="2063282" cy="1293554"/>
      </dsp:txXfrm>
    </dsp:sp>
    <dsp:sp modelId="{8BD5DFAD-6B7B-46E3-BDCC-F91E60A5446C}">
      <dsp:nvSpPr>
        <dsp:cNvPr id="0" name=""/>
        <dsp:cNvSpPr/>
      </dsp:nvSpPr>
      <dsp:spPr>
        <a:xfrm>
          <a:off x="1967348" y="490585"/>
          <a:ext cx="3770710" cy="3770710"/>
        </a:xfrm>
        <a:custGeom>
          <a:avLst/>
          <a:gdLst/>
          <a:ahLst/>
          <a:cxnLst/>
          <a:rect l="0" t="0" r="0" b="0"/>
          <a:pathLst>
            <a:path>
              <a:moveTo>
                <a:pt x="2098085" y="3758670"/>
              </a:moveTo>
              <a:arcTo wR="1885355" hR="1885355" stAng="5011280" swAng="102471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4D4EDD9-56B4-4AAB-87C5-AEC811185326}">
      <dsp:nvSpPr>
        <dsp:cNvPr id="0" name=""/>
        <dsp:cNvSpPr/>
      </dsp:nvSpPr>
      <dsp:spPr>
        <a:xfrm>
          <a:off x="1326053" y="3243259"/>
          <a:ext cx="2427806" cy="943198"/>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Grant Accountant consults with ECA to initiate effort re-certification</a:t>
          </a:r>
          <a:endParaRPr lang="en-US" sz="1800" kern="1200" dirty="0"/>
        </a:p>
      </dsp:txBody>
      <dsp:txXfrm>
        <a:off x="1372096" y="3289302"/>
        <a:ext cx="2335720" cy="851112"/>
      </dsp:txXfrm>
    </dsp:sp>
    <dsp:sp modelId="{A0FA4122-1E42-44F1-8A7D-5A9528557493}">
      <dsp:nvSpPr>
        <dsp:cNvPr id="0" name=""/>
        <dsp:cNvSpPr/>
      </dsp:nvSpPr>
      <dsp:spPr>
        <a:xfrm>
          <a:off x="1812627" y="241205"/>
          <a:ext cx="3770710" cy="3770710"/>
        </a:xfrm>
        <a:custGeom>
          <a:avLst/>
          <a:gdLst/>
          <a:ahLst/>
          <a:cxnLst/>
          <a:rect l="0" t="0" r="0" b="0"/>
          <a:pathLst>
            <a:path>
              <a:moveTo>
                <a:pt x="259193" y="2839378"/>
              </a:moveTo>
              <a:arcTo wR="1885355" hR="1885355" stAng="8976062" swAng="108626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6A707D8-E89F-4A05-AF93-BE003BD28480}">
      <dsp:nvSpPr>
        <dsp:cNvPr id="0" name=""/>
        <dsp:cNvSpPr/>
      </dsp:nvSpPr>
      <dsp:spPr>
        <a:xfrm>
          <a:off x="782045" y="1185861"/>
          <a:ext cx="2205037" cy="1149975"/>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Re-certification </a:t>
          </a:r>
          <a:r>
            <a:rPr lang="en-US" sz="1800" b="1" kern="1200" dirty="0" smtClean="0">
              <a:solidFill>
                <a:schemeClr val="tx1"/>
              </a:solidFill>
              <a:latin typeface="Times New Roman" panose="02020603050405020304" pitchFamily="18" charset="0"/>
              <a:cs typeface="Times New Roman" panose="02020603050405020304" pitchFamily="18" charset="0"/>
            </a:rPr>
            <a:t>routes to </a:t>
          </a:r>
          <a:r>
            <a:rPr lang="en-US" sz="1800" b="1" kern="1200" dirty="0" smtClean="0">
              <a:solidFill>
                <a:schemeClr val="tx1"/>
              </a:solidFill>
            </a:rPr>
            <a:t>department for completion</a:t>
          </a:r>
          <a:endParaRPr lang="en-US" sz="1800" kern="1200" dirty="0"/>
        </a:p>
      </dsp:txBody>
      <dsp:txXfrm>
        <a:off x="838182" y="1241998"/>
        <a:ext cx="2092763" cy="1037701"/>
      </dsp:txXfrm>
    </dsp:sp>
    <dsp:sp modelId="{F7D00778-E7F1-49DA-8A84-6466DC0D90C7}">
      <dsp:nvSpPr>
        <dsp:cNvPr id="0" name=""/>
        <dsp:cNvSpPr/>
      </dsp:nvSpPr>
      <dsp:spPr>
        <a:xfrm>
          <a:off x="2111959" y="726062"/>
          <a:ext cx="3770710" cy="3770710"/>
        </a:xfrm>
        <a:custGeom>
          <a:avLst/>
          <a:gdLst/>
          <a:ahLst/>
          <a:cxnLst/>
          <a:rect l="0" t="0" r="0" b="0"/>
          <a:pathLst>
            <a:path>
              <a:moveTo>
                <a:pt x="729488" y="395879"/>
              </a:moveTo>
              <a:arcTo wR="1885355" hR="1885355" stAng="13931263" swAng="55433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489A60-0676-4330-B33B-108618B45155}" type="datetimeFigureOut">
              <a:rPr lang="en-US" smtClean="0"/>
              <a:pPr/>
              <a:t>5/9/2018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F7F801-64B4-4AD8-B622-0F71883201B5}" type="slidenum">
              <a:rPr lang="en-US" smtClean="0"/>
              <a:pPr/>
              <a:t>‹#›</a:t>
            </a:fld>
            <a:endParaRPr lang="en-US" dirty="0"/>
          </a:p>
        </p:txBody>
      </p:sp>
    </p:spTree>
    <p:extLst>
      <p:ext uri="{BB962C8B-B14F-4D97-AF65-F5344CB8AC3E}">
        <p14:creationId xmlns:p14="http://schemas.microsoft.com/office/powerpoint/2010/main" val="252394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01B4D-F3AA-4374-925B-59312BC26D75}" type="datetimeFigureOut">
              <a:rPr lang="en-US" smtClean="0"/>
              <a:pPr/>
              <a:t>5/9/2018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BB1C1-7632-4BC0-AF4A-B61A224749A1}" type="slidenum">
              <a:rPr lang="en-US" smtClean="0"/>
              <a:pPr/>
              <a:t>‹#›</a:t>
            </a:fld>
            <a:endParaRPr lang="en-US" dirty="0"/>
          </a:p>
        </p:txBody>
      </p:sp>
    </p:spTree>
    <p:extLst>
      <p:ext uri="{BB962C8B-B14F-4D97-AF65-F5344CB8AC3E}">
        <p14:creationId xmlns:p14="http://schemas.microsoft.com/office/powerpoint/2010/main" val="48482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own.edu/research/conducting-research-brown/research-compliance-irb-iacuc-coi-export-control/hrppirb-home-page"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everyone.  I’m _______ .  We have a few HRPP updates to review today.</a:t>
            </a:r>
            <a:endParaRPr lang="en-US" dirty="0"/>
          </a:p>
        </p:txBody>
      </p:sp>
      <p:sp>
        <p:nvSpPr>
          <p:cNvPr id="4" name="Slide Number Placeholder 3"/>
          <p:cNvSpPr>
            <a:spLocks noGrp="1"/>
          </p:cNvSpPr>
          <p:nvPr>
            <p:ph type="sldNum" sz="quarter" idx="10"/>
          </p:nvPr>
        </p:nvSpPr>
        <p:spPr/>
        <p:txBody>
          <a:bodyPr/>
          <a:lstStyle/>
          <a:p>
            <a:fld id="{8EB5E88D-411D-4F01-9146-F655E80D1650}" type="slidenum">
              <a:rPr lang="en-US" smtClean="0"/>
              <a:t>54</a:t>
            </a:fld>
            <a:endParaRPr lang="en-US" dirty="0"/>
          </a:p>
        </p:txBody>
      </p:sp>
    </p:spTree>
    <p:extLst>
      <p:ext uri="{BB962C8B-B14F-4D97-AF65-F5344CB8AC3E}">
        <p14:creationId xmlns:p14="http://schemas.microsoft.com/office/powerpoint/2010/main" val="179518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The first of these updates is to let you know about</a:t>
            </a:r>
            <a:r>
              <a:rPr lang="en-US" baseline="0" dirty="0" smtClean="0"/>
              <a:t> new guidance we’ve developed regarding research that involves prescription drugs and medications.  The new guidance is designed to:  </a:t>
            </a:r>
            <a:r>
              <a:rPr lang="en-US" sz="1200" b="1" dirty="0" smtClean="0">
                <a:latin typeface="Times New Roman" panose="02020603050405020304" pitchFamily="18" charset="0"/>
                <a:cs typeface="Times New Roman" panose="02020603050405020304" pitchFamily="18" charset="0"/>
              </a:rPr>
              <a:t>Assist Investigators, licensed practitioners and other members of the research team with ensuring that research procedures involving prescription medications are consistent with applicable federal and state regulations as well as Brown University policy. It</a:t>
            </a:r>
            <a:r>
              <a:rPr lang="en-US" sz="1200" b="1" baseline="0"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covers the use of investigational new drugs, drugs that are currently approved, by the Food and Drug Administration (FDA) as well as Schedule I-V drugs which may be regulated by the Drug Enforcement Agency (DEA).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EB5E88D-411D-4F01-9146-F655E80D1650}" type="slidenum">
              <a:rPr lang="en-US" smtClean="0"/>
              <a:t>55</a:t>
            </a:fld>
            <a:endParaRPr lang="en-US" dirty="0"/>
          </a:p>
        </p:txBody>
      </p:sp>
    </p:spTree>
    <p:extLst>
      <p:ext uri="{BB962C8B-B14F-4D97-AF65-F5344CB8AC3E}">
        <p14:creationId xmlns:p14="http://schemas.microsoft.com/office/powerpoint/2010/main" val="3575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of the specific topics that this guidance addresses are: the procurement and transfer of the medications (so, how are the drugs obtained?  from the drug manufacturer, wholesaler, or a pharmacy or some combination), how drugs are stored and controlled at the study site, the packaging and labeling, who can prescribe, dispense and administer the medications to study participants, the destruction/return of unused drugs, and best practices for the documentation of all aspects of the management of drugs in this type of research protocol.</a:t>
            </a:r>
            <a:endParaRPr lang="en-US" dirty="0"/>
          </a:p>
        </p:txBody>
      </p:sp>
      <p:sp>
        <p:nvSpPr>
          <p:cNvPr id="4" name="Slide Number Placeholder 3"/>
          <p:cNvSpPr>
            <a:spLocks noGrp="1"/>
          </p:cNvSpPr>
          <p:nvPr>
            <p:ph type="sldNum" sz="quarter" idx="10"/>
          </p:nvPr>
        </p:nvSpPr>
        <p:spPr/>
        <p:txBody>
          <a:bodyPr/>
          <a:lstStyle/>
          <a:p>
            <a:fld id="{8EB5E88D-411D-4F01-9146-F655E80D1650}" type="slidenum">
              <a:rPr lang="en-US" smtClean="0"/>
              <a:t>56</a:t>
            </a:fld>
            <a:endParaRPr lang="en-US" dirty="0"/>
          </a:p>
        </p:txBody>
      </p:sp>
    </p:spTree>
    <p:extLst>
      <p:ext uri="{BB962C8B-B14F-4D97-AF65-F5344CB8AC3E}">
        <p14:creationId xmlns:p14="http://schemas.microsoft.com/office/powerpoint/2010/main" val="384416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the guidance</a:t>
            </a:r>
            <a:r>
              <a:rPr lang="en-US" dirty="0" smtClean="0"/>
              <a:t> document</a:t>
            </a:r>
            <a:r>
              <a:rPr lang="en-US" baseline="0" dirty="0" smtClean="0"/>
              <a:t> the HRPP has also developed </a:t>
            </a:r>
            <a:r>
              <a:rPr lang="en-US" dirty="0" smtClean="0"/>
              <a:t>a new form to be submitted as part of an IRB submission for any protocols which involve drugs and medications. This form will further guide</a:t>
            </a:r>
            <a:r>
              <a:rPr lang="en-US" baseline="0" dirty="0" smtClean="0"/>
              <a:t> investigators to provide the information needed for IRB review and allow the HRPP to assess compliance of study procedures with federal and state regulations. .  Also, we are offering an educational session which will provide an overview of the new guidance.  This session is open to any interested PIs or study staff who may be currently conducting this type of research or who are planning to in the future.  We are also available to meet with individual investigators or study teams to conduct this session, at their request.  </a:t>
            </a:r>
            <a:endParaRPr lang="en-US" dirty="0" smtClean="0"/>
          </a:p>
          <a:p>
            <a:endParaRPr lang="en-US" dirty="0"/>
          </a:p>
        </p:txBody>
      </p:sp>
      <p:sp>
        <p:nvSpPr>
          <p:cNvPr id="4" name="Slide Number Placeholder 3"/>
          <p:cNvSpPr>
            <a:spLocks noGrp="1"/>
          </p:cNvSpPr>
          <p:nvPr>
            <p:ph type="sldNum" sz="quarter" idx="10"/>
          </p:nvPr>
        </p:nvSpPr>
        <p:spPr/>
        <p:txBody>
          <a:bodyPr/>
          <a:lstStyle/>
          <a:p>
            <a:fld id="{8EB5E88D-411D-4F01-9146-F655E80D1650}" type="slidenum">
              <a:rPr lang="en-US" smtClean="0"/>
              <a:t>57</a:t>
            </a:fld>
            <a:endParaRPr lang="en-US" dirty="0"/>
          </a:p>
        </p:txBody>
      </p:sp>
    </p:spTree>
    <p:extLst>
      <p:ext uri="{BB962C8B-B14F-4D97-AF65-F5344CB8AC3E}">
        <p14:creationId xmlns:p14="http://schemas.microsoft.com/office/powerpoint/2010/main" val="239266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Additional</a:t>
            </a:r>
            <a:r>
              <a:rPr lang="en-US" baseline="0" dirty="0" smtClean="0"/>
              <a:t> HRPP educational </a:t>
            </a:r>
            <a:r>
              <a:rPr lang="en-US" dirty="0" smtClean="0">
                <a:latin typeface="Times New Roman" panose="02020603050405020304" pitchFamily="18" charset="0"/>
                <a:cs typeface="Times New Roman" panose="02020603050405020304" pitchFamily="18" charset="0"/>
              </a:rPr>
              <a:t>offerings are scheduled</a:t>
            </a:r>
            <a:r>
              <a:rPr lang="en-US" baseline="0" dirty="0" smtClean="0">
                <a:latin typeface="Times New Roman" panose="02020603050405020304" pitchFamily="18" charset="0"/>
                <a:cs typeface="Times New Roman" panose="02020603050405020304" pitchFamily="18" charset="0"/>
              </a:rPr>
              <a:t> and </a:t>
            </a:r>
            <a:r>
              <a:rPr lang="en-US" dirty="0" smtClean="0">
                <a:latin typeface="Times New Roman" panose="02020603050405020304" pitchFamily="18" charset="0"/>
                <a:cs typeface="Times New Roman" panose="02020603050405020304" pitchFamily="18" charset="0"/>
              </a:rPr>
              <a:t> posted on our </a:t>
            </a:r>
            <a:r>
              <a:rPr lang="en-US" dirty="0" smtClean="0">
                <a:latin typeface="Times New Roman" panose="02020603050405020304" pitchFamily="18" charset="0"/>
                <a:cs typeface="Times New Roman" panose="02020603050405020304" pitchFamily="18" charset="0"/>
                <a:hlinkClick r:id="rId3"/>
              </a:rPr>
              <a:t>HRPP/IRB home page</a:t>
            </a:r>
            <a:r>
              <a:rPr lang="en-US" dirty="0" smtClean="0">
                <a:latin typeface="Times New Roman" panose="02020603050405020304" pitchFamily="18" charset="0"/>
                <a:cs typeface="Times New Roman" panose="02020603050405020304" pitchFamily="18" charset="0"/>
              </a:rPr>
              <a:t>.  We will also announce trainings for which registration is required on Today@Brown.  One other upcoming offering is the webinar, </a:t>
            </a:r>
            <a:r>
              <a:rPr lang="en-US" b="1" dirty="0" smtClean="0">
                <a:solidFill>
                  <a:prstClr val="black"/>
                </a:solidFill>
                <a:latin typeface="Times New Roman" panose="02020603050405020304" pitchFamily="18" charset="0"/>
                <a:cs typeface="Times New Roman" panose="02020603050405020304" pitchFamily="18" charset="0"/>
              </a:rPr>
              <a:t>Social Media for Research Recruitment: Ethical and Practical Aspects.  </a:t>
            </a:r>
            <a:r>
              <a:rPr lang="en-US" b="0" dirty="0" smtClean="0">
                <a:solidFill>
                  <a:prstClr val="black"/>
                </a:solidFill>
                <a:latin typeface="Times New Roman" panose="02020603050405020304" pitchFamily="18" charset="0"/>
                <a:cs typeface="Times New Roman" panose="02020603050405020304" pitchFamily="18" charset="0"/>
              </a:rPr>
              <a:t>This is</a:t>
            </a:r>
            <a:r>
              <a:rPr lang="en-US" b="0" baseline="0" dirty="0" smtClean="0">
                <a:solidFill>
                  <a:prstClr val="black"/>
                </a:solidFill>
                <a:latin typeface="Times New Roman" panose="02020603050405020304" pitchFamily="18" charset="0"/>
                <a:cs typeface="Times New Roman" panose="02020603050405020304" pitchFamily="18" charset="0"/>
              </a:rPr>
              <a:t> an important and timely topic as many research protocols include online recruitment procedures and often involve social media sites for advertising and recruiting study participants.  If you or any of your investigators are using social media for research recruitment, please join us for this webinar. </a:t>
            </a:r>
            <a:endParaRPr lang="en-US" b="0" dirty="0" smtClean="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EB5E88D-411D-4F01-9146-F655E80D1650}" type="slidenum">
              <a:rPr lang="en-US" smtClean="0"/>
              <a:t>58</a:t>
            </a:fld>
            <a:endParaRPr lang="en-US" dirty="0"/>
          </a:p>
        </p:txBody>
      </p:sp>
    </p:spTree>
    <p:extLst>
      <p:ext uri="{BB962C8B-B14F-4D97-AF65-F5344CB8AC3E}">
        <p14:creationId xmlns:p14="http://schemas.microsoft.com/office/powerpoint/2010/main" val="161558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2F2A20"/>
                </a:solidFill>
                <a:latin typeface="Times New Roman" panose="02020603050405020304" pitchFamily="18" charset="0"/>
                <a:cs typeface="Times New Roman" panose="02020603050405020304" pitchFamily="18" charset="0"/>
              </a:rPr>
              <a:t>As</a:t>
            </a:r>
            <a:r>
              <a:rPr lang="en-US" baseline="0" dirty="0" smtClean="0">
                <a:solidFill>
                  <a:srgbClr val="2F2A20"/>
                </a:solidFill>
                <a:latin typeface="Times New Roman" panose="02020603050405020304" pitchFamily="18" charset="0"/>
                <a:cs typeface="Times New Roman" panose="02020603050405020304" pitchFamily="18" charset="0"/>
              </a:rPr>
              <a:t> you may already be aware, the </a:t>
            </a:r>
            <a:r>
              <a:rPr lang="en-US" dirty="0" smtClean="0">
                <a:solidFill>
                  <a:srgbClr val="2F2A20"/>
                </a:solidFill>
                <a:latin typeface="Times New Roman" panose="02020603050405020304" pitchFamily="18" charset="0"/>
                <a:cs typeface="Times New Roman" panose="02020603050405020304" pitchFamily="18" charset="0"/>
              </a:rPr>
              <a:t>Office of Human Research Protections (OHRP) has</a:t>
            </a:r>
            <a:r>
              <a:rPr lang="en-US" baseline="0" dirty="0" smtClean="0">
                <a:solidFill>
                  <a:srgbClr val="2F2A20"/>
                </a:solidFill>
                <a:latin typeface="Times New Roman" panose="02020603050405020304" pitchFamily="18" charset="0"/>
                <a:cs typeface="Times New Roman" panose="02020603050405020304" pitchFamily="18" charset="0"/>
              </a:rPr>
              <a:t> released</a:t>
            </a:r>
            <a:r>
              <a:rPr lang="en-US" dirty="0" smtClean="0">
                <a:solidFill>
                  <a:srgbClr val="2F2A20"/>
                </a:solidFill>
                <a:latin typeface="Times New Roman" panose="02020603050405020304" pitchFamily="18" charset="0"/>
                <a:cs typeface="Times New Roman" panose="02020603050405020304" pitchFamily="18" charset="0"/>
              </a:rPr>
              <a:t> revised regulations which</a:t>
            </a:r>
            <a:r>
              <a:rPr lang="en-US" baseline="0" dirty="0" smtClean="0">
                <a:solidFill>
                  <a:srgbClr val="2F2A20"/>
                </a:solidFill>
                <a:latin typeface="Times New Roman" panose="02020603050405020304" pitchFamily="18" charset="0"/>
                <a:cs typeface="Times New Roman" panose="02020603050405020304" pitchFamily="18" charset="0"/>
              </a:rPr>
              <a:t> will</a:t>
            </a:r>
            <a:r>
              <a:rPr lang="en-US" dirty="0" smtClean="0">
                <a:solidFill>
                  <a:srgbClr val="2F2A20"/>
                </a:solidFill>
                <a:latin typeface="Times New Roman" panose="02020603050405020304" pitchFamily="18" charset="0"/>
                <a:cs typeface="Times New Roman" panose="02020603050405020304" pitchFamily="18" charset="0"/>
              </a:rPr>
              <a:t> become effective on </a:t>
            </a:r>
            <a:r>
              <a:rPr lang="en-US" b="1" dirty="0" smtClean="0">
                <a:solidFill>
                  <a:srgbClr val="2F2A20"/>
                </a:solidFill>
                <a:latin typeface="Times New Roman" panose="02020603050405020304" pitchFamily="18" charset="0"/>
                <a:cs typeface="Times New Roman" panose="02020603050405020304" pitchFamily="18" charset="0"/>
              </a:rPr>
              <a:t>January 19, 2018. </a:t>
            </a:r>
            <a:r>
              <a:rPr lang="en-US" b="0" baseline="0" dirty="0" smtClean="0">
                <a:solidFill>
                  <a:srgbClr val="2F2A20"/>
                </a:solidFill>
                <a:latin typeface="Times New Roman" panose="02020603050405020304" pitchFamily="18" charset="0"/>
                <a:cs typeface="Times New Roman" panose="02020603050405020304" pitchFamily="18" charset="0"/>
              </a:rPr>
              <a:t> HRPP has </a:t>
            </a:r>
            <a:r>
              <a:rPr lang="en-US" dirty="0" smtClean="0">
                <a:solidFill>
                  <a:srgbClr val="2F2A20"/>
                </a:solidFill>
                <a:latin typeface="Times New Roman" panose="02020603050405020304" pitchFamily="18" charset="0"/>
                <a:cs typeface="Times New Roman" panose="02020603050405020304" pitchFamily="18" charset="0"/>
              </a:rPr>
              <a:t>been preparing for this transition over the last several months.  Part of that preparation</a:t>
            </a:r>
            <a:r>
              <a:rPr lang="en-US" baseline="0" dirty="0" smtClean="0">
                <a:solidFill>
                  <a:srgbClr val="2F2A20"/>
                </a:solidFill>
                <a:latin typeface="Times New Roman" panose="02020603050405020304" pitchFamily="18" charset="0"/>
                <a:cs typeface="Times New Roman" panose="02020603050405020304" pitchFamily="18" charset="0"/>
              </a:rPr>
              <a:t> involved informing the</a:t>
            </a:r>
            <a:r>
              <a:rPr lang="en-US" dirty="0" smtClean="0">
                <a:solidFill>
                  <a:srgbClr val="2F2A20"/>
                </a:solidFill>
                <a:latin typeface="Times New Roman" panose="02020603050405020304" pitchFamily="18" charset="0"/>
                <a:cs typeface="Times New Roman" panose="02020603050405020304" pitchFamily="18" charset="0"/>
              </a:rPr>
              <a:t> the research community that beginning </a:t>
            </a:r>
            <a:r>
              <a:rPr lang="en-US" b="1" dirty="0" smtClean="0">
                <a:solidFill>
                  <a:srgbClr val="2F2A20"/>
                </a:solidFill>
                <a:latin typeface="Times New Roman" panose="02020603050405020304" pitchFamily="18" charset="0"/>
                <a:cs typeface="Times New Roman" panose="02020603050405020304" pitchFamily="18" charset="0"/>
              </a:rPr>
              <a:t>December 20, 2017</a:t>
            </a:r>
            <a:r>
              <a:rPr lang="en-US" dirty="0" smtClean="0">
                <a:solidFill>
                  <a:srgbClr val="2F2A20"/>
                </a:solidFill>
                <a:latin typeface="Times New Roman" panose="02020603050405020304" pitchFamily="18" charset="0"/>
                <a:cs typeface="Times New Roman" panose="02020603050405020304" pitchFamily="18" charset="0"/>
              </a:rPr>
              <a:t>, there would be a freeze on all new protocol submissions to the HRPP.  The response to this announcement</a:t>
            </a:r>
            <a:r>
              <a:rPr lang="en-US" baseline="0" dirty="0" smtClean="0">
                <a:solidFill>
                  <a:srgbClr val="2F2A20"/>
                </a:solidFill>
                <a:latin typeface="Times New Roman" panose="02020603050405020304" pitchFamily="18" charset="0"/>
                <a:cs typeface="Times New Roman" panose="02020603050405020304" pitchFamily="18" charset="0"/>
              </a:rPr>
              <a:t> has been pretty reactive, as we have been swamped with submissions over the last few weeks.  We want to take a moment to remind our research community that waiting to submit until </a:t>
            </a:r>
            <a:r>
              <a:rPr lang="en-US" b="1" baseline="0" dirty="0" smtClean="0">
                <a:solidFill>
                  <a:srgbClr val="2F2A20"/>
                </a:solidFill>
                <a:latin typeface="Times New Roman" panose="02020603050405020304" pitchFamily="18" charset="0"/>
                <a:cs typeface="Times New Roman" panose="02020603050405020304" pitchFamily="18" charset="0"/>
              </a:rPr>
              <a:t>after January 19, 2018</a:t>
            </a:r>
            <a:r>
              <a:rPr lang="en-US" baseline="0" dirty="0" smtClean="0">
                <a:solidFill>
                  <a:srgbClr val="2F2A20"/>
                </a:solidFill>
                <a:latin typeface="Times New Roman" panose="02020603050405020304" pitchFamily="18" charset="0"/>
                <a:cs typeface="Times New Roman" panose="02020603050405020304" pitchFamily="18" charset="0"/>
              </a:rPr>
              <a:t> </a:t>
            </a:r>
            <a:r>
              <a:rPr lang="en-US" sz="1200" b="0" i="0" kern="1200" dirty="0" smtClean="0">
                <a:solidFill>
                  <a:schemeClr val="tx1"/>
                </a:solidFill>
                <a:effectLst/>
                <a:latin typeface="+mn-lt"/>
                <a:ea typeface="+mn-ea"/>
                <a:cs typeface="+mn-cs"/>
              </a:rPr>
              <a:t>to avoid confusion during the review and to take advantage of new regulations and procedures that may mean less work for the</a:t>
            </a:r>
            <a:r>
              <a:rPr lang="en-US" sz="1200" b="0" i="0" kern="1200" baseline="0" dirty="0" smtClean="0">
                <a:solidFill>
                  <a:schemeClr val="tx1"/>
                </a:solidFill>
                <a:effectLst/>
                <a:latin typeface="+mn-lt"/>
                <a:ea typeface="+mn-ea"/>
                <a:cs typeface="+mn-cs"/>
              </a:rPr>
              <a:t> investigator. </a:t>
            </a:r>
            <a:r>
              <a:rPr lang="en-US" sz="1200" b="0" i="0" kern="1200" dirty="0" smtClean="0">
                <a:solidFill>
                  <a:schemeClr val="tx1"/>
                </a:solidFill>
                <a:effectLst/>
                <a:latin typeface="+mn-lt"/>
                <a:ea typeface="+mn-ea"/>
                <a:cs typeface="+mn-cs"/>
              </a:rPr>
              <a:t>The HRPP will consider exceptions to the freeze period for urgent situations, such as JIT requests, to be evaluated on a case-by-case basis.</a:t>
            </a:r>
          </a:p>
          <a:p>
            <a:r>
              <a:rPr lang="en-US" sz="1200" b="0" i="0" kern="1200" dirty="0" smtClean="0">
                <a:solidFill>
                  <a:schemeClr val="tx1"/>
                </a:solidFill>
                <a:effectLst/>
                <a:latin typeface="+mn-lt"/>
                <a:ea typeface="+mn-ea"/>
                <a:cs typeface="+mn-cs"/>
              </a:rPr>
              <a:t>So unless the</a:t>
            </a:r>
            <a:r>
              <a:rPr lang="en-US" sz="1200" b="0" i="0" kern="1200" baseline="0" dirty="0" smtClean="0">
                <a:solidFill>
                  <a:schemeClr val="tx1"/>
                </a:solidFill>
                <a:effectLst/>
                <a:latin typeface="+mn-lt"/>
                <a:ea typeface="+mn-ea"/>
                <a:cs typeface="+mn-cs"/>
              </a:rPr>
              <a:t> research needs to begin in</a:t>
            </a:r>
            <a:r>
              <a:rPr lang="en-US" sz="1200" b="0" i="0" kern="1200" dirty="0" smtClean="0">
                <a:solidFill>
                  <a:schemeClr val="tx1"/>
                </a:solidFill>
                <a:effectLst/>
                <a:latin typeface="+mn-lt"/>
                <a:ea typeface="+mn-ea"/>
                <a:cs typeface="+mn-cs"/>
              </a:rPr>
              <a:t> January or February of 2018, we suggest that it would be best and</a:t>
            </a:r>
            <a:r>
              <a:rPr lang="en-US" sz="1200" b="0" i="0" kern="1200" baseline="0" dirty="0" smtClean="0">
                <a:solidFill>
                  <a:schemeClr val="tx1"/>
                </a:solidFill>
                <a:effectLst/>
                <a:latin typeface="+mn-lt"/>
                <a:ea typeface="+mn-ea"/>
                <a:cs typeface="+mn-cs"/>
              </a:rPr>
              <a:t> less burdensome </a:t>
            </a:r>
            <a:r>
              <a:rPr lang="en-US" sz="1200" b="0" i="0" kern="1200" dirty="0" smtClean="0">
                <a:solidFill>
                  <a:schemeClr val="tx1"/>
                </a:solidFill>
                <a:effectLst/>
                <a:latin typeface="+mn-lt"/>
                <a:ea typeface="+mn-ea"/>
                <a:cs typeface="+mn-cs"/>
              </a:rPr>
              <a:t>to wait and submit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protocol until</a:t>
            </a:r>
            <a:r>
              <a:rPr lang="en-US" sz="1200" b="0" i="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after</a:t>
            </a:r>
            <a:r>
              <a:rPr lang="en-US" sz="1200" b="0" i="0" kern="1200" dirty="0" smtClean="0">
                <a:solidFill>
                  <a:schemeClr val="tx1"/>
                </a:solidFill>
                <a:effectLst/>
                <a:latin typeface="+mn-lt"/>
                <a:ea typeface="+mn-ea"/>
                <a:cs typeface="+mn-cs"/>
              </a:rPr>
              <a:t> the implementation of the new regulations in January  If you are concerned about the timing of a particular submission, please consult with HRPP staff and we'll be happy to help you figure out the best way forward.</a:t>
            </a:r>
          </a:p>
          <a:p>
            <a:endParaRPr lang="en-US" dirty="0" smtClean="0">
              <a:solidFill>
                <a:srgbClr val="2F2A2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B5E88D-411D-4F01-9146-F655E80D1650}" type="slidenum">
              <a:rPr lang="en-US" smtClean="0"/>
              <a:t>59</a:t>
            </a:fld>
            <a:endParaRPr lang="en-US" dirty="0"/>
          </a:p>
        </p:txBody>
      </p:sp>
    </p:spTree>
    <p:extLst>
      <p:ext uri="{BB962C8B-B14F-4D97-AF65-F5344CB8AC3E}">
        <p14:creationId xmlns:p14="http://schemas.microsoft.com/office/powerpoint/2010/main" val="20105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52401"/>
            <a:ext cx="7924800" cy="1066800"/>
          </a:xfrm>
          <a:prstGeom prst="rect">
            <a:avLst/>
          </a:prstGeom>
          <a:solidFill>
            <a:schemeClr val="accent2"/>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OSP Brown Bag </a:t>
            </a:r>
            <a:endParaRPr lang="en-US" dirty="0"/>
          </a:p>
        </p:txBody>
      </p:sp>
      <p:sp>
        <p:nvSpPr>
          <p:cNvPr id="6" name="Slide Number Placeholder 5"/>
          <p:cNvSpPr>
            <a:spLocks noGrp="1"/>
          </p:cNvSpPr>
          <p:nvPr>
            <p:ph type="sldNum" sz="quarter" idx="12"/>
          </p:nvPr>
        </p:nvSpPr>
        <p:spPr>
          <a:xfrm>
            <a:off x="8534400" y="6400800"/>
            <a:ext cx="762000" cy="365125"/>
          </a:xfrm>
          <a:prstGeom prst="rect">
            <a:avLst/>
          </a:prstGeom>
        </p:spPr>
        <p:txBody>
          <a:bodyPr/>
          <a:lstStyle>
            <a:lvl1pPr>
              <a:defRPr sz="900"/>
            </a:lvl1pPr>
          </a:lstStyle>
          <a:p>
            <a:fld id="{6110038D-A307-41DF-A32A-3891FCEC62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400800"/>
            <a:ext cx="762000" cy="365125"/>
          </a:xfrm>
          <a:prstGeom prst="rect">
            <a:avLst/>
          </a:prstGeom>
        </p:spPr>
        <p:txBody>
          <a:bodyPr/>
          <a:lstStyle>
            <a:lvl1pPr>
              <a:defRPr sz="900"/>
            </a:lvl1pPr>
          </a:lstStyle>
          <a:p>
            <a:fld id="{6110038D-A307-41DF-A32A-3891FCEC6260}" type="slidenum">
              <a:rPr lang="en-US" smtClean="0"/>
              <a:pPr/>
              <a:t>‹#›</a:t>
            </a:fld>
            <a:endParaRPr lang="en-US" dirty="0"/>
          </a:p>
        </p:txBody>
      </p:sp>
      <p:sp>
        <p:nvSpPr>
          <p:cNvPr id="4" name="Rectangle 3"/>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5"/>
          <p:cNvSpPr txBox="1">
            <a:spLocks/>
          </p:cNvSpPr>
          <p:nvPr userDrawn="1"/>
        </p:nvSpPr>
        <p:spPr>
          <a:xfrm>
            <a:off x="381000" y="3048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 Placeholder 8"/>
          <p:cNvSpPr>
            <a:spLocks noGrp="1"/>
          </p:cNvSpPr>
          <p:nvPr>
            <p:ph type="body" sz="quarter" idx="13"/>
          </p:nvPr>
        </p:nvSpPr>
        <p:spPr>
          <a:xfrm>
            <a:off x="762000" y="1676400"/>
            <a:ext cx="769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itle 1"/>
          <p:cNvSpPr txBox="1">
            <a:spLocks/>
          </p:cNvSpPr>
          <p:nvPr userDrawn="1"/>
        </p:nvSpPr>
        <p:spPr>
          <a:xfrm>
            <a:off x="609600" y="152401"/>
            <a:ext cx="7772400" cy="1066800"/>
          </a:xfrm>
          <a:prstGeom prst="rect">
            <a:avLst/>
          </a:prstGeom>
          <a:solidFill>
            <a:schemeClr val="accent1"/>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OSP Brown Bag </a:t>
            </a:r>
          </a:p>
        </p:txBody>
      </p:sp>
      <p:sp>
        <p:nvSpPr>
          <p:cNvPr id="11" name="Footer Placeholder 4"/>
          <p:cNvSpPr txBox="1">
            <a:spLocks/>
          </p:cNvSpPr>
          <p:nvPr userDrawn="1"/>
        </p:nvSpPr>
        <p:spPr>
          <a:xfrm>
            <a:off x="76200" y="6400800"/>
            <a:ext cx="3124200" cy="365125"/>
          </a:xfrm>
          <a:prstGeom prst="rect">
            <a:avLst/>
          </a:prstGeo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t>
            </a:r>
          </a:p>
        </p:txBody>
      </p:sp>
      <p:pic>
        <p:nvPicPr>
          <p:cNvPr id="12" name="Picture 11" descr="transparent brown_logo3.tif"/>
          <p:cNvPicPr>
            <a:picLocks noChangeAspect="1"/>
          </p:cNvPicPr>
          <p:nvPr userDrawn="1"/>
        </p:nvPicPr>
        <p:blipFill>
          <a:blip r:embed="rId3" cstate="print"/>
          <a:stretch>
            <a:fillRect/>
          </a:stretch>
        </p:blipFill>
        <p:spPr>
          <a:xfrm>
            <a:off x="152400" y="6096000"/>
            <a:ext cx="537064" cy="603472"/>
          </a:xfrm>
          <a:prstGeom prst="rect">
            <a:avLst/>
          </a:prstGeom>
        </p:spPr>
      </p:pic>
      <p:sp>
        <p:nvSpPr>
          <p:cNvPr id="14" name="Rectangle 13"/>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685800" y="6248400"/>
            <a:ext cx="2895600" cy="276999"/>
          </a:xfrm>
          <a:prstGeom prst="rect">
            <a:avLst/>
          </a:prstGeom>
          <a:noFill/>
        </p:spPr>
        <p:txBody>
          <a:bodyPr wrap="square" rtlCol="0">
            <a:spAutoFit/>
          </a:bodyPr>
          <a:lstStyle/>
          <a:p>
            <a:r>
              <a:rPr lang="en-US" sz="1200" b="1" dirty="0" smtClean="0">
                <a:solidFill>
                  <a:schemeClr val="accent1"/>
                </a:solidFill>
              </a:rPr>
              <a:t>Office of Sponsored Projects </a:t>
            </a:r>
            <a:endParaRPr lang="en-US" sz="1200" b="1"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Title 1"/>
          <p:cNvSpPr txBox="1">
            <a:spLocks/>
          </p:cNvSpPr>
          <p:nvPr userDrawn="1"/>
        </p:nvSpPr>
        <p:spPr>
          <a:xfrm>
            <a:off x="609600" y="152400"/>
            <a:ext cx="7772400" cy="1066800"/>
          </a:xfrm>
          <a:prstGeom prst="rect">
            <a:avLst/>
          </a:prstGeom>
          <a:solidFill>
            <a:schemeClr val="accent1"/>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
        <p:nvSpPr>
          <p:cNvPr id="11" name="Footer Placeholder 4"/>
          <p:cNvSpPr txBox="1">
            <a:spLocks/>
          </p:cNvSpPr>
          <p:nvPr userDrawn="1"/>
        </p:nvSpPr>
        <p:spPr>
          <a:xfrm>
            <a:off x="76200" y="6400800"/>
            <a:ext cx="3124200" cy="365125"/>
          </a:xfrm>
          <a:prstGeom prst="rect">
            <a:avLst/>
          </a:prstGeo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t>
            </a:r>
          </a:p>
        </p:txBody>
      </p:sp>
      <p:pic>
        <p:nvPicPr>
          <p:cNvPr id="12" name="Picture 11" descr="transparent brown_logo3.tif"/>
          <p:cNvPicPr>
            <a:picLocks noChangeAspect="1"/>
          </p:cNvPicPr>
          <p:nvPr userDrawn="1"/>
        </p:nvPicPr>
        <p:blipFill>
          <a:blip r:embed="rId3" cstate="print"/>
          <a:stretch>
            <a:fillRect/>
          </a:stretch>
        </p:blipFill>
        <p:spPr>
          <a:xfrm>
            <a:off x="152400" y="6096000"/>
            <a:ext cx="537064" cy="603472"/>
          </a:xfrm>
          <a:prstGeom prst="rect">
            <a:avLst/>
          </a:prstGeom>
        </p:spPr>
      </p:pic>
      <p:sp>
        <p:nvSpPr>
          <p:cNvPr id="13" name="TextBox 12"/>
          <p:cNvSpPr txBox="1"/>
          <p:nvPr userDrawn="1"/>
        </p:nvSpPr>
        <p:spPr>
          <a:xfrm>
            <a:off x="685800" y="6248400"/>
            <a:ext cx="2895600" cy="276999"/>
          </a:xfrm>
          <a:prstGeom prst="rect">
            <a:avLst/>
          </a:prstGeom>
          <a:noFill/>
        </p:spPr>
        <p:txBody>
          <a:bodyPr wrap="square" rtlCol="0">
            <a:spAutoFit/>
          </a:bodyPr>
          <a:lstStyle/>
          <a:p>
            <a:r>
              <a:rPr lang="en-US" sz="1200" b="1" dirty="0" smtClean="0">
                <a:solidFill>
                  <a:schemeClr val="accent1"/>
                </a:solidFill>
              </a:rPr>
              <a:t>Office of Sponsored Projects </a:t>
            </a:r>
            <a:endParaRPr lang="en-US" sz="1200" b="1" dirty="0">
              <a:solidFill>
                <a:schemeClr val="accent1"/>
              </a:solidFill>
            </a:endParaRPr>
          </a:p>
        </p:txBody>
      </p:sp>
      <p:sp>
        <p:nvSpPr>
          <p:cNvPr id="18" name="Title Placeholder 15"/>
          <p:cNvSpPr txBox="1">
            <a:spLocks/>
          </p:cNvSpPr>
          <p:nvPr userDrawn="1"/>
        </p:nvSpPr>
        <p:spPr>
          <a:xfrm>
            <a:off x="381000" y="3048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19" name="Rectangle 18"/>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8"/>
          <p:cNvSpPr txBox="1">
            <a:spLocks/>
          </p:cNvSpPr>
          <p:nvPr userDrawn="1"/>
        </p:nvSpPr>
        <p:spPr>
          <a:xfrm>
            <a:off x="762000" y="1676400"/>
            <a:ext cx="7696200" cy="441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Fifth level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nsf.gov/pubs/2018/nsf18012/nsf18012.jsp"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www.nsf.gov/publications/pub_summ.jsp?ods_key=nsf18001"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nsf.gov/bfa/dias/policy/coa.jsp"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fastlane.nsf.gov/fastlane.jsp?t=0&amp;idx=2"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grants.nih.gov/policy/clinical-trials/definition.ht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nexus.od.nih.gov/all/2017/11/16/why-project-outcomes-matter-in-your-interim-and-final-rppr/" TargetMode="External"/><Relationship Id="rId2" Type="http://schemas.openxmlformats.org/officeDocument/2006/relationships/hyperlink" Target="https://grants.nih.gov/grants/guide/notice-files/NOT-OD-18-103.html"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brown.wd5.myworkdayjobs.com/staff-careers-brown/job/Brown-Office-Building/Grant-Contract-Accountant-I-II_REQ137924"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brown.edu/research/conducting-research-brown/preparing-proposal/research-integrity/hrppirb-home-page/guidance-for-human-subjects-research#Drugs &amp; Medicat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www.brown.edu/research/conducting-research-brown/research-compliance-irb-iacuc-coi-export-control/irb/form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sso.brown.edu/idp/profile/SAML2/Unsolicited/SSO?providerId=https://brown.csod.com&amp;target=/DeepLink/ProcessRedirect.aspx?module%3dlodetails%26lo%3de869a3dc-3ea3-49aa-85fd-2492df09c3b0" TargetMode="External"/><Relationship Id="rId4" Type="http://schemas.openxmlformats.org/officeDocument/2006/relationships/hyperlink" Target="https://maps.google.com/?q=190+Thayer+Street&amp;entry=gmail&amp;source=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brown.edu/research/conducting-research-brown/research-compliance-irb-iacuc-coi-export-control/hrppirb-home-pag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mailto:Biosafety@brown.edu" TargetMode="External"/><Relationship Id="rId2" Type="http://schemas.openxmlformats.org/officeDocument/2006/relationships/hyperlink" Target="mailto:IRB@brown.edu" TargetMode="Externa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www.treasury.gov/resource-center/sanctions/Programs/Documents/fr77_64664.pdf"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mailto:Resadmin@brown.edu"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OSP Quarterly Brown Bag </a:t>
            </a:r>
            <a:br>
              <a:rPr lang="en-US" sz="3200" dirty="0" smtClean="0"/>
            </a:br>
            <a:r>
              <a:rPr lang="en-US" sz="3200" dirty="0" smtClean="0"/>
              <a:t>December 7, 2017</a:t>
            </a:r>
            <a:endParaRPr lang="en-US" sz="32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1</a:t>
            </a:fld>
            <a:endParaRPr lang="en-US" dirty="0"/>
          </a:p>
        </p:txBody>
      </p:sp>
      <p:sp>
        <p:nvSpPr>
          <p:cNvPr id="6" name="AutoShape 4" descr="Image result for pembroke hall brown university"/>
          <p:cNvSpPr>
            <a:spLocks noChangeAspect="1" noChangeArrowheads="1"/>
          </p:cNvSpPr>
          <p:nvPr/>
        </p:nvSpPr>
        <p:spPr bwMode="auto">
          <a:xfrm>
            <a:off x="2057400" y="23622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Image result for pembroke hall brown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2"/>
          <a:stretch>
            <a:fillRect/>
          </a:stretch>
        </p:blipFill>
        <p:spPr>
          <a:xfrm>
            <a:off x="762000" y="1752600"/>
            <a:ext cx="7620000" cy="4267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10</a:t>
            </a:fld>
            <a:endParaRPr lang="en-US" dirty="0"/>
          </a:p>
        </p:txBody>
      </p:sp>
      <p:sp>
        <p:nvSpPr>
          <p:cNvPr id="4" name="TextBox 3"/>
          <p:cNvSpPr txBox="1"/>
          <p:nvPr/>
        </p:nvSpPr>
        <p:spPr>
          <a:xfrm>
            <a:off x="914400" y="1752599"/>
            <a:ext cx="7543800" cy="1877437"/>
          </a:xfrm>
          <a:prstGeom prst="rect">
            <a:avLst/>
          </a:prstGeom>
          <a:noFill/>
        </p:spPr>
        <p:txBody>
          <a:bodyPr wrap="square" rtlCol="0">
            <a:spAutoFit/>
          </a:bodyPr>
          <a:lstStyle/>
          <a:p>
            <a:pPr algn="ctr"/>
            <a:r>
              <a:rPr lang="en-US" sz="3200" dirty="0" smtClean="0"/>
              <a:t>*New* Coeus Help Ticket</a:t>
            </a:r>
          </a:p>
          <a:p>
            <a:pPr lvl="1"/>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sp>
        <p:nvSpPr>
          <p:cNvPr id="7" name="TextBox 6"/>
          <p:cNvSpPr txBox="1"/>
          <p:nvPr/>
        </p:nvSpPr>
        <p:spPr>
          <a:xfrm>
            <a:off x="457200" y="2971800"/>
            <a:ext cx="4343400" cy="2123658"/>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t>Replaces emailing </a:t>
            </a:r>
            <a:r>
              <a:rPr lang="en-US" sz="2800" dirty="0" smtClean="0"/>
              <a:t>coeus_help</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smtClean="0"/>
              <a:t>Easy </a:t>
            </a:r>
            <a:r>
              <a:rPr lang="en-US" sz="2800" dirty="0"/>
              <a:t>to find </a:t>
            </a:r>
            <a:r>
              <a:rPr lang="en-US" sz="2800" dirty="0" smtClean="0"/>
              <a:t>at: </a:t>
            </a:r>
            <a:r>
              <a:rPr lang="en-US" sz="2000" dirty="0" smtClean="0"/>
              <a:t>ithelp.brown.edu/new-ticket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442" y="2638828"/>
            <a:ext cx="3551915" cy="3172031"/>
          </a:xfrm>
          <a:prstGeom prst="rect">
            <a:avLst/>
          </a:prstGeom>
        </p:spPr>
      </p:pic>
    </p:spTree>
    <p:extLst>
      <p:ext uri="{BB962C8B-B14F-4D97-AF65-F5344CB8AC3E}">
        <p14:creationId xmlns:p14="http://schemas.microsoft.com/office/powerpoint/2010/main" val="1597425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11</a:t>
            </a:fld>
            <a:endParaRPr lang="en-US" dirty="0"/>
          </a:p>
        </p:txBody>
      </p:sp>
      <p:sp>
        <p:nvSpPr>
          <p:cNvPr id="4" name="TextBox 3"/>
          <p:cNvSpPr txBox="1"/>
          <p:nvPr/>
        </p:nvSpPr>
        <p:spPr>
          <a:xfrm>
            <a:off x="914400" y="1752599"/>
            <a:ext cx="7543800" cy="1384995"/>
          </a:xfrm>
          <a:prstGeom prst="rect">
            <a:avLst/>
          </a:prstGeom>
          <a:noFill/>
        </p:spPr>
        <p:txBody>
          <a:bodyPr wrap="square" rtlCol="0">
            <a:spAutoFit/>
          </a:bodyPr>
          <a:lstStyle/>
          <a:p>
            <a:pPr algn="ctr"/>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09800"/>
            <a:ext cx="6999653" cy="2633457"/>
          </a:xfrm>
          <a:prstGeom prst="rect">
            <a:avLst/>
          </a:prstGeom>
        </p:spPr>
      </p:pic>
      <p:sp>
        <p:nvSpPr>
          <p:cNvPr id="10" name="TextBox 9"/>
          <p:cNvSpPr txBox="1"/>
          <p:nvPr/>
        </p:nvSpPr>
        <p:spPr>
          <a:xfrm>
            <a:off x="1447800" y="4572000"/>
            <a:ext cx="6400800" cy="954107"/>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Available 1/02/2018</a:t>
            </a:r>
            <a:endParaRPr lang="en-US" sz="2800" dirty="0"/>
          </a:p>
        </p:txBody>
      </p:sp>
    </p:spTree>
    <p:extLst>
      <p:ext uri="{BB962C8B-B14F-4D97-AF65-F5344CB8AC3E}">
        <p14:creationId xmlns:p14="http://schemas.microsoft.com/office/powerpoint/2010/main" val="3404733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RAIS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12</a:t>
            </a:fld>
            <a:endParaRPr lang="en-US" dirty="0"/>
          </a:p>
        </p:txBody>
      </p:sp>
      <p:sp>
        <p:nvSpPr>
          <p:cNvPr id="4" name="TextBox 3"/>
          <p:cNvSpPr txBox="1"/>
          <p:nvPr/>
        </p:nvSpPr>
        <p:spPr>
          <a:xfrm>
            <a:off x="1066800" y="1524000"/>
            <a:ext cx="7432249" cy="5678478"/>
          </a:xfrm>
          <a:prstGeom prst="rect">
            <a:avLst/>
          </a:prstGeom>
          <a:noFill/>
        </p:spPr>
        <p:txBody>
          <a:bodyPr wrap="square" rtlCol="0">
            <a:spAutoFit/>
          </a:bodyPr>
          <a:lstStyle/>
          <a:p>
            <a:endParaRPr lang="en-US" sz="1100" dirty="0" smtClean="0"/>
          </a:p>
          <a:p>
            <a:r>
              <a:rPr lang="en-US" sz="3200" dirty="0" smtClean="0"/>
              <a:t>Grants.gov Workspace Update</a:t>
            </a:r>
          </a:p>
          <a:p>
            <a:endParaRPr lang="en-US" sz="1200" dirty="0" smtClean="0"/>
          </a:p>
          <a:p>
            <a:pPr marL="457200" indent="-457200">
              <a:buFont typeface="Arial" panose="020B0604020202020204" pitchFamily="34" charset="0"/>
              <a:buChar char="•"/>
            </a:pPr>
            <a:r>
              <a:rPr lang="en-US" sz="2800" dirty="0" smtClean="0"/>
              <a:t>Workspace officially replaces the legacy .pdf packages at Grants.gov on 12/31/2017</a:t>
            </a:r>
          </a:p>
          <a:p>
            <a:endParaRPr lang="en-US" sz="2800" dirty="0" smtClean="0"/>
          </a:p>
          <a:p>
            <a:pPr marL="457200" indent="-457200">
              <a:buFont typeface="Arial" panose="020B0604020202020204" pitchFamily="34" charset="0"/>
              <a:buChar char="•"/>
            </a:pPr>
            <a:r>
              <a:rPr lang="en-US" sz="2800" dirty="0" smtClean="0"/>
              <a:t>Preferred submission methods are still:</a:t>
            </a:r>
          </a:p>
          <a:p>
            <a:pPr marL="914400" lvl="1" indent="-457200">
              <a:buFont typeface="Arial" panose="020B0604020202020204" pitchFamily="34" charset="0"/>
              <a:buChar char="•"/>
            </a:pPr>
            <a:r>
              <a:rPr lang="en-US" sz="2800" dirty="0" smtClean="0"/>
              <a:t>Coeus system-to-system (S2S)</a:t>
            </a:r>
          </a:p>
          <a:p>
            <a:pPr marL="914400" lvl="1" indent="-457200">
              <a:buFont typeface="Arial" panose="020B0604020202020204" pitchFamily="34" charset="0"/>
              <a:buChar char="•"/>
            </a:pPr>
            <a:r>
              <a:rPr lang="en-US" sz="2800" dirty="0" smtClean="0"/>
              <a:t>Sponsor submission systems </a:t>
            </a:r>
          </a:p>
          <a:p>
            <a:pPr lvl="1"/>
            <a:r>
              <a:rPr lang="en-US" sz="2800" dirty="0"/>
              <a:t> </a:t>
            </a:r>
            <a:r>
              <a:rPr lang="en-US" sz="2800" dirty="0" smtClean="0"/>
              <a:t>    (e.g., ASSIST, Fastlane.)</a:t>
            </a:r>
          </a:p>
          <a:p>
            <a:pPr lvl="1"/>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414604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RAIS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13</a:t>
            </a:fld>
            <a:endParaRPr lang="en-US" dirty="0"/>
          </a:p>
        </p:txBody>
      </p:sp>
      <p:sp>
        <p:nvSpPr>
          <p:cNvPr id="4" name="TextBox 3"/>
          <p:cNvSpPr txBox="1"/>
          <p:nvPr/>
        </p:nvSpPr>
        <p:spPr>
          <a:xfrm>
            <a:off x="914400" y="1752600"/>
            <a:ext cx="7543800" cy="5940088"/>
          </a:xfrm>
          <a:prstGeom prst="rect">
            <a:avLst/>
          </a:prstGeom>
          <a:noFill/>
        </p:spPr>
        <p:txBody>
          <a:bodyPr wrap="square" rtlCol="0">
            <a:spAutoFit/>
          </a:bodyPr>
          <a:lstStyle/>
          <a:p>
            <a:r>
              <a:rPr lang="en-US" sz="3200" dirty="0" smtClean="0"/>
              <a:t>Grants.gov Workspace Update</a:t>
            </a:r>
          </a:p>
          <a:p>
            <a:endParaRPr lang="en-US" sz="1200" dirty="0" smtClean="0"/>
          </a:p>
          <a:p>
            <a:pPr marL="457200" indent="-457200">
              <a:buFont typeface="Arial" panose="020B0604020202020204" pitchFamily="34" charset="0"/>
              <a:buChar char="•"/>
            </a:pPr>
            <a:r>
              <a:rPr lang="en-US" sz="2800" dirty="0" smtClean="0"/>
              <a:t>Workspace is used if: </a:t>
            </a:r>
          </a:p>
          <a:p>
            <a:pPr marL="914400" lvl="1" indent="-457200">
              <a:buFont typeface="Arial" panose="020B0604020202020204" pitchFamily="34" charset="0"/>
              <a:buChar char="•"/>
            </a:pPr>
            <a:r>
              <a:rPr lang="en-US" sz="2800" dirty="0" smtClean="0"/>
              <a:t>A Grants.gov form is not available in Coeus (proposal cannot be submitted S2S) and it cannot be submitted via a sponsor’s portal</a:t>
            </a:r>
          </a:p>
          <a:p>
            <a:r>
              <a:rPr lang="en-US" sz="2800" dirty="0" smtClean="0"/>
              <a:t>OR </a:t>
            </a:r>
          </a:p>
          <a:p>
            <a:pPr marL="914400" lvl="1" indent="-457200">
              <a:buFont typeface="Arial" panose="020B0604020202020204" pitchFamily="34" charset="0"/>
              <a:buChar char="•"/>
            </a:pPr>
            <a:r>
              <a:rPr lang="en-US" sz="2800" dirty="0" smtClean="0"/>
              <a:t>Sponsor specifies Grants.gov Workspace-only, per their funding opportunity announcement</a:t>
            </a:r>
          </a:p>
          <a:p>
            <a:pPr lvl="1"/>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2952364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RAIS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14</a:t>
            </a:fld>
            <a:endParaRPr lang="en-US" dirty="0"/>
          </a:p>
        </p:txBody>
      </p:sp>
      <p:sp>
        <p:nvSpPr>
          <p:cNvPr id="4" name="TextBox 3"/>
          <p:cNvSpPr txBox="1"/>
          <p:nvPr/>
        </p:nvSpPr>
        <p:spPr>
          <a:xfrm>
            <a:off x="838200" y="1752600"/>
            <a:ext cx="7543800" cy="5078313"/>
          </a:xfrm>
          <a:prstGeom prst="rect">
            <a:avLst/>
          </a:prstGeom>
          <a:noFill/>
        </p:spPr>
        <p:txBody>
          <a:bodyPr wrap="square" rtlCol="0">
            <a:spAutoFit/>
          </a:bodyPr>
          <a:lstStyle/>
          <a:p>
            <a:r>
              <a:rPr lang="en-US" sz="3200" dirty="0" smtClean="0"/>
              <a:t>Grants.gov Workspace Update</a:t>
            </a:r>
          </a:p>
          <a:p>
            <a:endParaRPr lang="en-US" sz="1200" dirty="0" smtClean="0"/>
          </a:p>
          <a:p>
            <a:pPr marL="457200" indent="-457200">
              <a:buFont typeface="Arial" panose="020B0604020202020204" pitchFamily="34" charset="0"/>
              <a:buChar char="•"/>
            </a:pPr>
            <a:r>
              <a:rPr lang="en-US" sz="2800" dirty="0" smtClean="0"/>
              <a:t>Grants.gov Workspace accounts:</a:t>
            </a:r>
          </a:p>
          <a:p>
            <a:pPr marL="1371600" lvl="2" indent="-457200">
              <a:buFont typeface="Arial" panose="020B0604020202020204" pitchFamily="34" charset="0"/>
              <a:buChar char="•"/>
            </a:pPr>
            <a:r>
              <a:rPr lang="en-US" sz="2800" dirty="0" smtClean="0"/>
              <a:t>Remember to choose Organizational account if you sign up</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sz="2800" dirty="0" smtClean="0"/>
              <a:t>If you think you need to prepare a proposal via Workspace, please contact your OSP Pre-award administrator to confirm the sponsor funding opportunity’s requirements.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2026962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Undergraduate Student Effort Certification</a:t>
            </a:r>
          </a:p>
        </p:txBody>
      </p:sp>
      <p:sp>
        <p:nvSpPr>
          <p:cNvPr id="5" name="TextBox 4"/>
          <p:cNvSpPr txBox="1"/>
          <p:nvPr/>
        </p:nvSpPr>
        <p:spPr>
          <a:xfrm>
            <a:off x="2209800" y="2971800"/>
            <a:ext cx="4876800" cy="1938992"/>
          </a:xfrm>
          <a:prstGeom prst="rect">
            <a:avLst/>
          </a:prstGeom>
          <a:solidFill>
            <a:schemeClr val="accent5"/>
          </a:solidFill>
        </p:spPr>
        <p:txBody>
          <a:bodyPr wrap="square" rtlCol="0">
            <a:spAutoFit/>
          </a:bodyPr>
          <a:lstStyle/>
          <a:p>
            <a:pPr algn="ctr"/>
            <a:r>
              <a:rPr lang="en-US" sz="4000" dirty="0" smtClean="0"/>
              <a:t>Maria Mento</a:t>
            </a:r>
          </a:p>
          <a:p>
            <a:pPr algn="ctr"/>
            <a:r>
              <a:rPr lang="en-US" sz="4000" dirty="0" smtClean="0"/>
              <a:t>Research Services Analyst</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15</a:t>
            </a:fld>
            <a:endParaRPr lang="en-US" dirty="0"/>
          </a:p>
        </p:txBody>
      </p:sp>
    </p:spTree>
    <p:extLst>
      <p:ext uri="{BB962C8B-B14F-4D97-AF65-F5344CB8AC3E}">
        <p14:creationId xmlns:p14="http://schemas.microsoft.com/office/powerpoint/2010/main" val="26727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a:t>Undergraduate Student Effort Certification Change:  PI </a:t>
            </a:r>
            <a:r>
              <a:rPr lang="en-US" sz="3600" dirty="0" smtClean="0"/>
              <a:t>Certifies</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16</a:t>
            </a:fld>
            <a:endParaRPr lang="en-US" dirty="0"/>
          </a:p>
        </p:txBody>
      </p:sp>
      <p:sp>
        <p:nvSpPr>
          <p:cNvPr id="4" name="TextBox 3"/>
          <p:cNvSpPr txBox="1"/>
          <p:nvPr/>
        </p:nvSpPr>
        <p:spPr>
          <a:xfrm>
            <a:off x="762000" y="1585938"/>
            <a:ext cx="7543800" cy="3662541"/>
          </a:xfrm>
          <a:prstGeom prst="rect">
            <a:avLst/>
          </a:prstGeom>
          <a:noFill/>
        </p:spPr>
        <p:txBody>
          <a:bodyPr wrap="square" rtlCol="0">
            <a:spAutoFit/>
          </a:bodyPr>
          <a:lstStyle/>
          <a:p>
            <a:r>
              <a:rPr lang="en-US" sz="4000" dirty="0" smtClean="0"/>
              <a:t>Changes:  </a:t>
            </a:r>
          </a:p>
          <a:p>
            <a:pPr marL="914400" lvl="1" indent="-457200">
              <a:buFont typeface="Arial" panose="020B0604020202020204" pitchFamily="34" charset="0"/>
              <a:buChar char="•"/>
            </a:pPr>
            <a:r>
              <a:rPr lang="en-US" sz="3200" dirty="0" smtClean="0"/>
              <a:t>Undergraduate Student Effort Reports will route to PI for certification</a:t>
            </a:r>
          </a:p>
          <a:p>
            <a:pPr marL="914400" lvl="1" indent="-457200">
              <a:buFont typeface="Arial" panose="020B0604020202020204" pitchFamily="34" charset="0"/>
              <a:buChar char="•"/>
            </a:pPr>
            <a:r>
              <a:rPr lang="en-US" sz="3200" dirty="0"/>
              <a:t>PI will certify undergraduate student effort</a:t>
            </a:r>
            <a:endParaRPr lang="en-US" sz="3200" dirty="0" smtClean="0"/>
          </a:p>
          <a:p>
            <a:pPr marL="914400" lvl="1" indent="-457200">
              <a:buFont typeface="Arial" panose="020B0604020202020204" pitchFamily="34" charset="0"/>
              <a:buChar char="•"/>
            </a:pPr>
            <a:r>
              <a:rPr lang="en-US" sz="3200" dirty="0" smtClean="0"/>
              <a:t>PI will receive notifications</a:t>
            </a:r>
          </a:p>
          <a:p>
            <a:pPr lvl="1"/>
            <a:endParaRPr lang="en-US" sz="3200" dirty="0" smtClean="0"/>
          </a:p>
        </p:txBody>
      </p:sp>
    </p:spTree>
    <p:extLst>
      <p:ext uri="{BB962C8B-B14F-4D97-AF65-F5344CB8AC3E}">
        <p14:creationId xmlns:p14="http://schemas.microsoft.com/office/powerpoint/2010/main" val="256041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a:t>Undergraduate Student Effort Certification Change:  PI </a:t>
            </a:r>
            <a:r>
              <a:rPr lang="en-US" sz="3600" dirty="0" smtClean="0"/>
              <a:t>Certifies</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17</a:t>
            </a:fld>
            <a:endParaRPr lang="en-US" dirty="0"/>
          </a:p>
        </p:txBody>
      </p:sp>
      <p:sp>
        <p:nvSpPr>
          <p:cNvPr id="4" name="TextBox 3"/>
          <p:cNvSpPr txBox="1"/>
          <p:nvPr/>
        </p:nvSpPr>
        <p:spPr>
          <a:xfrm>
            <a:off x="762000" y="1585938"/>
            <a:ext cx="7543800" cy="4647426"/>
          </a:xfrm>
          <a:prstGeom prst="rect">
            <a:avLst/>
          </a:prstGeom>
          <a:noFill/>
        </p:spPr>
        <p:txBody>
          <a:bodyPr wrap="square" rtlCol="0">
            <a:spAutoFit/>
          </a:bodyPr>
          <a:lstStyle/>
          <a:p>
            <a:r>
              <a:rPr lang="en-US" sz="4000" b="1" dirty="0" smtClean="0"/>
              <a:t>Effective Date: </a:t>
            </a:r>
          </a:p>
          <a:p>
            <a:pPr marL="914400" lvl="1" indent="-457200">
              <a:buFont typeface="Arial" panose="020B0604020202020204" pitchFamily="34" charset="0"/>
              <a:buChar char="•"/>
            </a:pPr>
            <a:r>
              <a:rPr lang="en-US" sz="3200" dirty="0" smtClean="0"/>
              <a:t>December 6, 2017</a:t>
            </a:r>
          </a:p>
          <a:p>
            <a:pPr marL="914400" lvl="1" indent="-457200">
              <a:buFont typeface="Arial" panose="020B0604020202020204" pitchFamily="34" charset="0"/>
              <a:buChar char="•"/>
            </a:pPr>
            <a:r>
              <a:rPr lang="en-US" sz="3200" dirty="0" smtClean="0"/>
              <a:t>Any undergraduate student effort report run </a:t>
            </a:r>
          </a:p>
          <a:p>
            <a:pPr marL="1371600" lvl="2" indent="-457200">
              <a:buFont typeface="Arial" panose="020B0604020202020204" pitchFamily="34" charset="0"/>
              <a:buChar char="•"/>
            </a:pPr>
            <a:r>
              <a:rPr lang="en-US" sz="3200" dirty="0" smtClean="0"/>
              <a:t>on/after December 6, 2017 will route to PI(s) </a:t>
            </a:r>
          </a:p>
          <a:p>
            <a:pPr marL="1371600" lvl="2" indent="-457200">
              <a:buFont typeface="Arial" panose="020B0604020202020204" pitchFamily="34" charset="0"/>
              <a:buChar char="•"/>
            </a:pPr>
            <a:r>
              <a:rPr lang="en-US" sz="3200" dirty="0" smtClean="0"/>
              <a:t>prior to December 6, 2017, and not yet submitted, will route to undergraduate student </a:t>
            </a:r>
          </a:p>
        </p:txBody>
      </p:sp>
    </p:spTree>
    <p:extLst>
      <p:ext uri="{BB962C8B-B14F-4D97-AF65-F5344CB8AC3E}">
        <p14:creationId xmlns:p14="http://schemas.microsoft.com/office/powerpoint/2010/main" val="1127880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News and Updates</a:t>
            </a:r>
            <a:endParaRPr lang="en-US" dirty="0"/>
          </a:p>
        </p:txBody>
      </p:sp>
      <p:sp>
        <p:nvSpPr>
          <p:cNvPr id="5" name="TextBox 4"/>
          <p:cNvSpPr txBox="1"/>
          <p:nvPr/>
        </p:nvSpPr>
        <p:spPr>
          <a:xfrm>
            <a:off x="2133600" y="3352800"/>
            <a:ext cx="4876800" cy="1323439"/>
          </a:xfrm>
          <a:prstGeom prst="rect">
            <a:avLst/>
          </a:prstGeom>
          <a:solidFill>
            <a:schemeClr val="accent5"/>
          </a:solidFill>
        </p:spPr>
        <p:txBody>
          <a:bodyPr wrap="square" rtlCol="0">
            <a:spAutoFit/>
          </a:bodyPr>
          <a:lstStyle/>
          <a:p>
            <a:pPr algn="ctr"/>
            <a:r>
              <a:rPr lang="en-US" sz="4000" dirty="0" smtClean="0"/>
              <a:t>Michael Kostyshak</a:t>
            </a:r>
          </a:p>
          <a:p>
            <a:pPr algn="ctr"/>
            <a:r>
              <a:rPr lang="en-US" sz="4000" dirty="0" smtClean="0"/>
              <a:t>Assistant Director</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18</a:t>
            </a:fld>
            <a:endParaRPr lang="en-US" dirty="0"/>
          </a:p>
        </p:txBody>
      </p:sp>
    </p:spTree>
    <p:extLst>
      <p:ext uri="{BB962C8B-B14F-4D97-AF65-F5344CB8AC3E}">
        <p14:creationId xmlns:p14="http://schemas.microsoft.com/office/powerpoint/2010/main" val="390334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Location, Location, Location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19</a:t>
            </a:fld>
            <a:endParaRPr lang="en-US" dirty="0"/>
          </a:p>
        </p:txBody>
      </p:sp>
      <p:sp>
        <p:nvSpPr>
          <p:cNvPr id="4" name="TextBox 3"/>
          <p:cNvSpPr txBox="1"/>
          <p:nvPr/>
        </p:nvSpPr>
        <p:spPr>
          <a:xfrm>
            <a:off x="838200" y="1752600"/>
            <a:ext cx="7543800" cy="3970318"/>
          </a:xfrm>
          <a:prstGeom prst="rect">
            <a:avLst/>
          </a:prstGeom>
          <a:noFill/>
        </p:spPr>
        <p:txBody>
          <a:bodyPr wrap="square" rtlCol="0">
            <a:spAutoFit/>
          </a:bodyPr>
          <a:lstStyle/>
          <a:p>
            <a:r>
              <a:rPr lang="en-US" sz="2800" dirty="0" smtClean="0"/>
              <a:t>We’ve moved to the South Street Landing</a:t>
            </a:r>
          </a:p>
          <a:p>
            <a:pPr>
              <a:buFont typeface="Arial" pitchFamily="34" charset="0"/>
              <a:buChar char="•"/>
            </a:pPr>
            <a:endParaRPr lang="en-US" sz="2800" dirty="0"/>
          </a:p>
          <a:p>
            <a:pPr>
              <a:buFont typeface="Arial" pitchFamily="34" charset="0"/>
              <a:buChar char="•"/>
            </a:pPr>
            <a:r>
              <a:rPr lang="en-US" sz="2800" dirty="0" smtClean="0"/>
              <a:t> Official address is: </a:t>
            </a:r>
          </a:p>
          <a:p>
            <a:r>
              <a:rPr lang="en-US" sz="2800" dirty="0" smtClean="0"/>
              <a:t>  Office of Sponsored Projects </a:t>
            </a:r>
          </a:p>
          <a:p>
            <a:r>
              <a:rPr lang="en-US" sz="2800" dirty="0"/>
              <a:t> </a:t>
            </a:r>
            <a:r>
              <a:rPr lang="en-US" sz="2800" dirty="0" smtClean="0"/>
              <a:t> Brown University, Box 1929</a:t>
            </a:r>
          </a:p>
          <a:p>
            <a:r>
              <a:rPr lang="en-US" sz="2800" dirty="0"/>
              <a:t> </a:t>
            </a:r>
            <a:r>
              <a:rPr lang="en-US" sz="2800" dirty="0" smtClean="0"/>
              <a:t> Providence, Rhode Island, USA 02912</a:t>
            </a:r>
          </a:p>
          <a:p>
            <a:endParaRPr lang="en-US" sz="2800" dirty="0"/>
          </a:p>
          <a:p>
            <a:pPr marL="457200" indent="-457200">
              <a:buFont typeface="Arial" panose="020B0604020202020204" pitchFamily="34" charset="0"/>
              <a:buChar char="•"/>
            </a:pPr>
            <a:r>
              <a:rPr lang="en-US" sz="2800" dirty="0" smtClean="0"/>
              <a:t>If a street address is necessary </a:t>
            </a:r>
          </a:p>
          <a:p>
            <a:r>
              <a:rPr lang="en-US" sz="2800" dirty="0" smtClean="0"/>
              <a:t>	350 Eddy Street </a:t>
            </a:r>
          </a:p>
        </p:txBody>
      </p:sp>
    </p:spTree>
    <p:extLst>
      <p:ext uri="{BB962C8B-B14F-4D97-AF65-F5344CB8AC3E}">
        <p14:creationId xmlns:p14="http://schemas.microsoft.com/office/powerpoint/2010/main" val="136377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Coeus Update</a:t>
            </a:r>
          </a:p>
        </p:txBody>
      </p:sp>
      <p:sp>
        <p:nvSpPr>
          <p:cNvPr id="5" name="TextBox 4"/>
          <p:cNvSpPr txBox="1"/>
          <p:nvPr/>
        </p:nvSpPr>
        <p:spPr>
          <a:xfrm>
            <a:off x="2133600" y="2971800"/>
            <a:ext cx="4876800" cy="1938992"/>
          </a:xfrm>
          <a:prstGeom prst="rect">
            <a:avLst/>
          </a:prstGeom>
          <a:solidFill>
            <a:schemeClr val="accent5"/>
          </a:solidFill>
        </p:spPr>
        <p:txBody>
          <a:bodyPr wrap="square" rtlCol="0">
            <a:spAutoFit/>
          </a:bodyPr>
          <a:lstStyle/>
          <a:p>
            <a:pPr algn="ctr"/>
            <a:r>
              <a:rPr lang="en-US" sz="4000" dirty="0" smtClean="0"/>
              <a:t>Andrea Mucci</a:t>
            </a:r>
          </a:p>
          <a:p>
            <a:pPr algn="ctr"/>
            <a:r>
              <a:rPr lang="en-US" sz="4000" dirty="0" smtClean="0"/>
              <a:t>Senior Research Business Analyst</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2</a:t>
            </a:fld>
            <a:endParaRPr lang="en-US" dirty="0"/>
          </a:p>
        </p:txBody>
      </p:sp>
    </p:spTree>
    <p:extLst>
      <p:ext uri="{BB962C8B-B14F-4D97-AF65-F5344CB8AC3E}">
        <p14:creationId xmlns:p14="http://schemas.microsoft.com/office/powerpoint/2010/main" val="2941865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Location, Location, Location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457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Location, Location, Location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895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Location, Location, Location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2692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Location, Location, Location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43" y="-152400"/>
            <a:ext cx="8839200" cy="7075049"/>
          </a:xfrm>
          <a:prstGeom prst="rect">
            <a:avLst/>
          </a:prstGeom>
        </p:spPr>
      </p:pic>
    </p:spTree>
    <p:extLst>
      <p:ext uri="{BB962C8B-B14F-4D97-AF65-F5344CB8AC3E}">
        <p14:creationId xmlns:p14="http://schemas.microsoft.com/office/powerpoint/2010/main" val="3547736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Location, Location, Location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3869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Location, Location, Location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9970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Location, Location, Location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8389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2</a:t>
            </a:r>
            <a:r>
              <a:rPr lang="en-US" sz="4000" baseline="30000" dirty="0" smtClean="0"/>
              <a:t>nd</a:t>
            </a:r>
            <a:r>
              <a:rPr lang="en-US" sz="4000" dirty="0" smtClean="0"/>
              <a:t> Largest source of revenue</a:t>
            </a: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27</a:t>
            </a:fld>
            <a:endParaRPr lang="en-US" dirty="0"/>
          </a:p>
        </p:txBody>
      </p:sp>
      <p:pic>
        <p:nvPicPr>
          <p:cNvPr id="10" name="Picture 9"/>
          <p:cNvPicPr>
            <a:picLocks noChangeAspect="1"/>
          </p:cNvPicPr>
          <p:nvPr/>
        </p:nvPicPr>
        <p:blipFill>
          <a:blip r:embed="rId2"/>
          <a:stretch>
            <a:fillRect/>
          </a:stretch>
        </p:blipFill>
        <p:spPr>
          <a:xfrm>
            <a:off x="1981200" y="1676400"/>
            <a:ext cx="5257800" cy="4419600"/>
          </a:xfrm>
          <a:prstGeom prst="rect">
            <a:avLst/>
          </a:prstGeom>
        </p:spPr>
      </p:pic>
    </p:spTree>
    <p:extLst>
      <p:ext uri="{BB962C8B-B14F-4D97-AF65-F5344CB8AC3E}">
        <p14:creationId xmlns:p14="http://schemas.microsoft.com/office/powerpoint/2010/main" val="856944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Holiday reminders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28</a:t>
            </a:fld>
            <a:endParaRPr lang="en-US" dirty="0"/>
          </a:p>
        </p:txBody>
      </p:sp>
      <p:sp>
        <p:nvSpPr>
          <p:cNvPr id="4" name="Rectangle 3"/>
          <p:cNvSpPr/>
          <p:nvPr/>
        </p:nvSpPr>
        <p:spPr>
          <a:xfrm>
            <a:off x="685800" y="1676400"/>
            <a:ext cx="7924800" cy="4431983"/>
          </a:xfrm>
          <a:prstGeom prst="rect">
            <a:avLst/>
          </a:prstGeom>
        </p:spPr>
        <p:txBody>
          <a:bodyPr wrap="square">
            <a:spAutoFit/>
          </a:bodyPr>
          <a:lstStyle/>
          <a:p>
            <a:r>
              <a:rPr lang="en-US" b="1" u="sng" dirty="0">
                <a:solidFill>
                  <a:srgbClr val="222222"/>
                </a:solidFill>
                <a:latin typeface="arial" panose="020B0604020202020204" pitchFamily="34" charset="0"/>
              </a:rPr>
              <a:t>Winter Break</a:t>
            </a:r>
            <a:endParaRPr lang="en-US" dirty="0">
              <a:solidFill>
                <a:srgbClr val="222222"/>
              </a:solidFill>
              <a:latin typeface="arial" panose="020B0604020202020204" pitchFamily="34" charset="0"/>
            </a:endParaRPr>
          </a:p>
          <a:p>
            <a:r>
              <a:rPr lang="en-US" sz="1600" dirty="0" smtClean="0">
                <a:solidFill>
                  <a:srgbClr val="222222"/>
                </a:solidFill>
                <a:latin typeface="arial" panose="020B0604020202020204" pitchFamily="34" charset="0"/>
              </a:rPr>
              <a:t>Brown </a:t>
            </a:r>
            <a:r>
              <a:rPr lang="en-US" sz="1600" dirty="0">
                <a:solidFill>
                  <a:srgbClr val="222222"/>
                </a:solidFill>
                <a:latin typeface="arial" panose="020B0604020202020204" pitchFamily="34" charset="0"/>
              </a:rPr>
              <a:t>will close at the end of your department’s normal workday on Winter Solstice, </a:t>
            </a:r>
            <a:r>
              <a:rPr lang="en-US" sz="1600" b="1" dirty="0">
                <a:solidFill>
                  <a:srgbClr val="222222"/>
                </a:solidFill>
                <a:latin typeface="arial" panose="020B0604020202020204" pitchFamily="34" charset="0"/>
              </a:rPr>
              <a:t>Thursday, December 21, 2017</a:t>
            </a:r>
            <a:r>
              <a:rPr lang="en-US" sz="1600" dirty="0">
                <a:solidFill>
                  <a:srgbClr val="222222"/>
                </a:solidFill>
                <a:latin typeface="arial" panose="020B0604020202020204" pitchFamily="34" charset="0"/>
              </a:rPr>
              <a:t>, and will re-open at the beginning of your department’s workday on </a:t>
            </a:r>
            <a:r>
              <a:rPr lang="en-US" sz="1600" b="1" dirty="0">
                <a:solidFill>
                  <a:srgbClr val="222222"/>
                </a:solidFill>
                <a:latin typeface="arial" panose="020B0604020202020204" pitchFamily="34" charset="0"/>
              </a:rPr>
              <a:t>Tuesday, January 2, 2018. </a:t>
            </a:r>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
            </a:r>
            <a:br>
              <a:rPr lang="en-US" sz="1600" dirty="0">
                <a:solidFill>
                  <a:srgbClr val="222222"/>
                </a:solidFill>
                <a:latin typeface="arial" panose="020B0604020202020204" pitchFamily="34" charset="0"/>
              </a:rPr>
            </a:br>
            <a:r>
              <a:rPr lang="en-US" sz="1600" dirty="0" smtClean="0">
                <a:solidFill>
                  <a:srgbClr val="222222"/>
                </a:solidFill>
                <a:latin typeface="arial" panose="020B0604020202020204" pitchFamily="34" charset="0"/>
              </a:rPr>
              <a:t>For </a:t>
            </a:r>
            <a:r>
              <a:rPr lang="en-US" sz="1600" dirty="0">
                <a:solidFill>
                  <a:srgbClr val="222222"/>
                </a:solidFill>
                <a:latin typeface="arial" panose="020B0604020202020204" pitchFamily="34" charset="0"/>
              </a:rPr>
              <a:t>all proposals with deadlines that fall during Winter Break the deadline to OSP/BMRA is </a:t>
            </a:r>
            <a:r>
              <a:rPr lang="en-US" sz="1600" b="1" dirty="0">
                <a:solidFill>
                  <a:srgbClr val="222222"/>
                </a:solidFill>
                <a:latin typeface="arial" panose="020B0604020202020204" pitchFamily="34" charset="0"/>
              </a:rPr>
              <a:t>Thursday December 14, 2017  by 5pm</a:t>
            </a:r>
            <a:r>
              <a:rPr lang="en-US" sz="1600" dirty="0">
                <a:solidFill>
                  <a:srgbClr val="222222"/>
                </a:solidFill>
                <a:latin typeface="arial" panose="020B0604020202020204" pitchFamily="34" charset="0"/>
              </a:rPr>
              <a:t>.</a:t>
            </a:r>
          </a:p>
          <a:p>
            <a:r>
              <a:rPr lang="en-US" sz="1600" dirty="0">
                <a:solidFill>
                  <a:srgbClr val="222222"/>
                </a:solidFill>
                <a:latin typeface="arial" panose="020B0604020202020204" pitchFamily="34" charset="0"/>
              </a:rPr>
              <a:t/>
            </a:r>
            <a:br>
              <a:rPr lang="en-US" sz="1600" dirty="0">
                <a:solidFill>
                  <a:srgbClr val="222222"/>
                </a:solidFill>
                <a:latin typeface="arial" panose="020B0604020202020204" pitchFamily="34" charset="0"/>
              </a:rPr>
            </a:br>
            <a:r>
              <a:rPr lang="en-US" sz="1600" dirty="0" smtClean="0">
                <a:solidFill>
                  <a:srgbClr val="222222"/>
                </a:solidFill>
                <a:latin typeface="arial" panose="020B0604020202020204" pitchFamily="34" charset="0"/>
              </a:rPr>
              <a:t>For </a:t>
            </a:r>
            <a:r>
              <a:rPr lang="en-US" sz="1600" dirty="0">
                <a:solidFill>
                  <a:srgbClr val="222222"/>
                </a:solidFill>
                <a:latin typeface="arial" panose="020B0604020202020204" pitchFamily="34" charset="0"/>
              </a:rPr>
              <a:t>programs with deadlines in early January (AIDS and AIDS-Related Research and SBIR/STTR) please contact OSP/BMRA as soon as possible to establish a mutually acceptable submission schedule. </a:t>
            </a:r>
            <a:r>
              <a:rPr lang="en-US" sz="1600" dirty="0" smtClean="0">
                <a:solidFill>
                  <a:srgbClr val="222222"/>
                </a:solidFill>
                <a:latin typeface="arial" panose="020B0604020202020204" pitchFamily="34" charset="0"/>
              </a:rPr>
              <a:t>These deadlines </a:t>
            </a:r>
            <a:r>
              <a:rPr lang="en-US" sz="1600" dirty="0">
                <a:solidFill>
                  <a:srgbClr val="222222"/>
                </a:solidFill>
                <a:latin typeface="arial" panose="020B0604020202020204" pitchFamily="34" charset="0"/>
              </a:rPr>
              <a:t>move to</a:t>
            </a:r>
            <a:r>
              <a:rPr lang="en-US" sz="1600" b="1" dirty="0">
                <a:solidFill>
                  <a:srgbClr val="222222"/>
                </a:solidFill>
                <a:latin typeface="arial" panose="020B0604020202020204" pitchFamily="34" charset="0"/>
              </a:rPr>
              <a:t> Monday, January 8th in 2018</a:t>
            </a:r>
            <a:r>
              <a:rPr lang="en-US" sz="1600" b="1" dirty="0" smtClean="0">
                <a:solidFill>
                  <a:srgbClr val="222222"/>
                </a:solidFill>
                <a:latin typeface="arial" panose="020B0604020202020204" pitchFamily="34" charset="0"/>
              </a:rPr>
              <a:t>.</a:t>
            </a:r>
          </a:p>
          <a:p>
            <a:endParaRPr lang="en-US" sz="1600" b="1" dirty="0">
              <a:solidFill>
                <a:srgbClr val="222222"/>
              </a:solidFill>
              <a:latin typeface="arial" panose="020B0604020202020204" pitchFamily="34" charset="0"/>
            </a:endParaRPr>
          </a:p>
          <a:p>
            <a:r>
              <a:rPr lang="en-US" sz="2400" b="1" dirty="0" smtClean="0">
                <a:solidFill>
                  <a:srgbClr val="00B050"/>
                </a:solidFill>
              </a:rPr>
              <a:t>Please submit all </a:t>
            </a:r>
            <a:r>
              <a:rPr lang="en-US" sz="2400" b="1" dirty="0">
                <a:solidFill>
                  <a:srgbClr val="00B050"/>
                </a:solidFill>
              </a:rPr>
              <a:t>financial data, including return of rough drafts and financial close-out materials well</a:t>
            </a:r>
            <a:r>
              <a:rPr lang="en-US" sz="2400" dirty="0">
                <a:solidFill>
                  <a:srgbClr val="00B050"/>
                </a:solidFill>
              </a:rPr>
              <a:t> </a:t>
            </a:r>
            <a:r>
              <a:rPr lang="en-US" sz="2400" b="1" dirty="0">
                <a:solidFill>
                  <a:srgbClr val="00B050"/>
                </a:solidFill>
              </a:rPr>
              <a:t>in advance of </a:t>
            </a:r>
            <a:r>
              <a:rPr lang="en-US" sz="2400" b="1" dirty="0" smtClean="0">
                <a:solidFill>
                  <a:srgbClr val="00B050"/>
                </a:solidFill>
              </a:rPr>
              <a:t>Winter</a:t>
            </a:r>
            <a:r>
              <a:rPr lang="en-US" sz="2400" b="1" dirty="0">
                <a:solidFill>
                  <a:srgbClr val="00B050"/>
                </a:solidFill>
              </a:rPr>
              <a:t> Break</a:t>
            </a:r>
            <a:r>
              <a:rPr lang="en-US" sz="2400" dirty="0">
                <a:solidFill>
                  <a:srgbClr val="00B050"/>
                </a:solidFill>
              </a:rPr>
              <a:t>. </a:t>
            </a:r>
            <a:endParaRPr lang="en-US" sz="2400" b="0" i="0" dirty="0">
              <a:solidFill>
                <a:srgbClr val="00B050"/>
              </a:solidFill>
              <a:effectLst/>
              <a:latin typeface="arial" panose="020B0604020202020204" pitchFamily="34" charset="0"/>
            </a:endParaRPr>
          </a:p>
        </p:txBody>
      </p:sp>
    </p:spTree>
    <p:extLst>
      <p:ext uri="{BB962C8B-B14F-4D97-AF65-F5344CB8AC3E}">
        <p14:creationId xmlns:p14="http://schemas.microsoft.com/office/powerpoint/2010/main" val="2327579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Holiday reminders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29</a:t>
            </a:fld>
            <a:endParaRPr lang="en-US" dirty="0"/>
          </a:p>
        </p:txBody>
      </p:sp>
      <p:sp>
        <p:nvSpPr>
          <p:cNvPr id="4" name="Rectangle 3"/>
          <p:cNvSpPr/>
          <p:nvPr/>
        </p:nvSpPr>
        <p:spPr>
          <a:xfrm>
            <a:off x="685800" y="1676400"/>
            <a:ext cx="7924800" cy="4524315"/>
          </a:xfrm>
          <a:prstGeom prst="rect">
            <a:avLst/>
          </a:prstGeom>
        </p:spPr>
        <p:txBody>
          <a:bodyPr wrap="square">
            <a:spAutoFit/>
          </a:bodyPr>
          <a:lstStyle/>
          <a:p>
            <a:pPr algn="ctr"/>
            <a:r>
              <a:rPr lang="en-US" sz="2400" dirty="0" smtClean="0"/>
              <a:t>December </a:t>
            </a:r>
            <a:r>
              <a:rPr lang="en-US" sz="2400" dirty="0"/>
              <a:t>31, 2017, PDF single-file Adobe packages will no longer be available for download from Grants.gov</a:t>
            </a:r>
            <a:r>
              <a:rPr lang="en-US" sz="2400" dirty="0" smtClean="0"/>
              <a:t>.</a:t>
            </a:r>
          </a:p>
          <a:p>
            <a:endParaRPr lang="en-US" sz="2400" dirty="0" smtClean="0"/>
          </a:p>
          <a:p>
            <a:pPr algn="ctr"/>
            <a:r>
              <a:rPr lang="en-US" sz="2400" dirty="0" smtClean="0"/>
              <a:t>Priority ranking of submission methods:</a:t>
            </a:r>
          </a:p>
          <a:p>
            <a:pPr algn="ctr"/>
            <a:endParaRPr lang="en-US" sz="2400" dirty="0" smtClean="0"/>
          </a:p>
          <a:p>
            <a:pPr marL="457200" indent="-457200" algn="ctr">
              <a:buFont typeface="+mj-lt"/>
              <a:buAutoNum type="arabicPeriod"/>
            </a:pPr>
            <a:r>
              <a:rPr lang="en-US" sz="2400" dirty="0" smtClean="0"/>
              <a:t>(S2S) via </a:t>
            </a:r>
            <a:r>
              <a:rPr lang="en-US" sz="2400" dirty="0" smtClean="0">
                <a:solidFill>
                  <a:srgbClr val="FF0000"/>
                </a:solidFill>
              </a:rPr>
              <a:t>Coeus</a:t>
            </a:r>
            <a:r>
              <a:rPr lang="en-US" sz="2400" dirty="0" smtClean="0"/>
              <a:t> Proposal Development</a:t>
            </a:r>
          </a:p>
          <a:p>
            <a:pPr marL="457200" indent="-457200" algn="ctr">
              <a:buFont typeface="+mj-lt"/>
              <a:buAutoNum type="arabicPeriod"/>
            </a:pPr>
            <a:r>
              <a:rPr lang="en-US" sz="2400" dirty="0" smtClean="0"/>
              <a:t>Sponsor website NIH ASSIST or NSF FastLane or NASA NSPIRES, etc.</a:t>
            </a:r>
          </a:p>
          <a:p>
            <a:pPr marL="457200" indent="-457200" algn="ctr">
              <a:buFont typeface="+mj-lt"/>
              <a:buAutoNum type="arabicPeriod"/>
            </a:pPr>
            <a:r>
              <a:rPr lang="en-US" sz="2400" dirty="0" smtClean="0"/>
              <a:t>Grants.gov WorkSpace</a:t>
            </a:r>
          </a:p>
          <a:p>
            <a:pPr marL="342900" indent="-342900">
              <a:buFont typeface="Arial" panose="020B0604020202020204" pitchFamily="34" charset="0"/>
              <a:buChar char="•"/>
            </a:pPr>
            <a:endParaRPr lang="en-US" sz="2400" dirty="0" smtClean="0"/>
          </a:p>
          <a:p>
            <a:r>
              <a:rPr lang="en-US" sz="2400" dirty="0"/>
              <a:t>  </a:t>
            </a:r>
          </a:p>
          <a:p>
            <a:pPr marL="342900"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25053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a:t>
            </a:fld>
            <a:endParaRPr lang="en-US" dirty="0"/>
          </a:p>
        </p:txBody>
      </p:sp>
      <p:sp>
        <p:nvSpPr>
          <p:cNvPr id="4" name="TextBox 3"/>
          <p:cNvSpPr txBox="1"/>
          <p:nvPr/>
        </p:nvSpPr>
        <p:spPr>
          <a:xfrm>
            <a:off x="838200" y="1752600"/>
            <a:ext cx="7543800" cy="5940088"/>
          </a:xfrm>
          <a:prstGeom prst="rect">
            <a:avLst/>
          </a:prstGeom>
          <a:noFill/>
        </p:spPr>
        <p:txBody>
          <a:bodyPr wrap="square" rtlCol="0">
            <a:spAutoFit/>
          </a:bodyPr>
          <a:lstStyle/>
          <a:p>
            <a:r>
              <a:rPr lang="en-US" sz="3200" dirty="0" smtClean="0"/>
              <a:t>*New* Coeus User Attached S2S forms </a:t>
            </a:r>
          </a:p>
          <a:p>
            <a:endParaRPr lang="en-US" sz="2000" dirty="0"/>
          </a:p>
          <a:p>
            <a:pPr marL="457200" indent="-457200">
              <a:buFont typeface="Arial" panose="020B0604020202020204" pitchFamily="34" charset="0"/>
              <a:buChar char="•"/>
            </a:pPr>
            <a:r>
              <a:rPr lang="en-US" sz="2800" dirty="0" smtClean="0"/>
              <a:t>Two new forms available to be uploaded in the </a:t>
            </a:r>
            <a:r>
              <a:rPr lang="en-US" sz="2800" b="1" i="1" dirty="0" smtClean="0"/>
              <a:t>User Attached S2S Forms </a:t>
            </a:r>
            <a:r>
              <a:rPr lang="en-US" sz="2800" dirty="0" smtClean="0"/>
              <a:t>section:</a:t>
            </a:r>
          </a:p>
          <a:p>
            <a:pPr marL="1371600" lvl="2" indent="-457200">
              <a:buFont typeface="Arial" panose="020B0604020202020204" pitchFamily="34" charset="0"/>
              <a:buChar char="•"/>
            </a:pPr>
            <a:r>
              <a:rPr lang="en-US" sz="2800" dirty="0" smtClean="0"/>
              <a:t>Project Abstract Form version 1.2</a:t>
            </a:r>
          </a:p>
          <a:p>
            <a:pPr marL="1371600" lvl="2" indent="-457200">
              <a:buFont typeface="Arial" panose="020B0604020202020204" pitchFamily="34" charset="0"/>
              <a:buChar char="•"/>
            </a:pPr>
            <a:r>
              <a:rPr lang="en-US" sz="2800" dirty="0" smtClean="0"/>
              <a:t>Attachments Form version 1.2</a:t>
            </a:r>
            <a:br>
              <a:rPr lang="en-US" sz="2800" dirty="0" smtClean="0"/>
            </a:br>
            <a:endParaRPr lang="en-US" sz="1000" dirty="0" smtClean="0"/>
          </a:p>
          <a:p>
            <a:pPr marL="457200" indent="-457200">
              <a:buFont typeface="Arial" panose="020B0604020202020204" pitchFamily="34" charset="0"/>
              <a:buChar char="•"/>
            </a:pPr>
            <a:r>
              <a:rPr lang="en-US" sz="2800" dirty="0" smtClean="0"/>
              <a:t>These forms are required in various Department of Defense opportunities.</a:t>
            </a:r>
            <a:br>
              <a:rPr lang="en-US" sz="2800" dirty="0" smtClean="0"/>
            </a:br>
            <a:endParaRPr lang="en-US" sz="1000" dirty="0" smtClean="0"/>
          </a:p>
          <a:p>
            <a:pPr marL="457200" indent="-457200">
              <a:buFont typeface="Arial" panose="020B0604020202020204" pitchFamily="34" charset="0"/>
              <a:buChar char="•"/>
            </a:pPr>
            <a:r>
              <a:rPr lang="en-US" sz="2800" dirty="0" smtClean="0"/>
              <a:t>Implementation plan is for </a:t>
            </a:r>
            <a:r>
              <a:rPr lang="en-US" sz="2800" b="1" dirty="0" smtClean="0"/>
              <a:t>January 2018</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endParaRPr lang="en-US" sz="2800" dirty="0" smtClean="0"/>
          </a:p>
          <a:p>
            <a:pPr lvl="2">
              <a:buFont typeface="Arial" pitchFamily="34" charset="0"/>
              <a:buChar char="•"/>
            </a:pPr>
            <a:endParaRPr lang="en-US" sz="2800" dirty="0" smtClean="0"/>
          </a:p>
        </p:txBody>
      </p:sp>
    </p:spTree>
    <p:extLst>
      <p:ext uri="{BB962C8B-B14F-4D97-AF65-F5344CB8AC3E}">
        <p14:creationId xmlns:p14="http://schemas.microsoft.com/office/powerpoint/2010/main" val="3572981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NASA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30</a:t>
            </a:fld>
            <a:endParaRPr lang="en-US" dirty="0"/>
          </a:p>
        </p:txBody>
      </p:sp>
      <p:sp>
        <p:nvSpPr>
          <p:cNvPr id="4" name="TextBox 3"/>
          <p:cNvSpPr txBox="1"/>
          <p:nvPr/>
        </p:nvSpPr>
        <p:spPr>
          <a:xfrm>
            <a:off x="838200" y="1752600"/>
            <a:ext cx="7543800" cy="4401205"/>
          </a:xfrm>
          <a:prstGeom prst="rect">
            <a:avLst/>
          </a:prstGeom>
          <a:noFill/>
        </p:spPr>
        <p:txBody>
          <a:bodyPr wrap="square" rtlCol="0">
            <a:spAutoFit/>
          </a:bodyPr>
          <a:lstStyle/>
          <a:p>
            <a:r>
              <a:rPr lang="en-US" sz="2800" b="1" dirty="0" smtClean="0"/>
              <a:t>No-cost extension requests </a:t>
            </a:r>
            <a:r>
              <a:rPr lang="en-US" sz="2800" dirty="0" smtClean="0"/>
              <a:t>for grants &amp; cooperative agreements</a:t>
            </a:r>
          </a:p>
          <a:p>
            <a:endParaRPr lang="en-US" sz="2800" dirty="0" smtClean="0"/>
          </a:p>
          <a:p>
            <a:pPr>
              <a:buFont typeface="Arial" pitchFamily="34" charset="0"/>
              <a:buChar char="•"/>
            </a:pPr>
            <a:r>
              <a:rPr lang="en-US" sz="2800" dirty="0" smtClean="0"/>
              <a:t>Due within a  20 day window, no earlier than 30 days and not later than 10 days prior to the end date.</a:t>
            </a:r>
          </a:p>
          <a:p>
            <a:pPr>
              <a:buFont typeface="Arial" pitchFamily="34" charset="0"/>
              <a:buChar char="•"/>
            </a:pPr>
            <a:r>
              <a:rPr lang="en-US" sz="2800" dirty="0" smtClean="0"/>
              <a:t>Annual progress report must be attached. NSSC on-line web form will not be accepted if report is missing</a:t>
            </a:r>
          </a:p>
          <a:p>
            <a:pPr>
              <a:buFont typeface="Arial" pitchFamily="34" charset="0"/>
              <a:buChar char="•"/>
            </a:pPr>
            <a:r>
              <a:rPr lang="en-US" sz="2800" dirty="0" smtClean="0"/>
              <a:t>Send report and request to OSP using UPAS form </a:t>
            </a:r>
          </a:p>
        </p:txBody>
      </p:sp>
      <p:pic>
        <p:nvPicPr>
          <p:cNvPr id="5" name="Picture 4"/>
          <p:cNvPicPr>
            <a:picLocks noChangeAspect="1"/>
          </p:cNvPicPr>
          <p:nvPr/>
        </p:nvPicPr>
        <p:blipFill>
          <a:blip r:embed="rId2"/>
          <a:stretch>
            <a:fillRect/>
          </a:stretch>
        </p:blipFill>
        <p:spPr>
          <a:xfrm>
            <a:off x="6858000" y="1676400"/>
            <a:ext cx="1600200" cy="1428750"/>
          </a:xfrm>
          <a:prstGeom prst="rect">
            <a:avLst/>
          </a:prstGeom>
        </p:spPr>
      </p:pic>
    </p:spTree>
    <p:extLst>
      <p:ext uri="{BB962C8B-B14F-4D97-AF65-F5344CB8AC3E}">
        <p14:creationId xmlns:p14="http://schemas.microsoft.com/office/powerpoint/2010/main" val="3344553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National Science Foundation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31</a:t>
            </a:fld>
            <a:endParaRPr lang="en-US" dirty="0"/>
          </a:p>
        </p:txBody>
      </p:sp>
      <p:sp>
        <p:nvSpPr>
          <p:cNvPr id="4" name="TextBox 3"/>
          <p:cNvSpPr txBox="1"/>
          <p:nvPr/>
        </p:nvSpPr>
        <p:spPr>
          <a:xfrm>
            <a:off x="914400" y="1824841"/>
            <a:ext cx="7543800" cy="4585871"/>
          </a:xfrm>
          <a:prstGeom prst="rect">
            <a:avLst/>
          </a:prstGeom>
          <a:noFill/>
        </p:spPr>
        <p:txBody>
          <a:bodyPr wrap="square" rtlCol="0">
            <a:spAutoFit/>
          </a:bodyPr>
          <a:lstStyle/>
          <a:p>
            <a:pPr>
              <a:buFont typeface="Arial" pitchFamily="34" charset="0"/>
              <a:buChar char="•"/>
            </a:pPr>
            <a:r>
              <a:rPr lang="en-US" sz="2400" dirty="0" smtClean="0"/>
              <a:t>"</a:t>
            </a:r>
            <a:r>
              <a:rPr lang="en-US" sz="2400" dirty="0"/>
              <a:t>No-Deadline," Full-proposal Submission Process for Most Programs in the Directorate for Biological </a:t>
            </a:r>
            <a:r>
              <a:rPr lang="en-US" sz="2400" dirty="0" smtClean="0"/>
              <a:t>Sciences begins January 2018</a:t>
            </a:r>
          </a:p>
          <a:p>
            <a:pPr lvl="1">
              <a:buFont typeface="Arial" pitchFamily="34" charset="0"/>
              <a:buChar char="•"/>
            </a:pPr>
            <a:r>
              <a:rPr lang="en-US" sz="2400" dirty="0" smtClean="0"/>
              <a:t>Core </a:t>
            </a:r>
            <a:r>
              <a:rPr lang="en-US" sz="2400" dirty="0"/>
              <a:t>programs in the Division of Environmental Biology (DEB), the Division of Integrative Organismal Systems (IOS), the Division of Molecular and Cellular Biosciences (MCB), and to the programs in the Research Resources Cluster of the Division of Biological Infrastructure (DBI</a:t>
            </a:r>
            <a:r>
              <a:rPr lang="en-US" sz="2400" dirty="0" smtClean="0"/>
              <a:t>).</a:t>
            </a:r>
          </a:p>
          <a:p>
            <a:pPr lvl="1">
              <a:buFont typeface="Arial" pitchFamily="34" charset="0"/>
              <a:buChar char="•"/>
            </a:pPr>
            <a:endParaRPr lang="en-US" sz="2400" b="1" dirty="0"/>
          </a:p>
          <a:p>
            <a:pPr lvl="1">
              <a:buFont typeface="Arial" pitchFamily="34" charset="0"/>
              <a:buChar char="•"/>
            </a:pPr>
            <a:r>
              <a:rPr lang="en-US" sz="2400" dirty="0" smtClean="0"/>
              <a:t>Much more detail in FAQs </a:t>
            </a:r>
            <a:r>
              <a:rPr lang="en-US" sz="2400" dirty="0" smtClean="0">
                <a:hlinkClick r:id="rId2"/>
              </a:rPr>
              <a:t>here. </a:t>
            </a:r>
            <a:endParaRPr lang="en-US" sz="2400" dirty="0"/>
          </a:p>
          <a:p>
            <a:pPr lvl="1">
              <a:buFont typeface="Arial" pitchFamily="34" charset="0"/>
              <a:buChar char="•"/>
            </a:pPr>
            <a:endParaRPr lang="en-US" sz="2800" dirty="0" smtClean="0"/>
          </a:p>
        </p:txBody>
      </p:sp>
    </p:spTree>
    <p:extLst>
      <p:ext uri="{BB962C8B-B14F-4D97-AF65-F5344CB8AC3E}">
        <p14:creationId xmlns:p14="http://schemas.microsoft.com/office/powerpoint/2010/main" val="1839634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National Science Foundation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32</a:t>
            </a:fld>
            <a:endParaRPr lang="en-US" dirty="0"/>
          </a:p>
        </p:txBody>
      </p:sp>
      <p:sp>
        <p:nvSpPr>
          <p:cNvPr id="4" name="TextBox 3"/>
          <p:cNvSpPr txBox="1"/>
          <p:nvPr/>
        </p:nvSpPr>
        <p:spPr>
          <a:xfrm>
            <a:off x="914400" y="1824841"/>
            <a:ext cx="7543800" cy="4708981"/>
          </a:xfrm>
          <a:prstGeom prst="rect">
            <a:avLst/>
          </a:prstGeom>
          <a:noFill/>
        </p:spPr>
        <p:txBody>
          <a:bodyPr wrap="square" rtlCol="0">
            <a:spAutoFit/>
          </a:bodyPr>
          <a:lstStyle/>
          <a:p>
            <a:r>
              <a:rPr lang="en-US" sz="2800" dirty="0" smtClean="0">
                <a:hlinkClick r:id="rId2"/>
              </a:rPr>
              <a:t>Proposal &amp; Award Policies &amp; Procedures Guide </a:t>
            </a:r>
            <a:endParaRPr lang="en-US" sz="2800" dirty="0" smtClean="0"/>
          </a:p>
          <a:p>
            <a:r>
              <a:rPr lang="en-US" sz="2800" dirty="0"/>
              <a:t> </a:t>
            </a:r>
            <a:r>
              <a:rPr lang="en-US" sz="2800" dirty="0" smtClean="0"/>
              <a:t> Effective date </a:t>
            </a:r>
            <a:r>
              <a:rPr lang="en-US" sz="2800" dirty="0" smtClean="0">
                <a:solidFill>
                  <a:srgbClr val="FF0000"/>
                </a:solidFill>
              </a:rPr>
              <a:t>January 29, 2018</a:t>
            </a:r>
          </a:p>
          <a:p>
            <a:pPr lvl="1">
              <a:buFont typeface="Arial" pitchFamily="34" charset="0"/>
              <a:buChar char="•"/>
            </a:pPr>
            <a:endParaRPr lang="en-US" sz="2400" dirty="0" smtClean="0"/>
          </a:p>
          <a:p>
            <a:pPr lvl="1">
              <a:buFont typeface="Arial" pitchFamily="34" charset="0"/>
              <a:buChar char="•"/>
            </a:pPr>
            <a:r>
              <a:rPr lang="en-US" sz="2400" dirty="0" smtClean="0"/>
              <a:t>COA – use standard NSF COA template in .xls or .xlsx format, some information </a:t>
            </a:r>
            <a:r>
              <a:rPr lang="en-US" sz="2400" dirty="0"/>
              <a:t>requested in prior versions of the PAPPG is no longer requested. </a:t>
            </a:r>
            <a:endParaRPr lang="en-US" sz="2400" dirty="0" smtClean="0"/>
          </a:p>
          <a:p>
            <a:pPr lvl="1">
              <a:buFont typeface="Arial" pitchFamily="34" charset="0"/>
              <a:buChar char="•"/>
            </a:pPr>
            <a:endParaRPr lang="en-US" sz="2400" dirty="0" smtClean="0"/>
          </a:p>
          <a:p>
            <a:pPr lvl="1">
              <a:buFont typeface="Arial" pitchFamily="34" charset="0"/>
              <a:buChar char="•"/>
            </a:pPr>
            <a:r>
              <a:rPr lang="en-US" sz="2400" dirty="0" smtClean="0"/>
              <a:t>Project Description must contain separate section specifically identified as “</a:t>
            </a:r>
            <a:r>
              <a:rPr lang="en-US" sz="2400" i="1" dirty="0" smtClean="0"/>
              <a:t>Intellectual Merit”</a:t>
            </a:r>
          </a:p>
          <a:p>
            <a:pPr lvl="1"/>
            <a:endParaRPr lang="en-US" sz="2400" i="1" dirty="0" smtClean="0"/>
          </a:p>
          <a:p>
            <a:pPr lvl="1">
              <a:buFont typeface="Arial" pitchFamily="34" charset="0"/>
              <a:buChar char="•"/>
            </a:pPr>
            <a:r>
              <a:rPr lang="en-US" sz="2400" dirty="0" smtClean="0"/>
              <a:t>Budget Justification may now be 5 pages</a:t>
            </a:r>
          </a:p>
          <a:p>
            <a:pPr lvl="1">
              <a:buFont typeface="Arial" pitchFamily="34" charset="0"/>
              <a:buChar char="•"/>
            </a:pPr>
            <a:endParaRPr lang="en-US" sz="2800" dirty="0" smtClean="0"/>
          </a:p>
        </p:txBody>
      </p:sp>
    </p:spTree>
    <p:extLst>
      <p:ext uri="{BB962C8B-B14F-4D97-AF65-F5344CB8AC3E}">
        <p14:creationId xmlns:p14="http://schemas.microsoft.com/office/powerpoint/2010/main" val="4210519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National Science Foundation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33</a:t>
            </a:fld>
            <a:endParaRPr lang="en-US" dirty="0"/>
          </a:p>
        </p:txBody>
      </p:sp>
      <p:sp>
        <p:nvSpPr>
          <p:cNvPr id="4" name="TextBox 3"/>
          <p:cNvSpPr txBox="1"/>
          <p:nvPr/>
        </p:nvSpPr>
        <p:spPr>
          <a:xfrm>
            <a:off x="914400" y="1824841"/>
            <a:ext cx="7543800" cy="4401205"/>
          </a:xfrm>
          <a:prstGeom prst="rect">
            <a:avLst/>
          </a:prstGeom>
          <a:noFill/>
        </p:spPr>
        <p:txBody>
          <a:bodyPr wrap="square" rtlCol="0">
            <a:spAutoFit/>
          </a:bodyPr>
          <a:lstStyle/>
          <a:p>
            <a:pPr lvl="1">
              <a:buFont typeface="Arial" pitchFamily="34" charset="0"/>
              <a:buChar char="•"/>
            </a:pPr>
            <a:r>
              <a:rPr lang="en-US" sz="2800" dirty="0" smtClean="0"/>
              <a:t>Results from Prior NSF Support – clarifies timeframe which requires reporting, END date in past 5 years or current award in NC Ext)</a:t>
            </a:r>
          </a:p>
          <a:p>
            <a:pPr lvl="1">
              <a:buFont typeface="Arial" pitchFamily="34" charset="0"/>
              <a:buChar char="•"/>
            </a:pPr>
            <a:endParaRPr lang="en-US" sz="2800" dirty="0" smtClean="0"/>
          </a:p>
          <a:p>
            <a:pPr lvl="1">
              <a:buFont typeface="Arial" pitchFamily="34" charset="0"/>
              <a:buChar char="•"/>
            </a:pPr>
            <a:r>
              <a:rPr lang="en-US" sz="2800" dirty="0" smtClean="0"/>
              <a:t>Indirect costs – amounts for indirect should be specified in Budget Justification</a:t>
            </a:r>
          </a:p>
          <a:p>
            <a:pPr lvl="1">
              <a:buFont typeface="Arial" pitchFamily="34" charset="0"/>
              <a:buChar char="•"/>
            </a:pPr>
            <a:endParaRPr lang="en-US" sz="2800" dirty="0" smtClean="0"/>
          </a:p>
          <a:p>
            <a:pPr lvl="1">
              <a:buFont typeface="Arial" pitchFamily="34" charset="0"/>
              <a:buChar char="•"/>
            </a:pPr>
            <a:r>
              <a:rPr lang="en-US" sz="2800" dirty="0" smtClean="0"/>
              <a:t>Data Management Plans – added guidance for collaborative projects</a:t>
            </a:r>
          </a:p>
          <a:p>
            <a:pPr lvl="1">
              <a:buFont typeface="Arial" pitchFamily="34" charset="0"/>
              <a:buChar char="•"/>
            </a:pPr>
            <a:endParaRPr lang="en-US" sz="2800" dirty="0" smtClean="0"/>
          </a:p>
        </p:txBody>
      </p:sp>
    </p:spTree>
    <p:extLst>
      <p:ext uri="{BB962C8B-B14F-4D97-AF65-F5344CB8AC3E}">
        <p14:creationId xmlns:p14="http://schemas.microsoft.com/office/powerpoint/2010/main" val="216147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National Science Foundation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34</a:t>
            </a:fld>
            <a:endParaRPr lang="en-US" dirty="0"/>
          </a:p>
        </p:txBody>
      </p:sp>
      <p:sp>
        <p:nvSpPr>
          <p:cNvPr id="4" name="TextBox 3"/>
          <p:cNvSpPr txBox="1"/>
          <p:nvPr/>
        </p:nvSpPr>
        <p:spPr>
          <a:xfrm>
            <a:off x="914400" y="1824841"/>
            <a:ext cx="7543800" cy="3539430"/>
          </a:xfrm>
          <a:prstGeom prst="rect">
            <a:avLst/>
          </a:prstGeom>
          <a:noFill/>
        </p:spPr>
        <p:txBody>
          <a:bodyPr wrap="square" rtlCol="0">
            <a:spAutoFit/>
          </a:bodyPr>
          <a:lstStyle/>
          <a:p>
            <a:pPr lvl="1"/>
            <a:r>
              <a:rPr lang="en-US" sz="2800" dirty="0" smtClean="0"/>
              <a:t>Collaborators and Other Affiliations </a:t>
            </a:r>
          </a:p>
          <a:p>
            <a:pPr lvl="1"/>
            <a:endParaRPr lang="en-US" sz="2800" dirty="0" smtClean="0"/>
          </a:p>
          <a:p>
            <a:pPr marL="914400" lvl="1" indent="-457200">
              <a:buFont typeface="Arial" panose="020B0604020202020204" pitchFamily="34" charset="0"/>
              <a:buChar char="•"/>
            </a:pPr>
            <a:r>
              <a:rPr lang="en-US" sz="2800" dirty="0" smtClean="0"/>
              <a:t>No </a:t>
            </a:r>
            <a:r>
              <a:rPr lang="en-US" sz="2800" dirty="0"/>
              <a:t>longer included in the NSF biographical </a:t>
            </a:r>
            <a:r>
              <a:rPr lang="en-US" sz="2800" dirty="0" smtClean="0"/>
              <a:t>sketch</a:t>
            </a:r>
          </a:p>
          <a:p>
            <a:pPr marL="914400" lvl="1" indent="-457200">
              <a:buFont typeface="Arial" panose="020B0604020202020204" pitchFamily="34" charset="0"/>
              <a:buChar char="•"/>
            </a:pPr>
            <a:r>
              <a:rPr lang="en-US" sz="2800" dirty="0"/>
              <a:t>N</a:t>
            </a:r>
            <a:r>
              <a:rPr lang="en-US" sz="2800" dirty="0" smtClean="0"/>
              <a:t>o </a:t>
            </a:r>
            <a:r>
              <a:rPr lang="en-US" sz="2800" dirty="0"/>
              <a:t>longer need to be provided in alphabetical </a:t>
            </a:r>
            <a:r>
              <a:rPr lang="en-US" sz="2800" dirty="0" smtClean="0"/>
              <a:t>order</a:t>
            </a:r>
          </a:p>
          <a:p>
            <a:pPr marL="914400" lvl="1" indent="-457200">
              <a:buFont typeface="Arial" panose="020B0604020202020204" pitchFamily="34" charset="0"/>
              <a:buChar char="•"/>
            </a:pPr>
            <a:r>
              <a:rPr lang="en-US" sz="2800" dirty="0" smtClean="0"/>
              <a:t>No </a:t>
            </a:r>
            <a:r>
              <a:rPr lang="en-US" sz="2800" dirty="0"/>
              <a:t>longer required to list postdocs </a:t>
            </a:r>
            <a:r>
              <a:rPr lang="en-US" sz="2800" dirty="0" smtClean="0"/>
              <a:t>sponsored</a:t>
            </a:r>
          </a:p>
        </p:txBody>
      </p:sp>
    </p:spTree>
    <p:extLst>
      <p:ext uri="{BB962C8B-B14F-4D97-AF65-F5344CB8AC3E}">
        <p14:creationId xmlns:p14="http://schemas.microsoft.com/office/powerpoint/2010/main" val="847900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National Science Foundation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35</a:t>
            </a:fld>
            <a:endParaRPr lang="en-US" dirty="0"/>
          </a:p>
        </p:txBody>
      </p:sp>
      <p:sp>
        <p:nvSpPr>
          <p:cNvPr id="4" name="TextBox 3"/>
          <p:cNvSpPr txBox="1"/>
          <p:nvPr/>
        </p:nvSpPr>
        <p:spPr>
          <a:xfrm>
            <a:off x="914400" y="1824841"/>
            <a:ext cx="7543800" cy="3970318"/>
          </a:xfrm>
          <a:prstGeom prst="rect">
            <a:avLst/>
          </a:prstGeom>
          <a:noFill/>
        </p:spPr>
        <p:txBody>
          <a:bodyPr wrap="square" rtlCol="0">
            <a:spAutoFit/>
          </a:bodyPr>
          <a:lstStyle/>
          <a:p>
            <a:pPr lvl="1"/>
            <a:r>
              <a:rPr lang="en-US" sz="2800" dirty="0" smtClean="0"/>
              <a:t>Collaborators and Other Affiliations </a:t>
            </a:r>
          </a:p>
          <a:p>
            <a:pPr lvl="1"/>
            <a:endParaRPr lang="en-US" sz="2800" dirty="0" smtClean="0"/>
          </a:p>
          <a:p>
            <a:pPr marL="914400" lvl="1" indent="-457200">
              <a:buFont typeface="Arial" panose="020B0604020202020204" pitchFamily="34" charset="0"/>
              <a:buChar char="•"/>
            </a:pPr>
            <a:r>
              <a:rPr lang="en-US" sz="2800" dirty="0" smtClean="0"/>
              <a:t>Part </a:t>
            </a:r>
            <a:r>
              <a:rPr lang="en-US" sz="2800" dirty="0"/>
              <a:t>B of the </a:t>
            </a:r>
            <a:r>
              <a:rPr lang="en-US" sz="2800" dirty="0" smtClean="0"/>
              <a:t>template: </a:t>
            </a:r>
            <a:r>
              <a:rPr lang="en-US" sz="2800" dirty="0"/>
              <a:t>category “G” is for the investigator’s own PhD advisors, while category “P” refers to the investigator’s non-PhD graduate advisors (e.g. Master’s advisor). </a:t>
            </a:r>
            <a:endParaRPr lang="en-US" sz="2800" dirty="0" smtClean="0"/>
          </a:p>
          <a:p>
            <a:pPr lvl="1">
              <a:buFont typeface="Arial" pitchFamily="34" charset="0"/>
              <a:buChar char="•"/>
            </a:pPr>
            <a:r>
              <a:rPr lang="en-US" sz="2800" dirty="0" smtClean="0">
                <a:hlinkClick r:id="rId2"/>
              </a:rPr>
              <a:t>     https://www.nsf.gov/bfa/dias/policy/coa.jsp</a:t>
            </a:r>
            <a:endParaRPr lang="en-US" sz="2800" dirty="0" smtClean="0"/>
          </a:p>
        </p:txBody>
      </p:sp>
    </p:spTree>
    <p:extLst>
      <p:ext uri="{BB962C8B-B14F-4D97-AF65-F5344CB8AC3E}">
        <p14:creationId xmlns:p14="http://schemas.microsoft.com/office/powerpoint/2010/main" val="1892676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National Science Foundation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36</a:t>
            </a:fld>
            <a:endParaRPr lang="en-US" dirty="0"/>
          </a:p>
        </p:txBody>
      </p:sp>
      <p:sp>
        <p:nvSpPr>
          <p:cNvPr id="4" name="TextBox 3"/>
          <p:cNvSpPr txBox="1"/>
          <p:nvPr/>
        </p:nvSpPr>
        <p:spPr>
          <a:xfrm>
            <a:off x="914400" y="1824841"/>
            <a:ext cx="7543800" cy="3108543"/>
          </a:xfrm>
          <a:prstGeom prst="rect">
            <a:avLst/>
          </a:prstGeom>
          <a:noFill/>
        </p:spPr>
        <p:txBody>
          <a:bodyPr wrap="square" rtlCol="0">
            <a:spAutoFit/>
          </a:bodyPr>
          <a:lstStyle/>
          <a:p>
            <a:pPr lvl="1"/>
            <a:r>
              <a:rPr lang="en-US" sz="2800" dirty="0" smtClean="0"/>
              <a:t>Collaborators and Other Affiliations </a:t>
            </a:r>
          </a:p>
          <a:p>
            <a:pPr marL="914400" lvl="1"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smtClean="0"/>
              <a:t>Proposers </a:t>
            </a:r>
            <a:r>
              <a:rPr lang="en-US" sz="2800" dirty="0"/>
              <a:t>using the Collaborators and Other Affiliations template for more than 10 senior project personnel will encounter proposal print preview issues. </a:t>
            </a:r>
            <a:endParaRPr lang="en-US" sz="2800" dirty="0" smtClean="0"/>
          </a:p>
          <a:p>
            <a:pPr marL="914400" lvl="1" indent="-457200">
              <a:buFont typeface="Arial" panose="020B0604020202020204" pitchFamily="34" charset="0"/>
              <a:buChar char="•"/>
            </a:pPr>
            <a:r>
              <a:rPr lang="en-US" sz="2800" dirty="0" smtClean="0">
                <a:hlinkClick r:id="rId2"/>
              </a:rPr>
              <a:t>Click here for additional guidance</a:t>
            </a:r>
            <a:endParaRPr lang="en-US" sz="2800" dirty="0" smtClean="0"/>
          </a:p>
        </p:txBody>
      </p:sp>
    </p:spTree>
    <p:extLst>
      <p:ext uri="{BB962C8B-B14F-4D97-AF65-F5344CB8AC3E}">
        <p14:creationId xmlns:p14="http://schemas.microsoft.com/office/powerpoint/2010/main" val="2954079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National Science Foundation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37</a:t>
            </a:fld>
            <a:endParaRPr lang="en-US" dirty="0"/>
          </a:p>
        </p:txBody>
      </p:sp>
      <p:pic>
        <p:nvPicPr>
          <p:cNvPr id="5" name="Picture 4"/>
          <p:cNvPicPr>
            <a:picLocks noChangeAspect="1"/>
          </p:cNvPicPr>
          <p:nvPr/>
        </p:nvPicPr>
        <p:blipFill>
          <a:blip r:embed="rId2"/>
          <a:stretch>
            <a:fillRect/>
          </a:stretch>
        </p:blipFill>
        <p:spPr>
          <a:xfrm>
            <a:off x="0" y="6112"/>
            <a:ext cx="9144000" cy="6845775"/>
          </a:xfrm>
          <a:prstGeom prst="rect">
            <a:avLst/>
          </a:prstGeom>
        </p:spPr>
      </p:pic>
    </p:spTree>
    <p:extLst>
      <p:ext uri="{BB962C8B-B14F-4D97-AF65-F5344CB8AC3E}">
        <p14:creationId xmlns:p14="http://schemas.microsoft.com/office/powerpoint/2010/main" val="1708686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Science Foundation</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38</a:t>
            </a:fld>
            <a:endParaRPr lang="en-US" dirty="0"/>
          </a:p>
        </p:txBody>
      </p:sp>
      <p:sp>
        <p:nvSpPr>
          <p:cNvPr id="4" name="Rectangle 3"/>
          <p:cNvSpPr/>
          <p:nvPr/>
        </p:nvSpPr>
        <p:spPr>
          <a:xfrm>
            <a:off x="1066800" y="2057400"/>
            <a:ext cx="7315200" cy="1815882"/>
          </a:xfrm>
          <a:prstGeom prst="rect">
            <a:avLst/>
          </a:prstGeom>
        </p:spPr>
        <p:txBody>
          <a:bodyPr wrap="square">
            <a:spAutoFit/>
          </a:bodyPr>
          <a:lstStyle/>
          <a:p>
            <a:pPr algn="ctr"/>
            <a:r>
              <a:rPr lang="en-US" sz="2800" dirty="0"/>
              <a:t>A webinar on the new PAPPG will be held on </a:t>
            </a:r>
            <a:r>
              <a:rPr lang="en-US" sz="2800" b="1" dirty="0" smtClean="0"/>
              <a:t>December 8</a:t>
            </a:r>
            <a:r>
              <a:rPr lang="en-US" sz="2800" b="1" baseline="30000" dirty="0" smtClean="0"/>
              <a:t>th</a:t>
            </a:r>
            <a:r>
              <a:rPr lang="en-US" sz="2800" b="1" dirty="0" smtClean="0"/>
              <a:t> at  2PM </a:t>
            </a:r>
            <a:r>
              <a:rPr lang="en-US" sz="2800" b="1" dirty="0"/>
              <a:t>EST</a:t>
            </a:r>
            <a:r>
              <a:rPr lang="en-US" sz="2800" dirty="0"/>
              <a:t>. Registration is required, please see the link in the OSP November </a:t>
            </a:r>
            <a:r>
              <a:rPr lang="en-US" sz="2800" dirty="0" smtClean="0"/>
              <a:t>2017 </a:t>
            </a:r>
            <a:r>
              <a:rPr lang="en-US" sz="2800" dirty="0"/>
              <a:t>Newsletter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114800"/>
            <a:ext cx="1524000" cy="1524000"/>
          </a:xfrm>
          <a:prstGeom prst="rect">
            <a:avLst/>
          </a:prstGeom>
        </p:spPr>
      </p:pic>
    </p:spTree>
    <p:extLst>
      <p:ext uri="{BB962C8B-B14F-4D97-AF65-F5344CB8AC3E}">
        <p14:creationId xmlns:p14="http://schemas.microsoft.com/office/powerpoint/2010/main" val="1470784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National Institutes of Health</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39</a:t>
            </a:fld>
            <a:endParaRPr lang="en-US" dirty="0"/>
          </a:p>
        </p:txBody>
      </p:sp>
      <p:sp>
        <p:nvSpPr>
          <p:cNvPr id="4" name="TextBox 3"/>
          <p:cNvSpPr txBox="1"/>
          <p:nvPr/>
        </p:nvSpPr>
        <p:spPr>
          <a:xfrm>
            <a:off x="838200" y="1752600"/>
            <a:ext cx="7543800" cy="4401205"/>
          </a:xfrm>
          <a:prstGeom prst="rect">
            <a:avLst/>
          </a:prstGeom>
          <a:noFill/>
        </p:spPr>
        <p:txBody>
          <a:bodyPr wrap="square" rtlCol="0">
            <a:spAutoFit/>
          </a:bodyPr>
          <a:lstStyle/>
          <a:p>
            <a:r>
              <a:rPr lang="en-US" sz="2800" dirty="0" smtClean="0"/>
              <a:t>Reminders </a:t>
            </a:r>
          </a:p>
          <a:p>
            <a:endParaRPr lang="en-US" sz="2800" dirty="0" smtClean="0"/>
          </a:p>
          <a:p>
            <a:r>
              <a:rPr lang="en-US" sz="2800" dirty="0" smtClean="0"/>
              <a:t>FORMS E transition (required January 25,2018)</a:t>
            </a:r>
          </a:p>
          <a:p>
            <a:endParaRPr lang="en-US" sz="2800" dirty="0" smtClean="0"/>
          </a:p>
          <a:p>
            <a:pPr>
              <a:buFont typeface="Arial" pitchFamily="34" charset="0"/>
              <a:buChar char="•"/>
            </a:pPr>
            <a:r>
              <a:rPr lang="en-US" sz="2800" dirty="0" smtClean="0"/>
              <a:t>New </a:t>
            </a:r>
            <a:r>
              <a:rPr lang="en-US" sz="2800" dirty="0"/>
              <a:t>p</a:t>
            </a:r>
            <a:r>
              <a:rPr lang="en-US" sz="2800" dirty="0" smtClean="0"/>
              <a:t>arent </a:t>
            </a:r>
            <a:r>
              <a:rPr lang="en-US" sz="2800" dirty="0"/>
              <a:t>FOAs with FORMS-E </a:t>
            </a:r>
            <a:r>
              <a:rPr lang="en-US" sz="2800" dirty="0" smtClean="0"/>
              <a:t>labeled </a:t>
            </a:r>
            <a:r>
              <a:rPr lang="en-US" sz="2800" dirty="0"/>
              <a:t>as either “Clinical Trial Required” or “Clinical Trial Not Allowed</a:t>
            </a:r>
            <a:r>
              <a:rPr lang="en-US" sz="2800" dirty="0" smtClean="0"/>
              <a:t>.” </a:t>
            </a:r>
          </a:p>
          <a:p>
            <a:endParaRPr lang="en-US" sz="2800" dirty="0" smtClean="0"/>
          </a:p>
          <a:p>
            <a:pPr>
              <a:buFont typeface="Arial" pitchFamily="34" charset="0"/>
              <a:buChar char="•"/>
            </a:pPr>
            <a:r>
              <a:rPr lang="en-US" sz="2800" dirty="0" smtClean="0">
                <a:hlinkClick r:id="rId2"/>
              </a:rPr>
              <a:t>Clinical Trials definition here </a:t>
            </a:r>
            <a:endParaRPr lang="en-US" sz="2800" dirty="0"/>
          </a:p>
          <a:p>
            <a:pPr>
              <a:buFont typeface="Arial" pitchFamily="34" charset="0"/>
              <a:buChar char="•"/>
            </a:pPr>
            <a:endParaRPr lang="en-US" sz="2800" dirty="0" smtClean="0"/>
          </a:p>
        </p:txBody>
      </p:sp>
    </p:spTree>
    <p:extLst>
      <p:ext uri="{BB962C8B-B14F-4D97-AF65-F5344CB8AC3E}">
        <p14:creationId xmlns:p14="http://schemas.microsoft.com/office/powerpoint/2010/main" val="225386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a:t>
            </a:fld>
            <a:endParaRPr lang="en-US" dirty="0"/>
          </a:p>
        </p:txBody>
      </p:sp>
      <p:sp>
        <p:nvSpPr>
          <p:cNvPr id="4" name="TextBox 3"/>
          <p:cNvSpPr txBox="1"/>
          <p:nvPr/>
        </p:nvSpPr>
        <p:spPr>
          <a:xfrm>
            <a:off x="838200" y="1752600"/>
            <a:ext cx="7543800" cy="1815882"/>
          </a:xfrm>
          <a:prstGeom prst="rect">
            <a:avLst/>
          </a:prstGeom>
          <a:noFill/>
        </p:spPr>
        <p:txBody>
          <a:bodyPr wrap="square" rtlCol="0">
            <a:spAutoFit/>
          </a:bodyPr>
          <a:lstStyle/>
          <a:p>
            <a:pPr marL="457200"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a:t>Project Abstract </a:t>
            </a:r>
            <a:r>
              <a:rPr lang="en-US" sz="2800" dirty="0" smtClean="0"/>
              <a:t>Form version </a:t>
            </a:r>
            <a:r>
              <a:rPr lang="en-US" sz="2800" dirty="0"/>
              <a:t>1.2</a:t>
            </a:r>
          </a:p>
          <a:p>
            <a:pPr marL="914400" lvl="1" indent="-457200">
              <a:buFont typeface="Arial" panose="020B0604020202020204" pitchFamily="34" charset="0"/>
              <a:buChar char="•"/>
            </a:pPr>
            <a:endParaRPr lang="en-US" sz="2800" dirty="0" smtClean="0"/>
          </a:p>
          <a:p>
            <a:pPr lvl="2">
              <a:buFont typeface="Arial" pitchFamily="34" charset="0"/>
              <a:buChar char="•"/>
            </a:pP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824" y="2647646"/>
            <a:ext cx="6780952" cy="3447619"/>
          </a:xfrm>
          <a:prstGeom prst="rect">
            <a:avLst/>
          </a:prstGeom>
        </p:spPr>
      </p:pic>
    </p:spTree>
    <p:extLst>
      <p:ext uri="{BB962C8B-B14F-4D97-AF65-F5344CB8AC3E}">
        <p14:creationId xmlns:p14="http://schemas.microsoft.com/office/powerpoint/2010/main" val="1315411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National Institutes of Health</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40</a:t>
            </a:fld>
            <a:endParaRPr lang="en-US" dirty="0"/>
          </a:p>
        </p:txBody>
      </p:sp>
      <p:sp>
        <p:nvSpPr>
          <p:cNvPr id="4" name="TextBox 3"/>
          <p:cNvSpPr txBox="1"/>
          <p:nvPr/>
        </p:nvSpPr>
        <p:spPr>
          <a:xfrm>
            <a:off x="838200" y="1752600"/>
            <a:ext cx="7543800" cy="3108543"/>
          </a:xfrm>
          <a:prstGeom prst="rect">
            <a:avLst/>
          </a:prstGeom>
          <a:noFill/>
        </p:spPr>
        <p:txBody>
          <a:bodyPr wrap="square" rtlCol="0">
            <a:spAutoFit/>
          </a:bodyPr>
          <a:lstStyle/>
          <a:p>
            <a:pPr>
              <a:buFont typeface="Arial" pitchFamily="34" charset="0"/>
              <a:buChar char="•"/>
            </a:pPr>
            <a:r>
              <a:rPr lang="en-US" sz="2800" dirty="0" smtClean="0"/>
              <a:t>Project Outcomes section of Interim and Final RPPRs are available via NIH RePORTER</a:t>
            </a:r>
            <a:r>
              <a:rPr lang="en-US" sz="2800" dirty="0"/>
              <a:t> </a:t>
            </a:r>
            <a:r>
              <a:rPr lang="en-US" sz="2800" dirty="0" smtClean="0"/>
              <a:t>beginning on Oct 1, 2017 </a:t>
            </a:r>
          </a:p>
          <a:p>
            <a:pPr>
              <a:buFont typeface="Arial" pitchFamily="34" charset="0"/>
              <a:buChar char="•"/>
            </a:pPr>
            <a:r>
              <a:rPr lang="en-US" sz="2800" dirty="0" smtClean="0"/>
              <a:t>For further detail see </a:t>
            </a:r>
            <a:r>
              <a:rPr lang="en-US" sz="2800" dirty="0" smtClean="0">
                <a:hlinkClick r:id="rId2"/>
              </a:rPr>
              <a:t>NOT-OD-18-103</a:t>
            </a:r>
            <a:r>
              <a:rPr lang="en-US" sz="2800" dirty="0" smtClean="0"/>
              <a:t> and </a:t>
            </a:r>
            <a:r>
              <a:rPr lang="en-US" sz="2800" dirty="0" smtClean="0">
                <a:hlinkClick r:id="rId3"/>
              </a:rPr>
              <a:t>Open Mike Blog </a:t>
            </a:r>
            <a:r>
              <a:rPr lang="en-US" sz="2800" dirty="0" smtClean="0"/>
              <a:t>“</a:t>
            </a:r>
            <a:r>
              <a:rPr lang="en-US" sz="2800" dirty="0"/>
              <a:t>r</a:t>
            </a:r>
            <a:r>
              <a:rPr lang="en-US" sz="2800" dirty="0" smtClean="0"/>
              <a:t>eviewing </a:t>
            </a:r>
            <a:r>
              <a:rPr lang="en-US" sz="2800" dirty="0"/>
              <a:t>reported outcomes is part of our stewardship of the public’s investment in research</a:t>
            </a:r>
            <a:r>
              <a:rPr lang="en-US" sz="2800" dirty="0" smtClean="0"/>
              <a:t>.”</a:t>
            </a:r>
          </a:p>
        </p:txBody>
      </p:sp>
      <p:pic>
        <p:nvPicPr>
          <p:cNvPr id="5" name="Picture 4"/>
          <p:cNvPicPr>
            <a:picLocks noChangeAspect="1"/>
          </p:cNvPicPr>
          <p:nvPr/>
        </p:nvPicPr>
        <p:blipFill>
          <a:blip r:embed="rId4"/>
          <a:stretch>
            <a:fillRect/>
          </a:stretch>
        </p:blipFill>
        <p:spPr>
          <a:xfrm>
            <a:off x="3579962" y="4708742"/>
            <a:ext cx="4800600" cy="1371600"/>
          </a:xfrm>
          <a:prstGeom prst="rect">
            <a:avLst/>
          </a:prstGeom>
        </p:spPr>
      </p:pic>
    </p:spTree>
    <p:extLst>
      <p:ext uri="{BB962C8B-B14F-4D97-AF65-F5344CB8AC3E}">
        <p14:creationId xmlns:p14="http://schemas.microsoft.com/office/powerpoint/2010/main" val="1456252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National Institutes of Health</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41</a:t>
            </a:fld>
            <a:endParaRPr lang="en-US" dirty="0"/>
          </a:p>
        </p:txBody>
      </p:sp>
      <p:sp>
        <p:nvSpPr>
          <p:cNvPr id="4" name="TextBox 3"/>
          <p:cNvSpPr txBox="1"/>
          <p:nvPr/>
        </p:nvSpPr>
        <p:spPr>
          <a:xfrm>
            <a:off x="836762" y="1807588"/>
            <a:ext cx="7543800" cy="3970318"/>
          </a:xfrm>
          <a:prstGeom prst="rect">
            <a:avLst/>
          </a:prstGeom>
          <a:noFill/>
        </p:spPr>
        <p:txBody>
          <a:bodyPr wrap="square" rtlCol="0">
            <a:spAutoFit/>
          </a:bodyPr>
          <a:lstStyle/>
          <a:p>
            <a:r>
              <a:rPr lang="en-US" sz="2800" dirty="0" smtClean="0"/>
              <a:t>Writing </a:t>
            </a:r>
            <a:r>
              <a:rPr lang="en-US" sz="2800" dirty="0"/>
              <a:t>the Outcomes portion (Section I) </a:t>
            </a:r>
            <a:r>
              <a:rPr lang="en-US" sz="2800" dirty="0" smtClean="0"/>
              <a:t>ensures </a:t>
            </a:r>
            <a:r>
              <a:rPr lang="en-US" sz="2800" dirty="0"/>
              <a:t>that it is:</a:t>
            </a:r>
          </a:p>
          <a:p>
            <a:pPr marL="457200" indent="-457200">
              <a:buFont typeface="Arial" panose="020B0604020202020204" pitchFamily="34" charset="0"/>
              <a:buChar char="•"/>
            </a:pPr>
            <a:r>
              <a:rPr lang="en-US" sz="2800" dirty="0"/>
              <a:t>Written for the general public in clear and concise language</a:t>
            </a:r>
          </a:p>
          <a:p>
            <a:pPr marL="457200" indent="-457200">
              <a:buFont typeface="Arial" panose="020B0604020202020204" pitchFamily="34" charset="0"/>
              <a:buChar char="•"/>
            </a:pPr>
            <a:r>
              <a:rPr lang="en-US" sz="2800" dirty="0"/>
              <a:t>Suitable for dissemination to the general public</a:t>
            </a:r>
          </a:p>
          <a:p>
            <a:pPr marL="457200" indent="-457200">
              <a:buFont typeface="Arial" panose="020B0604020202020204" pitchFamily="34" charset="0"/>
              <a:buChar char="•"/>
            </a:pPr>
            <a:r>
              <a:rPr lang="en-US" sz="2800" dirty="0"/>
              <a:t>Does not include proprietary, confidential information or trade secrets</a:t>
            </a:r>
          </a:p>
          <a:p>
            <a:pPr marL="457200" indent="-457200">
              <a:buFont typeface="Arial" panose="020B0604020202020204" pitchFamily="34" charset="0"/>
              <a:buChar char="•"/>
            </a:pPr>
            <a:r>
              <a:rPr lang="en-US" sz="2800" dirty="0"/>
              <a:t>Not more than half a page</a:t>
            </a:r>
          </a:p>
          <a:p>
            <a:pPr>
              <a:buFont typeface="Arial" pitchFamily="34" charset="0"/>
              <a:buChar char="•"/>
            </a:pPr>
            <a:endParaRPr lang="en-US" sz="2800" dirty="0" smtClean="0"/>
          </a:p>
        </p:txBody>
      </p:sp>
    </p:spTree>
    <p:extLst>
      <p:ext uri="{BB962C8B-B14F-4D97-AF65-F5344CB8AC3E}">
        <p14:creationId xmlns:p14="http://schemas.microsoft.com/office/powerpoint/2010/main" val="498812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FDP Faculty Workload Survey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42</a:t>
            </a:fld>
            <a:endParaRPr lang="en-US" dirty="0"/>
          </a:p>
        </p:txBody>
      </p:sp>
      <p:sp>
        <p:nvSpPr>
          <p:cNvPr id="4" name="TextBox 3"/>
          <p:cNvSpPr txBox="1"/>
          <p:nvPr/>
        </p:nvSpPr>
        <p:spPr>
          <a:xfrm>
            <a:off x="990600" y="1828800"/>
            <a:ext cx="7543800" cy="3970318"/>
          </a:xfrm>
          <a:prstGeom prst="rect">
            <a:avLst/>
          </a:prstGeom>
          <a:noFill/>
        </p:spPr>
        <p:txBody>
          <a:bodyPr wrap="square" rtlCol="0">
            <a:spAutoFit/>
          </a:bodyPr>
          <a:lstStyle/>
          <a:p>
            <a:pPr>
              <a:buFont typeface="Arial" pitchFamily="34" charset="0"/>
              <a:buChar char="•"/>
            </a:pPr>
            <a:r>
              <a:rPr lang="en-US" sz="2800" dirty="0" smtClean="0"/>
              <a:t>Federal Demonstration Partnership</a:t>
            </a:r>
          </a:p>
          <a:p>
            <a:pPr lvl="1">
              <a:buFont typeface="Arial" pitchFamily="34" charset="0"/>
              <a:buChar char="•"/>
            </a:pPr>
            <a:r>
              <a:rPr lang="en-US" sz="2800" dirty="0" smtClean="0"/>
              <a:t>Survey conducted in 2005, 2012</a:t>
            </a:r>
          </a:p>
          <a:p>
            <a:pPr lvl="1">
              <a:buFont typeface="Arial" pitchFamily="34" charset="0"/>
              <a:buChar char="•"/>
            </a:pPr>
            <a:r>
              <a:rPr lang="en-US" sz="2800" dirty="0" smtClean="0"/>
              <a:t>Faculty reported that roughly </a:t>
            </a:r>
            <a:r>
              <a:rPr lang="en-US" sz="2800" dirty="0" smtClean="0">
                <a:solidFill>
                  <a:srgbClr val="FF0000"/>
                </a:solidFill>
              </a:rPr>
              <a:t>42%</a:t>
            </a:r>
            <a:r>
              <a:rPr lang="en-US" sz="2800" dirty="0" smtClean="0"/>
              <a:t> of their research time is required for administrative tasks</a:t>
            </a:r>
          </a:p>
          <a:p>
            <a:pPr lvl="1">
              <a:buFont typeface="Arial" pitchFamily="34" charset="0"/>
              <a:buChar char="•"/>
            </a:pPr>
            <a:r>
              <a:rPr lang="en-US" sz="2800" dirty="0" smtClean="0"/>
              <a:t>Results used by Nat’l Science Board and Nat’l Academics to advocate for reducing burden</a:t>
            </a:r>
          </a:p>
          <a:p>
            <a:pPr lvl="1">
              <a:buFont typeface="Arial" pitchFamily="34" charset="0"/>
              <a:buChar char="•"/>
            </a:pPr>
            <a:r>
              <a:rPr lang="en-US" sz="2800" dirty="0" smtClean="0"/>
              <a:t>Next Survey in Spring 2018 – encourage faculty to participate </a:t>
            </a:r>
          </a:p>
        </p:txBody>
      </p:sp>
    </p:spTree>
    <p:extLst>
      <p:ext uri="{BB962C8B-B14F-4D97-AF65-F5344CB8AC3E}">
        <p14:creationId xmlns:p14="http://schemas.microsoft.com/office/powerpoint/2010/main" val="21613186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Award Update</a:t>
            </a:r>
            <a:endParaRPr lang="en-US" dirty="0"/>
          </a:p>
        </p:txBody>
      </p:sp>
      <p:sp>
        <p:nvSpPr>
          <p:cNvPr id="5" name="TextBox 4"/>
          <p:cNvSpPr txBox="1"/>
          <p:nvPr/>
        </p:nvSpPr>
        <p:spPr>
          <a:xfrm>
            <a:off x="2209800" y="3048000"/>
            <a:ext cx="4876800" cy="1938992"/>
          </a:xfrm>
          <a:prstGeom prst="rect">
            <a:avLst/>
          </a:prstGeom>
          <a:solidFill>
            <a:schemeClr val="accent5"/>
          </a:solidFill>
        </p:spPr>
        <p:txBody>
          <a:bodyPr wrap="square" rtlCol="0">
            <a:spAutoFit/>
          </a:bodyPr>
          <a:lstStyle/>
          <a:p>
            <a:pPr algn="ctr"/>
            <a:r>
              <a:rPr lang="en-US" sz="4000" dirty="0" smtClean="0"/>
              <a:t>Heather Dominey</a:t>
            </a:r>
          </a:p>
          <a:p>
            <a:pPr algn="ctr"/>
            <a:r>
              <a:rPr lang="en-US" sz="4000" dirty="0" smtClean="0"/>
              <a:t>Senior Grant/Contract Accountant</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43</a:t>
            </a:fld>
            <a:endParaRPr lang="en-US" dirty="0"/>
          </a:p>
        </p:txBody>
      </p:sp>
    </p:spTree>
    <p:extLst>
      <p:ext uri="{BB962C8B-B14F-4D97-AF65-F5344CB8AC3E}">
        <p14:creationId xmlns:p14="http://schemas.microsoft.com/office/powerpoint/2010/main" val="10208364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44</a:t>
            </a:fld>
            <a:endParaRPr lang="en-US" dirty="0"/>
          </a:p>
        </p:txBody>
      </p:sp>
      <p:sp>
        <p:nvSpPr>
          <p:cNvPr id="4" name="TextBox 3"/>
          <p:cNvSpPr txBox="1"/>
          <p:nvPr/>
        </p:nvSpPr>
        <p:spPr>
          <a:xfrm>
            <a:off x="838200" y="1752600"/>
            <a:ext cx="7543800" cy="523220"/>
          </a:xfrm>
          <a:prstGeom prst="rect">
            <a:avLst/>
          </a:prstGeom>
          <a:noFill/>
        </p:spPr>
        <p:txBody>
          <a:bodyPr wrap="square" rtlCol="0">
            <a:spAutoFit/>
          </a:bodyPr>
          <a:lstStyle/>
          <a:p>
            <a:r>
              <a:rPr lang="en-US" sz="2800" dirty="0">
                <a:solidFill>
                  <a:srgbClr val="222222"/>
                </a:solidFill>
                <a:latin typeface="arial" panose="020B0604020202020204" pitchFamily="34" charset="0"/>
              </a:rPr>
              <a:t>  </a:t>
            </a:r>
            <a:endParaRPr lang="en-US" sz="2800" b="0" i="0" dirty="0">
              <a:solidFill>
                <a:srgbClr val="222222"/>
              </a:solidFill>
              <a:effectLst/>
              <a:latin typeface="arial" panose="020B0604020202020204" pitchFamily="34" charset="0"/>
            </a:endParaRPr>
          </a:p>
        </p:txBody>
      </p:sp>
      <p:sp>
        <p:nvSpPr>
          <p:cNvPr id="6" name="TextBox 5"/>
          <p:cNvSpPr txBox="1"/>
          <p:nvPr/>
        </p:nvSpPr>
        <p:spPr>
          <a:xfrm>
            <a:off x="990600" y="1828800"/>
            <a:ext cx="7543800" cy="3724096"/>
          </a:xfrm>
          <a:prstGeom prst="rect">
            <a:avLst/>
          </a:prstGeom>
          <a:noFill/>
        </p:spPr>
        <p:txBody>
          <a:bodyPr wrap="square" rtlCol="0">
            <a:spAutoFit/>
          </a:bodyPr>
          <a:lstStyle/>
          <a:p>
            <a:pPr algn="ctr"/>
            <a:r>
              <a:rPr lang="en-US" sz="3200" b="1" u="sng" dirty="0" smtClean="0"/>
              <a:t>OSP Welcomes New Staff Member!</a:t>
            </a:r>
          </a:p>
          <a:p>
            <a:endParaRPr lang="en-US" sz="2400" dirty="0"/>
          </a:p>
          <a:p>
            <a:pPr algn="ctr"/>
            <a:r>
              <a:rPr lang="en-US" sz="2400" b="1" dirty="0" smtClean="0"/>
              <a:t>Brandi Glover, Grants/Contracts Accountant I</a:t>
            </a:r>
          </a:p>
          <a:p>
            <a:pPr algn="ctr"/>
            <a:r>
              <a:rPr lang="en-US" sz="2000" dirty="0" smtClean="0"/>
              <a:t>Some of the departments she will be servicing include:</a:t>
            </a:r>
            <a:endParaRPr lang="en-US" sz="2000" dirty="0"/>
          </a:p>
          <a:p>
            <a:pPr algn="ctr"/>
            <a:r>
              <a:rPr lang="en-US" sz="2000" dirty="0" smtClean="0"/>
              <a:t>Applied Math, Cognitive Linguistic and Psychological Sciences, Centralized departments within the Division of Biology and Medicine</a:t>
            </a:r>
          </a:p>
          <a:p>
            <a:pPr algn="ctr"/>
            <a:endParaRPr lang="en-US" sz="2000" dirty="0"/>
          </a:p>
          <a:p>
            <a:pPr algn="ctr"/>
            <a:r>
              <a:rPr lang="en-US" sz="2000" dirty="0" smtClean="0"/>
              <a:t>There is currently one opening for a Grants/Contracts Accountant – </a:t>
            </a:r>
            <a:r>
              <a:rPr lang="en-US" sz="2000" dirty="0"/>
              <a:t>Interested candidates please apply in Workday: </a:t>
            </a:r>
            <a:r>
              <a:rPr lang="en-US" dirty="0">
                <a:hlinkClick r:id="rId2"/>
              </a:rPr>
              <a:t>https://</a:t>
            </a:r>
            <a:r>
              <a:rPr lang="en-US" dirty="0" smtClean="0">
                <a:hlinkClick r:id="rId2"/>
              </a:rPr>
              <a:t>brown.wd5.myworkdayjobs.com/staff-careers-brown/job/Brown-Office-Building/Grant-Contract-Accountant-I-II_REQ137924</a:t>
            </a:r>
            <a:endParaRPr lang="en-US" dirty="0" smtClean="0"/>
          </a:p>
        </p:txBody>
      </p:sp>
    </p:spTree>
    <p:extLst>
      <p:ext uri="{BB962C8B-B14F-4D97-AF65-F5344CB8AC3E}">
        <p14:creationId xmlns:p14="http://schemas.microsoft.com/office/powerpoint/2010/main" val="9991700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45</a:t>
            </a:fld>
            <a:endParaRPr lang="en-US" dirty="0"/>
          </a:p>
        </p:txBody>
      </p:sp>
      <p:sp>
        <p:nvSpPr>
          <p:cNvPr id="4" name="TextBox 3"/>
          <p:cNvSpPr txBox="1"/>
          <p:nvPr/>
        </p:nvSpPr>
        <p:spPr>
          <a:xfrm>
            <a:off x="838200" y="1752600"/>
            <a:ext cx="7543800" cy="523220"/>
          </a:xfrm>
          <a:prstGeom prst="rect">
            <a:avLst/>
          </a:prstGeom>
          <a:noFill/>
        </p:spPr>
        <p:txBody>
          <a:bodyPr wrap="square" rtlCol="0">
            <a:spAutoFit/>
          </a:bodyPr>
          <a:lstStyle/>
          <a:p>
            <a:r>
              <a:rPr lang="en-US" sz="2800" dirty="0">
                <a:solidFill>
                  <a:srgbClr val="222222"/>
                </a:solidFill>
                <a:latin typeface="arial" panose="020B0604020202020204" pitchFamily="34" charset="0"/>
              </a:rPr>
              <a:t>  </a:t>
            </a:r>
            <a:endParaRPr lang="en-US" sz="2800" b="0" i="0" dirty="0">
              <a:solidFill>
                <a:srgbClr val="222222"/>
              </a:solidFill>
              <a:effectLst/>
              <a:latin typeface="arial" panose="020B0604020202020204" pitchFamily="34" charset="0"/>
            </a:endParaRPr>
          </a:p>
        </p:txBody>
      </p:sp>
      <p:sp>
        <p:nvSpPr>
          <p:cNvPr id="6" name="TextBox 5"/>
          <p:cNvSpPr txBox="1"/>
          <p:nvPr/>
        </p:nvSpPr>
        <p:spPr>
          <a:xfrm>
            <a:off x="779930" y="1872277"/>
            <a:ext cx="7543800" cy="34778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t>	NCURA Region I Spring Meeting</a:t>
            </a:r>
          </a:p>
          <a:p>
            <a:pPr algn="ctr"/>
            <a:r>
              <a:rPr lang="en-US" sz="2400" b="1" dirty="0" smtClean="0"/>
              <a:t/>
            </a:r>
            <a:br>
              <a:rPr lang="en-US" sz="2400" b="1" dirty="0" smtClean="0"/>
            </a:br>
            <a:r>
              <a:rPr lang="en-US" sz="2400" dirty="0" smtClean="0"/>
              <a:t>Monday, April 30 – Wednesday, May 2, 2018</a:t>
            </a:r>
            <a:br>
              <a:rPr lang="en-US" sz="2400" dirty="0" smtClean="0"/>
            </a:br>
            <a:r>
              <a:rPr lang="en-US" sz="2400" dirty="0" smtClean="0"/>
              <a:t>Sheraton Portsmouth Harborside Hotel</a:t>
            </a:r>
            <a:br>
              <a:rPr lang="en-US" sz="2400" dirty="0" smtClean="0"/>
            </a:br>
            <a:r>
              <a:rPr lang="en-US" sz="2400" dirty="0" smtClean="0"/>
              <a:t>Portsmouth</a:t>
            </a:r>
            <a:r>
              <a:rPr lang="en-US" sz="2400" dirty="0"/>
              <a:t>, </a:t>
            </a:r>
            <a:r>
              <a:rPr lang="en-US" sz="2400" dirty="0" smtClean="0"/>
              <a:t>NH</a:t>
            </a:r>
          </a:p>
          <a:p>
            <a:pPr algn="ctr"/>
            <a:endParaRPr lang="en-US" sz="2400" dirty="0"/>
          </a:p>
          <a:p>
            <a:pPr algn="ctr"/>
            <a:r>
              <a:rPr lang="en-US" sz="2400" dirty="0" smtClean="0"/>
              <a:t>Preliminary Program will be available 2/14/18</a:t>
            </a:r>
          </a:p>
          <a:p>
            <a:pPr algn="ctr"/>
            <a:r>
              <a:rPr lang="en-US" sz="2400" dirty="0" smtClean="0"/>
              <a:t>Registration will open 2/19/18</a:t>
            </a:r>
            <a:br>
              <a:rPr lang="en-US" sz="2400" dirty="0" smtClean="0"/>
            </a:br>
            <a:endParaRPr lang="en-US" sz="2400" b="1" dirty="0" smtClean="0"/>
          </a:p>
        </p:txBody>
      </p:sp>
      <p:pic>
        <p:nvPicPr>
          <p:cNvPr id="102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689" y="4997389"/>
            <a:ext cx="1945176"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0" y="1676400"/>
            <a:ext cx="1794199"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624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Effort Reporting</a:t>
            </a:r>
            <a:endParaRPr lang="en-US" dirty="0"/>
          </a:p>
        </p:txBody>
      </p:sp>
      <p:sp>
        <p:nvSpPr>
          <p:cNvPr id="5" name="TextBox 4"/>
          <p:cNvSpPr txBox="1"/>
          <p:nvPr/>
        </p:nvSpPr>
        <p:spPr>
          <a:xfrm>
            <a:off x="2209800" y="3048000"/>
            <a:ext cx="4876800" cy="1938992"/>
          </a:xfrm>
          <a:prstGeom prst="rect">
            <a:avLst/>
          </a:prstGeom>
          <a:solidFill>
            <a:schemeClr val="accent5"/>
          </a:solidFill>
        </p:spPr>
        <p:txBody>
          <a:bodyPr wrap="square" rtlCol="0">
            <a:spAutoFit/>
          </a:bodyPr>
          <a:lstStyle/>
          <a:p>
            <a:pPr algn="ctr"/>
            <a:r>
              <a:rPr lang="en-US" sz="4000" dirty="0" smtClean="0"/>
              <a:t>Tanitia Sello</a:t>
            </a:r>
          </a:p>
          <a:p>
            <a:pPr algn="ctr"/>
            <a:r>
              <a:rPr lang="en-US" sz="4000" dirty="0" smtClean="0"/>
              <a:t> Grant/Contract Accountant</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46</a:t>
            </a:fld>
            <a:endParaRPr lang="en-US" dirty="0"/>
          </a:p>
        </p:txBody>
      </p:sp>
    </p:spTree>
    <p:extLst>
      <p:ext uri="{BB962C8B-B14F-4D97-AF65-F5344CB8AC3E}">
        <p14:creationId xmlns:p14="http://schemas.microsoft.com/office/powerpoint/2010/main" val="38106016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924800" cy="1066800"/>
          </a:xfrm>
        </p:spPr>
        <p:txBody>
          <a:bodyPr/>
          <a:lstStyle/>
          <a:p>
            <a:r>
              <a:rPr lang="en-US" sz="4000" dirty="0"/>
              <a:t>Effort </a:t>
            </a:r>
            <a:r>
              <a:rPr lang="en-US" sz="4000" dirty="0" smtClean="0"/>
              <a:t>Re-Certifications and PAAs</a:t>
            </a:r>
            <a:r>
              <a:rPr lang="en-US" sz="4000" dirty="0"/>
              <a:t/>
            </a:r>
            <a:br>
              <a:rPr lang="en-US" sz="4000" dirty="0"/>
            </a:b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47</a:t>
            </a:fld>
            <a:endParaRPr lang="en-US" dirty="0">
              <a:solidFill>
                <a:prstClr val="black"/>
              </a:solidFill>
            </a:endParaRPr>
          </a:p>
        </p:txBody>
      </p:sp>
      <p:sp>
        <p:nvSpPr>
          <p:cNvPr id="4" name="TextBox 3"/>
          <p:cNvSpPr txBox="1"/>
          <p:nvPr/>
        </p:nvSpPr>
        <p:spPr>
          <a:xfrm>
            <a:off x="723900" y="2438400"/>
            <a:ext cx="7696200" cy="2123658"/>
          </a:xfrm>
          <a:prstGeom prst="rect">
            <a:avLst/>
          </a:prstGeom>
          <a:noFill/>
        </p:spPr>
        <p:txBody>
          <a:bodyPr wrap="square" rtlCol="0">
            <a:spAutoFit/>
          </a:bodyPr>
          <a:lstStyle/>
          <a:p>
            <a:r>
              <a:rPr lang="en-US" sz="2800" dirty="0" smtClean="0">
                <a:solidFill>
                  <a:prstClr val="black"/>
                </a:solidFill>
              </a:rPr>
              <a:t>Although PAAs can now be generated from original effort certifications in progress, the re-certification process has not changed.</a:t>
            </a:r>
          </a:p>
          <a:p>
            <a:endParaRPr lang="en-US" sz="2800" dirty="0">
              <a:solidFill>
                <a:prstClr val="black"/>
              </a:solidFill>
            </a:endParaRPr>
          </a:p>
          <a:p>
            <a:r>
              <a:rPr lang="en-US" sz="2000" dirty="0" smtClean="0">
                <a:solidFill>
                  <a:prstClr val="black"/>
                </a:solidFill>
              </a:rPr>
              <a:t>(See OSP Effort Reporting and Cost Transfer Policies for further details.)</a:t>
            </a:r>
          </a:p>
        </p:txBody>
      </p:sp>
    </p:spTree>
    <p:extLst>
      <p:ext uri="{BB962C8B-B14F-4D97-AF65-F5344CB8AC3E}">
        <p14:creationId xmlns:p14="http://schemas.microsoft.com/office/powerpoint/2010/main" val="3747763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924800" cy="1066800"/>
          </a:xfrm>
        </p:spPr>
        <p:txBody>
          <a:bodyPr/>
          <a:lstStyle/>
          <a:p>
            <a:r>
              <a:rPr lang="en-US" sz="3200" dirty="0"/>
              <a:t>Effort </a:t>
            </a:r>
            <a:r>
              <a:rPr lang="en-US" sz="3200" dirty="0" smtClean="0"/>
              <a:t>Re-Certifications and PAAs</a:t>
            </a:r>
            <a:br>
              <a:rPr lang="en-US" sz="3200" dirty="0" smtClean="0"/>
            </a:br>
            <a:r>
              <a:rPr lang="en-US" sz="3200" dirty="0" smtClean="0"/>
              <a:t>Review</a:t>
            </a:r>
            <a:r>
              <a:rPr lang="en-US" sz="4000" dirty="0"/>
              <a:t/>
            </a:r>
            <a:br>
              <a:rPr lang="en-US" sz="4000" dirty="0"/>
            </a:b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48</a:t>
            </a:fld>
            <a:endParaRPr lang="en-US" dirty="0">
              <a:solidFill>
                <a:prstClr val="black"/>
              </a:solidFill>
            </a:endParaRPr>
          </a:p>
        </p:txBody>
      </p:sp>
      <p:graphicFrame>
        <p:nvGraphicFramePr>
          <p:cNvPr id="8" name="Diagram 7"/>
          <p:cNvGraphicFramePr/>
          <p:nvPr>
            <p:extLst/>
          </p:nvPr>
        </p:nvGraphicFramePr>
        <p:xfrm>
          <a:off x="762000" y="1633537"/>
          <a:ext cx="7620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1355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924800" cy="1066800"/>
          </a:xfrm>
        </p:spPr>
        <p:txBody>
          <a:bodyPr/>
          <a:lstStyle/>
          <a:p>
            <a:r>
              <a:rPr lang="en-US" sz="3600" b="1" dirty="0">
                <a:effectLst/>
              </a:rPr>
              <a:t>Terminated </a:t>
            </a:r>
            <a:r>
              <a:rPr lang="en-US" sz="3600" b="1" dirty="0" smtClean="0">
                <a:effectLst/>
              </a:rPr>
              <a:t>Worker Effort Report in Progress with ECP</a:t>
            </a:r>
            <a:endParaRPr lang="en-US" sz="3600" dirty="0">
              <a:effectLst/>
            </a:endParaRPr>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49</a:t>
            </a:fld>
            <a:endParaRPr lang="en-US" dirty="0">
              <a:solidFill>
                <a:prstClr val="black"/>
              </a:solidFill>
            </a:endParaRPr>
          </a:p>
        </p:txBody>
      </p:sp>
      <p:sp>
        <p:nvSpPr>
          <p:cNvPr id="4" name="TextBox 3"/>
          <p:cNvSpPr txBox="1"/>
          <p:nvPr/>
        </p:nvSpPr>
        <p:spPr>
          <a:xfrm>
            <a:off x="762000" y="1812825"/>
            <a:ext cx="7924800" cy="4770537"/>
          </a:xfrm>
          <a:prstGeom prst="rect">
            <a:avLst/>
          </a:prstGeom>
          <a:noFill/>
        </p:spPr>
        <p:txBody>
          <a:bodyPr wrap="square" rtlCol="0">
            <a:spAutoFit/>
          </a:bodyPr>
          <a:lstStyle/>
          <a:p>
            <a:r>
              <a:rPr lang="en-US" sz="2000" dirty="0" smtClean="0">
                <a:solidFill>
                  <a:prstClr val="black"/>
                </a:solidFill>
              </a:rPr>
              <a:t>If a worker </a:t>
            </a:r>
            <a:r>
              <a:rPr lang="en-US" sz="2000" dirty="0">
                <a:solidFill>
                  <a:prstClr val="black"/>
                </a:solidFill>
              </a:rPr>
              <a:t>terminates </a:t>
            </a:r>
            <a:r>
              <a:rPr lang="en-US" sz="2000" dirty="0" smtClean="0">
                <a:solidFill>
                  <a:prstClr val="black"/>
                </a:solidFill>
              </a:rPr>
              <a:t>while an effort report is </a:t>
            </a:r>
            <a:r>
              <a:rPr lang="en-US" sz="2000" b="1" dirty="0" smtClean="0">
                <a:solidFill>
                  <a:prstClr val="black"/>
                </a:solidFill>
              </a:rPr>
              <a:t>in progress awaiting </a:t>
            </a:r>
            <a:r>
              <a:rPr lang="en-US" sz="2000" b="1" dirty="0">
                <a:solidFill>
                  <a:prstClr val="black"/>
                </a:solidFill>
              </a:rPr>
              <a:t>administrative </a:t>
            </a:r>
            <a:r>
              <a:rPr lang="en-US" sz="2000" b="1" dirty="0" smtClean="0">
                <a:solidFill>
                  <a:prstClr val="black"/>
                </a:solidFill>
              </a:rPr>
              <a:t>(ECP) review:</a:t>
            </a:r>
          </a:p>
          <a:p>
            <a:endParaRPr lang="en-US" sz="2000" dirty="0" smtClean="0">
              <a:solidFill>
                <a:prstClr val="black"/>
              </a:solidFill>
            </a:endParaRPr>
          </a:p>
          <a:p>
            <a:pPr marL="342900" indent="-342900">
              <a:buFont typeface="Arial" panose="020B0604020202020204" pitchFamily="34" charset="0"/>
              <a:buChar char="•"/>
            </a:pPr>
            <a:r>
              <a:rPr lang="en-US" sz="2000" dirty="0" smtClean="0">
                <a:solidFill>
                  <a:prstClr val="black"/>
                </a:solidFill>
              </a:rPr>
              <a:t>Do </a:t>
            </a:r>
            <a:r>
              <a:rPr lang="en-US" sz="2000" b="1" i="1" dirty="0" smtClean="0">
                <a:solidFill>
                  <a:prstClr val="black"/>
                </a:solidFill>
              </a:rPr>
              <a:t>not</a:t>
            </a:r>
            <a:r>
              <a:rPr lang="en-US" sz="2000" dirty="0" smtClean="0">
                <a:solidFill>
                  <a:prstClr val="black"/>
                </a:solidFill>
              </a:rPr>
              <a:t> submit the electronic effort report.  This </a:t>
            </a:r>
            <a:r>
              <a:rPr lang="en-US" sz="2000" dirty="0">
                <a:solidFill>
                  <a:prstClr val="black"/>
                </a:solidFill>
              </a:rPr>
              <a:t>will result in a bypass of the certification step.  </a:t>
            </a:r>
            <a:r>
              <a:rPr lang="en-US" sz="2000" dirty="0" smtClean="0">
                <a:solidFill>
                  <a:prstClr val="black"/>
                </a:solidFill>
              </a:rPr>
              <a:t>Instead, contact the ECA for a manual certification form.</a:t>
            </a: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dirty="0" smtClean="0">
                <a:solidFill>
                  <a:prstClr val="black"/>
                </a:solidFill>
              </a:rPr>
              <a:t>Workday Operations is working on this issue.</a:t>
            </a: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dirty="0" smtClean="0">
                <a:solidFill>
                  <a:prstClr val="black"/>
                </a:solidFill>
              </a:rPr>
              <a:t>Prevention is the best cure…make every effort to ensure that reports are certified before the worker’s departure!</a:t>
            </a:r>
          </a:p>
          <a:p>
            <a:pPr marL="342900" indent="-342900">
              <a:buFont typeface="Arial" panose="020B0604020202020204" pitchFamily="34" charset="0"/>
              <a:buChar char="•"/>
            </a:pPr>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400" dirty="0" smtClean="0">
              <a:solidFill>
                <a:prstClr val="black"/>
              </a:solidFill>
            </a:endParaRPr>
          </a:p>
        </p:txBody>
      </p:sp>
    </p:spTree>
    <p:extLst>
      <p:ext uri="{BB962C8B-B14F-4D97-AF65-F5344CB8AC3E}">
        <p14:creationId xmlns:p14="http://schemas.microsoft.com/office/powerpoint/2010/main" val="1247625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5</a:t>
            </a:fld>
            <a:endParaRPr lang="en-US" dirty="0"/>
          </a:p>
        </p:txBody>
      </p:sp>
      <p:sp>
        <p:nvSpPr>
          <p:cNvPr id="4" name="TextBox 3"/>
          <p:cNvSpPr txBox="1"/>
          <p:nvPr/>
        </p:nvSpPr>
        <p:spPr>
          <a:xfrm>
            <a:off x="838200" y="1752600"/>
            <a:ext cx="7543800" cy="1815882"/>
          </a:xfrm>
          <a:prstGeom prst="rect">
            <a:avLst/>
          </a:prstGeom>
          <a:noFill/>
        </p:spPr>
        <p:txBody>
          <a:bodyPr wrap="square" rtlCol="0">
            <a:spAutoFit/>
          </a:bodyPr>
          <a:lstStyle/>
          <a:p>
            <a:pPr marL="457200"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smtClean="0"/>
              <a:t>Attachments Form version </a:t>
            </a:r>
            <a:r>
              <a:rPr lang="en-US" sz="2800" dirty="0"/>
              <a:t>1.2</a:t>
            </a:r>
          </a:p>
          <a:p>
            <a:pPr marL="914400" lvl="1" indent="-457200">
              <a:buFont typeface="Arial" panose="020B0604020202020204" pitchFamily="34" charset="0"/>
              <a:buChar char="•"/>
            </a:pPr>
            <a:endParaRPr lang="en-US" sz="2800" dirty="0" smtClean="0"/>
          </a:p>
          <a:p>
            <a:pPr lvl="2">
              <a:buFont typeface="Arial" pitchFamily="34" charset="0"/>
              <a:buChar char="•"/>
            </a:pPr>
            <a:endParaRPr lang="en-US" sz="28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743200"/>
            <a:ext cx="6629400" cy="3304786"/>
          </a:xfrm>
          <a:prstGeom prst="rect">
            <a:avLst/>
          </a:prstGeom>
        </p:spPr>
      </p:pic>
    </p:spTree>
    <p:extLst>
      <p:ext uri="{BB962C8B-B14F-4D97-AF65-F5344CB8AC3E}">
        <p14:creationId xmlns:p14="http://schemas.microsoft.com/office/powerpoint/2010/main" val="23167057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rPr>
              <a:t>Effort Policy Reminder</a:t>
            </a:r>
            <a:endParaRPr lang="en-US" dirty="0">
              <a:effectLst/>
            </a:endParaRPr>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50</a:t>
            </a:fld>
            <a:endParaRPr lang="en-US" dirty="0">
              <a:solidFill>
                <a:prstClr val="black"/>
              </a:solidFill>
            </a:endParaRPr>
          </a:p>
        </p:txBody>
      </p:sp>
      <p:sp>
        <p:nvSpPr>
          <p:cNvPr id="5" name="Rectangle 4"/>
          <p:cNvSpPr/>
          <p:nvPr/>
        </p:nvSpPr>
        <p:spPr>
          <a:xfrm>
            <a:off x="762000" y="1752600"/>
            <a:ext cx="7772400" cy="4339650"/>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prstClr val="black"/>
                </a:solidFill>
              </a:rPr>
              <a:t>All effort reports should </a:t>
            </a:r>
            <a:r>
              <a:rPr lang="en-US" sz="2400" dirty="0">
                <a:solidFill>
                  <a:prstClr val="black"/>
                </a:solidFill>
              </a:rPr>
              <a:t>be certified within</a:t>
            </a:r>
            <a:r>
              <a:rPr lang="en-US" sz="2400" b="1" dirty="0">
                <a:solidFill>
                  <a:prstClr val="black"/>
                </a:solidFill>
              </a:rPr>
              <a:t> </a:t>
            </a:r>
            <a:r>
              <a:rPr lang="en-US" sz="2400" b="1" dirty="0">
                <a:solidFill>
                  <a:srgbClr val="FF0000"/>
                </a:solidFill>
              </a:rPr>
              <a:t>30</a:t>
            </a:r>
            <a:r>
              <a:rPr lang="en-US" sz="2400" dirty="0">
                <a:solidFill>
                  <a:prstClr val="black"/>
                </a:solidFill>
              </a:rPr>
              <a:t> </a:t>
            </a:r>
            <a:r>
              <a:rPr lang="en-US" sz="2400" dirty="0" smtClean="0">
                <a:solidFill>
                  <a:prstClr val="black"/>
                </a:solidFill>
              </a:rPr>
              <a:t>days of distribution, including re-certifications and terminated worker reports.</a:t>
            </a:r>
            <a:endParaRPr lang="en-US" sz="2400" dirty="0">
              <a:solidFill>
                <a:prstClr val="black"/>
              </a:solidFill>
            </a:endParaRPr>
          </a:p>
          <a:p>
            <a:pPr marL="342900" indent="-342900">
              <a:buFont typeface="Arial" panose="020B0604020202020204" pitchFamily="34" charset="0"/>
              <a:buChar char="•"/>
            </a:pPr>
            <a:endParaRPr lang="en-US" sz="2400" dirty="0">
              <a:solidFill>
                <a:prstClr val="black"/>
              </a:solidFill>
            </a:endParaRPr>
          </a:p>
          <a:p>
            <a:pPr marL="342900" indent="-342900">
              <a:buFont typeface="Arial" panose="020B0604020202020204" pitchFamily="34" charset="0"/>
              <a:buChar char="•"/>
            </a:pPr>
            <a:r>
              <a:rPr lang="en-US" sz="2400" dirty="0" smtClean="0">
                <a:solidFill>
                  <a:prstClr val="black"/>
                </a:solidFill>
              </a:rPr>
              <a:t>For </a:t>
            </a:r>
            <a:r>
              <a:rPr lang="en-US" sz="2400" dirty="0">
                <a:solidFill>
                  <a:prstClr val="black"/>
                </a:solidFill>
              </a:rPr>
              <a:t>any reports that will not be certified </a:t>
            </a:r>
            <a:r>
              <a:rPr lang="en-US" sz="2400" dirty="0" smtClean="0">
                <a:solidFill>
                  <a:prstClr val="black"/>
                </a:solidFill>
              </a:rPr>
              <a:t>on time,  </a:t>
            </a:r>
            <a:r>
              <a:rPr lang="en-US" sz="2400" dirty="0">
                <a:solidFill>
                  <a:prstClr val="black"/>
                </a:solidFill>
              </a:rPr>
              <a:t>ECPs </a:t>
            </a:r>
            <a:r>
              <a:rPr lang="en-US" sz="2400" dirty="0" smtClean="0">
                <a:solidFill>
                  <a:prstClr val="black"/>
                </a:solidFill>
              </a:rPr>
              <a:t>should request </a:t>
            </a:r>
            <a:r>
              <a:rPr lang="en-US" sz="2400" dirty="0">
                <a:solidFill>
                  <a:prstClr val="black"/>
                </a:solidFill>
              </a:rPr>
              <a:t>an </a:t>
            </a:r>
            <a:r>
              <a:rPr lang="en-US" sz="2400" dirty="0" smtClean="0">
                <a:solidFill>
                  <a:prstClr val="black"/>
                </a:solidFill>
              </a:rPr>
              <a:t>extension </a:t>
            </a:r>
            <a:r>
              <a:rPr lang="en-US" sz="2400" i="1" dirty="0" smtClean="0">
                <a:solidFill>
                  <a:prstClr val="black"/>
                </a:solidFill>
              </a:rPr>
              <a:t>in advance of the due date</a:t>
            </a:r>
            <a:r>
              <a:rPr lang="en-US" sz="2400" dirty="0" smtClean="0">
                <a:solidFill>
                  <a:prstClr val="black"/>
                </a:solidFill>
              </a:rPr>
              <a:t>.</a:t>
            </a:r>
          </a:p>
          <a:p>
            <a:endParaRPr lang="en-US" sz="2400" dirty="0">
              <a:solidFill>
                <a:prstClr val="black"/>
              </a:solidFill>
            </a:endParaRPr>
          </a:p>
          <a:p>
            <a:pPr marL="342900" indent="-342900">
              <a:buFont typeface="Arial" panose="020B0604020202020204" pitchFamily="34" charset="0"/>
              <a:buChar char="•"/>
            </a:pPr>
            <a:r>
              <a:rPr lang="en-US" sz="2400" dirty="0">
                <a:solidFill>
                  <a:prstClr val="black"/>
                </a:solidFill>
              </a:rPr>
              <a:t>Late </a:t>
            </a:r>
            <a:r>
              <a:rPr lang="en-US" sz="2400" dirty="0" smtClean="0">
                <a:solidFill>
                  <a:prstClr val="black"/>
                </a:solidFill>
              </a:rPr>
              <a:t>certifications and multiple certifications </a:t>
            </a:r>
            <a:r>
              <a:rPr lang="en-US" sz="2400" dirty="0">
                <a:solidFill>
                  <a:prstClr val="black"/>
                </a:solidFill>
              </a:rPr>
              <a:t>are an audit risk for the University</a:t>
            </a:r>
            <a:r>
              <a:rPr lang="en-US" sz="2400" dirty="0" smtClean="0">
                <a:solidFill>
                  <a:prstClr val="black"/>
                </a:solidFill>
              </a:rPr>
              <a:t>.  </a:t>
            </a:r>
            <a:endParaRPr lang="en-US" sz="2400" dirty="0">
              <a:solidFill>
                <a:prstClr val="black"/>
              </a:solidFill>
            </a:endParaRPr>
          </a:p>
          <a:p>
            <a:endParaRPr lang="en-US" sz="2400"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6168984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Workday Effort Reporting</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51</a:t>
            </a:fld>
            <a:endParaRPr lang="en-US" dirty="0">
              <a:solidFill>
                <a:prstClr val="black"/>
              </a:solidFill>
            </a:endParaRPr>
          </a:p>
        </p:txBody>
      </p:sp>
      <p:sp>
        <p:nvSpPr>
          <p:cNvPr id="4" name="TextBox 3"/>
          <p:cNvSpPr txBox="1"/>
          <p:nvPr/>
        </p:nvSpPr>
        <p:spPr>
          <a:xfrm>
            <a:off x="838200" y="1752600"/>
            <a:ext cx="7543800" cy="523220"/>
          </a:xfrm>
          <a:prstGeom prst="rect">
            <a:avLst/>
          </a:prstGeom>
          <a:noFill/>
        </p:spPr>
        <p:txBody>
          <a:bodyPr wrap="square" rtlCol="0">
            <a:spAutoFit/>
          </a:bodyPr>
          <a:lstStyle/>
          <a:p>
            <a:pPr>
              <a:buFont typeface="Arial" pitchFamily="34" charset="0"/>
              <a:buChar char="•"/>
            </a:pPr>
            <a:r>
              <a:rPr lang="en-US" sz="2800" dirty="0" smtClean="0">
                <a:solidFill>
                  <a:prstClr val="black"/>
                </a:solidFill>
              </a:rPr>
              <a:t>Upcoming reporting dates </a:t>
            </a:r>
          </a:p>
        </p:txBody>
      </p:sp>
      <p:graphicFrame>
        <p:nvGraphicFramePr>
          <p:cNvPr id="5" name="Table 4"/>
          <p:cNvGraphicFramePr>
            <a:graphicFrameLocks noGrp="1"/>
          </p:cNvGraphicFramePr>
          <p:nvPr>
            <p:extLst/>
          </p:nvPr>
        </p:nvGraphicFramePr>
        <p:xfrm>
          <a:off x="914400" y="2438400"/>
          <a:ext cx="7391400" cy="3276599"/>
        </p:xfrm>
        <a:graphic>
          <a:graphicData uri="http://schemas.openxmlformats.org/drawingml/2006/table">
            <a:tbl>
              <a:tblPr firstRow="1" bandRow="1">
                <a:tableStyleId>{5C22544A-7EE6-4342-B048-85BDC9FD1C3A}</a:tableStyleId>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414543">
                <a:tc>
                  <a:txBody>
                    <a:bodyPr/>
                    <a:lstStyle/>
                    <a:p>
                      <a:pPr algn="just"/>
                      <a:r>
                        <a:rPr lang="en-US" dirty="0" smtClean="0"/>
                        <a:t>Certification Period</a:t>
                      </a:r>
                      <a:endParaRPr lang="en-US" dirty="0"/>
                    </a:p>
                  </a:txBody>
                  <a:tcPr/>
                </a:tc>
                <a:tc>
                  <a:txBody>
                    <a:bodyPr/>
                    <a:lstStyle/>
                    <a:p>
                      <a:pPr algn="just"/>
                      <a:r>
                        <a:rPr lang="en-US" dirty="0" smtClean="0"/>
                        <a:t>Report Run</a:t>
                      </a:r>
                      <a:r>
                        <a:rPr lang="en-US" baseline="0" dirty="0" smtClean="0"/>
                        <a:t> Date</a:t>
                      </a:r>
                      <a:endParaRPr lang="en-US" dirty="0"/>
                    </a:p>
                  </a:txBody>
                  <a:tcPr/>
                </a:tc>
                <a:tc>
                  <a:txBody>
                    <a:bodyPr/>
                    <a:lstStyle/>
                    <a:p>
                      <a:pPr algn="just"/>
                      <a:r>
                        <a:rPr lang="en-US" dirty="0" smtClean="0"/>
                        <a:t>Employee Type</a:t>
                      </a:r>
                      <a:endParaRPr lang="en-US" dirty="0"/>
                    </a:p>
                  </a:txBody>
                  <a:tcPr/>
                </a:tc>
                <a:extLst>
                  <a:ext uri="{0D108BD9-81ED-4DB2-BD59-A6C34878D82A}">
                    <a16:rowId xmlns:a16="http://schemas.microsoft.com/office/drawing/2014/main" val="10000"/>
                  </a:ext>
                </a:extLst>
              </a:tr>
              <a:tr h="715514">
                <a:tc>
                  <a:txBody>
                    <a:bodyPr/>
                    <a:lstStyle/>
                    <a:p>
                      <a:r>
                        <a:rPr lang="en-US" dirty="0" smtClean="0"/>
                        <a:t>10/01/17-10/28/17</a:t>
                      </a:r>
                      <a:endParaRPr lang="en-US" dirty="0"/>
                    </a:p>
                  </a:txBody>
                  <a:tcPr>
                    <a:solidFill>
                      <a:schemeClr val="accent4">
                        <a:lumMod val="40000"/>
                        <a:lumOff val="60000"/>
                      </a:schemeClr>
                    </a:solidFill>
                  </a:tcPr>
                </a:tc>
                <a:tc>
                  <a:txBody>
                    <a:bodyPr/>
                    <a:lstStyle/>
                    <a:p>
                      <a:r>
                        <a:rPr lang="en-US" dirty="0" smtClean="0"/>
                        <a:t>December 08, 2017</a:t>
                      </a:r>
                      <a:endParaRPr lang="en-US" dirty="0"/>
                    </a:p>
                  </a:txBody>
                  <a:tcPr>
                    <a:solidFill>
                      <a:schemeClr val="accent4">
                        <a:lumMod val="40000"/>
                        <a:lumOff val="60000"/>
                      </a:schemeClr>
                    </a:solidFill>
                  </a:tcPr>
                </a:tc>
                <a:tc>
                  <a:txBody>
                    <a:bodyPr/>
                    <a:lstStyle/>
                    <a:p>
                      <a:r>
                        <a:rPr lang="en-US" dirty="0" smtClean="0"/>
                        <a:t>Non-exempt staff</a:t>
                      </a:r>
                      <a:r>
                        <a:rPr lang="en-US" baseline="0" dirty="0" smtClean="0"/>
                        <a:t> and undergraduates</a:t>
                      </a:r>
                      <a:endParaRPr lang="en-US" dirty="0"/>
                    </a:p>
                  </a:txBody>
                  <a:tcPr>
                    <a:solidFill>
                      <a:schemeClr val="accent4">
                        <a:lumMod val="40000"/>
                        <a:lumOff val="60000"/>
                      </a:schemeClr>
                    </a:solidFill>
                  </a:tcPr>
                </a:tc>
                <a:extLst>
                  <a:ext uri="{0D108BD9-81ED-4DB2-BD59-A6C34878D82A}">
                    <a16:rowId xmlns:a16="http://schemas.microsoft.com/office/drawing/2014/main" val="10001"/>
                  </a:ext>
                </a:extLst>
              </a:tr>
              <a:tr h="715514">
                <a:tc>
                  <a:txBody>
                    <a:bodyPr/>
                    <a:lstStyle/>
                    <a:p>
                      <a:r>
                        <a:rPr lang="en-US" dirty="0" smtClean="0"/>
                        <a:t>10/29/17-11/25/17</a:t>
                      </a:r>
                      <a:endParaRPr lang="en-US" dirty="0"/>
                    </a:p>
                  </a:txBody>
                  <a:tcPr>
                    <a:solidFill>
                      <a:schemeClr val="accent4">
                        <a:lumMod val="20000"/>
                        <a:lumOff val="80000"/>
                      </a:schemeClr>
                    </a:solidFill>
                  </a:tcPr>
                </a:tc>
                <a:tc>
                  <a:txBody>
                    <a:bodyPr/>
                    <a:lstStyle/>
                    <a:p>
                      <a:r>
                        <a:rPr lang="en-US" dirty="0" smtClean="0"/>
                        <a:t>January 08, 2018</a:t>
                      </a:r>
                      <a:endParaRPr lang="en-US" dirty="0"/>
                    </a:p>
                  </a:txBody>
                  <a:tcPr>
                    <a:solidFill>
                      <a:schemeClr val="accent4">
                        <a:lumMod val="20000"/>
                        <a:lumOff val="80000"/>
                      </a:schemeClr>
                    </a:solidFill>
                  </a:tcPr>
                </a:tc>
                <a:tc>
                  <a:txBody>
                    <a:bodyPr/>
                    <a:lstStyle/>
                    <a:p>
                      <a:r>
                        <a:rPr lang="en-US" dirty="0" smtClean="0"/>
                        <a:t>Non-exempt</a:t>
                      </a:r>
                      <a:r>
                        <a:rPr lang="en-US" baseline="0" dirty="0" smtClean="0"/>
                        <a:t> staff and undergraduates</a:t>
                      </a:r>
                      <a:endParaRPr lang="en-US" dirty="0"/>
                    </a:p>
                  </a:txBody>
                  <a:tcPr>
                    <a:solidFill>
                      <a:schemeClr val="accent4">
                        <a:lumMod val="20000"/>
                        <a:lumOff val="80000"/>
                      </a:schemeClr>
                    </a:solidFill>
                  </a:tcPr>
                </a:tc>
                <a:extLst>
                  <a:ext uri="{0D108BD9-81ED-4DB2-BD59-A6C34878D82A}">
                    <a16:rowId xmlns:a16="http://schemas.microsoft.com/office/drawing/2014/main" val="10002"/>
                  </a:ext>
                </a:extLst>
              </a:tr>
              <a:tr h="715514">
                <a:tc>
                  <a:txBody>
                    <a:bodyPr/>
                    <a:lstStyle/>
                    <a:p>
                      <a:r>
                        <a:rPr lang="en-US" dirty="0" smtClean="0"/>
                        <a:t>11/26/17-12/23/17</a:t>
                      </a:r>
                      <a:endParaRPr lang="en-US" dirty="0"/>
                    </a:p>
                  </a:txBody>
                  <a:tcPr/>
                </a:tc>
                <a:tc>
                  <a:txBody>
                    <a:bodyPr/>
                    <a:lstStyle/>
                    <a:p>
                      <a:r>
                        <a:rPr lang="en-US" dirty="0" smtClean="0"/>
                        <a:t>February</a:t>
                      </a:r>
                      <a:r>
                        <a:rPr lang="en-US" baseline="0" dirty="0" smtClean="0"/>
                        <a:t> 08, 2018</a:t>
                      </a:r>
                      <a:endParaRPr lang="en-US" dirty="0"/>
                    </a:p>
                  </a:txBody>
                  <a:tcPr/>
                </a:tc>
                <a:tc>
                  <a:txBody>
                    <a:bodyPr/>
                    <a:lstStyle/>
                    <a:p>
                      <a:r>
                        <a:rPr lang="en-US" dirty="0" smtClean="0"/>
                        <a:t>Non-exempt</a:t>
                      </a:r>
                      <a:r>
                        <a:rPr lang="en-US" baseline="0" dirty="0" smtClean="0"/>
                        <a:t> staff and undergraduates</a:t>
                      </a:r>
                      <a:endParaRPr lang="en-US" dirty="0"/>
                    </a:p>
                  </a:txBody>
                  <a:tcPr/>
                </a:tc>
                <a:extLst>
                  <a:ext uri="{0D108BD9-81ED-4DB2-BD59-A6C34878D82A}">
                    <a16:rowId xmlns:a16="http://schemas.microsoft.com/office/drawing/2014/main" val="10003"/>
                  </a:ext>
                </a:extLst>
              </a:tr>
              <a:tr h="71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07/01/17-12/31/17</a:t>
                      </a:r>
                    </a:p>
                    <a:p>
                      <a:endParaRPr lang="en-US"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February</a:t>
                      </a:r>
                      <a:r>
                        <a:rPr lang="en-US" baseline="0" dirty="0" smtClean="0"/>
                        <a:t> 08, 2018</a:t>
                      </a:r>
                      <a:endParaRPr lang="en-US" dirty="0" smtClean="0"/>
                    </a:p>
                    <a:p>
                      <a:endParaRPr lang="en-US" dirty="0"/>
                    </a:p>
                  </a:txBody>
                  <a:tcPr>
                    <a:solidFill>
                      <a:schemeClr val="accent6">
                        <a:lumMod val="60000"/>
                        <a:lumOff val="40000"/>
                      </a:schemeClr>
                    </a:solidFill>
                  </a:tcPr>
                </a:tc>
                <a:tc>
                  <a:txBody>
                    <a:bodyPr/>
                    <a:lstStyle/>
                    <a:p>
                      <a:r>
                        <a:rPr lang="en-US" dirty="0" smtClean="0"/>
                        <a:t>Faculty</a:t>
                      </a:r>
                      <a:r>
                        <a:rPr lang="en-US" baseline="0" dirty="0" smtClean="0"/>
                        <a:t>, graduate students, exempt staff</a:t>
                      </a:r>
                      <a:endParaRPr lang="en-US" dirty="0"/>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3594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rPr>
              <a:t>Thank you</a:t>
            </a:r>
            <a:endParaRPr lang="en-US" dirty="0">
              <a:effectLst/>
            </a:endParaRPr>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52</a:t>
            </a:fld>
            <a:endParaRPr lang="en-US" dirty="0">
              <a:solidFill>
                <a:prstClr val="black"/>
              </a:solidFill>
            </a:endParaRPr>
          </a:p>
        </p:txBody>
      </p:sp>
      <p:sp>
        <p:nvSpPr>
          <p:cNvPr id="5" name="Rectangle 4"/>
          <p:cNvSpPr/>
          <p:nvPr/>
        </p:nvSpPr>
        <p:spPr>
          <a:xfrm>
            <a:off x="789709" y="1496443"/>
            <a:ext cx="7772400" cy="4062651"/>
          </a:xfrm>
          <a:prstGeom prst="rect">
            <a:avLst/>
          </a:prstGeom>
        </p:spPr>
        <p:txBody>
          <a:bodyPr wrap="square">
            <a:spAutoFit/>
          </a:bodyPr>
          <a:lstStyle/>
          <a:p>
            <a:r>
              <a:rPr lang="en-US" sz="2400" dirty="0" smtClean="0">
                <a:solidFill>
                  <a:prstClr val="black"/>
                </a:solidFill>
              </a:rPr>
              <a:t>  </a:t>
            </a:r>
          </a:p>
          <a:p>
            <a:r>
              <a:rPr lang="en-US" sz="2400" dirty="0" smtClean="0">
                <a:solidFill>
                  <a:prstClr val="black"/>
                </a:solidFill>
              </a:rPr>
              <a:t>Total Delinquent Effort Reports (Nov. 1-Nov. 30)</a:t>
            </a:r>
          </a:p>
          <a:p>
            <a:endParaRPr lang="en-US" sz="2400" dirty="0" smtClean="0">
              <a:solidFill>
                <a:prstClr val="black"/>
              </a:solidFill>
            </a:endParaRPr>
          </a:p>
          <a:p>
            <a:r>
              <a:rPr lang="en-US" sz="5400" dirty="0" smtClean="0">
                <a:solidFill>
                  <a:prstClr val="black"/>
                </a:solidFill>
              </a:rPr>
              <a:t>         -70%</a:t>
            </a:r>
            <a:endParaRPr lang="en-US" sz="5400" dirty="0">
              <a:solidFill>
                <a:prstClr val="black"/>
              </a:solidFill>
            </a:endParaRPr>
          </a:p>
          <a:p>
            <a:endParaRPr lang="en-US" sz="2400" dirty="0" smtClean="0">
              <a:solidFill>
                <a:prstClr val="black"/>
              </a:solidFill>
            </a:endParaRPr>
          </a:p>
          <a:p>
            <a:endParaRPr lang="en-US" sz="2400" dirty="0">
              <a:solidFill>
                <a:prstClr val="black"/>
              </a:solidFill>
            </a:endParaRPr>
          </a:p>
          <a:p>
            <a:endParaRPr lang="en-US" sz="2400" dirty="0">
              <a:solidFill>
                <a:prstClr val="black"/>
              </a:solidFill>
            </a:endParaRPr>
          </a:p>
          <a:p>
            <a:r>
              <a:rPr lang="en-US" sz="2400" dirty="0" smtClean="0">
                <a:solidFill>
                  <a:prstClr val="black"/>
                </a:solidFill>
              </a:rPr>
              <a:t>Thanks for your hard work in resolving these certifications!   </a:t>
            </a:r>
          </a:p>
          <a:p>
            <a:endParaRPr lang="en-US" dirty="0">
              <a:solidFill>
                <a:prstClr val="black"/>
              </a:solidFill>
            </a:endParaRPr>
          </a:p>
          <a:p>
            <a:endParaRPr lang="en-US" dirty="0">
              <a:solidFill>
                <a:prstClr val="black"/>
              </a:solidFill>
            </a:endParaRPr>
          </a:p>
        </p:txBody>
      </p:sp>
      <p:sp>
        <p:nvSpPr>
          <p:cNvPr id="6" name="Down Arrow 5"/>
          <p:cNvSpPr/>
          <p:nvPr/>
        </p:nvSpPr>
        <p:spPr>
          <a:xfrm>
            <a:off x="3913909" y="2667000"/>
            <a:ext cx="1524000" cy="1579340"/>
          </a:xfrm>
          <a:prstGeom prst="downArrow">
            <a:avLst/>
          </a:prstGeom>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131901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OSP Training 	</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53</a:t>
            </a:fld>
            <a:endParaRPr lang="en-US" dirty="0"/>
          </a:p>
        </p:txBody>
      </p:sp>
      <p:sp>
        <p:nvSpPr>
          <p:cNvPr id="4" name="TextBox 3"/>
          <p:cNvSpPr txBox="1"/>
          <p:nvPr/>
        </p:nvSpPr>
        <p:spPr>
          <a:xfrm>
            <a:off x="838200" y="1752600"/>
            <a:ext cx="7543800" cy="954107"/>
          </a:xfrm>
          <a:prstGeom prst="rect">
            <a:avLst/>
          </a:prstGeom>
          <a:noFill/>
        </p:spPr>
        <p:txBody>
          <a:bodyPr wrap="square" rtlCol="0">
            <a:spAutoFit/>
          </a:bodyPr>
          <a:lstStyle/>
          <a:p>
            <a:pPr algn="ctr"/>
            <a:r>
              <a:rPr lang="en-US" sz="2800" dirty="0" smtClean="0"/>
              <a:t>Final class of the year Effort Certification  </a:t>
            </a:r>
          </a:p>
          <a:p>
            <a:pPr algn="ctr"/>
            <a:r>
              <a:rPr lang="en-US" sz="2800" dirty="0" smtClean="0"/>
              <a:t>Dec 13,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964" y="2706707"/>
            <a:ext cx="7434072" cy="3034201"/>
          </a:xfrm>
          <a:prstGeom prst="rect">
            <a:avLst/>
          </a:prstGeom>
        </p:spPr>
      </p:pic>
    </p:spTree>
    <p:extLst>
      <p:ext uri="{BB962C8B-B14F-4D97-AF65-F5344CB8AC3E}">
        <p14:creationId xmlns:p14="http://schemas.microsoft.com/office/powerpoint/2010/main" val="4053162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sz="3000" dirty="0"/>
              <a:t>HRPP Updates</a:t>
            </a:r>
          </a:p>
        </p:txBody>
      </p:sp>
      <p:sp>
        <p:nvSpPr>
          <p:cNvPr id="5" name="TextBox 4"/>
          <p:cNvSpPr txBox="1"/>
          <p:nvPr/>
        </p:nvSpPr>
        <p:spPr>
          <a:xfrm>
            <a:off x="2743200" y="3371851"/>
            <a:ext cx="3657600" cy="1508105"/>
          </a:xfrm>
          <a:prstGeom prst="rect">
            <a:avLst/>
          </a:prstGeom>
          <a:solidFill>
            <a:schemeClr val="accent5"/>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Christiana Provencal</a:t>
            </a:r>
          </a:p>
          <a:p>
            <a:pPr algn="ctr"/>
            <a:r>
              <a:rPr lang="en-US" sz="3000" dirty="0">
                <a:latin typeface="Times New Roman" panose="02020603050405020304" pitchFamily="18" charset="0"/>
                <a:cs typeface="Times New Roman" panose="02020603050405020304" pitchFamily="18" charset="0"/>
              </a:rPr>
              <a:t>QA/QI Administrator, ORI</a:t>
            </a:r>
          </a:p>
        </p:txBody>
      </p:sp>
      <p:sp>
        <p:nvSpPr>
          <p:cNvPr id="4" name="Slide Number Placeholder 3"/>
          <p:cNvSpPr>
            <a:spLocks noGrp="1"/>
          </p:cNvSpPr>
          <p:nvPr>
            <p:ph type="sldNum" sz="quarter" idx="12"/>
          </p:nvPr>
        </p:nvSpPr>
        <p:spPr/>
        <p:txBody>
          <a:bodyPr/>
          <a:lstStyle/>
          <a:p>
            <a:fld id="{6110038D-A307-41DF-A32A-3891FCEC6260}" type="slidenum">
              <a:rPr lang="en-US" smtClean="0"/>
              <a:pPr/>
              <a:t>54</a:t>
            </a:fld>
            <a:endParaRPr lang="en-US" dirty="0"/>
          </a:p>
        </p:txBody>
      </p:sp>
    </p:spTree>
    <p:extLst>
      <p:ext uri="{BB962C8B-B14F-4D97-AF65-F5344CB8AC3E}">
        <p14:creationId xmlns:p14="http://schemas.microsoft.com/office/powerpoint/2010/main" val="42469271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971551"/>
            <a:ext cx="5886450" cy="800100"/>
          </a:xfrm>
        </p:spPr>
        <p:txBody>
          <a:bodyPr/>
          <a:lstStyle/>
          <a:p>
            <a:r>
              <a:rPr lang="en-US" sz="3000" dirty="0"/>
              <a:t>New Guidance for Investigators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55</a:t>
            </a:fld>
            <a:endParaRPr lang="en-US" dirty="0"/>
          </a:p>
        </p:txBody>
      </p:sp>
      <p:sp>
        <p:nvSpPr>
          <p:cNvPr id="4" name="TextBox 3"/>
          <p:cNvSpPr txBox="1"/>
          <p:nvPr/>
        </p:nvSpPr>
        <p:spPr>
          <a:xfrm>
            <a:off x="1621825" y="2320567"/>
            <a:ext cx="5772150" cy="4924425"/>
          </a:xfrm>
          <a:prstGeom prst="rect">
            <a:avLst/>
          </a:prstGeom>
          <a:noFill/>
        </p:spPr>
        <p:txBody>
          <a:bodyPr wrap="square" rtlCol="0">
            <a:spAutoFit/>
          </a:bodyPr>
          <a:lstStyle/>
          <a:p>
            <a:pPr lvl="1"/>
            <a:r>
              <a:rPr lang="en-US" dirty="0">
                <a:latin typeface="Times New Roman" panose="02020603050405020304" pitchFamily="18" charset="0"/>
                <a:cs typeface="Times New Roman" panose="02020603050405020304" pitchFamily="18" charset="0"/>
                <a:hlinkClick r:id="rId3"/>
              </a:rPr>
              <a:t>Guidance for the Management of Human Research Studies Involving Drugs and Medications</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Purpose: </a:t>
            </a:r>
          </a:p>
          <a:p>
            <a:r>
              <a:rPr lang="en-US" sz="1600" dirty="0">
                <a:latin typeface="Times New Roman" panose="02020603050405020304" pitchFamily="18" charset="0"/>
                <a:cs typeface="Times New Roman" panose="02020603050405020304" pitchFamily="18" charset="0"/>
              </a:rPr>
              <a:t>Assist Investigators, licensed practitioners and other members of the research team with ensuring that research procedures involving prescription medications are consistent with applicable federal and state regulations as well as Brown University policy.</a:t>
            </a:r>
          </a:p>
          <a:p>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Scope:</a:t>
            </a:r>
          </a:p>
          <a:p>
            <a:r>
              <a:rPr lang="en-US" sz="1600" dirty="0">
                <a:latin typeface="Times New Roman" panose="02020603050405020304" pitchFamily="18" charset="0"/>
                <a:cs typeface="Times New Roman" panose="02020603050405020304" pitchFamily="18" charset="0"/>
              </a:rPr>
              <a:t>The guidance covers the use of investigational new drugs, drugs that are currently approved, by the Food and Drug Administration (FDA) as well as Schedule I-V drugs which may be regulated by the Drug Enforcement Agency (DEA). </a:t>
            </a:r>
          </a:p>
          <a:p>
            <a:pPr lvl="1"/>
            <a:endParaRPr lang="en-US" sz="2100" dirty="0"/>
          </a:p>
          <a:p>
            <a:pPr lvl="1"/>
            <a:r>
              <a:rPr lang="en-US" sz="2100" dirty="0"/>
              <a:t/>
            </a:r>
            <a:br>
              <a:rPr lang="en-US" sz="2100" dirty="0"/>
            </a:br>
            <a:endParaRPr lang="en-US" sz="2100" dirty="0"/>
          </a:p>
          <a:p>
            <a:pPr marL="685800" lvl="1" indent="-342900">
              <a:buFont typeface="Arial" panose="020B0604020202020204" pitchFamily="34" charset="0"/>
              <a:buChar char="•"/>
            </a:pPr>
            <a:endParaRPr lang="en-US" sz="2100" dirty="0"/>
          </a:p>
        </p:txBody>
      </p:sp>
    </p:spTree>
    <p:extLst>
      <p:ext uri="{BB962C8B-B14F-4D97-AF65-F5344CB8AC3E}">
        <p14:creationId xmlns:p14="http://schemas.microsoft.com/office/powerpoint/2010/main" val="30963029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Guidance for Investigators</a:t>
            </a:r>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56</a:t>
            </a:fld>
            <a:endParaRPr lang="en-US" dirty="0">
              <a:solidFill>
                <a:prstClr val="black"/>
              </a:solidFill>
            </a:endParaRPr>
          </a:p>
        </p:txBody>
      </p:sp>
      <p:sp>
        <p:nvSpPr>
          <p:cNvPr id="4" name="Rectangle 3"/>
          <p:cNvSpPr/>
          <p:nvPr/>
        </p:nvSpPr>
        <p:spPr>
          <a:xfrm>
            <a:off x="2286000" y="2586462"/>
            <a:ext cx="4572000" cy="3170099"/>
          </a:xfrm>
          <a:prstGeom prst="rect">
            <a:avLst/>
          </a:prstGeom>
        </p:spPr>
        <p:txBody>
          <a:bodyPr>
            <a:spAutoFit/>
          </a:bodyPr>
          <a:lstStyle/>
          <a:p>
            <a:pPr marL="942975" lvl="2"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PROCUREMENT AND TRANSFER</a:t>
            </a:r>
          </a:p>
          <a:p>
            <a:pPr marL="942975" lvl="2"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STORAGE AND SECURITY</a:t>
            </a:r>
          </a:p>
          <a:p>
            <a:pPr marL="942975" lvl="2"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PACKAGING AND LABELING</a:t>
            </a:r>
          </a:p>
          <a:p>
            <a:pPr marL="942975" lvl="2"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WHO CAN PRESCRIBE</a:t>
            </a:r>
          </a:p>
          <a:p>
            <a:pPr marL="942975" lvl="2"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WHO CAN DISPENSE</a:t>
            </a:r>
          </a:p>
          <a:p>
            <a:pPr marL="942975" lvl="2"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WHO CAN ADMINISTER</a:t>
            </a:r>
          </a:p>
          <a:p>
            <a:pPr marL="942975" lvl="2"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DESTRUCTION/RETURN OF UNUSED DRUGS</a:t>
            </a:r>
          </a:p>
          <a:p>
            <a:pPr marL="942975" lvl="2" indent="-2571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DOCUMENTATION</a:t>
            </a:r>
          </a:p>
        </p:txBody>
      </p:sp>
    </p:spTree>
    <p:extLst>
      <p:ext uri="{BB962C8B-B14F-4D97-AF65-F5344CB8AC3E}">
        <p14:creationId xmlns:p14="http://schemas.microsoft.com/office/powerpoint/2010/main" val="5711426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Guidance for Investigators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57</a:t>
            </a:fld>
            <a:endParaRPr lang="en-US" dirty="0"/>
          </a:p>
        </p:txBody>
      </p:sp>
      <p:sp>
        <p:nvSpPr>
          <p:cNvPr id="4" name="TextBox 3"/>
          <p:cNvSpPr txBox="1"/>
          <p:nvPr/>
        </p:nvSpPr>
        <p:spPr>
          <a:xfrm>
            <a:off x="2057400" y="1828800"/>
            <a:ext cx="5525965" cy="430887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Additional components of this guidance </a:t>
            </a:r>
          </a:p>
          <a:p>
            <a:endParaRPr lang="en-US" dirty="0">
              <a:latin typeface="Times New Roman" panose="02020603050405020304" pitchFamily="18" charset="0"/>
              <a:cs typeface="Times New Roman" panose="02020603050405020304" pitchFamily="18" charset="0"/>
              <a:hlinkClick r:id="rId3"/>
            </a:endParaRPr>
          </a:p>
          <a:p>
            <a:r>
              <a:rPr lang="en-US" sz="2000" dirty="0">
                <a:latin typeface="Times New Roman" panose="02020603050405020304" pitchFamily="18" charset="0"/>
                <a:cs typeface="Times New Roman" panose="02020603050405020304" pitchFamily="18" charset="0"/>
              </a:rPr>
              <a:t>New form for study submissions: </a:t>
            </a:r>
            <a:endParaRPr lang="en-US" sz="2000" dirty="0">
              <a:latin typeface="Times New Roman" panose="02020603050405020304" pitchFamily="18" charset="0"/>
              <a:cs typeface="Times New Roman" panose="02020603050405020304" pitchFamily="18" charset="0"/>
              <a:hlinkClick r:id=""/>
            </a:endParaRPr>
          </a:p>
          <a:p>
            <a:r>
              <a:rPr lang="en-US" sz="2000" dirty="0">
                <a:latin typeface="Times New Roman" panose="02020603050405020304" pitchFamily="18" charset="0"/>
                <a:cs typeface="Times New Roman" panose="02020603050405020304" pitchFamily="18" charset="0"/>
                <a:hlinkClick r:id=""/>
              </a:rPr>
              <a:t>Prescription Drug/Medication Addendum</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solidFill>
                  <a:srgbClr val="2F2A20"/>
                </a:solidFill>
                <a:latin typeface="Times New Roman" panose="02020603050405020304" pitchFamily="18" charset="0"/>
                <a:cs typeface="Times New Roman" panose="02020603050405020304" pitchFamily="18" charset="0"/>
              </a:rPr>
              <a:t>Educational Session: </a:t>
            </a:r>
          </a:p>
          <a:p>
            <a:r>
              <a:rPr lang="en-US" sz="2000" dirty="0">
                <a:solidFill>
                  <a:srgbClr val="2F2A20"/>
                </a:solidFill>
                <a:latin typeface="Times New Roman" panose="02020603050405020304" pitchFamily="18" charset="0"/>
                <a:cs typeface="Times New Roman" panose="02020603050405020304" pitchFamily="18" charset="0"/>
              </a:rPr>
              <a:t>ORI is offering an informational session, </a:t>
            </a:r>
            <a:r>
              <a:rPr lang="en-US" sz="2000" b="1" dirty="0">
                <a:solidFill>
                  <a:srgbClr val="2F2A20"/>
                </a:solidFill>
                <a:latin typeface="Times New Roman" panose="02020603050405020304" pitchFamily="18" charset="0"/>
                <a:cs typeface="Times New Roman" panose="02020603050405020304" pitchFamily="18" charset="0"/>
              </a:rPr>
              <a:t>"Where do you get your drugs?”</a:t>
            </a:r>
            <a:r>
              <a:rPr lang="en-US" sz="2000" dirty="0">
                <a:solidFill>
                  <a:srgbClr val="2F2A20"/>
                </a:solidFill>
                <a:latin typeface="Times New Roman" panose="02020603050405020304" pitchFamily="18" charset="0"/>
                <a:cs typeface="Times New Roman" panose="02020603050405020304" pitchFamily="18" charset="0"/>
              </a:rPr>
              <a:t>  on Tuesday, January 30, 2018, 10:00am-11:00am</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4"/>
              </a:rPr>
              <a:t>190 Thayer Street</a:t>
            </a:r>
            <a:r>
              <a:rPr lang="en-US" sz="2000" dirty="0">
                <a:latin typeface="Times New Roman" panose="02020603050405020304" pitchFamily="18" charset="0"/>
                <a:cs typeface="Times New Roman" panose="02020603050405020304" pitchFamily="18" charset="0"/>
              </a:rPr>
              <a:t>, Metcalf Lab, room 115.  </a:t>
            </a:r>
          </a:p>
          <a:p>
            <a:endParaRPr lang="en-US" sz="2000" dirty="0">
              <a:solidFill>
                <a:srgbClr val="2F2A20"/>
              </a:solidFill>
              <a:latin typeface="Times New Roman" panose="02020603050405020304" pitchFamily="18" charset="0"/>
              <a:cs typeface="Times New Roman" panose="02020603050405020304" pitchFamily="18" charset="0"/>
            </a:endParaRPr>
          </a:p>
          <a:p>
            <a:r>
              <a:rPr lang="en-US" sz="2000" dirty="0">
                <a:solidFill>
                  <a:srgbClr val="2F2A20"/>
                </a:solidFill>
                <a:latin typeface="Times New Roman" panose="02020603050405020304" pitchFamily="18" charset="0"/>
                <a:cs typeface="Times New Roman" panose="02020603050405020304" pitchFamily="18" charset="0"/>
              </a:rPr>
              <a:t> </a:t>
            </a:r>
          </a:p>
          <a:p>
            <a:r>
              <a:rPr lang="en-US" sz="2000" dirty="0">
                <a:solidFill>
                  <a:srgbClr val="2F2A20"/>
                </a:solidFill>
                <a:latin typeface="Times New Roman" panose="02020603050405020304" pitchFamily="18" charset="0"/>
                <a:cs typeface="Times New Roman" panose="02020603050405020304" pitchFamily="18" charset="0"/>
              </a:rPr>
              <a:t>Space is limited, register early on </a:t>
            </a:r>
            <a:r>
              <a:rPr lang="en-US" sz="2000" u="sng" dirty="0">
                <a:solidFill>
                  <a:srgbClr val="B78080"/>
                </a:solidFill>
                <a:latin typeface="Times New Roman" panose="02020603050405020304" pitchFamily="18" charset="0"/>
                <a:cs typeface="Times New Roman" panose="02020603050405020304" pitchFamily="18" charset="0"/>
                <a:hlinkClick r:id="rId5"/>
              </a:rPr>
              <a:t>Learning Point</a:t>
            </a:r>
            <a:r>
              <a:rPr lang="en-US" sz="2000" dirty="0">
                <a:solidFill>
                  <a:srgbClr val="2F2A2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1246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71551"/>
            <a:ext cx="6000750" cy="800100"/>
          </a:xfrm>
        </p:spPr>
        <p:txBody>
          <a:bodyPr/>
          <a:lstStyle/>
          <a:p>
            <a:r>
              <a:rPr lang="en-US" sz="3200" dirty="0" smtClean="0"/>
              <a:t>Additional Educational Offerings</a:t>
            </a:r>
            <a:endParaRPr lang="en-US" sz="3200" dirty="0"/>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58</a:t>
            </a:fld>
            <a:endParaRPr lang="en-US" dirty="0">
              <a:solidFill>
                <a:prstClr val="black"/>
              </a:solidFill>
            </a:endParaRPr>
          </a:p>
        </p:txBody>
      </p:sp>
      <p:sp>
        <p:nvSpPr>
          <p:cNvPr id="5" name="TextBox 4"/>
          <p:cNvSpPr txBox="1"/>
          <p:nvPr/>
        </p:nvSpPr>
        <p:spPr>
          <a:xfrm>
            <a:off x="1450732" y="2114551"/>
            <a:ext cx="6462345" cy="4455066"/>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Additional educational offerings are scheduled and posted on our </a:t>
            </a:r>
            <a:r>
              <a:rPr lang="en-US" sz="1400" dirty="0">
                <a:latin typeface="Times New Roman" panose="02020603050405020304" pitchFamily="18" charset="0"/>
                <a:cs typeface="Times New Roman" panose="02020603050405020304" pitchFamily="18" charset="0"/>
                <a:hlinkClick r:id="rId3"/>
              </a:rPr>
              <a:t>HRPP/IRB home page</a:t>
            </a:r>
            <a:r>
              <a:rPr lang="en-US" sz="1400" dirty="0">
                <a:latin typeface="Times New Roman" panose="02020603050405020304" pitchFamily="18" charset="0"/>
                <a:cs typeface="Times New Roman" panose="02020603050405020304" pitchFamily="18" charset="0"/>
              </a:rPr>
              <a:t>.  We will also announce trainings for which registration is required on Today@Brown.</a:t>
            </a:r>
          </a:p>
          <a:p>
            <a:pPr marL="257175" indent="-257175">
              <a:buFont typeface="Arial" panose="020B0604020202020204" pitchFamily="34" charset="0"/>
              <a:buChar char="•"/>
            </a:pPr>
            <a:endParaRPr lang="en-US" sz="1400" dirty="0"/>
          </a:p>
          <a:p>
            <a:r>
              <a:rPr lang="en-US" sz="1400" dirty="0">
                <a:solidFill>
                  <a:prstClr val="black"/>
                </a:solidFill>
                <a:latin typeface="Times New Roman" panose="02020603050405020304" pitchFamily="18" charset="0"/>
                <a:cs typeface="Times New Roman" panose="02020603050405020304" pitchFamily="18" charset="0"/>
              </a:rPr>
              <a:t>Social Media for Research Recruitment: Ethical and Practical Aspects</a:t>
            </a:r>
          </a:p>
          <a:p>
            <a:r>
              <a:rPr lang="en-US" sz="1400" dirty="0">
                <a:solidFill>
                  <a:prstClr val="black"/>
                </a:solidFill>
                <a:latin typeface="Times New Roman" panose="02020603050405020304" pitchFamily="18" charset="0"/>
                <a:cs typeface="Times New Roman" panose="02020603050405020304" pitchFamily="18" charset="0"/>
              </a:rPr>
              <a:t>Wednesday 12/13, 12:30pm-1:45pm, South Street Landing, 4</a:t>
            </a:r>
            <a:r>
              <a:rPr lang="en-US" sz="1400" baseline="30000" dirty="0">
                <a:solidFill>
                  <a:prstClr val="black"/>
                </a:solidFill>
                <a:latin typeface="Times New Roman" panose="02020603050405020304" pitchFamily="18" charset="0"/>
                <a:cs typeface="Times New Roman" panose="02020603050405020304" pitchFamily="18" charset="0"/>
              </a:rPr>
              <a:t>th</a:t>
            </a:r>
            <a:r>
              <a:rPr lang="en-US" sz="1400" dirty="0">
                <a:solidFill>
                  <a:prstClr val="black"/>
                </a:solidFill>
                <a:latin typeface="Times New Roman" panose="02020603050405020304" pitchFamily="18" charset="0"/>
                <a:cs typeface="Times New Roman" panose="02020603050405020304" pitchFamily="18" charset="0"/>
              </a:rPr>
              <a:t> Floor, Room 445 </a:t>
            </a:r>
          </a:p>
          <a:p>
            <a:r>
              <a:rPr lang="en-US" sz="1400" dirty="0">
                <a:solidFill>
                  <a:prstClr val="black"/>
                </a:solidFill>
                <a:latin typeface="Times New Roman" panose="02020603050405020304" pitchFamily="18" charset="0"/>
                <a:cs typeface="Times New Roman" panose="02020603050405020304" pitchFamily="18" charset="0"/>
              </a:rPr>
              <a:t>(No registration required)</a:t>
            </a:r>
          </a:p>
          <a:p>
            <a:endParaRPr lang="en-US" sz="1400" dirty="0">
              <a:solidFill>
                <a:prstClr val="black"/>
              </a:solidFill>
              <a:latin typeface="Times New Roman" panose="02020603050405020304" pitchFamily="18" charset="0"/>
              <a:cs typeface="Times New Roman" panose="02020603050405020304" pitchFamily="18" charset="0"/>
            </a:endParaRPr>
          </a:p>
          <a:p>
            <a:r>
              <a:rPr lang="en-US" sz="1400" dirty="0">
                <a:solidFill>
                  <a:prstClr val="black"/>
                </a:solidFill>
                <a:latin typeface="Times New Roman" panose="02020603050405020304" pitchFamily="18" charset="0"/>
                <a:cs typeface="Times New Roman" panose="02020603050405020304" pitchFamily="18" charset="0"/>
              </a:rPr>
              <a:t>This webinar will include topics such as:</a:t>
            </a:r>
          </a:p>
          <a:p>
            <a:r>
              <a:rPr lang="en-US" sz="1400" dirty="0">
                <a:solidFill>
                  <a:prstClr val="black"/>
                </a:solidFill>
                <a:latin typeface="Times New Roman" panose="02020603050405020304" pitchFamily="18" charset="0"/>
                <a:cs typeface="Times New Roman" panose="02020603050405020304" pitchFamily="18" charset="0"/>
              </a:rPr>
              <a:t>  </a:t>
            </a:r>
          </a:p>
          <a:p>
            <a:r>
              <a:rPr lang="en-US" sz="1400" dirty="0">
                <a:solidFill>
                  <a:prstClr val="black"/>
                </a:solidFill>
                <a:latin typeface="Times New Roman" panose="02020603050405020304" pitchFamily="18" charset="0"/>
                <a:cs typeface="Times New Roman" panose="02020603050405020304" pitchFamily="18" charset="0"/>
              </a:rPr>
              <a:t>-a review of empirical information on the effectiveness of social media as a research tool</a:t>
            </a:r>
          </a:p>
          <a:p>
            <a:endParaRPr lang="en-US" sz="1400" dirty="0">
              <a:solidFill>
                <a:prstClr val="black"/>
              </a:solidFill>
              <a:latin typeface="Times New Roman" panose="02020603050405020304" pitchFamily="18" charset="0"/>
              <a:cs typeface="Times New Roman" panose="02020603050405020304" pitchFamily="18" charset="0"/>
            </a:endParaRPr>
          </a:p>
          <a:p>
            <a:r>
              <a:rPr lang="en-US" sz="1400" dirty="0">
                <a:solidFill>
                  <a:prstClr val="black"/>
                </a:solidFill>
                <a:latin typeface="Times New Roman" panose="02020603050405020304" pitchFamily="18" charset="0"/>
                <a:cs typeface="Times New Roman" panose="02020603050405020304" pitchFamily="18" charset="0"/>
              </a:rPr>
              <a:t>-a discussion related to utilizing sound methodology  for the design and review of social media recruitment techniques</a:t>
            </a:r>
          </a:p>
          <a:p>
            <a:endParaRPr lang="en-US" sz="1400" dirty="0">
              <a:solidFill>
                <a:prstClr val="black"/>
              </a:solidFill>
              <a:latin typeface="Times New Roman" panose="02020603050405020304" pitchFamily="18" charset="0"/>
              <a:cs typeface="Times New Roman" panose="02020603050405020304" pitchFamily="18" charset="0"/>
            </a:endParaRPr>
          </a:p>
          <a:p>
            <a:r>
              <a:rPr lang="en-US" sz="1400" dirty="0">
                <a:solidFill>
                  <a:prstClr val="black"/>
                </a:solidFill>
                <a:latin typeface="Times New Roman" panose="02020603050405020304" pitchFamily="18" charset="0"/>
                <a:cs typeface="Times New Roman" panose="02020603050405020304" pitchFamily="18" charset="0"/>
              </a:rPr>
              <a:t>-a review of how the ethical principles of respect for privacy and investigator transparency apply in the social media context</a:t>
            </a:r>
          </a:p>
          <a:p>
            <a:r>
              <a:rPr lang="en-US" sz="1350" dirty="0">
                <a:solidFill>
                  <a:prstClr val="black"/>
                </a:solidFill>
                <a:latin typeface="Times New Roman" panose="02020603050405020304" pitchFamily="18" charset="0"/>
                <a:cs typeface="Times New Roman" panose="02020603050405020304" pitchFamily="18" charset="0"/>
              </a:rPr>
              <a:t> </a:t>
            </a:r>
          </a:p>
          <a:p>
            <a:endParaRPr lang="en-US" dirty="0">
              <a:solidFill>
                <a:prstClr val="black"/>
              </a:solidFill>
            </a:endParaRPr>
          </a:p>
        </p:txBody>
      </p:sp>
    </p:spTree>
    <p:extLst>
      <p:ext uri="{BB962C8B-B14F-4D97-AF65-F5344CB8AC3E}">
        <p14:creationId xmlns:p14="http://schemas.microsoft.com/office/powerpoint/2010/main" val="300632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Revised OHRP Regulations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59</a:t>
            </a:fld>
            <a:endParaRPr lang="en-US" dirty="0">
              <a:solidFill>
                <a:prstClr val="black"/>
              </a:solidFill>
            </a:endParaRPr>
          </a:p>
        </p:txBody>
      </p:sp>
      <p:sp>
        <p:nvSpPr>
          <p:cNvPr id="4" name="Rectangle 3"/>
          <p:cNvSpPr/>
          <p:nvPr/>
        </p:nvSpPr>
        <p:spPr>
          <a:xfrm>
            <a:off x="1063869" y="1784152"/>
            <a:ext cx="7016261" cy="4616648"/>
          </a:xfrm>
          <a:prstGeom prst="rect">
            <a:avLst/>
          </a:prstGeom>
        </p:spPr>
        <p:txBody>
          <a:bodyPr wrap="square">
            <a:spAutoFit/>
          </a:bodyPr>
          <a:lstStyle/>
          <a:p>
            <a:r>
              <a:rPr lang="en-US" sz="1400" dirty="0">
                <a:solidFill>
                  <a:srgbClr val="2F2A20"/>
                </a:solidFill>
                <a:latin typeface="Times New Roman" panose="02020603050405020304" pitchFamily="18" charset="0"/>
                <a:cs typeface="Times New Roman" panose="02020603050405020304" pitchFamily="18" charset="0"/>
              </a:rPr>
              <a:t>The Office of Human Research Protections (OHRP) released revised regulations in January and they will become effective on </a:t>
            </a:r>
            <a:r>
              <a:rPr lang="en-US" sz="1400" b="1" dirty="0">
                <a:solidFill>
                  <a:srgbClr val="2F2A20"/>
                </a:solidFill>
                <a:latin typeface="Times New Roman" panose="02020603050405020304" pitchFamily="18" charset="0"/>
                <a:cs typeface="Times New Roman" panose="02020603050405020304" pitchFamily="18" charset="0"/>
              </a:rPr>
              <a:t>January 19, 2018</a:t>
            </a:r>
            <a:r>
              <a:rPr lang="en-US" sz="1400" dirty="0">
                <a:solidFill>
                  <a:srgbClr val="2F2A20"/>
                </a:solidFill>
                <a:latin typeface="Times New Roman" panose="02020603050405020304" pitchFamily="18" charset="0"/>
                <a:cs typeface="Times New Roman" panose="02020603050405020304" pitchFamily="18" charset="0"/>
              </a:rPr>
              <a:t>.</a:t>
            </a:r>
          </a:p>
          <a:p>
            <a:endParaRPr lang="en-US" sz="1400" dirty="0">
              <a:solidFill>
                <a:srgbClr val="2F2A20"/>
              </a:solidFill>
              <a:latin typeface="Times New Roman" panose="02020603050405020304" pitchFamily="18" charset="0"/>
              <a:cs typeface="Times New Roman" panose="02020603050405020304" pitchFamily="18" charset="0"/>
            </a:endParaRPr>
          </a:p>
          <a:p>
            <a:r>
              <a:rPr lang="en-US" sz="1400" dirty="0">
                <a:solidFill>
                  <a:srgbClr val="2F2A20"/>
                </a:solidFill>
                <a:latin typeface="Times New Roman" panose="02020603050405020304" pitchFamily="18" charset="0"/>
                <a:cs typeface="Times New Roman" panose="02020603050405020304" pitchFamily="18" charset="0"/>
              </a:rPr>
              <a:t>To facilitate a smooth transition from </a:t>
            </a:r>
            <a:r>
              <a:rPr lang="en-US" sz="1400" b="1" dirty="0">
                <a:solidFill>
                  <a:srgbClr val="2F2A20"/>
                </a:solidFill>
                <a:latin typeface="Times New Roman" panose="02020603050405020304" pitchFamily="18" charset="0"/>
                <a:cs typeface="Times New Roman" panose="02020603050405020304" pitchFamily="18" charset="0"/>
              </a:rPr>
              <a:t>December 20, 2017</a:t>
            </a:r>
            <a:r>
              <a:rPr lang="en-US" sz="1400" dirty="0">
                <a:solidFill>
                  <a:srgbClr val="2F2A20"/>
                </a:solidFill>
                <a:latin typeface="Times New Roman" panose="02020603050405020304" pitchFamily="18" charset="0"/>
                <a:cs typeface="Times New Roman" panose="02020603050405020304" pitchFamily="18" charset="0"/>
              </a:rPr>
              <a:t> </a:t>
            </a:r>
            <a:r>
              <a:rPr lang="en-US" sz="1400" b="1" dirty="0">
                <a:solidFill>
                  <a:srgbClr val="2F2A20"/>
                </a:solidFill>
                <a:latin typeface="Times New Roman" panose="02020603050405020304" pitchFamily="18" charset="0"/>
                <a:cs typeface="Times New Roman" panose="02020603050405020304" pitchFamily="18" charset="0"/>
              </a:rPr>
              <a:t>thru January 19, 2018</a:t>
            </a:r>
            <a:r>
              <a:rPr lang="en-US" sz="1400" dirty="0">
                <a:solidFill>
                  <a:srgbClr val="2F2A20"/>
                </a:solidFill>
                <a:latin typeface="Times New Roman" panose="02020603050405020304" pitchFamily="18" charset="0"/>
                <a:cs typeface="Times New Roman" panose="02020603050405020304" pitchFamily="18" charset="0"/>
              </a:rPr>
              <a:t>, there will be a freeze on protocol submissions to the HRPP.</a:t>
            </a:r>
          </a:p>
          <a:p>
            <a:endParaRPr lang="en-US" sz="1400" dirty="0">
              <a:solidFill>
                <a:srgbClr val="2F2A20"/>
              </a:solidFill>
              <a:latin typeface="Times New Roman" panose="02020603050405020304" pitchFamily="18" charset="0"/>
              <a:cs typeface="Times New Roman" panose="02020603050405020304" pitchFamily="18" charset="0"/>
            </a:endParaRPr>
          </a:p>
          <a:p>
            <a:r>
              <a:rPr lang="en-US" sz="1400" dirty="0">
                <a:solidFill>
                  <a:srgbClr val="2F2A20"/>
                </a:solidFill>
                <a:latin typeface="Times New Roman" panose="02020603050405020304" pitchFamily="18" charset="0"/>
                <a:cs typeface="Times New Roman" panose="02020603050405020304" pitchFamily="18" charset="0"/>
              </a:rPr>
              <a:t>Protocol submissions that are received, reviewed and approved after January 19, 2018 will be subject to the new regulations (and this is a good thing!).  </a:t>
            </a:r>
          </a:p>
          <a:p>
            <a:endParaRPr lang="en-US" sz="1400" dirty="0">
              <a:solidFill>
                <a:srgbClr val="2F2A20"/>
              </a:solidFill>
              <a:latin typeface="Times New Roman" panose="02020603050405020304" pitchFamily="18" charset="0"/>
              <a:cs typeface="Times New Roman" panose="02020603050405020304" pitchFamily="18" charset="0"/>
            </a:endParaRPr>
          </a:p>
          <a:p>
            <a:r>
              <a:rPr lang="en-US" sz="1400" dirty="0">
                <a:solidFill>
                  <a:srgbClr val="2F2A20"/>
                </a:solidFill>
                <a:latin typeface="Times New Roman" panose="02020603050405020304" pitchFamily="18" charset="0"/>
                <a:cs typeface="Times New Roman" panose="02020603050405020304" pitchFamily="18" charset="0"/>
              </a:rPr>
              <a:t>Any protocols submitted prior to the December 20, 2017, may require additional changes (an amendment submission) in order to become compliant with the revised regulations.  </a:t>
            </a:r>
          </a:p>
          <a:p>
            <a:endParaRPr lang="en-US" sz="1400" dirty="0">
              <a:solidFill>
                <a:srgbClr val="2F2A20"/>
              </a:solidFill>
              <a:latin typeface="Times New Roman" panose="02020603050405020304" pitchFamily="18" charset="0"/>
              <a:cs typeface="Times New Roman" panose="02020603050405020304" pitchFamily="18" charset="0"/>
            </a:endParaRPr>
          </a:p>
          <a:p>
            <a:r>
              <a:rPr lang="en-US" sz="1400" dirty="0">
                <a:solidFill>
                  <a:srgbClr val="2F2A20"/>
                </a:solidFill>
                <a:latin typeface="Times New Roman" panose="02020603050405020304" pitchFamily="18" charset="0"/>
                <a:cs typeface="Times New Roman" panose="02020603050405020304" pitchFamily="18" charset="0"/>
              </a:rPr>
              <a:t>Under the new regulations examples of a reduction in burden include: </a:t>
            </a:r>
          </a:p>
          <a:p>
            <a:r>
              <a:rPr lang="en-US" sz="1400" dirty="0">
                <a:solidFill>
                  <a:srgbClr val="2F2A20"/>
                </a:solidFill>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a:t>
            </a:r>
            <a:r>
              <a:rPr lang="en-US" sz="1400" b="1" dirty="0">
                <a:latin typeface="Times New Roman" panose="02020603050405020304" pitchFamily="18" charset="0"/>
                <a:cs typeface="Times New Roman" panose="02020603050405020304" pitchFamily="18" charset="0"/>
              </a:rPr>
              <a:t> continuing review</a:t>
            </a:r>
            <a:r>
              <a:rPr lang="en-US" sz="1400" dirty="0">
                <a:latin typeface="Times New Roman" panose="02020603050405020304" pitchFamily="18" charset="0"/>
                <a:cs typeface="Times New Roman" panose="02020603050405020304" pitchFamily="18" charset="0"/>
              </a:rPr>
              <a:t> may no longer be required for </a:t>
            </a:r>
            <a:r>
              <a:rPr lang="en-US" sz="1400" b="1" dirty="0">
                <a:latin typeface="Times New Roman" panose="02020603050405020304" pitchFamily="18" charset="0"/>
                <a:cs typeface="Times New Roman" panose="02020603050405020304" pitchFamily="18" charset="0"/>
              </a:rPr>
              <a:t>some</a:t>
            </a:r>
            <a:r>
              <a:rPr lang="en-US" sz="1400" dirty="0">
                <a:latin typeface="Times New Roman" panose="02020603050405020304" pitchFamily="18" charset="0"/>
                <a:cs typeface="Times New Roman" panose="02020603050405020304" pitchFamily="18" charset="0"/>
              </a:rPr>
              <a:t> minimal risk research, including studies where the </a:t>
            </a:r>
            <a:r>
              <a:rPr lang="en-US" sz="1400" dirty="0" smtClean="0">
                <a:latin typeface="Times New Roman" panose="02020603050405020304" pitchFamily="18" charset="0"/>
                <a:cs typeface="Times New Roman" panose="02020603050405020304" pitchFamily="18" charset="0"/>
              </a:rPr>
              <a:t>only remaining </a:t>
            </a:r>
            <a:r>
              <a:rPr lang="en-US" sz="1400" dirty="0">
                <a:latin typeface="Times New Roman" panose="02020603050405020304" pitchFamily="18" charset="0"/>
                <a:cs typeface="Times New Roman" panose="02020603050405020304" pitchFamily="18" charset="0"/>
              </a:rPr>
              <a:t>activity is the analysis of identifiable data/biospecimens or activity to obtain follow-up clinical data.  </a:t>
            </a:r>
          </a:p>
          <a:p>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	 - </a:t>
            </a:r>
            <a:r>
              <a:rPr lang="en-US" sz="1400" dirty="0">
                <a:latin typeface="Times New Roman" panose="02020603050405020304" pitchFamily="18" charset="0"/>
                <a:cs typeface="Times New Roman" panose="02020603050405020304" pitchFamily="18" charset="0"/>
              </a:rPr>
              <a:t>new </a:t>
            </a:r>
            <a:r>
              <a:rPr lang="en-US" sz="1400" b="1" dirty="0">
                <a:latin typeface="Times New Roman" panose="02020603050405020304" pitchFamily="18" charset="0"/>
                <a:cs typeface="Times New Roman" panose="02020603050405020304" pitchFamily="18" charset="0"/>
              </a:rPr>
              <a:t>exempt categories </a:t>
            </a:r>
            <a:r>
              <a:rPr lang="en-US" sz="1400" dirty="0">
                <a:latin typeface="Times New Roman" panose="02020603050405020304" pitchFamily="18" charset="0"/>
                <a:cs typeface="Times New Roman" panose="02020603050405020304" pitchFamily="18" charset="0"/>
              </a:rPr>
              <a:t>and clarification of existing categories of exempt research may be applicable to </a:t>
            </a:r>
            <a:r>
              <a:rPr lang="en-US" sz="1400" dirty="0" smtClean="0">
                <a:latin typeface="Times New Roman" panose="02020603050405020304" pitchFamily="18" charset="0"/>
                <a:cs typeface="Times New Roman" panose="02020603050405020304" pitchFamily="18" charset="0"/>
              </a:rPr>
              <a:t>some research </a:t>
            </a:r>
            <a:r>
              <a:rPr lang="en-US" sz="1400" dirty="0">
                <a:latin typeface="Times New Roman" panose="02020603050405020304" pitchFamily="18" charset="0"/>
                <a:cs typeface="Times New Roman" panose="02020603050405020304" pitchFamily="18" charset="0"/>
              </a:rPr>
              <a:t>studies that currently require expedited review. </a:t>
            </a:r>
          </a:p>
          <a:p>
            <a:r>
              <a:rPr lang="en-US" sz="1400" dirty="0"/>
              <a:t/>
            </a:r>
            <a:br>
              <a:rPr lang="en-US" sz="1400" dirty="0"/>
            </a:br>
            <a:endParaRPr lang="en-US" sz="1400" dirty="0">
              <a:solidFill>
                <a:srgbClr val="2F2A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405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a:t>
            </a:fld>
            <a:endParaRPr lang="en-US" dirty="0"/>
          </a:p>
        </p:txBody>
      </p:sp>
      <p:sp>
        <p:nvSpPr>
          <p:cNvPr id="4" name="TextBox 3"/>
          <p:cNvSpPr txBox="1"/>
          <p:nvPr/>
        </p:nvSpPr>
        <p:spPr>
          <a:xfrm>
            <a:off x="838200" y="1752600"/>
            <a:ext cx="7543800" cy="1815882"/>
          </a:xfrm>
          <a:prstGeom prst="rect">
            <a:avLst/>
          </a:prstGeom>
          <a:noFill/>
        </p:spPr>
        <p:txBody>
          <a:bodyPr wrap="square" rtlCol="0">
            <a:spAutoFit/>
          </a:bodyPr>
          <a:lstStyle/>
          <a:p>
            <a:pPr marL="457200"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smtClean="0"/>
              <a:t>User Attached S2S Forms in Coeus</a:t>
            </a:r>
            <a:endParaRPr lang="en-US" sz="2800" dirty="0"/>
          </a:p>
          <a:p>
            <a:pPr marL="914400" lvl="1" indent="-457200">
              <a:buFont typeface="Arial" panose="020B0604020202020204" pitchFamily="34" charset="0"/>
              <a:buChar char="•"/>
            </a:pPr>
            <a:endParaRPr lang="en-US" sz="2800" dirty="0" smtClean="0"/>
          </a:p>
          <a:p>
            <a:pPr lvl="2">
              <a:buFont typeface="Arial" pitchFamily="34" charset="0"/>
              <a:buChar char="•"/>
            </a:pP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660541"/>
            <a:ext cx="2702678" cy="214159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568482"/>
            <a:ext cx="5257800" cy="2292724"/>
          </a:xfrm>
          <a:prstGeom prst="rect">
            <a:avLst/>
          </a:prstGeom>
        </p:spPr>
      </p:pic>
    </p:spTree>
    <p:extLst>
      <p:ext uri="{BB962C8B-B14F-4D97-AF65-F5344CB8AC3E}">
        <p14:creationId xmlns:p14="http://schemas.microsoft.com/office/powerpoint/2010/main" val="42266190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Intersection of HSR &amp; the IBC</a:t>
            </a:r>
            <a:endParaRPr lang="en-US" dirty="0"/>
          </a:p>
        </p:txBody>
      </p:sp>
      <p:sp>
        <p:nvSpPr>
          <p:cNvPr id="5" name="TextBox 4"/>
          <p:cNvSpPr txBox="1"/>
          <p:nvPr/>
        </p:nvSpPr>
        <p:spPr>
          <a:xfrm>
            <a:off x="2286000" y="2971800"/>
            <a:ext cx="4876800" cy="1938992"/>
          </a:xfrm>
          <a:prstGeom prst="rect">
            <a:avLst/>
          </a:prstGeom>
          <a:solidFill>
            <a:schemeClr val="accent5"/>
          </a:solidFill>
        </p:spPr>
        <p:txBody>
          <a:bodyPr wrap="square" rtlCol="0">
            <a:spAutoFit/>
          </a:bodyPr>
          <a:lstStyle/>
          <a:p>
            <a:pPr algn="ctr"/>
            <a:r>
              <a:rPr lang="en-US" sz="4000" dirty="0" smtClean="0"/>
              <a:t>Holly Clifford</a:t>
            </a:r>
          </a:p>
          <a:p>
            <a:pPr algn="ctr"/>
            <a:r>
              <a:rPr lang="en-US" sz="4000" dirty="0" smtClean="0"/>
              <a:t>Research Compliance Specialist</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60</a:t>
            </a:fld>
            <a:endParaRPr lang="en-US" dirty="0"/>
          </a:p>
        </p:txBody>
      </p:sp>
    </p:spTree>
    <p:extLst>
      <p:ext uri="{BB962C8B-B14F-4D97-AF65-F5344CB8AC3E}">
        <p14:creationId xmlns:p14="http://schemas.microsoft.com/office/powerpoint/2010/main" val="10835852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 result for science thumbs up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997528"/>
            <a:ext cx="2388225" cy="17268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sz="3600" b="1" dirty="0">
                <a:solidFill>
                  <a:srgbClr val="C14F0F"/>
                </a:solidFill>
                <a:effectLst/>
              </a:rPr>
              <a:t>What Role Does ORI Play?</a:t>
            </a:r>
            <a:endParaRPr lang="en-US" sz="3600" dirty="0">
              <a:effectLst/>
            </a:endParaRPr>
          </a:p>
        </p:txBody>
      </p:sp>
      <p:sp>
        <p:nvSpPr>
          <p:cNvPr id="3" name="Slide Number Placeholder 2"/>
          <p:cNvSpPr>
            <a:spLocks noGrp="1"/>
          </p:cNvSpPr>
          <p:nvPr>
            <p:ph type="sldNum" sz="quarter" idx="12"/>
          </p:nvPr>
        </p:nvSpPr>
        <p:spPr/>
        <p:txBody>
          <a:bodyPr/>
          <a:lstStyle/>
          <a:p>
            <a:fld id="{6110038D-A307-41DF-A32A-3891FCEC6260}" type="slidenum">
              <a:rPr lang="en-US" smtClean="0"/>
              <a:pPr/>
              <a:t>61</a:t>
            </a:fld>
            <a:endParaRPr lang="en-US" dirty="0"/>
          </a:p>
        </p:txBody>
      </p:sp>
      <p:sp>
        <p:nvSpPr>
          <p:cNvPr id="5" name="Content Placeholder 2"/>
          <p:cNvSpPr txBox="1">
            <a:spLocks/>
          </p:cNvSpPr>
          <p:nvPr/>
        </p:nvSpPr>
        <p:spPr>
          <a:xfrm>
            <a:off x="685800" y="1709125"/>
            <a:ext cx="3665671" cy="1441592"/>
          </a:xfrm>
          <a:prstGeom prst="rect">
            <a:avLst/>
          </a:prstGeom>
        </p:spPr>
        <p:txBody>
          <a:bodyPr vert="horz" lIns="91440" tIns="45720" rIns="91440" bIns="45720" rtlCol="0">
            <a:norm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marL="0" indent="0" algn="ctr">
              <a:buNone/>
            </a:pPr>
            <a:r>
              <a:rPr lang="en-US" sz="1800" b="1" dirty="0" smtClean="0"/>
              <a:t>IACUC</a:t>
            </a:r>
            <a:r>
              <a:rPr lang="en-US" sz="1800" dirty="0" smtClean="0"/>
              <a:t> </a:t>
            </a:r>
          </a:p>
          <a:p>
            <a:pPr marL="0" indent="0" algn="ctr">
              <a:buNone/>
            </a:pPr>
            <a:r>
              <a:rPr lang="en-US" sz="1600" dirty="0" smtClean="0"/>
              <a:t>Contact the IBC (BSO/Analyst) to find out if the PI already has IBC approval for the proposed work prior to IACUC approval.</a:t>
            </a:r>
          </a:p>
          <a:p>
            <a:pPr marL="0" indent="0">
              <a:buNone/>
            </a:pPr>
            <a:endParaRPr lang="en-US" sz="1800" dirty="0" smtClean="0">
              <a:effectLst>
                <a:outerShdw blurRad="38100" dist="38100" dir="2700000" algn="tl">
                  <a:srgbClr val="000000">
                    <a:alpha val="43137"/>
                  </a:srgbClr>
                </a:outerShdw>
              </a:effectLst>
            </a:endParaRPr>
          </a:p>
        </p:txBody>
      </p:sp>
      <p:sp>
        <p:nvSpPr>
          <p:cNvPr id="6" name="Rounded Rectangle 5"/>
          <p:cNvSpPr/>
          <p:nvPr/>
        </p:nvSpPr>
        <p:spPr>
          <a:xfrm>
            <a:off x="5486400" y="4724400"/>
            <a:ext cx="2915804"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There is nothing in place to prevent the IRB from approving projects that require IBC </a:t>
            </a:r>
            <a:r>
              <a:rPr lang="en-US" sz="1600" dirty="0" smtClean="0"/>
              <a:t>review/approval.</a:t>
            </a:r>
            <a:r>
              <a:rPr lang="en-US" sz="1600" b="1" dirty="0" smtClean="0"/>
              <a:t>  </a:t>
            </a:r>
            <a:endParaRPr lang="en-US" sz="1600" b="1" dirty="0"/>
          </a:p>
        </p:txBody>
      </p:sp>
      <p:sp>
        <p:nvSpPr>
          <p:cNvPr id="7" name="Rounded Rectangle 6"/>
          <p:cNvSpPr/>
          <p:nvPr/>
        </p:nvSpPr>
        <p:spPr>
          <a:xfrm>
            <a:off x="1295400" y="4698672"/>
            <a:ext cx="2605106" cy="1244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spcBef>
                <a:spcPts val="0"/>
              </a:spcBef>
              <a:buNone/>
            </a:pPr>
            <a:r>
              <a:rPr lang="en-US" sz="1600" dirty="0"/>
              <a:t>IACUC will not approve a protocol that requires IBC review/approval until IBC approval has been </a:t>
            </a:r>
            <a:r>
              <a:rPr lang="en-US" sz="1600" dirty="0" smtClean="0"/>
              <a:t>obtained.</a:t>
            </a:r>
            <a:endParaRPr lang="en-US" sz="1600" dirty="0"/>
          </a:p>
        </p:txBody>
      </p:sp>
      <p:sp>
        <p:nvSpPr>
          <p:cNvPr id="8" name="Down Arrow 7"/>
          <p:cNvSpPr/>
          <p:nvPr/>
        </p:nvSpPr>
        <p:spPr>
          <a:xfrm>
            <a:off x="6606527" y="3150717"/>
            <a:ext cx="418454" cy="144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2324746" y="3159538"/>
            <a:ext cx="418454" cy="144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txBox="1">
            <a:spLocks/>
          </p:cNvSpPr>
          <p:nvPr/>
        </p:nvSpPr>
        <p:spPr>
          <a:xfrm>
            <a:off x="4970855" y="1687433"/>
            <a:ext cx="3514241" cy="1560200"/>
          </a:xfrm>
          <a:prstGeom prst="rect">
            <a:avLst/>
          </a:prstGeom>
        </p:spPr>
        <p:txBody>
          <a:bodyPr vert="horz" lIns="91440" tIns="45720" rIns="91440" bIns="45720" rtlCol="0">
            <a:norm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en-US" sz="1800" b="1" dirty="0" smtClean="0"/>
              <a:t>IRB</a:t>
            </a:r>
            <a:r>
              <a:rPr lang="en-US" sz="1800" dirty="0" smtClean="0"/>
              <a:t> </a:t>
            </a:r>
          </a:p>
          <a:p>
            <a:pPr marL="0" indent="0" algn="ctr">
              <a:buFont typeface="Arial" pitchFamily="34" charset="0"/>
              <a:buNone/>
            </a:pPr>
            <a:r>
              <a:rPr lang="en-US" sz="1600" dirty="0" smtClean="0"/>
              <a:t>Direct the PI to the IBC and/or provide applicable IBC forms to the investigator following the IRB pre-review process.</a:t>
            </a:r>
          </a:p>
        </p:txBody>
      </p:sp>
    </p:spTree>
    <p:extLst>
      <p:ext uri="{BB962C8B-B14F-4D97-AF65-F5344CB8AC3E}">
        <p14:creationId xmlns:p14="http://schemas.microsoft.com/office/powerpoint/2010/main" val="275880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solidFill>
                  <a:srgbClr val="C14F0F"/>
                </a:solidFill>
                <a:effectLst>
                  <a:outerShdw blurRad="38100" dist="38100" dir="2700000" algn="tl">
                    <a:srgbClr val="000000">
                      <a:alpha val="43137"/>
                    </a:srgbClr>
                  </a:outerShdw>
                </a:effectLst>
              </a:rPr>
              <a:t>HSR that May Require IBC Oversight</a:t>
            </a:r>
            <a:endParaRPr lang="en-US" sz="36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110038D-A307-41DF-A32A-3891FCEC6260}" type="slidenum">
              <a:rPr lang="en-US" smtClean="0"/>
              <a:pPr/>
              <a:t>62</a:t>
            </a:fld>
            <a:endParaRPr lang="en-US" dirty="0"/>
          </a:p>
        </p:txBody>
      </p:sp>
      <p:sp>
        <p:nvSpPr>
          <p:cNvPr id="6" name="Content Placeholder 2"/>
          <p:cNvSpPr txBox="1">
            <a:spLocks/>
          </p:cNvSpPr>
          <p:nvPr/>
        </p:nvSpPr>
        <p:spPr>
          <a:xfrm>
            <a:off x="1066800" y="1888671"/>
            <a:ext cx="7010400" cy="367392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1800" i="1" dirty="0" smtClean="0"/>
              <a:t> </a:t>
            </a:r>
            <a:r>
              <a:rPr lang="en-US" sz="1800" b="1" u="sng" dirty="0" smtClean="0"/>
              <a:t>Blood</a:t>
            </a:r>
          </a:p>
          <a:p>
            <a:pPr marL="0" indent="0">
              <a:buFont typeface="Arial" pitchFamily="34" charset="0"/>
              <a:buNone/>
            </a:pPr>
            <a:r>
              <a:rPr lang="en-US" sz="1600" dirty="0" smtClean="0"/>
              <a:t>Refers to human blood, human blood components, and products made from human blood.</a:t>
            </a:r>
          </a:p>
          <a:p>
            <a:pPr marL="0" indent="0">
              <a:buFont typeface="Arial" pitchFamily="34" charset="0"/>
              <a:buNone/>
            </a:pPr>
            <a:endParaRPr lang="en-US" sz="1600" dirty="0" smtClean="0"/>
          </a:p>
          <a:p>
            <a:pPr>
              <a:buFont typeface="Wingdings" panose="05000000000000000000" pitchFamily="2" charset="2"/>
              <a:buChar char="v"/>
            </a:pPr>
            <a:r>
              <a:rPr lang="en-US" sz="1800" i="1" dirty="0" smtClean="0"/>
              <a:t> </a:t>
            </a:r>
            <a:r>
              <a:rPr lang="en-US" sz="1800" b="1" u="sng" dirty="0" smtClean="0"/>
              <a:t>Bloodborne Pathogens</a:t>
            </a:r>
            <a:r>
              <a:rPr lang="en-US" sz="1800" dirty="0" smtClean="0"/>
              <a:t> </a:t>
            </a:r>
          </a:p>
          <a:p>
            <a:pPr marL="0" indent="0">
              <a:buFont typeface="Arial" pitchFamily="34" charset="0"/>
              <a:buNone/>
            </a:pPr>
            <a:r>
              <a:rPr lang="en-US" sz="1600" dirty="0" smtClean="0"/>
              <a:t>Pathogenic microorganisms that are present in human blood and can cause disease in humans. These pathogens include, but are not limited to, hepatitis B virus (HBV) and human immunodeficiency virus (HIV).</a:t>
            </a:r>
            <a:r>
              <a:rPr lang="en-US" sz="1600" dirty="0" smtClean="0">
                <a:solidFill>
                  <a:srgbClr val="92D050"/>
                </a:solidFill>
              </a:rPr>
              <a:t> </a:t>
            </a:r>
          </a:p>
          <a:p>
            <a:pPr marL="0" indent="0">
              <a:buFont typeface="Arial" pitchFamily="34" charset="0"/>
              <a:buNone/>
            </a:pPr>
            <a:endParaRPr lang="en-US" sz="1600" dirty="0" smtClean="0">
              <a:solidFill>
                <a:srgbClr val="92D050"/>
              </a:solidFill>
            </a:endParaRPr>
          </a:p>
          <a:p>
            <a:pPr>
              <a:buFont typeface="Wingdings" panose="05000000000000000000" pitchFamily="2" charset="2"/>
              <a:buChar char="v"/>
            </a:pPr>
            <a:r>
              <a:rPr lang="en-US" sz="1800" b="1" dirty="0" smtClean="0"/>
              <a:t> </a:t>
            </a:r>
            <a:r>
              <a:rPr lang="en-US" sz="1800" b="1" u="sng" dirty="0" smtClean="0"/>
              <a:t>Other Potentially Infectious Materials (OPIM)</a:t>
            </a:r>
          </a:p>
          <a:p>
            <a:pPr marL="0" indent="0">
              <a:buFont typeface="Arial" pitchFamily="34" charset="0"/>
              <a:buNone/>
            </a:pPr>
            <a:r>
              <a:rPr lang="en-US" sz="1600" dirty="0" smtClean="0"/>
              <a:t>In addition to blood, other bodily fluids or tissues can carry BBP's and they are commonly referred to as Other Potentially Infectious Materials (OPIM). </a:t>
            </a:r>
            <a:endParaRPr lang="en-US" sz="1800" dirty="0"/>
          </a:p>
        </p:txBody>
      </p:sp>
    </p:spTree>
    <p:extLst>
      <p:ext uri="{BB962C8B-B14F-4D97-AF65-F5344CB8AC3E}">
        <p14:creationId xmlns:p14="http://schemas.microsoft.com/office/powerpoint/2010/main" val="35761290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b="1" dirty="0">
                <a:solidFill>
                  <a:srgbClr val="C14F0F"/>
                </a:solidFill>
                <a:effectLst/>
              </a:rPr>
              <a:t>Other Potentially Infectious Materials</a:t>
            </a:r>
            <a:endParaRPr lang="en-US" sz="3600" dirty="0">
              <a:effectLst/>
            </a:endParaRPr>
          </a:p>
        </p:txBody>
      </p:sp>
      <p:sp>
        <p:nvSpPr>
          <p:cNvPr id="3" name="Slide Number Placeholder 2"/>
          <p:cNvSpPr>
            <a:spLocks noGrp="1"/>
          </p:cNvSpPr>
          <p:nvPr>
            <p:ph type="sldNum" sz="quarter" idx="12"/>
          </p:nvPr>
        </p:nvSpPr>
        <p:spPr/>
        <p:txBody>
          <a:bodyPr/>
          <a:lstStyle/>
          <a:p>
            <a:fld id="{6110038D-A307-41DF-A32A-3891FCEC6260}" type="slidenum">
              <a:rPr lang="en-US" smtClean="0"/>
              <a:pPr/>
              <a:t>63</a:t>
            </a:fld>
            <a:endParaRPr lang="en-US" dirty="0"/>
          </a:p>
        </p:txBody>
      </p:sp>
      <p:sp>
        <p:nvSpPr>
          <p:cNvPr id="5" name="Content Placeholder 2"/>
          <p:cNvSpPr txBox="1">
            <a:spLocks/>
          </p:cNvSpPr>
          <p:nvPr/>
        </p:nvSpPr>
        <p:spPr>
          <a:xfrm>
            <a:off x="1524000" y="1863966"/>
            <a:ext cx="2650804" cy="347003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Semen</a:t>
            </a:r>
          </a:p>
          <a:p>
            <a:r>
              <a:rPr lang="en-US" sz="1800" dirty="0" smtClean="0"/>
              <a:t>Vaginal Secretions</a:t>
            </a:r>
          </a:p>
          <a:p>
            <a:r>
              <a:rPr lang="en-US" sz="1800" dirty="0" smtClean="0"/>
              <a:t>Cerebrospinal Fluid</a:t>
            </a:r>
          </a:p>
          <a:p>
            <a:r>
              <a:rPr lang="en-US" sz="1800" dirty="0" smtClean="0"/>
              <a:t>Breast Milk</a:t>
            </a:r>
          </a:p>
          <a:p>
            <a:r>
              <a:rPr lang="en-US" sz="1800" dirty="0" smtClean="0"/>
              <a:t>Amniotic Fluid</a:t>
            </a:r>
          </a:p>
          <a:p>
            <a:r>
              <a:rPr lang="en-US" sz="1800" dirty="0" smtClean="0"/>
              <a:t>Pleural Fluid</a:t>
            </a:r>
          </a:p>
          <a:p>
            <a:r>
              <a:rPr lang="en-US" sz="1800" dirty="0" smtClean="0"/>
              <a:t>Pericardial Fluid</a:t>
            </a:r>
          </a:p>
          <a:p>
            <a:r>
              <a:rPr lang="en-US" sz="1800" dirty="0" smtClean="0"/>
              <a:t>Peritoneal Fluid</a:t>
            </a:r>
          </a:p>
          <a:p>
            <a:r>
              <a:rPr lang="en-US" sz="1800" dirty="0" smtClean="0"/>
              <a:t>Synovial Fluid</a:t>
            </a:r>
          </a:p>
          <a:p>
            <a:r>
              <a:rPr lang="en-US" sz="1800" dirty="0" smtClean="0"/>
              <a:t>Cell Cultures</a:t>
            </a:r>
          </a:p>
          <a:p>
            <a:endParaRPr lang="en-US" sz="1800" dirty="0" smtClean="0">
              <a:effectLst>
                <a:outerShdw blurRad="38100" dist="38100" dir="2700000" algn="tl">
                  <a:srgbClr val="000000">
                    <a:alpha val="43137"/>
                  </a:srgbClr>
                </a:outerShdw>
              </a:effectLst>
            </a:endParaRPr>
          </a:p>
          <a:p>
            <a:endParaRPr lang="en-US" sz="1800" dirty="0">
              <a:effectLst>
                <a:outerShdw blurRad="38100" dist="38100" dir="2700000" algn="tl">
                  <a:srgbClr val="000000">
                    <a:alpha val="43137"/>
                  </a:srgbClr>
                </a:outerShdw>
              </a:effectLst>
            </a:endParaRPr>
          </a:p>
        </p:txBody>
      </p:sp>
      <p:sp>
        <p:nvSpPr>
          <p:cNvPr id="6" name="Content Placeholder 4"/>
          <p:cNvSpPr txBox="1">
            <a:spLocks/>
          </p:cNvSpPr>
          <p:nvPr/>
        </p:nvSpPr>
        <p:spPr>
          <a:xfrm>
            <a:off x="4559173" y="1837843"/>
            <a:ext cx="3899027" cy="402955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Saliva in dental procedures.</a:t>
            </a:r>
          </a:p>
          <a:p>
            <a:r>
              <a:rPr lang="en-US" sz="1800" dirty="0" smtClean="0"/>
              <a:t>Any body fluid visibly contaminated with blood.</a:t>
            </a:r>
          </a:p>
          <a:p>
            <a:r>
              <a:rPr lang="en-US" sz="1800" dirty="0" smtClean="0"/>
              <a:t>Any unfixed tissue or organ (other than intact skin) from a human.</a:t>
            </a:r>
          </a:p>
          <a:p>
            <a:r>
              <a:rPr lang="en-US" sz="1800" dirty="0" smtClean="0"/>
              <a:t>HIV-containing cell or tissue cultures, organ cultures, and HIV- or HBV-containing culture medium, or other solutions.</a:t>
            </a:r>
          </a:p>
          <a:p>
            <a:r>
              <a:rPr lang="en-US" sz="1800" dirty="0" smtClean="0"/>
              <a:t>Undifferentiated fluids – all body fluids in situations where it is difficult or impossible to differentiate between body fluids.</a:t>
            </a:r>
            <a:endParaRPr lang="en-US" sz="1800" dirty="0"/>
          </a:p>
        </p:txBody>
      </p:sp>
      <p:sp>
        <p:nvSpPr>
          <p:cNvPr id="7" name="Right Arrow 6"/>
          <p:cNvSpPr/>
          <p:nvPr/>
        </p:nvSpPr>
        <p:spPr>
          <a:xfrm>
            <a:off x="800420" y="2895600"/>
            <a:ext cx="690756" cy="273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3829426" y="1887071"/>
            <a:ext cx="690756" cy="273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66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b="1" dirty="0">
                <a:solidFill>
                  <a:srgbClr val="C14F0F"/>
                </a:solidFill>
                <a:effectLst/>
              </a:rPr>
              <a:t>Initiating Research</a:t>
            </a:r>
            <a:endParaRPr lang="en-US" sz="3600" dirty="0">
              <a:effectLst/>
            </a:endParaRPr>
          </a:p>
        </p:txBody>
      </p:sp>
      <p:sp>
        <p:nvSpPr>
          <p:cNvPr id="3" name="Slide Number Placeholder 2"/>
          <p:cNvSpPr>
            <a:spLocks noGrp="1"/>
          </p:cNvSpPr>
          <p:nvPr>
            <p:ph type="sldNum" sz="quarter" idx="12"/>
          </p:nvPr>
        </p:nvSpPr>
        <p:spPr>
          <a:xfrm>
            <a:off x="8534400" y="6400800"/>
            <a:ext cx="573457" cy="325213"/>
          </a:xfrm>
        </p:spPr>
        <p:txBody>
          <a:bodyPr/>
          <a:lstStyle/>
          <a:p>
            <a:fld id="{6110038D-A307-41DF-A32A-3891FCEC6260}" type="slidenum">
              <a:rPr lang="en-US" sz="700" smtClean="0"/>
              <a:pPr/>
              <a:t>64</a:t>
            </a:fld>
            <a:endParaRPr lang="en-US" sz="700" dirty="0"/>
          </a:p>
        </p:txBody>
      </p:sp>
      <p:sp>
        <p:nvSpPr>
          <p:cNvPr id="5" name="Content Placeholder 2"/>
          <p:cNvSpPr txBox="1">
            <a:spLocks/>
          </p:cNvSpPr>
          <p:nvPr/>
        </p:nvSpPr>
        <p:spPr>
          <a:xfrm>
            <a:off x="901486" y="1741012"/>
            <a:ext cx="7569630" cy="849788"/>
          </a:xfrm>
          <a:prstGeom prst="rect">
            <a:avLst/>
          </a:prstGeom>
        </p:spPr>
        <p:txBody>
          <a:bodyPr vert="horz" lIns="91440" tIns="45720" rIns="91440" bIns="45720" rtlCol="0">
            <a:norm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a:buFont typeface="Wingdings" panose="05000000000000000000" pitchFamily="2" charset="2"/>
              <a:buChar char="v"/>
            </a:pPr>
            <a:r>
              <a:rPr lang="en-US" sz="1600" b="1" dirty="0" smtClean="0"/>
              <a:t> </a:t>
            </a:r>
            <a:r>
              <a:rPr lang="en-US" sz="1600" b="1" u="sng" dirty="0" smtClean="0"/>
              <a:t>Submission</a:t>
            </a:r>
          </a:p>
          <a:p>
            <a:pPr marL="0" indent="0">
              <a:buNone/>
            </a:pPr>
            <a:r>
              <a:rPr lang="en-US" sz="1400" dirty="0" smtClean="0"/>
              <a:t>Biological research requiring IBC oversight cannot begin until approval has been granted.</a:t>
            </a:r>
          </a:p>
          <a:p>
            <a:pPr marL="0" indent="0">
              <a:buFont typeface="Arial" pitchFamily="34" charset="0"/>
              <a:buNone/>
            </a:pPr>
            <a:endParaRPr lang="en-US" sz="1400" dirty="0">
              <a:effectLst>
                <a:outerShdw blurRad="38100" dist="38100" dir="2700000" algn="tl">
                  <a:srgbClr val="000000">
                    <a:alpha val="43137"/>
                  </a:srgbClr>
                </a:outerShdw>
              </a:effectLst>
            </a:endParaRPr>
          </a:p>
        </p:txBody>
      </p:sp>
      <p:sp>
        <p:nvSpPr>
          <p:cNvPr id="6" name="Content Placeholder 2"/>
          <p:cNvSpPr txBox="1">
            <a:spLocks/>
          </p:cNvSpPr>
          <p:nvPr/>
        </p:nvSpPr>
        <p:spPr>
          <a:xfrm>
            <a:off x="891155" y="2685788"/>
            <a:ext cx="7569630" cy="1200412"/>
          </a:xfrm>
          <a:prstGeom prst="rect">
            <a:avLst/>
          </a:prstGeom>
        </p:spPr>
        <p:txBody>
          <a:bodyPr vert="horz" lIns="91440" tIns="45720" rIns="91440" bIns="45720" rtlCol="0">
            <a:no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a:buFont typeface="Wingdings" panose="05000000000000000000" pitchFamily="2" charset="2"/>
              <a:buChar char="v"/>
            </a:pPr>
            <a:r>
              <a:rPr lang="en-US" sz="1600" b="1" dirty="0" smtClean="0"/>
              <a:t> </a:t>
            </a:r>
            <a:r>
              <a:rPr lang="en-US" sz="1600" b="1" u="sng" dirty="0" smtClean="0"/>
              <a:t>IBC Meeting</a:t>
            </a:r>
          </a:p>
          <a:p>
            <a:pPr marL="0" indent="0">
              <a:buNone/>
            </a:pPr>
            <a:r>
              <a:rPr lang="en-US" sz="1400" dirty="0" smtClean="0"/>
              <a:t>Investigators </a:t>
            </a:r>
            <a:r>
              <a:rPr lang="en-US" sz="1400" dirty="0"/>
              <a:t>will be notified by the committee regarding the status of the submission once a decision has been made. The submission may be approved without any modifications or approval may be withheld until all requested modifications have been completed.</a:t>
            </a:r>
          </a:p>
          <a:p>
            <a:pPr marL="0" indent="0">
              <a:buFont typeface="Arial" pitchFamily="34" charset="0"/>
              <a:buNone/>
            </a:pPr>
            <a:endParaRPr lang="en-US" sz="1600" dirty="0"/>
          </a:p>
        </p:txBody>
      </p:sp>
      <p:sp>
        <p:nvSpPr>
          <p:cNvPr id="7" name="Content Placeholder 2"/>
          <p:cNvSpPr txBox="1">
            <a:spLocks/>
          </p:cNvSpPr>
          <p:nvPr/>
        </p:nvSpPr>
        <p:spPr>
          <a:xfrm>
            <a:off x="891153" y="3946808"/>
            <a:ext cx="7569630" cy="1006192"/>
          </a:xfrm>
          <a:prstGeom prst="rect">
            <a:avLst/>
          </a:prstGeom>
        </p:spPr>
        <p:txBody>
          <a:bodyPr vert="horz" lIns="91440" tIns="45720" rIns="91440" bIns="45720" rtlCol="0">
            <a:no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a:buFont typeface="Wingdings" panose="05000000000000000000" pitchFamily="2" charset="2"/>
              <a:buChar char="v"/>
            </a:pPr>
            <a:r>
              <a:rPr lang="en-US" sz="1600" b="1" dirty="0" smtClean="0"/>
              <a:t> </a:t>
            </a:r>
            <a:r>
              <a:rPr lang="en-US" sz="1600" b="1" u="sng" dirty="0" smtClean="0"/>
              <a:t>Approval</a:t>
            </a:r>
          </a:p>
          <a:p>
            <a:pPr marL="0" indent="0">
              <a:buNone/>
            </a:pPr>
            <a:r>
              <a:rPr lang="en-US" sz="1400" dirty="0"/>
              <a:t>Most approvals are granted for a period of 3 years, however, some approvals may be granted for a shorter period.</a:t>
            </a:r>
          </a:p>
          <a:p>
            <a:pPr marL="0" indent="0">
              <a:buFont typeface="Arial" pitchFamily="34" charset="0"/>
              <a:buNone/>
            </a:pPr>
            <a:endParaRPr lang="en-US" sz="1600" dirty="0"/>
          </a:p>
        </p:txBody>
      </p:sp>
      <p:sp>
        <p:nvSpPr>
          <p:cNvPr id="8" name="Content Placeholder 2"/>
          <p:cNvSpPr txBox="1">
            <a:spLocks/>
          </p:cNvSpPr>
          <p:nvPr/>
        </p:nvSpPr>
        <p:spPr>
          <a:xfrm>
            <a:off x="888570" y="5054575"/>
            <a:ext cx="7569630" cy="1041425"/>
          </a:xfrm>
          <a:prstGeom prst="rect">
            <a:avLst/>
          </a:prstGeom>
        </p:spPr>
        <p:txBody>
          <a:bodyPr vert="horz" lIns="91440" tIns="45720" rIns="91440" bIns="45720" rtlCol="0">
            <a:no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a:buFont typeface="Wingdings" panose="05000000000000000000" pitchFamily="2" charset="2"/>
              <a:buChar char="v"/>
            </a:pPr>
            <a:r>
              <a:rPr lang="en-US" sz="1600" b="1" u="sng" dirty="0" smtClean="0"/>
              <a:t>Modifications</a:t>
            </a:r>
          </a:p>
          <a:p>
            <a:pPr marL="0" indent="0">
              <a:buNone/>
            </a:pPr>
            <a:r>
              <a:rPr lang="en-US" sz="1400" dirty="0"/>
              <a:t>As with any other approval, any changes must be submitted through an amendment prior to initiating any of the changes.</a:t>
            </a:r>
          </a:p>
          <a:p>
            <a:pPr marL="0" indent="0">
              <a:buFont typeface="Arial" pitchFamily="34" charset="0"/>
              <a:buNone/>
            </a:pPr>
            <a:endParaRPr lang="en-US" sz="1600" dirty="0"/>
          </a:p>
        </p:txBody>
      </p:sp>
    </p:spTree>
    <p:extLst>
      <p:ext uri="{BB962C8B-B14F-4D97-AF65-F5344CB8AC3E}">
        <p14:creationId xmlns:p14="http://schemas.microsoft.com/office/powerpoint/2010/main" val="148654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b="1" dirty="0">
                <a:solidFill>
                  <a:srgbClr val="C14F0F"/>
                </a:solidFill>
                <a:effectLst/>
              </a:rPr>
              <a:t>What Role Does the Investigator Play?</a:t>
            </a:r>
            <a:endParaRPr lang="en-US" sz="3600" dirty="0">
              <a:effectLst/>
            </a:endParaRPr>
          </a:p>
        </p:txBody>
      </p:sp>
      <p:sp>
        <p:nvSpPr>
          <p:cNvPr id="3" name="Slide Number Placeholder 2"/>
          <p:cNvSpPr>
            <a:spLocks noGrp="1"/>
          </p:cNvSpPr>
          <p:nvPr>
            <p:ph type="sldNum" sz="quarter" idx="12"/>
          </p:nvPr>
        </p:nvSpPr>
        <p:spPr/>
        <p:txBody>
          <a:bodyPr/>
          <a:lstStyle/>
          <a:p>
            <a:fld id="{6110038D-A307-41DF-A32A-3891FCEC6260}" type="slidenum">
              <a:rPr lang="en-US" smtClean="0"/>
              <a:pPr/>
              <a:t>65</a:t>
            </a:fld>
            <a:endParaRPr lang="en-US" dirty="0"/>
          </a:p>
        </p:txBody>
      </p:sp>
      <p:sp>
        <p:nvSpPr>
          <p:cNvPr id="5" name="Content Placeholder 2"/>
          <p:cNvSpPr txBox="1">
            <a:spLocks/>
          </p:cNvSpPr>
          <p:nvPr/>
        </p:nvSpPr>
        <p:spPr>
          <a:xfrm>
            <a:off x="861060" y="1714500"/>
            <a:ext cx="7391400" cy="320911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Submit a complete submission by the drop-dead date.</a:t>
            </a:r>
          </a:p>
          <a:p>
            <a:pPr lvl="1"/>
            <a:r>
              <a:rPr lang="en-US" sz="2000" dirty="0" smtClean="0"/>
              <a:t>Ensure all applicable sections are complete.</a:t>
            </a:r>
          </a:p>
          <a:p>
            <a:pPr lvl="1"/>
            <a:r>
              <a:rPr lang="en-US" sz="2000" dirty="0" smtClean="0"/>
              <a:t>Ensure training has been completed by both the PI and all personnel included within the Biological Research Authorization (BRA).</a:t>
            </a:r>
          </a:p>
          <a:p>
            <a:pPr lvl="2"/>
            <a:r>
              <a:rPr lang="en-US" sz="1200" dirty="0" smtClean="0"/>
              <a:t>This differs from the tracking of training for IRB submissions.</a:t>
            </a:r>
          </a:p>
          <a:p>
            <a:pPr lvl="1"/>
            <a:r>
              <a:rPr lang="en-US" sz="2000" dirty="0" smtClean="0"/>
              <a:t>Prompt response to email modification requests.</a:t>
            </a:r>
          </a:p>
          <a:p>
            <a:pPr lvl="1"/>
            <a:r>
              <a:rPr lang="en-US" sz="2000" dirty="0" smtClean="0"/>
              <a:t>Ensure all appropriate attachments are included – ex. ECP &amp; they match!!</a:t>
            </a:r>
          </a:p>
          <a:p>
            <a:pPr lvl="1"/>
            <a:r>
              <a:rPr lang="en-US" sz="2000" dirty="0" smtClean="0"/>
              <a:t>Ensure coordination with all Committee meeting calendars (IACUC, IRB, IBC, etc.)</a:t>
            </a:r>
          </a:p>
          <a:p>
            <a:pPr lvl="1"/>
            <a:endParaRPr lang="en-US" sz="2000" dirty="0" smtClean="0">
              <a:effectLst>
                <a:outerShdw blurRad="38100" dist="38100" dir="2700000" algn="tl">
                  <a:srgbClr val="000000">
                    <a:alpha val="43137"/>
                  </a:srgbClr>
                </a:outerShdw>
              </a:effectLst>
            </a:endParaRPr>
          </a:p>
          <a:p>
            <a:pPr lvl="1"/>
            <a:endParaRPr lang="en-US" sz="2000" dirty="0">
              <a:effectLst>
                <a:outerShdw blurRad="38100" dist="38100" dir="2700000" algn="tl">
                  <a:srgbClr val="000000">
                    <a:alpha val="43137"/>
                  </a:srgbClr>
                </a:outerShdw>
              </a:effectLst>
            </a:endParaRPr>
          </a:p>
        </p:txBody>
      </p:sp>
      <p:sp>
        <p:nvSpPr>
          <p:cNvPr id="6" name="Content Placeholder 2"/>
          <p:cNvSpPr txBox="1">
            <a:spLocks/>
          </p:cNvSpPr>
          <p:nvPr/>
        </p:nvSpPr>
        <p:spPr>
          <a:xfrm>
            <a:off x="762000" y="5600701"/>
            <a:ext cx="7744097" cy="495299"/>
          </a:xfrm>
          <a:prstGeom prst="rect">
            <a:avLst/>
          </a:prstGeom>
        </p:spPr>
        <p:txBody>
          <a:bodyPr vert="horz" lIns="91440" tIns="45720" rIns="91440" bIns="45720" rtlCol="0">
            <a:normAutofit fontScale="92500"/>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marL="0" indent="0" algn="ctr">
              <a:buNone/>
            </a:pPr>
            <a:r>
              <a:rPr lang="en-US" sz="1800" b="1" i="1" dirty="0" smtClean="0">
                <a:effectLst>
                  <a:outerShdw blurRad="38100" dist="38100" dir="2700000" algn="tl">
                    <a:srgbClr val="000000">
                      <a:alpha val="43137"/>
                    </a:srgbClr>
                  </a:outerShdw>
                </a:effectLst>
              </a:rPr>
              <a:t>** Ensure all appropriate approvals have been granted before initiating work **</a:t>
            </a:r>
          </a:p>
          <a:p>
            <a:pPr marL="320040" lvl="1" indent="0" algn="ctr">
              <a:buNone/>
            </a:pPr>
            <a:endParaRPr lang="en-US" sz="1800" dirty="0" smtClean="0">
              <a:effectLst>
                <a:outerShdw blurRad="38100" dist="38100" dir="2700000" algn="tl">
                  <a:srgbClr val="000000">
                    <a:alpha val="43137"/>
                  </a:srgbClr>
                </a:outerShdw>
              </a:effectLst>
            </a:endParaRPr>
          </a:p>
          <a:p>
            <a:pPr marL="320040" lvl="1" indent="0" algn="ctr">
              <a:buNone/>
            </a:pPr>
            <a:endParaRPr lang="en-US" sz="18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4267200" y="4361640"/>
            <a:ext cx="2663655" cy="1123950"/>
          </a:xfrm>
          <a:prstGeom prst="rect">
            <a:avLst/>
          </a:prstGeom>
        </p:spPr>
      </p:pic>
    </p:spTree>
    <p:extLst>
      <p:ext uri="{BB962C8B-B14F-4D97-AF65-F5344CB8AC3E}">
        <p14:creationId xmlns:p14="http://schemas.microsoft.com/office/powerpoint/2010/main" val="246805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b="1" dirty="0">
                <a:solidFill>
                  <a:srgbClr val="C14F0F"/>
                </a:solidFill>
              </a:rPr>
              <a:t>Contact Information</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66</a:t>
            </a:fld>
            <a:endParaRPr lang="en-US" dirty="0"/>
          </a:p>
        </p:txBody>
      </p:sp>
      <p:sp>
        <p:nvSpPr>
          <p:cNvPr id="5" name="Content Placeholder 2"/>
          <p:cNvSpPr txBox="1">
            <a:spLocks/>
          </p:cNvSpPr>
          <p:nvPr/>
        </p:nvSpPr>
        <p:spPr>
          <a:xfrm>
            <a:off x="981558" y="1801678"/>
            <a:ext cx="3514242" cy="406572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t>Holly Clifford</a:t>
            </a:r>
          </a:p>
          <a:p>
            <a:pPr marL="0" indent="0">
              <a:spcBef>
                <a:spcPts val="0"/>
              </a:spcBef>
              <a:buFont typeface="Arial" pitchFamily="34" charset="0"/>
              <a:buNone/>
            </a:pPr>
            <a:r>
              <a:rPr lang="en-US" sz="1400" b="1" i="1" dirty="0" smtClean="0"/>
              <a:t>Research Compliance Specialist</a:t>
            </a:r>
          </a:p>
          <a:p>
            <a:pPr marL="0" indent="0">
              <a:buFont typeface="Arial" pitchFamily="34" charset="0"/>
              <a:buNone/>
            </a:pPr>
            <a:r>
              <a:rPr lang="en-US" sz="2400" dirty="0" smtClean="0"/>
              <a:t>(401) 863-3050</a:t>
            </a:r>
          </a:p>
          <a:p>
            <a:pPr marL="0" indent="0">
              <a:buFont typeface="Arial" pitchFamily="34" charset="0"/>
              <a:buNone/>
            </a:pPr>
            <a:r>
              <a:rPr lang="en-US" sz="2400" dirty="0" smtClean="0">
                <a:hlinkClick r:id="rId2"/>
              </a:rPr>
              <a:t>IRB@brown.edu</a:t>
            </a:r>
            <a:endParaRPr lang="en-US" sz="2400" dirty="0" smtClean="0"/>
          </a:p>
          <a:p>
            <a:pPr marL="0" indent="0">
              <a:buFont typeface="Arial" pitchFamily="34" charset="0"/>
              <a:buNone/>
            </a:pPr>
            <a:r>
              <a:rPr lang="en-US" sz="2400" dirty="0" smtClean="0">
                <a:hlinkClick r:id="rId3"/>
              </a:rPr>
              <a:t>Biosafety@brown.edu</a:t>
            </a:r>
            <a:endParaRPr lang="en-US" sz="2400" dirty="0" smtClean="0"/>
          </a:p>
          <a:p>
            <a:pPr marL="0" indent="0">
              <a:buFont typeface="Arial" pitchFamily="34" charset="0"/>
              <a:buNone/>
            </a:pPr>
            <a:endParaRPr lang="en-US" sz="2000" b="1" dirty="0" smtClean="0"/>
          </a:p>
          <a:p>
            <a:pPr marL="0" indent="0">
              <a:buFont typeface="Arial" pitchFamily="34" charset="0"/>
              <a:buNone/>
            </a:pPr>
            <a:r>
              <a:rPr lang="en-US" sz="2000" b="1" dirty="0" smtClean="0"/>
              <a:t>Shannon Benjamin</a:t>
            </a:r>
          </a:p>
          <a:p>
            <a:pPr marL="0" indent="0">
              <a:spcBef>
                <a:spcPts val="0"/>
              </a:spcBef>
              <a:buFont typeface="Arial" pitchFamily="34" charset="0"/>
              <a:buNone/>
            </a:pPr>
            <a:r>
              <a:rPr lang="en-US" sz="1400" b="1" i="1" dirty="0" smtClean="0"/>
              <a:t>Biosafety Officer</a:t>
            </a:r>
          </a:p>
          <a:p>
            <a:pPr marL="0" indent="0">
              <a:buFont typeface="Arial" pitchFamily="34" charset="0"/>
              <a:buNone/>
            </a:pPr>
            <a:r>
              <a:rPr lang="en-US" sz="2400" dirty="0" smtClean="0">
                <a:hlinkClick r:id="rId3"/>
              </a:rPr>
              <a:t>Biosafety@brown.edu</a:t>
            </a:r>
            <a:endParaRPr lang="en-US" sz="2400" dirty="0" smtClean="0"/>
          </a:p>
          <a:p>
            <a:pPr marL="0" indent="0">
              <a:buFont typeface="Arial" pitchFamily="34" charset="0"/>
              <a:buNone/>
            </a:pPr>
            <a:endParaRPr lang="en-US" sz="2400" dirty="0"/>
          </a:p>
        </p:txBody>
      </p:sp>
      <p:pic>
        <p:nvPicPr>
          <p:cNvPr id="6" name="Picture 2" descr="Image result for any questions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79998"/>
            <a:ext cx="3707764" cy="322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0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 Update</a:t>
            </a:r>
            <a:endParaRPr lang="en-US" dirty="0"/>
          </a:p>
        </p:txBody>
      </p:sp>
      <p:sp>
        <p:nvSpPr>
          <p:cNvPr id="5" name="TextBox 4"/>
          <p:cNvSpPr txBox="1"/>
          <p:nvPr/>
        </p:nvSpPr>
        <p:spPr>
          <a:xfrm>
            <a:off x="2133600" y="3352800"/>
            <a:ext cx="4876800" cy="1323439"/>
          </a:xfrm>
          <a:prstGeom prst="rect">
            <a:avLst/>
          </a:prstGeom>
          <a:solidFill>
            <a:schemeClr val="accent5"/>
          </a:solidFill>
        </p:spPr>
        <p:txBody>
          <a:bodyPr wrap="square" rtlCol="0">
            <a:spAutoFit/>
          </a:bodyPr>
          <a:lstStyle/>
          <a:p>
            <a:pPr algn="ctr"/>
            <a:r>
              <a:rPr lang="en-US" sz="4000" dirty="0" smtClean="0"/>
              <a:t>Jules Blyth</a:t>
            </a:r>
          </a:p>
          <a:p>
            <a:pPr algn="ctr"/>
            <a:r>
              <a:rPr lang="en-US" sz="4000" dirty="0" smtClean="0"/>
              <a:t>Associate Director, ORI</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67</a:t>
            </a:fld>
            <a:endParaRPr lang="en-US" dirty="0"/>
          </a:p>
        </p:txBody>
      </p:sp>
    </p:spTree>
    <p:extLst>
      <p:ext uri="{BB962C8B-B14F-4D97-AF65-F5344CB8AC3E}">
        <p14:creationId xmlns:p14="http://schemas.microsoft.com/office/powerpoint/2010/main" val="23007811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 Update - RCR</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68</a:t>
            </a:fld>
            <a:endParaRPr lang="en-US" dirty="0"/>
          </a:p>
        </p:txBody>
      </p:sp>
      <p:sp>
        <p:nvSpPr>
          <p:cNvPr id="4" name="TextBox 3"/>
          <p:cNvSpPr txBox="1"/>
          <p:nvPr/>
        </p:nvSpPr>
        <p:spPr>
          <a:xfrm>
            <a:off x="838200" y="1752600"/>
            <a:ext cx="7543800" cy="3908762"/>
          </a:xfrm>
          <a:prstGeom prst="rect">
            <a:avLst/>
          </a:prstGeom>
          <a:noFill/>
        </p:spPr>
        <p:txBody>
          <a:bodyPr wrap="square" rtlCol="0">
            <a:spAutoFit/>
          </a:bodyPr>
          <a:lstStyle/>
          <a:p>
            <a:r>
              <a:rPr lang="en-US" sz="2800" b="1" u="sng" dirty="0" smtClean="0"/>
              <a:t>Responsible Conduct of Research (RCR)</a:t>
            </a:r>
          </a:p>
          <a:p>
            <a:pPr marL="914400" lvl="1" indent="-457200">
              <a:buFont typeface="Arial" panose="020B0604020202020204" pitchFamily="34" charset="0"/>
              <a:buChar char="•"/>
            </a:pPr>
            <a:r>
              <a:rPr lang="en-US" sz="2400" dirty="0" smtClean="0"/>
              <a:t>Registration now open for BEARCORE 2018 (“The </a:t>
            </a:r>
            <a:r>
              <a:rPr lang="en-US" sz="2400" b="1" dirty="0" smtClean="0"/>
              <a:t>B</a:t>
            </a:r>
            <a:r>
              <a:rPr lang="en-US" sz="2400" dirty="0" smtClean="0"/>
              <a:t>rown </a:t>
            </a:r>
            <a:r>
              <a:rPr lang="en-US" sz="2400" b="1" dirty="0" smtClean="0"/>
              <a:t>E</a:t>
            </a:r>
            <a:r>
              <a:rPr lang="en-US" sz="2400" dirty="0" smtClean="0"/>
              <a:t>thics </a:t>
            </a:r>
            <a:r>
              <a:rPr lang="en-US" sz="2400" b="1" dirty="0" smtClean="0"/>
              <a:t>A</a:t>
            </a:r>
            <a:r>
              <a:rPr lang="en-US" sz="2400" dirty="0" smtClean="0"/>
              <a:t>nd </a:t>
            </a:r>
            <a:r>
              <a:rPr lang="en-US" sz="2400" b="1" dirty="0" smtClean="0"/>
              <a:t>R</a:t>
            </a:r>
            <a:r>
              <a:rPr lang="en-US" sz="2400" dirty="0" smtClean="0"/>
              <a:t>esponsible </a:t>
            </a:r>
            <a:r>
              <a:rPr lang="en-US" sz="2400" b="1" dirty="0" smtClean="0"/>
              <a:t>C</a:t>
            </a:r>
            <a:r>
              <a:rPr lang="en-US" sz="2400" dirty="0" smtClean="0"/>
              <a:t>onduct </a:t>
            </a:r>
            <a:r>
              <a:rPr lang="en-US" sz="2400" b="1" dirty="0" smtClean="0"/>
              <a:t>O</a:t>
            </a:r>
            <a:r>
              <a:rPr lang="en-US" sz="2400" dirty="0" smtClean="0"/>
              <a:t>f </a:t>
            </a:r>
            <a:r>
              <a:rPr lang="en-US" sz="2400" b="1" dirty="0" smtClean="0"/>
              <a:t>R</a:t>
            </a:r>
            <a:r>
              <a:rPr lang="en-US" sz="2400" dirty="0" smtClean="0"/>
              <a:t>esearch </a:t>
            </a:r>
            <a:r>
              <a:rPr lang="en-US" sz="2400" b="1" dirty="0" smtClean="0"/>
              <a:t>E</a:t>
            </a:r>
            <a:r>
              <a:rPr lang="en-US" sz="2400" dirty="0" smtClean="0"/>
              <a:t>ducation”)</a:t>
            </a:r>
          </a:p>
          <a:p>
            <a:pPr marL="1371600" lvl="2" indent="-457200">
              <a:buFont typeface="Arial" panose="020B0604020202020204" pitchFamily="34" charset="0"/>
              <a:buChar char="•"/>
            </a:pPr>
            <a:r>
              <a:rPr lang="en-US" sz="2400" dirty="0"/>
              <a:t>c</a:t>
            </a:r>
            <a:r>
              <a:rPr lang="en-US" sz="2400" dirty="0" smtClean="0"/>
              <a:t>ourse dates: March and April, 2018 </a:t>
            </a:r>
          </a:p>
          <a:p>
            <a:pPr marL="1371600" lvl="2" indent="-457200">
              <a:buFont typeface="Arial" panose="020B0604020202020204" pitchFamily="34" charset="0"/>
              <a:buChar char="•"/>
            </a:pPr>
            <a:r>
              <a:rPr lang="en-US" sz="2400" dirty="0"/>
              <a:t>o</a:t>
            </a:r>
            <a:r>
              <a:rPr lang="en-US" sz="2400" dirty="0" smtClean="0"/>
              <a:t>pen to all students/faculty having to complete RCR</a:t>
            </a:r>
          </a:p>
          <a:p>
            <a:pPr marL="1371600" lvl="2" indent="-457200">
              <a:buFont typeface="Arial" panose="020B0604020202020204" pitchFamily="34" charset="0"/>
              <a:buChar char="•"/>
            </a:pPr>
            <a:r>
              <a:rPr lang="en-US" sz="2400" dirty="0" smtClean="0"/>
              <a:t>satisfies </a:t>
            </a:r>
            <a:r>
              <a:rPr lang="en-US" sz="2400" dirty="0"/>
              <a:t>NIH and NSF RCR </a:t>
            </a:r>
            <a:r>
              <a:rPr lang="en-US" sz="2400" dirty="0" smtClean="0"/>
              <a:t>requirements</a:t>
            </a:r>
          </a:p>
          <a:p>
            <a:pPr marL="1257300" lvl="2" indent="-342900">
              <a:buFont typeface="Arial" panose="020B0604020202020204" pitchFamily="34" charset="0"/>
              <a:buChar char="•"/>
            </a:pPr>
            <a:endParaRPr lang="en-US" sz="2400" dirty="0" smtClean="0"/>
          </a:p>
          <a:p>
            <a:pPr lvl="1">
              <a:buFont typeface="Arial" pitchFamily="34" charset="0"/>
              <a:buChar char="•"/>
            </a:pPr>
            <a:endParaRPr lang="en-US" sz="2800" dirty="0" smtClean="0"/>
          </a:p>
        </p:txBody>
      </p:sp>
      <p:sp>
        <p:nvSpPr>
          <p:cNvPr id="5" name="TextBox 4"/>
          <p:cNvSpPr txBox="1"/>
          <p:nvPr/>
        </p:nvSpPr>
        <p:spPr>
          <a:xfrm>
            <a:off x="914400" y="5029200"/>
            <a:ext cx="7315200" cy="1015663"/>
          </a:xfrm>
          <a:prstGeom prst="rect">
            <a:avLst/>
          </a:prstGeom>
          <a:solidFill>
            <a:schemeClr val="accent1">
              <a:lumMod val="20000"/>
              <a:lumOff val="80000"/>
            </a:schemeClr>
          </a:solidFill>
          <a:ln w="12700">
            <a:solidFill>
              <a:schemeClr val="tx1"/>
            </a:solidFill>
          </a:ln>
        </p:spPr>
        <p:txBody>
          <a:bodyPr wrap="square" rtlCol="0">
            <a:spAutoFit/>
          </a:bodyPr>
          <a:lstStyle/>
          <a:p>
            <a:r>
              <a:rPr lang="en-US" sz="2000" dirty="0"/>
              <a:t>https://www.brown.edu/research/conducting-research-brown/preparing-proposal/research-integrity/ori-staff-directory/bearcore</a:t>
            </a:r>
          </a:p>
        </p:txBody>
      </p:sp>
    </p:spTree>
    <p:extLst>
      <p:ext uri="{BB962C8B-B14F-4D97-AF65-F5344CB8AC3E}">
        <p14:creationId xmlns:p14="http://schemas.microsoft.com/office/powerpoint/2010/main" val="19724252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ORI Update - COI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69</a:t>
            </a:fld>
            <a:endParaRPr lang="en-US" dirty="0"/>
          </a:p>
        </p:txBody>
      </p:sp>
      <p:sp>
        <p:nvSpPr>
          <p:cNvPr id="4" name="TextBox 3"/>
          <p:cNvSpPr txBox="1"/>
          <p:nvPr/>
        </p:nvSpPr>
        <p:spPr>
          <a:xfrm>
            <a:off x="838200" y="1752600"/>
            <a:ext cx="7543800" cy="2492990"/>
          </a:xfrm>
          <a:prstGeom prst="rect">
            <a:avLst/>
          </a:prstGeom>
          <a:noFill/>
        </p:spPr>
        <p:txBody>
          <a:bodyPr wrap="square" rtlCol="0">
            <a:spAutoFit/>
          </a:bodyPr>
          <a:lstStyle/>
          <a:p>
            <a:r>
              <a:rPr lang="en-US" sz="2800" b="1" u="sng" dirty="0" smtClean="0"/>
              <a:t>Conflict of Interest</a:t>
            </a:r>
          </a:p>
          <a:p>
            <a:pPr marL="457200" indent="-457200">
              <a:buFont typeface="Arial" panose="020B0604020202020204" pitchFamily="34" charset="0"/>
              <a:buChar char="•"/>
            </a:pPr>
            <a:r>
              <a:rPr lang="en-US" sz="2800" dirty="0" smtClean="0"/>
              <a:t>Next Annual Disclosure cycle kicks off in early February 2018</a:t>
            </a:r>
            <a:endParaRPr lang="en-US" sz="2800" dirty="0"/>
          </a:p>
          <a:p>
            <a:pPr marL="914400" lvl="1" indent="-457200">
              <a:buFont typeface="Arial" panose="020B0604020202020204" pitchFamily="34" charset="0"/>
              <a:buChar char="•"/>
            </a:pPr>
            <a:r>
              <a:rPr lang="en-US" sz="2400" dirty="0" smtClean="0"/>
              <a:t>all ‘regular’ faculty </a:t>
            </a:r>
          </a:p>
          <a:p>
            <a:pPr marL="914400" lvl="1" indent="-457200">
              <a:buFont typeface="Arial" panose="020B0604020202020204" pitchFamily="34" charset="0"/>
              <a:buChar char="•"/>
            </a:pPr>
            <a:r>
              <a:rPr lang="en-US" sz="2400" dirty="0" smtClean="0"/>
              <a:t>all </a:t>
            </a:r>
            <a:r>
              <a:rPr lang="en-US" sz="2400" i="1" dirty="0" smtClean="0"/>
              <a:t>Investigators</a:t>
            </a:r>
            <a:r>
              <a:rPr lang="en-US" sz="2400" dirty="0" smtClean="0"/>
              <a:t> on government and foundation funded research</a:t>
            </a:r>
            <a:endParaRPr lang="en-US" sz="2400" dirty="0"/>
          </a:p>
        </p:txBody>
      </p:sp>
    </p:spTree>
    <p:extLst>
      <p:ext uri="{BB962C8B-B14F-4D97-AF65-F5344CB8AC3E}">
        <p14:creationId xmlns:p14="http://schemas.microsoft.com/office/powerpoint/2010/main" val="66646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a:t>
            </a:fld>
            <a:endParaRPr lang="en-US" dirty="0"/>
          </a:p>
        </p:txBody>
      </p:sp>
      <p:sp>
        <p:nvSpPr>
          <p:cNvPr id="4" name="TextBox 3"/>
          <p:cNvSpPr txBox="1"/>
          <p:nvPr/>
        </p:nvSpPr>
        <p:spPr>
          <a:xfrm>
            <a:off x="1143000" y="1752600"/>
            <a:ext cx="6781800" cy="4647426"/>
          </a:xfrm>
          <a:prstGeom prst="rect">
            <a:avLst/>
          </a:prstGeom>
          <a:noFill/>
        </p:spPr>
        <p:txBody>
          <a:bodyPr wrap="square" rtlCol="0">
            <a:spAutoFit/>
          </a:bodyPr>
          <a:lstStyle/>
          <a:p>
            <a:pPr algn="ctr"/>
            <a:r>
              <a:rPr lang="en-US" sz="2800" dirty="0" smtClean="0"/>
              <a:t>*New* PHS Human Subjects and Clinical Trials</a:t>
            </a:r>
            <a:r>
              <a:rPr lang="en-US" sz="2800" dirty="0"/>
              <a:t> </a:t>
            </a:r>
            <a:r>
              <a:rPr lang="en-US" sz="2800" dirty="0" smtClean="0"/>
              <a:t>Information Form </a:t>
            </a:r>
          </a:p>
          <a:p>
            <a:pPr algn="ctr"/>
            <a:r>
              <a:rPr lang="en-US" sz="2400" dirty="0" smtClean="0"/>
              <a:t>(Grants.gov Forms-E)</a:t>
            </a:r>
          </a:p>
          <a:p>
            <a:endParaRPr lang="en-US" sz="1000" dirty="0" smtClean="0"/>
          </a:p>
          <a:p>
            <a:pPr marL="457200" indent="-457200">
              <a:buFont typeface="Arial" panose="020B0604020202020204" pitchFamily="34" charset="0"/>
              <a:buChar char="•"/>
            </a:pPr>
            <a:r>
              <a:rPr lang="en-US" sz="2800" dirty="0" smtClean="0"/>
              <a:t>A new Coeus Lite interface was designed to address the questions contained on the new form. </a:t>
            </a:r>
          </a:p>
          <a:p>
            <a:pPr marL="457200" indent="-457200">
              <a:buFont typeface="Arial" panose="020B0604020202020204" pitchFamily="34" charset="0"/>
              <a:buChar char="•"/>
            </a:pPr>
            <a:endParaRPr lang="en-US" sz="1000" dirty="0" smtClean="0"/>
          </a:p>
          <a:p>
            <a:pPr marL="457200" indent="-457200">
              <a:buFont typeface="Arial" panose="020B0604020202020204" pitchFamily="34" charset="0"/>
              <a:buChar char="•"/>
            </a:pPr>
            <a:r>
              <a:rPr lang="en-US" sz="2800" dirty="0" smtClean="0"/>
              <a:t>The </a:t>
            </a:r>
            <a:r>
              <a:rPr lang="en-US" sz="2800" b="1" i="1" dirty="0" smtClean="0"/>
              <a:t>Human Subject Study Record </a:t>
            </a:r>
            <a:r>
              <a:rPr lang="en-US" sz="2800" dirty="0" smtClean="0"/>
              <a:t>is completed as a live adobe attachment and will be uploaded in this section.</a:t>
            </a:r>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2182553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 Update – Export Control</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70</a:t>
            </a:fld>
            <a:endParaRPr lang="en-US" dirty="0"/>
          </a:p>
        </p:txBody>
      </p:sp>
      <p:sp>
        <p:nvSpPr>
          <p:cNvPr id="4" name="TextBox 3"/>
          <p:cNvSpPr txBox="1"/>
          <p:nvPr/>
        </p:nvSpPr>
        <p:spPr>
          <a:xfrm>
            <a:off x="762000" y="1676399"/>
            <a:ext cx="7772400" cy="5509200"/>
          </a:xfrm>
          <a:prstGeom prst="rect">
            <a:avLst/>
          </a:prstGeom>
          <a:noFill/>
        </p:spPr>
        <p:txBody>
          <a:bodyPr wrap="square" rtlCol="0">
            <a:spAutoFit/>
          </a:bodyPr>
          <a:lstStyle/>
          <a:p>
            <a:r>
              <a:rPr lang="en-US" sz="2800" b="1" u="sng" dirty="0" smtClean="0"/>
              <a:t>CUBA</a:t>
            </a:r>
            <a:endParaRPr lang="en-US" sz="2800" dirty="0" smtClean="0"/>
          </a:p>
          <a:p>
            <a:pPr marL="457200" indent="-457200">
              <a:buFont typeface="Arial" panose="020B0604020202020204" pitchFamily="34" charset="0"/>
              <a:buChar char="•"/>
            </a:pPr>
            <a:r>
              <a:rPr lang="en-US" sz="2600" dirty="0" smtClean="0"/>
              <a:t>OFAC revised </a:t>
            </a:r>
            <a:r>
              <a:rPr lang="en-US" sz="2600" dirty="0"/>
              <a:t>Cuban Assets Control Regulations (CACR – 31 CFR 515) – effective Nov 9, </a:t>
            </a:r>
            <a:r>
              <a:rPr lang="en-US" sz="2600" dirty="0" smtClean="0"/>
              <a:t>2017</a:t>
            </a:r>
          </a:p>
          <a:p>
            <a:pPr marL="914400" lvl="1" indent="-457200">
              <a:buFont typeface="Arial" panose="020B0604020202020204" pitchFamily="34" charset="0"/>
              <a:buChar char="•"/>
            </a:pPr>
            <a:r>
              <a:rPr lang="en-US" sz="2000" dirty="0"/>
              <a:t>No direct financial transactions with </a:t>
            </a:r>
            <a:r>
              <a:rPr lang="en-US" sz="2000" dirty="0" smtClean="0"/>
              <a:t>certain entities/sub-entities that are </a:t>
            </a:r>
            <a:r>
              <a:rPr lang="en-US" sz="2000" dirty="0"/>
              <a:t>under the control of, or </a:t>
            </a:r>
            <a:r>
              <a:rPr lang="en-US" sz="2000" dirty="0" smtClean="0"/>
              <a:t>act on </a:t>
            </a:r>
            <a:r>
              <a:rPr lang="en-US" sz="2000" dirty="0"/>
              <a:t>behalf of, the Cuban </a:t>
            </a:r>
            <a:r>
              <a:rPr lang="en-US" sz="2000" dirty="0" smtClean="0"/>
              <a:t>government, military</a:t>
            </a:r>
            <a:r>
              <a:rPr lang="en-US" sz="2000" dirty="0"/>
              <a:t>, </a:t>
            </a:r>
            <a:r>
              <a:rPr lang="en-US" sz="2000" dirty="0" smtClean="0"/>
              <a:t>intelligence</a:t>
            </a:r>
            <a:r>
              <a:rPr lang="en-US" sz="2000" dirty="0"/>
              <a:t> </a:t>
            </a:r>
            <a:r>
              <a:rPr lang="en-US" sz="2000" dirty="0" smtClean="0"/>
              <a:t>(list of entities is maintained by Department of State)</a:t>
            </a:r>
          </a:p>
          <a:p>
            <a:pPr lvl="1"/>
            <a:endParaRPr lang="en-US" sz="1200" dirty="0" smtClean="0"/>
          </a:p>
          <a:p>
            <a:pPr marL="914400" lvl="1" indent="-457200">
              <a:buFont typeface="Arial" panose="020B0604020202020204" pitchFamily="34" charset="0"/>
              <a:buChar char="•"/>
            </a:pPr>
            <a:r>
              <a:rPr lang="en-US" sz="2000" dirty="0" smtClean="0"/>
              <a:t>Amended </a:t>
            </a:r>
            <a:r>
              <a:rPr lang="en-US" sz="2000" dirty="0"/>
              <a:t>General License for Educational Activities </a:t>
            </a:r>
            <a:endParaRPr lang="en-US" sz="2000" dirty="0" smtClean="0"/>
          </a:p>
          <a:p>
            <a:pPr marL="1371600" lvl="2" indent="-457200">
              <a:buFont typeface="Arial" panose="020B0604020202020204" pitchFamily="34" charset="0"/>
              <a:buChar char="•"/>
            </a:pPr>
            <a:r>
              <a:rPr lang="en-US" sz="2000" dirty="0" smtClean="0"/>
              <a:t>Travelers </a:t>
            </a:r>
            <a:r>
              <a:rPr lang="en-US" sz="2000" dirty="0"/>
              <a:t>require a letter from the institution confirming </a:t>
            </a:r>
            <a:r>
              <a:rPr lang="en-US" sz="2000" dirty="0" smtClean="0"/>
              <a:t>status </a:t>
            </a:r>
            <a:r>
              <a:rPr lang="en-US" sz="2000" dirty="0"/>
              <a:t>and purpose </a:t>
            </a:r>
            <a:r>
              <a:rPr lang="en-US" sz="2000" dirty="0" smtClean="0"/>
              <a:t>of </a:t>
            </a:r>
            <a:r>
              <a:rPr lang="en-US" sz="2000" dirty="0"/>
              <a:t>activity</a:t>
            </a:r>
          </a:p>
          <a:p>
            <a:pPr lvl="2"/>
            <a:endParaRPr lang="en-US" sz="1200" dirty="0" smtClean="0"/>
          </a:p>
          <a:p>
            <a:pPr marL="914400" lvl="1" indent="-457200">
              <a:buFont typeface="Arial" panose="020B0604020202020204" pitchFamily="34" charset="0"/>
              <a:buChar char="•"/>
            </a:pPr>
            <a:r>
              <a:rPr lang="en-US" sz="2000" dirty="0" smtClean="0"/>
              <a:t>GL 515.564 </a:t>
            </a:r>
            <a:r>
              <a:rPr lang="en-US" sz="2000" dirty="0"/>
              <a:t>- Professional research and professional meetings in Cuba: remains unchanged </a:t>
            </a:r>
            <a:r>
              <a:rPr lang="en-US" sz="2000" dirty="0" smtClean="0"/>
              <a:t>but check that State Department List!</a:t>
            </a:r>
            <a:endParaRPr lang="en-US" sz="2000" dirty="0"/>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1267632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 Update – Export Control</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71</a:t>
            </a:fld>
            <a:endParaRPr lang="en-US" dirty="0"/>
          </a:p>
        </p:txBody>
      </p:sp>
      <p:sp>
        <p:nvSpPr>
          <p:cNvPr id="4" name="TextBox 3"/>
          <p:cNvSpPr txBox="1"/>
          <p:nvPr/>
        </p:nvSpPr>
        <p:spPr>
          <a:xfrm>
            <a:off x="800100" y="1752600"/>
            <a:ext cx="7543800" cy="4124206"/>
          </a:xfrm>
          <a:prstGeom prst="rect">
            <a:avLst/>
          </a:prstGeom>
          <a:noFill/>
        </p:spPr>
        <p:txBody>
          <a:bodyPr wrap="square" rtlCol="0">
            <a:spAutoFit/>
          </a:bodyPr>
          <a:lstStyle/>
          <a:p>
            <a:r>
              <a:rPr lang="en-US" sz="2800" b="1" u="sng" dirty="0" smtClean="0"/>
              <a:t>IRAN</a:t>
            </a:r>
            <a:endParaRPr lang="en-US" sz="2600" b="1" u="sng" dirty="0" smtClean="0"/>
          </a:p>
          <a:p>
            <a:pPr marL="914400" lvl="1" indent="-457200">
              <a:buFont typeface="Arial" panose="020B0604020202020204" pitchFamily="34" charset="0"/>
              <a:buChar char="•"/>
            </a:pPr>
            <a:r>
              <a:rPr lang="en-US" sz="2600" dirty="0" smtClean="0">
                <a:solidFill>
                  <a:srgbClr val="000000"/>
                </a:solidFill>
              </a:rPr>
              <a:t>OFAC’s </a:t>
            </a:r>
            <a:r>
              <a:rPr lang="en-US" sz="2600" dirty="0" smtClean="0">
                <a:solidFill>
                  <a:schemeClr val="tx1">
                    <a:lumMod val="95000"/>
                    <a:lumOff val="5000"/>
                  </a:schemeClr>
                </a:solidFill>
                <a:hlinkClick r:id="rId2"/>
              </a:rPr>
              <a:t>Iranian </a:t>
            </a:r>
            <a:r>
              <a:rPr lang="en-US" sz="2600" dirty="0">
                <a:solidFill>
                  <a:schemeClr val="tx1">
                    <a:lumMod val="95000"/>
                    <a:lumOff val="5000"/>
                  </a:schemeClr>
                </a:solidFill>
                <a:hlinkClick r:id="rId2"/>
              </a:rPr>
              <a:t>Transactions and Sanctions Regulations</a:t>
            </a:r>
            <a:r>
              <a:rPr lang="en-US" sz="2600" dirty="0">
                <a:solidFill>
                  <a:schemeClr val="tx1">
                    <a:lumMod val="95000"/>
                    <a:lumOff val="5000"/>
                  </a:schemeClr>
                </a:solidFill>
              </a:rPr>
              <a:t> </a:t>
            </a:r>
            <a:r>
              <a:rPr lang="en-US" sz="2600" dirty="0">
                <a:solidFill>
                  <a:srgbClr val="000000"/>
                </a:solidFill>
              </a:rPr>
              <a:t>(ITSR – 31 CFR 560) prohibit many transactions with Iran and Iranians, including the import and export of </a:t>
            </a:r>
            <a:r>
              <a:rPr lang="en-US" sz="2600" dirty="0" smtClean="0">
                <a:solidFill>
                  <a:srgbClr val="000000"/>
                </a:solidFill>
              </a:rPr>
              <a:t>services</a:t>
            </a:r>
          </a:p>
          <a:p>
            <a:pPr marL="914400" lvl="1" indent="-457200">
              <a:buFont typeface="Arial" panose="020B0604020202020204" pitchFamily="34" charset="0"/>
              <a:buChar char="•"/>
            </a:pPr>
            <a:r>
              <a:rPr lang="en-US" sz="2600" dirty="0"/>
              <a:t>“services” </a:t>
            </a:r>
            <a:r>
              <a:rPr lang="en-US" sz="2600" dirty="0" smtClean="0"/>
              <a:t> -  includes consulting</a:t>
            </a:r>
            <a:r>
              <a:rPr lang="en-US" sz="2600" dirty="0"/>
              <a:t>, </a:t>
            </a:r>
            <a:r>
              <a:rPr lang="en-US" sz="2600" dirty="0" smtClean="0"/>
              <a:t>teaching, translating</a:t>
            </a:r>
            <a:r>
              <a:rPr lang="en-US" sz="2600" dirty="0"/>
              <a:t>, </a:t>
            </a:r>
            <a:r>
              <a:rPr lang="en-US" sz="2600" dirty="0" smtClean="0"/>
              <a:t>presenting</a:t>
            </a:r>
            <a:r>
              <a:rPr lang="en-US" sz="2600" dirty="0"/>
              <a:t>, and </a:t>
            </a:r>
            <a:r>
              <a:rPr lang="en-US" sz="2600" dirty="0" smtClean="0"/>
              <a:t>conducting research</a:t>
            </a:r>
            <a:r>
              <a:rPr lang="en-US" sz="2600" dirty="0"/>
              <a:t>. </a:t>
            </a:r>
            <a:endParaRPr lang="en-US" sz="2600" dirty="0" smtClean="0"/>
          </a:p>
          <a:p>
            <a:pPr marL="914400" lvl="1" indent="-457200">
              <a:buFont typeface="Arial" panose="020B0604020202020204" pitchFamily="34" charset="0"/>
              <a:buChar char="•"/>
            </a:pPr>
            <a:r>
              <a:rPr lang="en-US" sz="2600" dirty="0" smtClean="0"/>
              <a:t>use regulatory exemptions, General </a:t>
            </a:r>
            <a:r>
              <a:rPr lang="en-US" sz="2600" dirty="0"/>
              <a:t>Licenses, </a:t>
            </a:r>
            <a:r>
              <a:rPr lang="en-US" sz="2600" dirty="0" smtClean="0"/>
              <a:t>or apply for specific license</a:t>
            </a:r>
          </a:p>
        </p:txBody>
      </p:sp>
    </p:spTree>
    <p:extLst>
      <p:ext uri="{BB962C8B-B14F-4D97-AF65-F5344CB8AC3E}">
        <p14:creationId xmlns:p14="http://schemas.microsoft.com/office/powerpoint/2010/main" val="17476072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 Update – Export Control</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72</a:t>
            </a:fld>
            <a:endParaRPr lang="en-US" dirty="0"/>
          </a:p>
        </p:txBody>
      </p:sp>
      <p:sp>
        <p:nvSpPr>
          <p:cNvPr id="4" name="TextBox 3"/>
          <p:cNvSpPr txBox="1"/>
          <p:nvPr/>
        </p:nvSpPr>
        <p:spPr>
          <a:xfrm>
            <a:off x="685800" y="1600200"/>
            <a:ext cx="7658100" cy="4339650"/>
          </a:xfrm>
          <a:prstGeom prst="rect">
            <a:avLst/>
          </a:prstGeom>
          <a:noFill/>
        </p:spPr>
        <p:txBody>
          <a:bodyPr wrap="square" rtlCol="0">
            <a:spAutoFit/>
          </a:bodyPr>
          <a:lstStyle/>
          <a:p>
            <a:r>
              <a:rPr lang="en-US" sz="2800" b="1" u="sng" dirty="0" smtClean="0"/>
              <a:t>New for DoD funded research</a:t>
            </a:r>
            <a:r>
              <a:rPr lang="en-US" sz="2800" dirty="0" smtClean="0"/>
              <a:t>:</a:t>
            </a:r>
          </a:p>
          <a:p>
            <a:endParaRPr lang="en-US" sz="2600" dirty="0" smtClean="0"/>
          </a:p>
          <a:p>
            <a:pPr marL="914400" lvl="1" indent="-457200">
              <a:buFont typeface="Arial" panose="020B0604020202020204" pitchFamily="34" charset="0"/>
              <a:buChar char="•"/>
            </a:pPr>
            <a:r>
              <a:rPr lang="en-US" sz="2800" b="1" dirty="0" smtClean="0"/>
              <a:t>Fundamental Research Statement </a:t>
            </a:r>
            <a:r>
              <a:rPr lang="en-US" sz="2600" dirty="0" smtClean="0"/>
              <a:t>(</a:t>
            </a:r>
            <a:r>
              <a:rPr lang="en-US" sz="2600" i="1" u="sng" dirty="0" smtClean="0"/>
              <a:t>required</a:t>
            </a:r>
            <a:r>
              <a:rPr lang="en-US" sz="2600" dirty="0" smtClean="0"/>
              <a:t>)</a:t>
            </a:r>
          </a:p>
          <a:p>
            <a:pPr marL="1828800" lvl="3" indent="-457200">
              <a:buFont typeface="Arial" panose="020B0604020202020204" pitchFamily="34" charset="0"/>
              <a:buChar char="•"/>
            </a:pPr>
            <a:r>
              <a:rPr lang="en-US" sz="2600" dirty="0" smtClean="0"/>
              <a:t>Template language will be provided</a:t>
            </a:r>
          </a:p>
          <a:p>
            <a:pPr lvl="3"/>
            <a:endParaRPr lang="en-US" sz="2600" dirty="0" smtClean="0"/>
          </a:p>
          <a:p>
            <a:pPr marL="914400" lvl="1" indent="-457200">
              <a:buFont typeface="Arial" panose="020B0604020202020204" pitchFamily="34" charset="0"/>
              <a:buChar char="•"/>
            </a:pPr>
            <a:r>
              <a:rPr lang="en-US" sz="2800" b="1" dirty="0" smtClean="0"/>
              <a:t>Civil and Military Use Statement </a:t>
            </a:r>
            <a:r>
              <a:rPr lang="en-US" sz="2600" dirty="0" smtClean="0"/>
              <a:t>(</a:t>
            </a:r>
            <a:r>
              <a:rPr lang="en-US" sz="2600" i="1" u="sng" dirty="0" smtClean="0"/>
              <a:t>strongly recommended</a:t>
            </a:r>
            <a:r>
              <a:rPr lang="en-US" sz="2600" i="1" dirty="0" smtClean="0"/>
              <a:t> if scope of work involves developing/modifying equipment/materials</a:t>
            </a:r>
            <a:r>
              <a:rPr lang="en-US" sz="2600" dirty="0" smtClean="0"/>
              <a:t>)</a:t>
            </a:r>
            <a:endParaRPr lang="en-US" sz="2600" dirty="0"/>
          </a:p>
          <a:p>
            <a:endParaRPr lang="en-US" sz="1200" dirty="0" smtClean="0"/>
          </a:p>
          <a:p>
            <a:pPr marL="1828800" lvl="3" indent="-457200">
              <a:buFont typeface="Arial" panose="020B0604020202020204" pitchFamily="34" charset="0"/>
              <a:buChar char="•"/>
            </a:pPr>
            <a:r>
              <a:rPr lang="en-US" sz="2600" dirty="0" smtClean="0"/>
              <a:t>Template language will be provided</a:t>
            </a:r>
          </a:p>
          <a:p>
            <a:pPr marL="1828800" lvl="3" indent="-457200">
              <a:buFont typeface="Arial" panose="020B0604020202020204" pitchFamily="34" charset="0"/>
              <a:buChar char="•"/>
            </a:pPr>
            <a:r>
              <a:rPr lang="en-US" sz="2600" dirty="0"/>
              <a:t>M</a:t>
            </a:r>
            <a:r>
              <a:rPr lang="en-US" sz="2600" dirty="0" smtClean="0"/>
              <a:t>ention civil applications in proposal</a:t>
            </a:r>
          </a:p>
        </p:txBody>
      </p:sp>
    </p:spTree>
    <p:extLst>
      <p:ext uri="{BB962C8B-B14F-4D97-AF65-F5344CB8AC3E}">
        <p14:creationId xmlns:p14="http://schemas.microsoft.com/office/powerpoint/2010/main" val="18966235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 Update – Export Control</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73</a:t>
            </a:fld>
            <a:endParaRPr lang="en-US" dirty="0"/>
          </a:p>
        </p:txBody>
      </p:sp>
      <p:sp>
        <p:nvSpPr>
          <p:cNvPr id="4" name="TextBox 3"/>
          <p:cNvSpPr txBox="1"/>
          <p:nvPr/>
        </p:nvSpPr>
        <p:spPr>
          <a:xfrm>
            <a:off x="685800" y="1600200"/>
            <a:ext cx="7658100" cy="4985980"/>
          </a:xfrm>
          <a:prstGeom prst="rect">
            <a:avLst/>
          </a:prstGeom>
          <a:noFill/>
        </p:spPr>
        <p:txBody>
          <a:bodyPr wrap="square" rtlCol="0">
            <a:spAutoFit/>
          </a:bodyPr>
          <a:lstStyle/>
          <a:p>
            <a:r>
              <a:rPr lang="en-US" sz="2800" b="1" u="sng" dirty="0" smtClean="0"/>
              <a:t>Why?</a:t>
            </a:r>
          </a:p>
          <a:p>
            <a:endParaRPr lang="en-US" sz="2600" b="1" u="sng" dirty="0" smtClean="0"/>
          </a:p>
          <a:p>
            <a:pPr marL="457200" indent="-457200">
              <a:buFont typeface="Arial" panose="020B0604020202020204" pitchFamily="34" charset="0"/>
              <a:buChar char="•"/>
            </a:pPr>
            <a:r>
              <a:rPr lang="en-US" sz="2400" dirty="0" smtClean="0"/>
              <a:t>Ensure that Fundamental Research Exclusion is preserved</a:t>
            </a:r>
          </a:p>
          <a:p>
            <a:endParaRPr lang="en-US" sz="1200" dirty="0" smtClean="0"/>
          </a:p>
          <a:p>
            <a:pPr marL="457200" indent="-457200">
              <a:buFont typeface="Arial" panose="020B0604020202020204" pitchFamily="34" charset="0"/>
              <a:buChar char="•"/>
            </a:pPr>
            <a:r>
              <a:rPr lang="en-US" sz="2400" dirty="0" smtClean="0"/>
              <a:t>Certain ITAR </a:t>
            </a:r>
            <a:r>
              <a:rPr lang="en-US" sz="2400" dirty="0"/>
              <a:t>Categories </a:t>
            </a:r>
            <a:r>
              <a:rPr lang="en-US" sz="2400" dirty="0" smtClean="0"/>
              <a:t>include </a:t>
            </a:r>
            <a:r>
              <a:rPr lang="en-US" sz="2400" dirty="0"/>
              <a:t>developmental </a:t>
            </a:r>
            <a:r>
              <a:rPr lang="en-US" sz="2400" dirty="0" smtClean="0"/>
              <a:t>items</a:t>
            </a:r>
            <a:r>
              <a:rPr lang="en-US" sz="2400" dirty="0"/>
              <a:t> and specially designed parts, components, </a:t>
            </a:r>
            <a:r>
              <a:rPr lang="en-US" sz="2400" dirty="0" smtClean="0"/>
              <a:t>accessories, </a:t>
            </a:r>
            <a:r>
              <a:rPr lang="en-US" sz="2400" dirty="0"/>
              <a:t>“funded by the DoD</a:t>
            </a:r>
            <a:r>
              <a:rPr lang="en-US" sz="2400" dirty="0" smtClean="0"/>
              <a:t>” (e.g., </a:t>
            </a:r>
            <a:r>
              <a:rPr lang="en-US" sz="2400" dirty="0"/>
              <a:t>Cat XIII – Materials and Miscellaneous </a:t>
            </a:r>
            <a:r>
              <a:rPr lang="en-US" sz="2400" dirty="0" smtClean="0"/>
              <a:t>Articles)</a:t>
            </a:r>
          </a:p>
          <a:p>
            <a:pPr marL="914400" lvl="1" indent="-457200">
              <a:buFont typeface="Arial" panose="020B0604020202020204" pitchFamily="34" charset="0"/>
              <a:buChar char="•"/>
            </a:pPr>
            <a:r>
              <a:rPr lang="en-US" sz="2400" b="1" u="sng" dirty="0" smtClean="0">
                <a:solidFill>
                  <a:schemeClr val="tx1">
                    <a:lumMod val="95000"/>
                    <a:lumOff val="5000"/>
                  </a:schemeClr>
                </a:solidFill>
              </a:rPr>
              <a:t>Unless:</a:t>
            </a:r>
            <a:r>
              <a:rPr lang="en-US" sz="2400" dirty="0" smtClean="0">
                <a:solidFill>
                  <a:schemeClr val="tx1">
                    <a:lumMod val="95000"/>
                    <a:lumOff val="5000"/>
                  </a:schemeClr>
                </a:solidFill>
              </a:rPr>
              <a:t> identified </a:t>
            </a:r>
            <a:r>
              <a:rPr lang="en-US" sz="2400" dirty="0">
                <a:solidFill>
                  <a:schemeClr val="tx1">
                    <a:lumMod val="95000"/>
                    <a:lumOff val="5000"/>
                  </a:schemeClr>
                </a:solidFill>
              </a:rPr>
              <a:t>in the relevant DoD contract or other funding authorization </a:t>
            </a:r>
            <a:r>
              <a:rPr lang="en-US" sz="2400" b="1" dirty="0">
                <a:solidFill>
                  <a:schemeClr val="tx1">
                    <a:lumMod val="95000"/>
                    <a:lumOff val="5000"/>
                  </a:schemeClr>
                </a:solidFill>
              </a:rPr>
              <a:t>as being developed for both civil and military applications.</a:t>
            </a:r>
          </a:p>
          <a:p>
            <a:pPr marL="457200" indent="-457200">
              <a:buFont typeface="Arial" panose="020B0604020202020204" pitchFamily="34" charset="0"/>
              <a:buChar char="•"/>
            </a:pPr>
            <a:endParaRPr lang="en-US" sz="2600" dirty="0" smtClean="0"/>
          </a:p>
        </p:txBody>
      </p:sp>
    </p:spTree>
    <p:extLst>
      <p:ext uri="{BB962C8B-B14F-4D97-AF65-F5344CB8AC3E}">
        <p14:creationId xmlns:p14="http://schemas.microsoft.com/office/powerpoint/2010/main" val="8289651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 Update – Export Control</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74</a:t>
            </a:fld>
            <a:endParaRPr lang="en-US" dirty="0"/>
          </a:p>
        </p:txBody>
      </p:sp>
      <p:sp>
        <p:nvSpPr>
          <p:cNvPr id="4" name="TextBox 3"/>
          <p:cNvSpPr txBox="1"/>
          <p:nvPr/>
        </p:nvSpPr>
        <p:spPr>
          <a:xfrm>
            <a:off x="685800" y="1600200"/>
            <a:ext cx="7658100" cy="4524315"/>
          </a:xfrm>
          <a:prstGeom prst="rect">
            <a:avLst/>
          </a:prstGeom>
          <a:noFill/>
        </p:spPr>
        <p:txBody>
          <a:bodyPr wrap="square" rtlCol="0">
            <a:spAutoFit/>
          </a:bodyPr>
          <a:lstStyle/>
          <a:p>
            <a:pPr marL="114300"/>
            <a:r>
              <a:rPr lang="en-US" sz="2400" b="1" u="sng" dirty="0" smtClean="0"/>
              <a:t>NEW Federal Requirement:</a:t>
            </a:r>
          </a:p>
          <a:p>
            <a:pPr marL="114300"/>
            <a:endParaRPr lang="en-US" sz="2400" b="1" dirty="0"/>
          </a:p>
          <a:p>
            <a:pPr marL="400050" indent="-285750">
              <a:buFont typeface="Wingdings" panose="05000000000000000000" pitchFamily="2" charset="2"/>
              <a:buChar char="Ø"/>
            </a:pPr>
            <a:r>
              <a:rPr lang="en-US" sz="2400" b="1" dirty="0" smtClean="0"/>
              <a:t>NIST </a:t>
            </a:r>
            <a:r>
              <a:rPr lang="en-US" sz="2400" b="1" dirty="0"/>
              <a:t>800-171 </a:t>
            </a:r>
            <a:r>
              <a:rPr lang="en-US" sz="2400" dirty="0"/>
              <a:t>– </a:t>
            </a:r>
            <a:r>
              <a:rPr lang="en-US" sz="2400" i="1" dirty="0"/>
              <a:t>Protecting Controlled Unclassified Information in Nonfederal Information Systems </a:t>
            </a:r>
          </a:p>
          <a:p>
            <a:pPr marL="114300" indent="0">
              <a:buNone/>
            </a:pPr>
            <a:endParaRPr lang="en-US" sz="2400" dirty="0"/>
          </a:p>
          <a:p>
            <a:pPr marL="400050" indent="-285750">
              <a:buFont typeface="Wingdings" panose="05000000000000000000" pitchFamily="2" charset="2"/>
              <a:buChar char="Ø"/>
            </a:pPr>
            <a:r>
              <a:rPr lang="en-US" sz="2400" b="1" dirty="0"/>
              <a:t>DFARS 252.204-7012 </a:t>
            </a:r>
            <a:r>
              <a:rPr lang="en-US" sz="2400" dirty="0"/>
              <a:t>– </a:t>
            </a:r>
            <a:r>
              <a:rPr lang="en-US" sz="2400" i="1" dirty="0"/>
              <a:t>Safeguarding Covered Defense Information and Cyber Incident Reporting</a:t>
            </a:r>
          </a:p>
          <a:p>
            <a:pPr marL="800100" lvl="1"/>
            <a:r>
              <a:rPr lang="en-US" sz="2400" dirty="0"/>
              <a:t>DoD amended the regulations governing acquisitions to require non-federal organizations conducting business with DoD to adopt NIST 800-171</a:t>
            </a:r>
          </a:p>
          <a:p>
            <a:pPr marL="114300" indent="0">
              <a:buNone/>
            </a:pPr>
            <a:endParaRPr lang="en-US" sz="2400" dirty="0"/>
          </a:p>
          <a:p>
            <a:pPr marL="114300" indent="0">
              <a:buNone/>
            </a:pPr>
            <a:r>
              <a:rPr lang="en-US" sz="2400" u="sng" dirty="0"/>
              <a:t>Effective when? </a:t>
            </a:r>
            <a:r>
              <a:rPr lang="en-US" sz="2400" dirty="0"/>
              <a:t>– December 31, 2017 (Happy New Year!)</a:t>
            </a:r>
          </a:p>
        </p:txBody>
      </p:sp>
    </p:spTree>
    <p:extLst>
      <p:ext uri="{BB962C8B-B14F-4D97-AF65-F5344CB8AC3E}">
        <p14:creationId xmlns:p14="http://schemas.microsoft.com/office/powerpoint/2010/main" val="42063252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 Update – Export Control</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75</a:t>
            </a:fld>
            <a:endParaRPr lang="en-US" dirty="0"/>
          </a:p>
        </p:txBody>
      </p:sp>
      <p:sp>
        <p:nvSpPr>
          <p:cNvPr id="4" name="TextBox 3"/>
          <p:cNvSpPr txBox="1"/>
          <p:nvPr/>
        </p:nvSpPr>
        <p:spPr>
          <a:xfrm>
            <a:off x="685800" y="1600200"/>
            <a:ext cx="7658100" cy="4893647"/>
          </a:xfrm>
          <a:prstGeom prst="rect">
            <a:avLst/>
          </a:prstGeom>
          <a:noFill/>
        </p:spPr>
        <p:txBody>
          <a:bodyPr wrap="square" rtlCol="0">
            <a:spAutoFit/>
          </a:bodyPr>
          <a:lstStyle/>
          <a:p>
            <a:pPr marL="114300" indent="0">
              <a:buNone/>
            </a:pPr>
            <a:r>
              <a:rPr lang="en-US" sz="2400" b="1" u="sng" dirty="0"/>
              <a:t>What is Controlled Unclassified Information (CUI)?</a:t>
            </a:r>
          </a:p>
          <a:p>
            <a:pPr marL="114300" indent="0">
              <a:buNone/>
            </a:pPr>
            <a:r>
              <a:rPr lang="en-US" sz="2400" dirty="0"/>
              <a:t>Information or data that is unclassified but nonetheless requires protection against public disclosure on the basis of statute, regulation, or agency policy. CUI includes sensitive information related to law enforcement, defense, nuclear security, or grand jury proceedings. </a:t>
            </a:r>
          </a:p>
          <a:p>
            <a:pPr marL="800100" lvl="1"/>
            <a:r>
              <a:rPr lang="en-US" dirty="0"/>
              <a:t>there are several CUI categories and subcategories (e.g., Financial, Emergency Management, Nuclear, Export Control, Legal, Patent, Law Enforcement)</a:t>
            </a:r>
          </a:p>
          <a:p>
            <a:pPr marL="114300" indent="0">
              <a:buNone/>
            </a:pPr>
            <a:endParaRPr lang="en-US" dirty="0"/>
          </a:p>
          <a:p>
            <a:pPr marL="114300" indent="0">
              <a:buNone/>
            </a:pPr>
            <a:r>
              <a:rPr lang="en-US" sz="2400" b="1" u="sng" dirty="0"/>
              <a:t>What is Covered Defense Information?</a:t>
            </a:r>
          </a:p>
          <a:p>
            <a:pPr marL="114300" indent="0">
              <a:buNone/>
            </a:pPr>
            <a:r>
              <a:rPr lang="en-US" sz="2400" dirty="0"/>
              <a:t>Unclassified Controlled Technical Information or other CUI related to defense. </a:t>
            </a:r>
          </a:p>
          <a:p>
            <a:pPr marL="4000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val="11938015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 Update – Export Control</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76</a:t>
            </a:fld>
            <a:endParaRPr lang="en-US" dirty="0"/>
          </a:p>
        </p:txBody>
      </p:sp>
      <p:sp>
        <p:nvSpPr>
          <p:cNvPr id="4" name="TextBox 3"/>
          <p:cNvSpPr txBox="1"/>
          <p:nvPr/>
        </p:nvSpPr>
        <p:spPr>
          <a:xfrm>
            <a:off x="685800" y="1600200"/>
            <a:ext cx="7658100" cy="5078313"/>
          </a:xfrm>
          <a:prstGeom prst="rect">
            <a:avLst/>
          </a:prstGeom>
          <a:noFill/>
        </p:spPr>
        <p:txBody>
          <a:bodyPr wrap="square" rtlCol="0">
            <a:spAutoFit/>
          </a:bodyPr>
          <a:lstStyle/>
          <a:p>
            <a:pPr marL="114300" indent="0">
              <a:buNone/>
            </a:pPr>
            <a:r>
              <a:rPr lang="en-US" sz="2800" b="1" u="sng" dirty="0" smtClean="0"/>
              <a:t>Why are we telling you this?</a:t>
            </a:r>
          </a:p>
          <a:p>
            <a:pPr marL="114300" indent="0">
              <a:buNone/>
            </a:pPr>
            <a:endParaRPr lang="en-US" sz="2400" b="1" u="sng" dirty="0"/>
          </a:p>
          <a:p>
            <a:pPr marL="457200" indent="-342900">
              <a:buFont typeface="Arial" panose="020B0604020202020204" pitchFamily="34" charset="0"/>
              <a:buChar char="•"/>
            </a:pPr>
            <a:r>
              <a:rPr lang="en-US" sz="2800" dirty="0" smtClean="0"/>
              <a:t>PIs/researchers may be receiving documents from sponsors or outside collaborators marked “CUI” or “CDI”</a:t>
            </a:r>
          </a:p>
          <a:p>
            <a:pPr marL="457200" indent="-342900">
              <a:buFont typeface="Arial" panose="020B0604020202020204" pitchFamily="34" charset="0"/>
              <a:buChar char="•"/>
            </a:pPr>
            <a:r>
              <a:rPr lang="en-US" sz="2800" u="sng" dirty="0" smtClean="0"/>
              <a:t>Don‘t ignore</a:t>
            </a:r>
            <a:r>
              <a:rPr lang="en-US" sz="2800" dirty="0" smtClean="0"/>
              <a:t>! </a:t>
            </a:r>
            <a:endParaRPr lang="en-US" sz="2800" dirty="0"/>
          </a:p>
          <a:p>
            <a:pPr marL="457200" indent="-342900">
              <a:buFont typeface="Arial" panose="020B0604020202020204" pitchFamily="34" charset="0"/>
              <a:buChar char="•"/>
            </a:pPr>
            <a:r>
              <a:rPr lang="en-US" sz="2800" dirty="0" smtClean="0"/>
              <a:t>Special security requirements for CUI and CDI </a:t>
            </a:r>
          </a:p>
          <a:p>
            <a:pPr marL="914400" lvl="1" indent="-342900">
              <a:buFont typeface="Arial" panose="020B0604020202020204" pitchFamily="34" charset="0"/>
              <a:buChar char="•"/>
            </a:pPr>
            <a:r>
              <a:rPr lang="en-US" sz="2800" dirty="0" smtClean="0"/>
              <a:t>CIS is working on a security requirements document</a:t>
            </a:r>
          </a:p>
          <a:p>
            <a:pPr marL="457200" indent="-342900">
              <a:buFont typeface="Arial" panose="020B0604020202020204" pitchFamily="34" charset="0"/>
              <a:buChar char="•"/>
            </a:pPr>
            <a:r>
              <a:rPr lang="en-US" sz="2800" dirty="0" smtClean="0"/>
              <a:t>If export controlled CUI/CDI – call ORI</a:t>
            </a:r>
          </a:p>
          <a:p>
            <a:pPr marL="114300"/>
            <a:endParaRPr lang="en-US" sz="2400" dirty="0"/>
          </a:p>
          <a:p>
            <a:pPr marL="4000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val="22537686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4000" dirty="0" smtClean="0"/>
              <a:t>Brown Bag Listserv</a:t>
            </a: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77</a:t>
            </a:fld>
            <a:endParaRPr lang="en-US" dirty="0"/>
          </a:p>
        </p:txBody>
      </p:sp>
      <p:sp>
        <p:nvSpPr>
          <p:cNvPr id="4" name="TextBox 3"/>
          <p:cNvSpPr txBox="1"/>
          <p:nvPr/>
        </p:nvSpPr>
        <p:spPr>
          <a:xfrm>
            <a:off x="793376" y="2655838"/>
            <a:ext cx="7543800" cy="2308324"/>
          </a:xfrm>
          <a:prstGeom prst="rect">
            <a:avLst/>
          </a:prstGeom>
          <a:noFill/>
        </p:spPr>
        <p:txBody>
          <a:bodyPr wrap="square" rtlCol="0">
            <a:spAutoFit/>
          </a:bodyPr>
          <a:lstStyle/>
          <a:p>
            <a:pPr algn="ctr"/>
            <a:r>
              <a:rPr lang="en-US" sz="3600" dirty="0" smtClean="0"/>
              <a:t>To be added to OSP’s Brown Bag Listserv, please email:</a:t>
            </a:r>
          </a:p>
          <a:p>
            <a:pPr algn="ctr"/>
            <a:endParaRPr lang="en-US" sz="3600" dirty="0" smtClean="0"/>
          </a:p>
          <a:p>
            <a:pPr algn="ctr"/>
            <a:r>
              <a:rPr lang="en-US" sz="3600" dirty="0">
                <a:hlinkClick r:id="rId2"/>
              </a:rPr>
              <a:t>r</a:t>
            </a:r>
            <a:r>
              <a:rPr lang="en-US" sz="3600" dirty="0" smtClean="0">
                <a:hlinkClick r:id="rId2"/>
              </a:rPr>
              <a:t>esadmin@brown.edu</a:t>
            </a:r>
            <a:r>
              <a:rPr lang="en-US" sz="3600" dirty="0" smtClean="0"/>
              <a:t> </a:t>
            </a:r>
          </a:p>
        </p:txBody>
      </p:sp>
    </p:spTree>
    <p:extLst>
      <p:ext uri="{BB962C8B-B14F-4D97-AF65-F5344CB8AC3E}">
        <p14:creationId xmlns:p14="http://schemas.microsoft.com/office/powerpoint/2010/main" val="1074500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8</a:t>
            </a:fld>
            <a:endParaRPr lang="en-US" dirty="0"/>
          </a:p>
        </p:txBody>
      </p:sp>
      <p:sp>
        <p:nvSpPr>
          <p:cNvPr id="4" name="TextBox 3"/>
          <p:cNvSpPr txBox="1"/>
          <p:nvPr/>
        </p:nvSpPr>
        <p:spPr>
          <a:xfrm>
            <a:off x="1149285" y="1752600"/>
            <a:ext cx="6781800" cy="2000548"/>
          </a:xfrm>
          <a:prstGeom prst="rect">
            <a:avLst/>
          </a:prstGeom>
          <a:noFill/>
        </p:spPr>
        <p:txBody>
          <a:bodyPr wrap="square" rtlCol="0">
            <a:spAutoFit/>
          </a:bodyPr>
          <a:lstStyle/>
          <a:p>
            <a:pPr algn="ctr"/>
            <a:r>
              <a:rPr lang="en-US" sz="2000" dirty="0" smtClean="0"/>
              <a:t>Preview- PHS Human Subjects and Clinical Trials</a:t>
            </a:r>
            <a:r>
              <a:rPr lang="en-US" sz="2000" dirty="0"/>
              <a:t> </a:t>
            </a:r>
            <a:r>
              <a:rPr lang="en-US" sz="2000" dirty="0" smtClean="0"/>
              <a:t>Information Form</a:t>
            </a:r>
          </a:p>
          <a:p>
            <a:endParaRPr lang="en-US" sz="2800" dirty="0" smtClean="0"/>
          </a:p>
          <a:p>
            <a:endParaRPr lang="en-US" sz="2800" dirty="0" smtClean="0"/>
          </a:p>
          <a:p>
            <a:pPr marL="457200" indent="-457200">
              <a:buFont typeface="Arial" panose="020B0604020202020204" pitchFamily="34" charset="0"/>
              <a:buChar char="•"/>
            </a:pPr>
            <a:endParaRPr lang="en-US" sz="28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471" y="2133600"/>
            <a:ext cx="6271657" cy="3986166"/>
          </a:xfrm>
          <a:prstGeom prst="rect">
            <a:avLst/>
          </a:prstGeom>
        </p:spPr>
      </p:pic>
    </p:spTree>
    <p:extLst>
      <p:ext uri="{BB962C8B-B14F-4D97-AF65-F5344CB8AC3E}">
        <p14:creationId xmlns:p14="http://schemas.microsoft.com/office/powerpoint/2010/main" val="2137540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9</a:t>
            </a:fld>
            <a:endParaRPr lang="en-US" dirty="0"/>
          </a:p>
        </p:txBody>
      </p:sp>
      <p:sp>
        <p:nvSpPr>
          <p:cNvPr id="4" name="TextBox 3"/>
          <p:cNvSpPr txBox="1"/>
          <p:nvPr/>
        </p:nvSpPr>
        <p:spPr>
          <a:xfrm>
            <a:off x="1143000" y="2286000"/>
            <a:ext cx="67818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RAIS is in the process of testing the new form procedure.</a:t>
            </a:r>
            <a:br>
              <a:rPr lang="en-US" sz="2800" dirty="0" smtClean="0"/>
            </a:br>
            <a:endParaRPr lang="en-US" sz="2800" dirty="0" smtClean="0"/>
          </a:p>
          <a:p>
            <a:pPr marL="457200" indent="-457200">
              <a:buFont typeface="Arial" panose="020B0604020202020204" pitchFamily="34" charset="0"/>
              <a:buChar char="•"/>
            </a:pPr>
            <a:r>
              <a:rPr lang="en-US" sz="2800" dirty="0" smtClean="0"/>
              <a:t>Short informational sessions to be held the first week of January – stay tuned for an announcement for this.</a:t>
            </a:r>
          </a:p>
          <a:p>
            <a:endParaRPr lang="en-US" sz="2800" dirty="0" smtClean="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283214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D7D0C0"/>
      </a:dk2>
      <a:lt2>
        <a:srgbClr val="E9E5DC"/>
      </a:lt2>
      <a:accent1>
        <a:srgbClr val="760000"/>
      </a:accent1>
      <a:accent2>
        <a:srgbClr val="742117"/>
      </a:accent2>
      <a:accent3>
        <a:srgbClr val="A28E6A"/>
      </a:accent3>
      <a:accent4>
        <a:srgbClr val="75A3D1"/>
      </a:accent4>
      <a:accent5>
        <a:srgbClr val="BDB196"/>
      </a:accent5>
      <a:accent6>
        <a:srgbClr val="855D5D"/>
      </a:accent6>
      <a:hlink>
        <a:srgbClr val="336699"/>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D7D0C0"/>
      </a:dk2>
      <a:lt2>
        <a:srgbClr val="E9E5DC"/>
      </a:lt2>
      <a:accent1>
        <a:srgbClr val="760000"/>
      </a:accent1>
      <a:accent2>
        <a:srgbClr val="742117"/>
      </a:accent2>
      <a:accent3>
        <a:srgbClr val="A28E6A"/>
      </a:accent3>
      <a:accent4>
        <a:srgbClr val="75A3D1"/>
      </a:accent4>
      <a:accent5>
        <a:srgbClr val="BDB196"/>
      </a:accent5>
      <a:accent6>
        <a:srgbClr val="855D5D"/>
      </a:accent6>
      <a:hlink>
        <a:srgbClr val="336699"/>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3418</Words>
  <Application>Microsoft Office PowerPoint</Application>
  <PresentationFormat>On-screen Show (4:3)</PresentationFormat>
  <Paragraphs>561</Paragraphs>
  <Slides>77</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77</vt:i4>
      </vt:variant>
    </vt:vector>
  </HeadingPairs>
  <TitlesOfParts>
    <vt:vector size="85" baseType="lpstr">
      <vt:lpstr>Arial</vt:lpstr>
      <vt:lpstr>Arial</vt:lpstr>
      <vt:lpstr>Calibri</vt:lpstr>
      <vt:lpstr>Lucida Sans</vt:lpstr>
      <vt:lpstr>Times New Roman</vt:lpstr>
      <vt:lpstr>Wingdings</vt:lpstr>
      <vt:lpstr>Office Theme</vt:lpstr>
      <vt:lpstr>1_Office Theme</vt:lpstr>
      <vt:lpstr>OSP Quarterly Brown Bag  December 7, 2017</vt:lpstr>
      <vt:lpstr>Coeus Update</vt:lpstr>
      <vt:lpstr>Coeus Update </vt:lpstr>
      <vt:lpstr>Coeus Update </vt:lpstr>
      <vt:lpstr>Coeus Update </vt:lpstr>
      <vt:lpstr>Coeus Update </vt:lpstr>
      <vt:lpstr>Coeus Update </vt:lpstr>
      <vt:lpstr>Coeus Update </vt:lpstr>
      <vt:lpstr>Coeus Update </vt:lpstr>
      <vt:lpstr>Coeus Update </vt:lpstr>
      <vt:lpstr>Coeus Update</vt:lpstr>
      <vt:lpstr>RAIS </vt:lpstr>
      <vt:lpstr>RAIS </vt:lpstr>
      <vt:lpstr>RAIS </vt:lpstr>
      <vt:lpstr>Undergraduate Student Effort Certification</vt:lpstr>
      <vt:lpstr>Undergraduate Student Effort Certification Change:  PI Certifies</vt:lpstr>
      <vt:lpstr>Undergraduate Student Effort Certification Change:  PI Certifies</vt:lpstr>
      <vt:lpstr>OSP News and Updates</vt:lpstr>
      <vt:lpstr>Location, Location, Location</vt:lpstr>
      <vt:lpstr>Location, Location, Location</vt:lpstr>
      <vt:lpstr>Location, Location, Location</vt:lpstr>
      <vt:lpstr>Location, Location, Location</vt:lpstr>
      <vt:lpstr>Location, Location, Location</vt:lpstr>
      <vt:lpstr>Location, Location, Location</vt:lpstr>
      <vt:lpstr>Location, Location, Location</vt:lpstr>
      <vt:lpstr>Location, Location, Location</vt:lpstr>
      <vt:lpstr>2nd Largest source of revenue</vt:lpstr>
      <vt:lpstr>Holiday reminders </vt:lpstr>
      <vt:lpstr>Holiday reminders </vt:lpstr>
      <vt:lpstr>NASA </vt:lpstr>
      <vt:lpstr>National Science Foundation</vt:lpstr>
      <vt:lpstr>National Science Foundation</vt:lpstr>
      <vt:lpstr>National Science Foundation</vt:lpstr>
      <vt:lpstr>National Science Foundation</vt:lpstr>
      <vt:lpstr>National Science Foundation</vt:lpstr>
      <vt:lpstr>National Science Foundation</vt:lpstr>
      <vt:lpstr>National Science Foundation</vt:lpstr>
      <vt:lpstr>National Science Foundation</vt:lpstr>
      <vt:lpstr>National Institutes of Health</vt:lpstr>
      <vt:lpstr>National Institutes of Health</vt:lpstr>
      <vt:lpstr>National Institutes of Health</vt:lpstr>
      <vt:lpstr>FDP Faculty Workload Survey </vt:lpstr>
      <vt:lpstr>Post Award Update</vt:lpstr>
      <vt:lpstr>Post Award Update </vt:lpstr>
      <vt:lpstr>Post Award Update </vt:lpstr>
      <vt:lpstr>OSP Effort Reporting</vt:lpstr>
      <vt:lpstr>Effort Re-Certifications and PAAs </vt:lpstr>
      <vt:lpstr>Effort Re-Certifications and PAAs Review </vt:lpstr>
      <vt:lpstr>Terminated Worker Effort Report in Progress with ECP</vt:lpstr>
      <vt:lpstr>Effort Policy Reminder</vt:lpstr>
      <vt:lpstr>Workday Effort Reporting</vt:lpstr>
      <vt:lpstr>Thank you</vt:lpstr>
      <vt:lpstr>OSP Training  </vt:lpstr>
      <vt:lpstr> HRPP Updates</vt:lpstr>
      <vt:lpstr>New Guidance for Investigators</vt:lpstr>
      <vt:lpstr>New Guidance for Investigators</vt:lpstr>
      <vt:lpstr>New Guidance for Investigators</vt:lpstr>
      <vt:lpstr>Additional Educational Offerings</vt:lpstr>
      <vt:lpstr>Revised OHRP Regulations</vt:lpstr>
      <vt:lpstr>Intersection of HSR &amp; the IBC</vt:lpstr>
      <vt:lpstr>What Role Does ORI Play?</vt:lpstr>
      <vt:lpstr>HSR that May Require IBC Oversight</vt:lpstr>
      <vt:lpstr>Other Potentially Infectious Materials</vt:lpstr>
      <vt:lpstr>Initiating Research</vt:lpstr>
      <vt:lpstr>What Role Does the Investigator Play?</vt:lpstr>
      <vt:lpstr>Contact Information</vt:lpstr>
      <vt:lpstr>ORI Update</vt:lpstr>
      <vt:lpstr>ORI Update - RCR</vt:lpstr>
      <vt:lpstr>ORI Update - COI </vt:lpstr>
      <vt:lpstr>ORI Update – Export Control</vt:lpstr>
      <vt:lpstr>ORI Update – Export Control</vt:lpstr>
      <vt:lpstr>ORI Update – Export Control</vt:lpstr>
      <vt:lpstr>ORI Update – Export Control</vt:lpstr>
      <vt:lpstr>ORI Update – Export Control</vt:lpstr>
      <vt:lpstr>ORI Update – Export Control</vt:lpstr>
      <vt:lpstr>ORI Update – Export Control</vt:lpstr>
      <vt:lpstr>Brown Bag Listserv</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tempadmin</dc:creator>
  <cp:lastModifiedBy>Dillon, Thomas</cp:lastModifiedBy>
  <cp:revision>68</cp:revision>
  <dcterms:created xsi:type="dcterms:W3CDTF">2013-11-15T21:07:35Z</dcterms:created>
  <dcterms:modified xsi:type="dcterms:W3CDTF">2018-05-09T16:25:28Z</dcterms:modified>
</cp:coreProperties>
</file>