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7"/>
  </p:notesMasterIdLst>
  <p:handoutMasterIdLst>
    <p:handoutMasterId r:id="rId58"/>
  </p:handoutMasterIdLst>
  <p:sldIdLst>
    <p:sldId id="267" r:id="rId3"/>
    <p:sldId id="268" r:id="rId4"/>
    <p:sldId id="269" r:id="rId5"/>
    <p:sldId id="270" r:id="rId6"/>
    <p:sldId id="271" r:id="rId7"/>
    <p:sldId id="272" r:id="rId8"/>
    <p:sldId id="273" r:id="rId9"/>
    <p:sldId id="274" r:id="rId10"/>
    <p:sldId id="275" r:id="rId11"/>
    <p:sldId id="276" r:id="rId12"/>
    <p:sldId id="277" r:id="rId13"/>
    <p:sldId id="318" r:id="rId14"/>
    <p:sldId id="319" r:id="rId15"/>
    <p:sldId id="320"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17"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26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3"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effort-reporting@brown.ed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effort-reporting@brown.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29E4E-93E8-454A-BCC7-347FF544088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3C8DAE2-002A-4058-82ED-058033AA1D01}">
      <dgm:prSet phldrT="[Text]"/>
      <dgm:spPr/>
      <dgm:t>
        <a:bodyPr/>
        <a:lstStyle/>
        <a:p>
          <a:r>
            <a:rPr lang="en-US" dirty="0" smtClean="0"/>
            <a:t>Initiate timely termination process within Workday to trigger off-cycle effort report as soon as possible.  </a:t>
          </a:r>
          <a:endParaRPr lang="en-US" dirty="0"/>
        </a:p>
      </dgm:t>
    </dgm:pt>
    <dgm:pt modelId="{F49D4AC3-F43E-46CC-ACE8-1439A032663C}" type="parTrans" cxnId="{BA355DEF-6D6B-49BD-B8F0-BB2539043ECD}">
      <dgm:prSet/>
      <dgm:spPr/>
      <dgm:t>
        <a:bodyPr/>
        <a:lstStyle/>
        <a:p>
          <a:endParaRPr lang="en-US"/>
        </a:p>
      </dgm:t>
    </dgm:pt>
    <dgm:pt modelId="{19867502-77ED-4906-A23B-BE41891BFEC4}" type="sibTrans" cxnId="{BA355DEF-6D6B-49BD-B8F0-BB2539043ECD}">
      <dgm:prSet/>
      <dgm:spPr/>
      <dgm:t>
        <a:bodyPr/>
        <a:lstStyle/>
        <a:p>
          <a:endParaRPr lang="en-US"/>
        </a:p>
      </dgm:t>
    </dgm:pt>
    <dgm:pt modelId="{1B426CDB-8566-46DF-817B-F7DB8C03B260}">
      <dgm:prSet phldrT="[Text]"/>
      <dgm:spPr/>
      <dgm:t>
        <a:bodyPr/>
        <a:lstStyle/>
        <a:p>
          <a:r>
            <a:rPr lang="en-US" dirty="0" smtClean="0"/>
            <a:t>Please review your inbox for emails from effort reporting for outstanding manual effort reports. Several outstanding effort reports &gt;60 days are pending for terminated employees. Certified reports should be sent to </a:t>
          </a:r>
          <a:r>
            <a:rPr lang="en-US" dirty="0" smtClean="0">
              <a:hlinkClick xmlns:r="http://schemas.openxmlformats.org/officeDocument/2006/relationships" r:id="rId1"/>
            </a:rPr>
            <a:t>effort-reporting@brown.edu</a:t>
          </a:r>
          <a:r>
            <a:rPr lang="en-US" dirty="0" smtClean="0"/>
            <a:t> ASAP.  </a:t>
          </a:r>
          <a:endParaRPr lang="en-US" dirty="0"/>
        </a:p>
      </dgm:t>
    </dgm:pt>
    <dgm:pt modelId="{0784F27C-2529-4206-9DE7-7DFA18BA59C1}" type="parTrans" cxnId="{EAEF517A-2847-41F9-9AF2-11253E560AD1}">
      <dgm:prSet/>
      <dgm:spPr/>
      <dgm:t>
        <a:bodyPr/>
        <a:lstStyle/>
        <a:p>
          <a:endParaRPr lang="en-US"/>
        </a:p>
      </dgm:t>
    </dgm:pt>
    <dgm:pt modelId="{66093401-C97F-4E73-9007-3E31EBFF40D2}" type="sibTrans" cxnId="{EAEF517A-2847-41F9-9AF2-11253E560AD1}">
      <dgm:prSet/>
      <dgm:spPr/>
      <dgm:t>
        <a:bodyPr/>
        <a:lstStyle/>
        <a:p>
          <a:endParaRPr lang="en-US"/>
        </a:p>
      </dgm:t>
    </dgm:pt>
    <dgm:pt modelId="{8B798DF6-F5CF-45CA-A2E3-0DDA8997A82F}">
      <dgm:prSet phldrT="[Text]"/>
      <dgm:spPr>
        <a:effectLst>
          <a:outerShdw blurRad="50800" dist="38100" dir="18900000" algn="bl" rotWithShape="0">
            <a:prstClr val="black">
              <a:alpha val="40000"/>
            </a:prstClr>
          </a:outerShdw>
        </a:effectLst>
      </dgm:spPr>
      <dgm:t>
        <a:bodyPr/>
        <a:lstStyle/>
        <a:p>
          <a:r>
            <a:rPr lang="en-US" b="0" cap="none" spc="0" dirty="0" smtClean="0">
              <a:ln w="0"/>
              <a:solidFill>
                <a:schemeClr val="accent1"/>
              </a:solidFill>
              <a:effectLst>
                <a:outerShdw blurRad="38100" dist="25400" dir="5400000" algn="ctr" rotWithShape="0">
                  <a:srgbClr val="6E747A">
                    <a:alpha val="43000"/>
                  </a:srgbClr>
                </a:outerShdw>
              </a:effectLst>
            </a:rPr>
            <a:t>R</a:t>
          </a:r>
        </a:p>
        <a:p>
          <a:r>
            <a:rPr lang="en-US" b="0" cap="none" spc="0" dirty="0" smtClean="0">
              <a:ln w="0"/>
              <a:solidFill>
                <a:schemeClr val="accent1"/>
              </a:solidFill>
              <a:effectLst>
                <a:outerShdw blurRad="38100" dist="25400" dir="5400000" algn="ctr" rotWithShape="0">
                  <a:srgbClr val="6E747A">
                    <a:alpha val="43000"/>
                  </a:srgbClr>
                </a:outerShdw>
              </a:effectLst>
            </a:rPr>
            <a:t>E</a:t>
          </a:r>
        </a:p>
        <a:p>
          <a:r>
            <a:rPr lang="en-US" b="0" cap="none" spc="0" dirty="0" smtClean="0">
              <a:ln w="0"/>
              <a:solidFill>
                <a:schemeClr val="accent1"/>
              </a:solidFill>
              <a:effectLst>
                <a:outerShdw blurRad="38100" dist="25400" dir="5400000" algn="ctr" rotWithShape="0">
                  <a:srgbClr val="6E747A">
                    <a:alpha val="43000"/>
                  </a:srgbClr>
                </a:outerShdw>
              </a:effectLst>
            </a:rPr>
            <a:t>M</a:t>
          </a:r>
        </a:p>
        <a:p>
          <a:r>
            <a:rPr lang="en-US" b="0" cap="none" spc="0" dirty="0" smtClean="0">
              <a:ln w="0"/>
              <a:solidFill>
                <a:schemeClr val="accent1"/>
              </a:solidFill>
              <a:effectLst>
                <a:outerShdw blurRad="38100" dist="25400" dir="5400000" algn="ctr" rotWithShape="0">
                  <a:srgbClr val="6E747A">
                    <a:alpha val="43000"/>
                  </a:srgbClr>
                </a:outerShdw>
              </a:effectLst>
            </a:rPr>
            <a:t>I</a:t>
          </a:r>
        </a:p>
        <a:p>
          <a:r>
            <a:rPr lang="en-US" b="0" cap="none" spc="0" dirty="0" smtClean="0">
              <a:ln w="0"/>
              <a:solidFill>
                <a:schemeClr val="accent1"/>
              </a:solidFill>
              <a:effectLst>
                <a:outerShdw blurRad="38100" dist="25400" dir="5400000" algn="ctr" rotWithShape="0">
                  <a:srgbClr val="6E747A">
                    <a:alpha val="43000"/>
                  </a:srgbClr>
                </a:outerShdw>
              </a:effectLst>
            </a:rPr>
            <a:t>N</a:t>
          </a:r>
        </a:p>
        <a:p>
          <a:r>
            <a:rPr lang="en-US" b="0" cap="none" spc="0" dirty="0" smtClean="0">
              <a:ln w="0"/>
              <a:solidFill>
                <a:schemeClr val="accent1"/>
              </a:solidFill>
              <a:effectLst>
                <a:outerShdw blurRad="38100" dist="25400" dir="5400000" algn="ctr" rotWithShape="0">
                  <a:srgbClr val="6E747A">
                    <a:alpha val="43000"/>
                  </a:srgbClr>
                </a:outerShdw>
              </a:effectLst>
            </a:rPr>
            <a:t>D</a:t>
          </a:r>
        </a:p>
        <a:p>
          <a:r>
            <a:rPr lang="en-US" b="0" cap="none" spc="0" dirty="0" smtClean="0">
              <a:ln w="0"/>
              <a:solidFill>
                <a:schemeClr val="accent1"/>
              </a:solidFill>
              <a:effectLst>
                <a:outerShdw blurRad="38100" dist="25400" dir="5400000" algn="ctr" rotWithShape="0">
                  <a:srgbClr val="6E747A">
                    <a:alpha val="43000"/>
                  </a:srgbClr>
                </a:outerShdw>
              </a:effectLst>
            </a:rPr>
            <a:t>E</a:t>
          </a:r>
        </a:p>
        <a:p>
          <a:r>
            <a:rPr lang="en-US" b="0" cap="none" spc="0" dirty="0" smtClean="0">
              <a:ln w="0"/>
              <a:solidFill>
                <a:schemeClr val="accent1"/>
              </a:solidFill>
              <a:effectLst>
                <a:outerShdw blurRad="38100" dist="25400" dir="5400000" algn="ctr" rotWithShape="0">
                  <a:srgbClr val="6E747A">
                    <a:alpha val="43000"/>
                  </a:srgbClr>
                </a:outerShdw>
              </a:effectLst>
            </a:rPr>
            <a:t>R</a:t>
          </a:r>
        </a:p>
        <a:p>
          <a:r>
            <a:rPr lang="en-US" b="0" cap="none" spc="0" dirty="0" smtClean="0">
              <a:ln w="0"/>
              <a:solidFill>
                <a:schemeClr val="accent1"/>
              </a:solidFill>
              <a:effectLst>
                <a:outerShdw blurRad="38100" dist="25400" dir="5400000" algn="ctr" rotWithShape="0">
                  <a:srgbClr val="6E747A">
                    <a:alpha val="43000"/>
                  </a:srgbClr>
                </a:outerShdw>
              </a:effectLst>
            </a:rPr>
            <a:t>S</a:t>
          </a:r>
          <a:endParaRPr lang="en-US" b="0" cap="none" spc="0" dirty="0">
            <a:ln w="0"/>
            <a:solidFill>
              <a:schemeClr val="accent1"/>
            </a:solidFill>
            <a:effectLst>
              <a:outerShdw blurRad="38100" dist="25400" dir="5400000" algn="ctr" rotWithShape="0">
                <a:srgbClr val="6E747A">
                  <a:alpha val="43000"/>
                </a:srgbClr>
              </a:outerShdw>
            </a:effectLst>
          </a:endParaRPr>
        </a:p>
      </dgm:t>
    </dgm:pt>
    <dgm:pt modelId="{543BAC8E-CDCB-40F0-A221-73A3BD985D1F}" type="sibTrans" cxnId="{F393C2AF-F977-433B-BE2E-D975FCF594CC}">
      <dgm:prSet/>
      <dgm:spPr/>
      <dgm:t>
        <a:bodyPr/>
        <a:lstStyle/>
        <a:p>
          <a:endParaRPr lang="en-US"/>
        </a:p>
      </dgm:t>
    </dgm:pt>
    <dgm:pt modelId="{C819FA48-AB12-4DD6-BB67-C6F08BCA5AA0}" type="parTrans" cxnId="{F393C2AF-F977-433B-BE2E-D975FCF594CC}">
      <dgm:prSet/>
      <dgm:spPr/>
      <dgm:t>
        <a:bodyPr/>
        <a:lstStyle/>
        <a:p>
          <a:endParaRPr lang="en-US"/>
        </a:p>
      </dgm:t>
    </dgm:pt>
    <dgm:pt modelId="{772C2960-D223-4D2C-A7EC-33551E82428E}" type="pres">
      <dgm:prSet presAssocID="{DEC29E4E-93E8-454A-BCC7-347FF544088C}" presName="vert0" presStyleCnt="0">
        <dgm:presLayoutVars>
          <dgm:dir/>
          <dgm:animOne val="branch"/>
          <dgm:animLvl val="lvl"/>
        </dgm:presLayoutVars>
      </dgm:prSet>
      <dgm:spPr/>
      <dgm:t>
        <a:bodyPr/>
        <a:lstStyle/>
        <a:p>
          <a:endParaRPr lang="en-US"/>
        </a:p>
      </dgm:t>
    </dgm:pt>
    <dgm:pt modelId="{A249E5D0-1809-42DE-8DFD-7A7F39E98972}" type="pres">
      <dgm:prSet presAssocID="{8B798DF6-F5CF-45CA-A2E3-0DDA8997A82F}" presName="thickLine" presStyleLbl="alignNode1" presStyleIdx="0" presStyleCnt="1"/>
      <dgm:spPr/>
    </dgm:pt>
    <dgm:pt modelId="{39EA7E8A-4973-4D1F-95C6-FC60FE11D06F}" type="pres">
      <dgm:prSet presAssocID="{8B798DF6-F5CF-45CA-A2E3-0DDA8997A82F}" presName="horz1" presStyleCnt="0"/>
      <dgm:spPr/>
    </dgm:pt>
    <dgm:pt modelId="{3E48490C-0A76-46DE-AC88-F5640BE0C2C7}" type="pres">
      <dgm:prSet presAssocID="{8B798DF6-F5CF-45CA-A2E3-0DDA8997A82F}" presName="tx1" presStyleLbl="revTx" presStyleIdx="0" presStyleCnt="3"/>
      <dgm:spPr/>
      <dgm:t>
        <a:bodyPr/>
        <a:lstStyle/>
        <a:p>
          <a:endParaRPr lang="en-US"/>
        </a:p>
      </dgm:t>
    </dgm:pt>
    <dgm:pt modelId="{EB441B6E-AF89-4E35-824B-C33C533C24E9}" type="pres">
      <dgm:prSet presAssocID="{8B798DF6-F5CF-45CA-A2E3-0DDA8997A82F}" presName="vert1" presStyleCnt="0"/>
      <dgm:spPr/>
    </dgm:pt>
    <dgm:pt modelId="{BC34060A-171B-4004-9CD1-BD322C423B2C}" type="pres">
      <dgm:prSet presAssocID="{53C8DAE2-002A-4058-82ED-058033AA1D01}" presName="vertSpace2a" presStyleCnt="0"/>
      <dgm:spPr/>
    </dgm:pt>
    <dgm:pt modelId="{359AF435-1BEF-4160-801A-FF9C0DEDB67B}" type="pres">
      <dgm:prSet presAssocID="{53C8DAE2-002A-4058-82ED-058033AA1D01}" presName="horz2" presStyleCnt="0"/>
      <dgm:spPr/>
    </dgm:pt>
    <dgm:pt modelId="{B2BDBA46-01D3-432C-A09A-987170EC84DA}" type="pres">
      <dgm:prSet presAssocID="{53C8DAE2-002A-4058-82ED-058033AA1D01}" presName="horzSpace2" presStyleCnt="0"/>
      <dgm:spPr/>
    </dgm:pt>
    <dgm:pt modelId="{0A383F99-0577-4075-9ECC-2C81D689984E}" type="pres">
      <dgm:prSet presAssocID="{53C8DAE2-002A-4058-82ED-058033AA1D01}" presName="tx2" presStyleLbl="revTx" presStyleIdx="1" presStyleCnt="3" custScaleY="59412"/>
      <dgm:spPr/>
      <dgm:t>
        <a:bodyPr/>
        <a:lstStyle/>
        <a:p>
          <a:endParaRPr lang="en-US"/>
        </a:p>
      </dgm:t>
    </dgm:pt>
    <dgm:pt modelId="{5BBC0EEA-CCA5-40C5-8A32-FB5152977378}" type="pres">
      <dgm:prSet presAssocID="{53C8DAE2-002A-4058-82ED-058033AA1D01}" presName="vert2" presStyleCnt="0"/>
      <dgm:spPr/>
    </dgm:pt>
    <dgm:pt modelId="{5F0D6630-9F83-4B1F-910A-A60D7BBECB5E}" type="pres">
      <dgm:prSet presAssocID="{53C8DAE2-002A-4058-82ED-058033AA1D01}" presName="thinLine2b" presStyleLbl="callout" presStyleIdx="0" presStyleCnt="2"/>
      <dgm:spPr/>
    </dgm:pt>
    <dgm:pt modelId="{14BF6874-F009-42DB-8F98-BEB5382B0655}" type="pres">
      <dgm:prSet presAssocID="{53C8DAE2-002A-4058-82ED-058033AA1D01}" presName="vertSpace2b" presStyleCnt="0"/>
      <dgm:spPr/>
    </dgm:pt>
    <dgm:pt modelId="{ED050FBA-0C45-485E-8CEB-D393F279BAE0}" type="pres">
      <dgm:prSet presAssocID="{1B426CDB-8566-46DF-817B-F7DB8C03B260}" presName="horz2" presStyleCnt="0"/>
      <dgm:spPr/>
    </dgm:pt>
    <dgm:pt modelId="{1DB594FF-533B-4F74-B41B-FF8E93556B77}" type="pres">
      <dgm:prSet presAssocID="{1B426CDB-8566-46DF-817B-F7DB8C03B260}" presName="horzSpace2" presStyleCnt="0"/>
      <dgm:spPr/>
    </dgm:pt>
    <dgm:pt modelId="{AF9C0B8A-7521-496A-9E73-42F4E150BB1E}" type="pres">
      <dgm:prSet presAssocID="{1B426CDB-8566-46DF-817B-F7DB8C03B260}" presName="tx2" presStyleLbl="revTx" presStyleIdx="2" presStyleCnt="3"/>
      <dgm:spPr/>
      <dgm:t>
        <a:bodyPr/>
        <a:lstStyle/>
        <a:p>
          <a:endParaRPr lang="en-US"/>
        </a:p>
      </dgm:t>
    </dgm:pt>
    <dgm:pt modelId="{AD136FC7-5301-4495-AAFA-7640D58BD1AE}" type="pres">
      <dgm:prSet presAssocID="{1B426CDB-8566-46DF-817B-F7DB8C03B260}" presName="vert2" presStyleCnt="0"/>
      <dgm:spPr/>
    </dgm:pt>
    <dgm:pt modelId="{B1B350B6-7F44-474C-A4A1-B327C830FD31}" type="pres">
      <dgm:prSet presAssocID="{1B426CDB-8566-46DF-817B-F7DB8C03B260}" presName="thinLine2b" presStyleLbl="callout" presStyleIdx="1" presStyleCnt="2"/>
      <dgm:spPr/>
    </dgm:pt>
    <dgm:pt modelId="{0978CF64-0814-40A5-8601-40A942DDA678}" type="pres">
      <dgm:prSet presAssocID="{1B426CDB-8566-46DF-817B-F7DB8C03B260}" presName="vertSpace2b" presStyleCnt="0"/>
      <dgm:spPr/>
    </dgm:pt>
  </dgm:ptLst>
  <dgm:cxnLst>
    <dgm:cxn modelId="{0C51E4B6-CFBE-4F95-A6B4-26C3903E1D04}" type="presOf" srcId="{8B798DF6-F5CF-45CA-A2E3-0DDA8997A82F}" destId="{3E48490C-0A76-46DE-AC88-F5640BE0C2C7}" srcOrd="0" destOrd="0" presId="urn:microsoft.com/office/officeart/2008/layout/LinedList"/>
    <dgm:cxn modelId="{BA355DEF-6D6B-49BD-B8F0-BB2539043ECD}" srcId="{8B798DF6-F5CF-45CA-A2E3-0DDA8997A82F}" destId="{53C8DAE2-002A-4058-82ED-058033AA1D01}" srcOrd="0" destOrd="0" parTransId="{F49D4AC3-F43E-46CC-ACE8-1439A032663C}" sibTransId="{19867502-77ED-4906-A23B-BE41891BFEC4}"/>
    <dgm:cxn modelId="{34C509B0-26B6-488F-BA02-C1AC90C12F8E}" type="presOf" srcId="{DEC29E4E-93E8-454A-BCC7-347FF544088C}" destId="{772C2960-D223-4D2C-A7EC-33551E82428E}" srcOrd="0" destOrd="0" presId="urn:microsoft.com/office/officeart/2008/layout/LinedList"/>
    <dgm:cxn modelId="{D16220D3-5DB7-4263-BA52-4E22A8709EEC}" type="presOf" srcId="{53C8DAE2-002A-4058-82ED-058033AA1D01}" destId="{0A383F99-0577-4075-9ECC-2C81D689984E}" srcOrd="0" destOrd="0" presId="urn:microsoft.com/office/officeart/2008/layout/LinedList"/>
    <dgm:cxn modelId="{B8EB9949-C699-4948-93F5-2F5563D97120}" type="presOf" srcId="{1B426CDB-8566-46DF-817B-F7DB8C03B260}" destId="{AF9C0B8A-7521-496A-9E73-42F4E150BB1E}" srcOrd="0" destOrd="0" presId="urn:microsoft.com/office/officeart/2008/layout/LinedList"/>
    <dgm:cxn modelId="{EAEF517A-2847-41F9-9AF2-11253E560AD1}" srcId="{8B798DF6-F5CF-45CA-A2E3-0DDA8997A82F}" destId="{1B426CDB-8566-46DF-817B-F7DB8C03B260}" srcOrd="1" destOrd="0" parTransId="{0784F27C-2529-4206-9DE7-7DFA18BA59C1}" sibTransId="{66093401-C97F-4E73-9007-3E31EBFF40D2}"/>
    <dgm:cxn modelId="{F393C2AF-F977-433B-BE2E-D975FCF594CC}" srcId="{DEC29E4E-93E8-454A-BCC7-347FF544088C}" destId="{8B798DF6-F5CF-45CA-A2E3-0DDA8997A82F}" srcOrd="0" destOrd="0" parTransId="{C819FA48-AB12-4DD6-BB67-C6F08BCA5AA0}" sibTransId="{543BAC8E-CDCB-40F0-A221-73A3BD985D1F}"/>
    <dgm:cxn modelId="{20470C24-714F-443A-B509-6742349AED45}" type="presParOf" srcId="{772C2960-D223-4D2C-A7EC-33551E82428E}" destId="{A249E5D0-1809-42DE-8DFD-7A7F39E98972}" srcOrd="0" destOrd="0" presId="urn:microsoft.com/office/officeart/2008/layout/LinedList"/>
    <dgm:cxn modelId="{3DD5DB09-3E7A-4100-9D25-FBD965D223B3}" type="presParOf" srcId="{772C2960-D223-4D2C-A7EC-33551E82428E}" destId="{39EA7E8A-4973-4D1F-95C6-FC60FE11D06F}" srcOrd="1" destOrd="0" presId="urn:microsoft.com/office/officeart/2008/layout/LinedList"/>
    <dgm:cxn modelId="{6FD17E14-59DD-4565-B44C-79BFE4D67FF9}" type="presParOf" srcId="{39EA7E8A-4973-4D1F-95C6-FC60FE11D06F}" destId="{3E48490C-0A76-46DE-AC88-F5640BE0C2C7}" srcOrd="0" destOrd="0" presId="urn:microsoft.com/office/officeart/2008/layout/LinedList"/>
    <dgm:cxn modelId="{578947EB-0784-4CA4-93DA-3281DC3C3F55}" type="presParOf" srcId="{39EA7E8A-4973-4D1F-95C6-FC60FE11D06F}" destId="{EB441B6E-AF89-4E35-824B-C33C533C24E9}" srcOrd="1" destOrd="0" presId="urn:microsoft.com/office/officeart/2008/layout/LinedList"/>
    <dgm:cxn modelId="{FC4CB9B2-F72D-43A8-AC5C-7A8676711887}" type="presParOf" srcId="{EB441B6E-AF89-4E35-824B-C33C533C24E9}" destId="{BC34060A-171B-4004-9CD1-BD322C423B2C}" srcOrd="0" destOrd="0" presId="urn:microsoft.com/office/officeart/2008/layout/LinedList"/>
    <dgm:cxn modelId="{C48E0E8F-76CB-4D9C-A759-4B7E8EB4832E}" type="presParOf" srcId="{EB441B6E-AF89-4E35-824B-C33C533C24E9}" destId="{359AF435-1BEF-4160-801A-FF9C0DEDB67B}" srcOrd="1" destOrd="0" presId="urn:microsoft.com/office/officeart/2008/layout/LinedList"/>
    <dgm:cxn modelId="{9AF18693-44CA-49ED-A731-389CA2ECFAED}" type="presParOf" srcId="{359AF435-1BEF-4160-801A-FF9C0DEDB67B}" destId="{B2BDBA46-01D3-432C-A09A-987170EC84DA}" srcOrd="0" destOrd="0" presId="urn:microsoft.com/office/officeart/2008/layout/LinedList"/>
    <dgm:cxn modelId="{80286F83-7F59-45F8-9D87-6AC54D46F41E}" type="presParOf" srcId="{359AF435-1BEF-4160-801A-FF9C0DEDB67B}" destId="{0A383F99-0577-4075-9ECC-2C81D689984E}" srcOrd="1" destOrd="0" presId="urn:microsoft.com/office/officeart/2008/layout/LinedList"/>
    <dgm:cxn modelId="{905F7806-534A-4119-BCF8-296CCA39DDEA}" type="presParOf" srcId="{359AF435-1BEF-4160-801A-FF9C0DEDB67B}" destId="{5BBC0EEA-CCA5-40C5-8A32-FB5152977378}" srcOrd="2" destOrd="0" presId="urn:microsoft.com/office/officeart/2008/layout/LinedList"/>
    <dgm:cxn modelId="{46492C64-4A91-4DBB-A3F1-452393D04A74}" type="presParOf" srcId="{EB441B6E-AF89-4E35-824B-C33C533C24E9}" destId="{5F0D6630-9F83-4B1F-910A-A60D7BBECB5E}" srcOrd="2" destOrd="0" presId="urn:microsoft.com/office/officeart/2008/layout/LinedList"/>
    <dgm:cxn modelId="{F552F134-31F8-4526-8F7B-DB2870FAC4C3}" type="presParOf" srcId="{EB441B6E-AF89-4E35-824B-C33C533C24E9}" destId="{14BF6874-F009-42DB-8F98-BEB5382B0655}" srcOrd="3" destOrd="0" presId="urn:microsoft.com/office/officeart/2008/layout/LinedList"/>
    <dgm:cxn modelId="{4886EAE8-6C3D-4A61-AD14-7422C878AA47}" type="presParOf" srcId="{EB441B6E-AF89-4E35-824B-C33C533C24E9}" destId="{ED050FBA-0C45-485E-8CEB-D393F279BAE0}" srcOrd="4" destOrd="0" presId="urn:microsoft.com/office/officeart/2008/layout/LinedList"/>
    <dgm:cxn modelId="{135B29B7-9FFC-46D4-A2DA-B120A62CF0E1}" type="presParOf" srcId="{ED050FBA-0C45-485E-8CEB-D393F279BAE0}" destId="{1DB594FF-533B-4F74-B41B-FF8E93556B77}" srcOrd="0" destOrd="0" presId="urn:microsoft.com/office/officeart/2008/layout/LinedList"/>
    <dgm:cxn modelId="{413FB5C1-8681-4091-881E-EC7F0CBFF13F}" type="presParOf" srcId="{ED050FBA-0C45-485E-8CEB-D393F279BAE0}" destId="{AF9C0B8A-7521-496A-9E73-42F4E150BB1E}" srcOrd="1" destOrd="0" presId="urn:microsoft.com/office/officeart/2008/layout/LinedList"/>
    <dgm:cxn modelId="{8A5C7ACE-C67A-4DB6-86AA-D8395A547774}" type="presParOf" srcId="{ED050FBA-0C45-485E-8CEB-D393F279BAE0}" destId="{AD136FC7-5301-4495-AAFA-7640D58BD1AE}" srcOrd="2" destOrd="0" presId="urn:microsoft.com/office/officeart/2008/layout/LinedList"/>
    <dgm:cxn modelId="{0D9D6BA1-B9EA-43D6-BE15-8CC76423ABDD}" type="presParOf" srcId="{EB441B6E-AF89-4E35-824B-C33C533C24E9}" destId="{B1B350B6-7F44-474C-A4A1-B327C830FD31}" srcOrd="5" destOrd="0" presId="urn:microsoft.com/office/officeart/2008/layout/LinedList"/>
    <dgm:cxn modelId="{79A653A0-30C5-4E99-B7F6-C5B364D48741}" type="presParOf" srcId="{EB441B6E-AF89-4E35-824B-C33C533C24E9}" destId="{0978CF64-0814-40A5-8601-40A942DDA678}"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9E5D0-1809-42DE-8DFD-7A7F39E98972}">
      <dsp:nvSpPr>
        <dsp:cNvPr id="0" name=""/>
        <dsp:cNvSpPr/>
      </dsp:nvSpPr>
      <dsp:spPr>
        <a:xfrm>
          <a:off x="0" y="0"/>
          <a:ext cx="7239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8490C-0A76-46DE-AC88-F5640BE0C2C7}">
      <dsp:nvSpPr>
        <dsp:cNvPr id="0" name=""/>
        <dsp:cNvSpPr/>
      </dsp:nvSpPr>
      <dsp:spPr>
        <a:xfrm>
          <a:off x="0" y="0"/>
          <a:ext cx="1447800" cy="4064000"/>
        </a:xfrm>
        <a:prstGeom prst="rect">
          <a:avLst/>
        </a:prstGeom>
        <a:noFill/>
        <a:ln>
          <a:noFill/>
        </a:ln>
        <a:effectLst>
          <a:outerShdw blurRad="50800" dist="38100" dir="18900000" algn="b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cap="none" spc="0" dirty="0" smtClean="0">
              <a:ln w="0"/>
              <a:solidFill>
                <a:schemeClr val="accent1"/>
              </a:solidFill>
              <a:effectLst>
                <a:outerShdw blurRad="38100" dist="25400" dir="5400000" algn="ctr" rotWithShape="0">
                  <a:srgbClr val="6E747A">
                    <a:alpha val="43000"/>
                  </a:srgbClr>
                </a:outerShdw>
              </a:effectLst>
            </a:rPr>
            <a:t>R</a:t>
          </a:r>
        </a:p>
        <a:p>
          <a:pPr lvl="0" algn="l" defTabSz="1022350">
            <a:lnSpc>
              <a:spcPct val="90000"/>
            </a:lnSpc>
            <a:spcBef>
              <a:spcPct val="0"/>
            </a:spcBef>
            <a:spcAft>
              <a:spcPct val="35000"/>
            </a:spcAft>
          </a:pPr>
          <a:r>
            <a:rPr lang="en-US" sz="2300" b="0" kern="1200" cap="none" spc="0" dirty="0" smtClean="0">
              <a:ln w="0"/>
              <a:solidFill>
                <a:schemeClr val="accent1"/>
              </a:solidFill>
              <a:effectLst>
                <a:outerShdw blurRad="38100" dist="25400" dir="5400000" algn="ctr" rotWithShape="0">
                  <a:srgbClr val="6E747A">
                    <a:alpha val="43000"/>
                  </a:srgbClr>
                </a:outerShdw>
              </a:effectLst>
            </a:rPr>
            <a:t>E</a:t>
          </a:r>
        </a:p>
        <a:p>
          <a:pPr lvl="0" algn="l" defTabSz="1022350">
            <a:lnSpc>
              <a:spcPct val="90000"/>
            </a:lnSpc>
            <a:spcBef>
              <a:spcPct val="0"/>
            </a:spcBef>
            <a:spcAft>
              <a:spcPct val="35000"/>
            </a:spcAft>
          </a:pPr>
          <a:r>
            <a:rPr lang="en-US" sz="2300" b="0" kern="1200" cap="none" spc="0" dirty="0" smtClean="0">
              <a:ln w="0"/>
              <a:solidFill>
                <a:schemeClr val="accent1"/>
              </a:solidFill>
              <a:effectLst>
                <a:outerShdw blurRad="38100" dist="25400" dir="5400000" algn="ctr" rotWithShape="0">
                  <a:srgbClr val="6E747A">
                    <a:alpha val="43000"/>
                  </a:srgbClr>
                </a:outerShdw>
              </a:effectLst>
            </a:rPr>
            <a:t>M</a:t>
          </a:r>
        </a:p>
        <a:p>
          <a:pPr lvl="0" algn="l" defTabSz="1022350">
            <a:lnSpc>
              <a:spcPct val="90000"/>
            </a:lnSpc>
            <a:spcBef>
              <a:spcPct val="0"/>
            </a:spcBef>
            <a:spcAft>
              <a:spcPct val="35000"/>
            </a:spcAft>
          </a:pPr>
          <a:r>
            <a:rPr lang="en-US" sz="2300" b="0" kern="1200" cap="none" spc="0" dirty="0" smtClean="0">
              <a:ln w="0"/>
              <a:solidFill>
                <a:schemeClr val="accent1"/>
              </a:solidFill>
              <a:effectLst>
                <a:outerShdw blurRad="38100" dist="25400" dir="5400000" algn="ctr" rotWithShape="0">
                  <a:srgbClr val="6E747A">
                    <a:alpha val="43000"/>
                  </a:srgbClr>
                </a:outerShdw>
              </a:effectLst>
            </a:rPr>
            <a:t>I</a:t>
          </a:r>
        </a:p>
        <a:p>
          <a:pPr lvl="0" algn="l" defTabSz="1022350">
            <a:lnSpc>
              <a:spcPct val="90000"/>
            </a:lnSpc>
            <a:spcBef>
              <a:spcPct val="0"/>
            </a:spcBef>
            <a:spcAft>
              <a:spcPct val="35000"/>
            </a:spcAft>
          </a:pPr>
          <a:r>
            <a:rPr lang="en-US" sz="2300" b="0" kern="1200" cap="none" spc="0" dirty="0" smtClean="0">
              <a:ln w="0"/>
              <a:solidFill>
                <a:schemeClr val="accent1"/>
              </a:solidFill>
              <a:effectLst>
                <a:outerShdw blurRad="38100" dist="25400" dir="5400000" algn="ctr" rotWithShape="0">
                  <a:srgbClr val="6E747A">
                    <a:alpha val="43000"/>
                  </a:srgbClr>
                </a:outerShdw>
              </a:effectLst>
            </a:rPr>
            <a:t>N</a:t>
          </a:r>
        </a:p>
        <a:p>
          <a:pPr lvl="0" algn="l" defTabSz="1022350">
            <a:lnSpc>
              <a:spcPct val="90000"/>
            </a:lnSpc>
            <a:spcBef>
              <a:spcPct val="0"/>
            </a:spcBef>
            <a:spcAft>
              <a:spcPct val="35000"/>
            </a:spcAft>
          </a:pPr>
          <a:r>
            <a:rPr lang="en-US" sz="2300" b="0" kern="1200" cap="none" spc="0" dirty="0" smtClean="0">
              <a:ln w="0"/>
              <a:solidFill>
                <a:schemeClr val="accent1"/>
              </a:solidFill>
              <a:effectLst>
                <a:outerShdw blurRad="38100" dist="25400" dir="5400000" algn="ctr" rotWithShape="0">
                  <a:srgbClr val="6E747A">
                    <a:alpha val="43000"/>
                  </a:srgbClr>
                </a:outerShdw>
              </a:effectLst>
            </a:rPr>
            <a:t>D</a:t>
          </a:r>
        </a:p>
        <a:p>
          <a:pPr lvl="0" algn="l" defTabSz="1022350">
            <a:lnSpc>
              <a:spcPct val="90000"/>
            </a:lnSpc>
            <a:spcBef>
              <a:spcPct val="0"/>
            </a:spcBef>
            <a:spcAft>
              <a:spcPct val="35000"/>
            </a:spcAft>
          </a:pPr>
          <a:r>
            <a:rPr lang="en-US" sz="2300" b="0" kern="1200" cap="none" spc="0" dirty="0" smtClean="0">
              <a:ln w="0"/>
              <a:solidFill>
                <a:schemeClr val="accent1"/>
              </a:solidFill>
              <a:effectLst>
                <a:outerShdw blurRad="38100" dist="25400" dir="5400000" algn="ctr" rotWithShape="0">
                  <a:srgbClr val="6E747A">
                    <a:alpha val="43000"/>
                  </a:srgbClr>
                </a:outerShdw>
              </a:effectLst>
            </a:rPr>
            <a:t>E</a:t>
          </a:r>
        </a:p>
        <a:p>
          <a:pPr lvl="0" algn="l" defTabSz="1022350">
            <a:lnSpc>
              <a:spcPct val="90000"/>
            </a:lnSpc>
            <a:spcBef>
              <a:spcPct val="0"/>
            </a:spcBef>
            <a:spcAft>
              <a:spcPct val="35000"/>
            </a:spcAft>
          </a:pPr>
          <a:r>
            <a:rPr lang="en-US" sz="2300" b="0" kern="1200" cap="none" spc="0" dirty="0" smtClean="0">
              <a:ln w="0"/>
              <a:solidFill>
                <a:schemeClr val="accent1"/>
              </a:solidFill>
              <a:effectLst>
                <a:outerShdw blurRad="38100" dist="25400" dir="5400000" algn="ctr" rotWithShape="0">
                  <a:srgbClr val="6E747A">
                    <a:alpha val="43000"/>
                  </a:srgbClr>
                </a:outerShdw>
              </a:effectLst>
            </a:rPr>
            <a:t>R</a:t>
          </a:r>
        </a:p>
        <a:p>
          <a:pPr lvl="0" algn="l" defTabSz="1022350">
            <a:lnSpc>
              <a:spcPct val="90000"/>
            </a:lnSpc>
            <a:spcBef>
              <a:spcPct val="0"/>
            </a:spcBef>
            <a:spcAft>
              <a:spcPct val="35000"/>
            </a:spcAft>
          </a:pPr>
          <a:r>
            <a:rPr lang="en-US" sz="2300" b="0" kern="1200" cap="none" spc="0" dirty="0" smtClean="0">
              <a:ln w="0"/>
              <a:solidFill>
                <a:schemeClr val="accent1"/>
              </a:solidFill>
              <a:effectLst>
                <a:outerShdw blurRad="38100" dist="25400" dir="5400000" algn="ctr" rotWithShape="0">
                  <a:srgbClr val="6E747A">
                    <a:alpha val="43000"/>
                  </a:srgbClr>
                </a:outerShdw>
              </a:effectLst>
            </a:rPr>
            <a:t>S</a:t>
          </a:r>
          <a:endParaRPr lang="en-US" sz="2300" b="0" kern="1200" cap="none" spc="0" dirty="0">
            <a:ln w="0"/>
            <a:solidFill>
              <a:schemeClr val="accent1"/>
            </a:solidFill>
            <a:effectLst>
              <a:outerShdw blurRad="38100" dist="25400" dir="5400000" algn="ctr" rotWithShape="0">
                <a:srgbClr val="6E747A">
                  <a:alpha val="43000"/>
                </a:srgbClr>
              </a:outerShdw>
            </a:effectLst>
          </a:endParaRPr>
        </a:p>
      </dsp:txBody>
      <dsp:txXfrm>
        <a:off x="0" y="0"/>
        <a:ext cx="1447800" cy="4064000"/>
      </dsp:txXfrm>
    </dsp:sp>
    <dsp:sp modelId="{0A383F99-0577-4075-9ECC-2C81D689984E}">
      <dsp:nvSpPr>
        <dsp:cNvPr id="0" name=""/>
        <dsp:cNvSpPr/>
      </dsp:nvSpPr>
      <dsp:spPr>
        <a:xfrm>
          <a:off x="1556385" y="116482"/>
          <a:ext cx="5682615" cy="1384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Initiate timely termination process within Workday to trigger off-cycle effort report as soon as possible.  </a:t>
          </a:r>
          <a:endParaRPr lang="en-US" sz="2400" kern="1200" dirty="0"/>
        </a:p>
      </dsp:txBody>
      <dsp:txXfrm>
        <a:off x="1556385" y="116482"/>
        <a:ext cx="5682615" cy="1384095"/>
      </dsp:txXfrm>
    </dsp:sp>
    <dsp:sp modelId="{5F0D6630-9F83-4B1F-910A-A60D7BBECB5E}">
      <dsp:nvSpPr>
        <dsp:cNvPr id="0" name=""/>
        <dsp:cNvSpPr/>
      </dsp:nvSpPr>
      <dsp:spPr>
        <a:xfrm>
          <a:off x="1447800" y="1500578"/>
          <a:ext cx="5791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9C0B8A-7521-496A-9E73-42F4E150BB1E}">
      <dsp:nvSpPr>
        <dsp:cNvPr id="0" name=""/>
        <dsp:cNvSpPr/>
      </dsp:nvSpPr>
      <dsp:spPr>
        <a:xfrm>
          <a:off x="1556385" y="1617060"/>
          <a:ext cx="5682615" cy="2329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Please review your inbox for emails from effort reporting for outstanding manual effort reports. Several outstanding effort reports &gt;60 days are pending for terminated employees. Certified reports should be sent to </a:t>
          </a:r>
          <a:r>
            <a:rPr lang="en-US" sz="2400" kern="1200" dirty="0" smtClean="0">
              <a:hlinkClick xmlns:r="http://schemas.openxmlformats.org/officeDocument/2006/relationships" r:id="rId1"/>
            </a:rPr>
            <a:t>effort-reporting@brown.edu</a:t>
          </a:r>
          <a:r>
            <a:rPr lang="en-US" sz="2400" kern="1200" dirty="0" smtClean="0"/>
            <a:t> ASAP.  </a:t>
          </a:r>
          <a:endParaRPr lang="en-US" sz="2400" kern="1200" dirty="0"/>
        </a:p>
      </dsp:txBody>
      <dsp:txXfrm>
        <a:off x="1556385" y="1617060"/>
        <a:ext cx="5682615" cy="2329656"/>
      </dsp:txXfrm>
    </dsp:sp>
    <dsp:sp modelId="{B1B350B6-7F44-474C-A4A1-B327C830FD31}">
      <dsp:nvSpPr>
        <dsp:cNvPr id="0" name=""/>
        <dsp:cNvSpPr/>
      </dsp:nvSpPr>
      <dsp:spPr>
        <a:xfrm>
          <a:off x="1447800" y="3946717"/>
          <a:ext cx="5791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489A60-0676-4330-B33B-108618B45155}" type="datetimeFigureOut">
              <a:rPr lang="en-US" smtClean="0"/>
              <a:pPr/>
              <a:t>6/14/2019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F7F801-64B4-4AD8-B622-0F71883201B5}" type="slidenum">
              <a:rPr lang="en-US" smtClean="0"/>
              <a:pPr/>
              <a:t>‹#›</a:t>
            </a:fld>
            <a:endParaRPr lang="en-US" dirty="0"/>
          </a:p>
        </p:txBody>
      </p:sp>
    </p:spTree>
    <p:extLst>
      <p:ext uri="{BB962C8B-B14F-4D97-AF65-F5344CB8AC3E}">
        <p14:creationId xmlns:p14="http://schemas.microsoft.com/office/powerpoint/2010/main" val="252394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01B4D-F3AA-4374-925B-59312BC26D75}" type="datetimeFigureOut">
              <a:rPr lang="en-US" smtClean="0"/>
              <a:pPr/>
              <a:t>6/14/2019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BB1C1-7632-4BC0-AF4A-B61A224749A1}" type="slidenum">
              <a:rPr lang="en-US" smtClean="0"/>
              <a:pPr/>
              <a:t>‹#›</a:t>
            </a:fld>
            <a:endParaRPr lang="en-US" dirty="0"/>
          </a:p>
        </p:txBody>
      </p:sp>
    </p:spTree>
    <p:extLst>
      <p:ext uri="{BB962C8B-B14F-4D97-AF65-F5344CB8AC3E}">
        <p14:creationId xmlns:p14="http://schemas.microsoft.com/office/powerpoint/2010/main" val="48482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19</a:t>
            </a:fld>
            <a:endParaRPr lang="en-US" dirty="0"/>
          </a:p>
        </p:txBody>
      </p:sp>
    </p:spTree>
    <p:extLst>
      <p:ext uri="{BB962C8B-B14F-4D97-AF65-F5344CB8AC3E}">
        <p14:creationId xmlns:p14="http://schemas.microsoft.com/office/powerpoint/2010/main" val="356591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29</a:t>
            </a:fld>
            <a:endParaRPr lang="en-US" dirty="0"/>
          </a:p>
        </p:txBody>
      </p:sp>
    </p:spTree>
    <p:extLst>
      <p:ext uri="{BB962C8B-B14F-4D97-AF65-F5344CB8AC3E}">
        <p14:creationId xmlns:p14="http://schemas.microsoft.com/office/powerpoint/2010/main" val="181271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B95BB1C1-7632-4BC0-AF4A-B61A224749A1}" type="slidenum">
              <a:rPr lang="en-US" smtClean="0"/>
              <a:pPr/>
              <a:t>30</a:t>
            </a:fld>
            <a:endParaRPr lang="en-US" dirty="0"/>
          </a:p>
        </p:txBody>
      </p:sp>
    </p:spTree>
    <p:extLst>
      <p:ext uri="{BB962C8B-B14F-4D97-AF65-F5344CB8AC3E}">
        <p14:creationId xmlns:p14="http://schemas.microsoft.com/office/powerpoint/2010/main" val="186488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31</a:t>
            </a:fld>
            <a:endParaRPr lang="en-US" dirty="0"/>
          </a:p>
        </p:txBody>
      </p:sp>
    </p:spTree>
    <p:extLst>
      <p:ext uri="{BB962C8B-B14F-4D97-AF65-F5344CB8AC3E}">
        <p14:creationId xmlns:p14="http://schemas.microsoft.com/office/powerpoint/2010/main" val="269227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32</a:t>
            </a:fld>
            <a:endParaRPr lang="en-US" dirty="0"/>
          </a:p>
        </p:txBody>
      </p:sp>
    </p:spTree>
    <p:extLst>
      <p:ext uri="{BB962C8B-B14F-4D97-AF65-F5344CB8AC3E}">
        <p14:creationId xmlns:p14="http://schemas.microsoft.com/office/powerpoint/2010/main" val="358975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95BB1C1-7632-4BC0-AF4A-B61A224749A1}" type="slidenum">
              <a:rPr lang="en-US" smtClean="0"/>
              <a:pPr/>
              <a:t>33</a:t>
            </a:fld>
            <a:endParaRPr lang="en-US" dirty="0"/>
          </a:p>
        </p:txBody>
      </p:sp>
    </p:spTree>
    <p:extLst>
      <p:ext uri="{BB962C8B-B14F-4D97-AF65-F5344CB8AC3E}">
        <p14:creationId xmlns:p14="http://schemas.microsoft.com/office/powerpoint/2010/main" val="159263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34</a:t>
            </a:fld>
            <a:endParaRPr lang="en-US" dirty="0"/>
          </a:p>
        </p:txBody>
      </p:sp>
    </p:spTree>
    <p:extLst>
      <p:ext uri="{BB962C8B-B14F-4D97-AF65-F5344CB8AC3E}">
        <p14:creationId xmlns:p14="http://schemas.microsoft.com/office/powerpoint/2010/main" val="181265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b="1"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35</a:t>
            </a:fld>
            <a:endParaRPr lang="en-US" dirty="0"/>
          </a:p>
        </p:txBody>
      </p:sp>
    </p:spTree>
    <p:extLst>
      <p:ext uri="{BB962C8B-B14F-4D97-AF65-F5344CB8AC3E}">
        <p14:creationId xmlns:p14="http://schemas.microsoft.com/office/powerpoint/2010/main" val="67508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21</a:t>
            </a:fld>
            <a:endParaRPr lang="en-US" dirty="0"/>
          </a:p>
        </p:txBody>
      </p:sp>
    </p:spTree>
    <p:extLst>
      <p:ext uri="{BB962C8B-B14F-4D97-AF65-F5344CB8AC3E}">
        <p14:creationId xmlns:p14="http://schemas.microsoft.com/office/powerpoint/2010/main" val="167978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22</a:t>
            </a:fld>
            <a:endParaRPr lang="en-US" dirty="0"/>
          </a:p>
        </p:txBody>
      </p:sp>
    </p:spTree>
    <p:extLst>
      <p:ext uri="{BB962C8B-B14F-4D97-AF65-F5344CB8AC3E}">
        <p14:creationId xmlns:p14="http://schemas.microsoft.com/office/powerpoint/2010/main" val="156224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23</a:t>
            </a:fld>
            <a:endParaRPr lang="en-US" dirty="0"/>
          </a:p>
        </p:txBody>
      </p:sp>
    </p:spTree>
    <p:extLst>
      <p:ext uri="{BB962C8B-B14F-4D97-AF65-F5344CB8AC3E}">
        <p14:creationId xmlns:p14="http://schemas.microsoft.com/office/powerpoint/2010/main" val="399053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24</a:t>
            </a:fld>
            <a:endParaRPr lang="en-US" dirty="0"/>
          </a:p>
        </p:txBody>
      </p:sp>
    </p:spTree>
    <p:extLst>
      <p:ext uri="{BB962C8B-B14F-4D97-AF65-F5344CB8AC3E}">
        <p14:creationId xmlns:p14="http://schemas.microsoft.com/office/powerpoint/2010/main" val="276589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25</a:t>
            </a:fld>
            <a:endParaRPr lang="en-US" dirty="0"/>
          </a:p>
        </p:txBody>
      </p:sp>
    </p:spTree>
    <p:extLst>
      <p:ext uri="{BB962C8B-B14F-4D97-AF65-F5344CB8AC3E}">
        <p14:creationId xmlns:p14="http://schemas.microsoft.com/office/powerpoint/2010/main" val="327344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26</a:t>
            </a:fld>
            <a:endParaRPr lang="en-US" dirty="0"/>
          </a:p>
        </p:txBody>
      </p:sp>
    </p:spTree>
    <p:extLst>
      <p:ext uri="{BB962C8B-B14F-4D97-AF65-F5344CB8AC3E}">
        <p14:creationId xmlns:p14="http://schemas.microsoft.com/office/powerpoint/2010/main" val="18356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27</a:t>
            </a:fld>
            <a:endParaRPr lang="en-US" dirty="0"/>
          </a:p>
        </p:txBody>
      </p:sp>
    </p:spTree>
    <p:extLst>
      <p:ext uri="{BB962C8B-B14F-4D97-AF65-F5344CB8AC3E}">
        <p14:creationId xmlns:p14="http://schemas.microsoft.com/office/powerpoint/2010/main" val="231650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28</a:t>
            </a:fld>
            <a:endParaRPr lang="en-US" dirty="0"/>
          </a:p>
        </p:txBody>
      </p:sp>
    </p:spTree>
    <p:extLst>
      <p:ext uri="{BB962C8B-B14F-4D97-AF65-F5344CB8AC3E}">
        <p14:creationId xmlns:p14="http://schemas.microsoft.com/office/powerpoint/2010/main" val="87902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52401"/>
            <a:ext cx="7924800" cy="1066800"/>
          </a:xfrm>
          <a:prstGeom prst="rect">
            <a:avLst/>
          </a:prstGeom>
          <a:solidFill>
            <a:schemeClr val="accent2"/>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OSP Brown Bag </a:t>
            </a:r>
            <a:endParaRPr lang="en-US" dirty="0"/>
          </a:p>
        </p:txBody>
      </p:sp>
      <p:sp>
        <p:nvSpPr>
          <p:cNvPr id="6" name="Slide Number Placeholder 5"/>
          <p:cNvSpPr>
            <a:spLocks noGrp="1"/>
          </p:cNvSpPr>
          <p:nvPr>
            <p:ph type="sldNum" sz="quarter" idx="12"/>
          </p:nvPr>
        </p:nvSpPr>
        <p:spPr>
          <a:xfrm>
            <a:off x="8534400" y="6400800"/>
            <a:ext cx="762000" cy="365125"/>
          </a:xfrm>
          <a:prstGeom prst="rect">
            <a:avLst/>
          </a:prstGeom>
        </p:spPr>
        <p:txBody>
          <a:bodyPr/>
          <a:lstStyle>
            <a:lvl1pPr>
              <a:defRPr sz="900"/>
            </a:lvl1pPr>
          </a:lstStyle>
          <a:p>
            <a:fld id="{6110038D-A307-41DF-A32A-3891FCEC62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400800"/>
            <a:ext cx="762000" cy="365125"/>
          </a:xfrm>
          <a:prstGeom prst="rect">
            <a:avLst/>
          </a:prstGeom>
        </p:spPr>
        <p:txBody>
          <a:bodyPr/>
          <a:lstStyle>
            <a:lvl1pPr>
              <a:defRPr sz="900"/>
            </a:lvl1pPr>
          </a:lstStyle>
          <a:p>
            <a:fld id="{6110038D-A307-41DF-A32A-3891FCEC6260}" type="slidenum">
              <a:rPr lang="en-US" smtClean="0"/>
              <a:pPr/>
              <a:t>‹#›</a:t>
            </a:fld>
            <a:endParaRPr lang="en-US" dirty="0"/>
          </a:p>
        </p:txBody>
      </p:sp>
      <p:sp>
        <p:nvSpPr>
          <p:cNvPr id="4" name="Rectangle 3"/>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5"/>
          <p:cNvSpPr txBox="1">
            <a:spLocks/>
          </p:cNvSpPr>
          <p:nvPr userDrawn="1"/>
        </p:nvSpPr>
        <p:spPr>
          <a:xfrm>
            <a:off x="381000" y="3048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 Placeholder 8"/>
          <p:cNvSpPr>
            <a:spLocks noGrp="1"/>
          </p:cNvSpPr>
          <p:nvPr>
            <p:ph type="body" sz="quarter" idx="13"/>
          </p:nvPr>
        </p:nvSpPr>
        <p:spPr>
          <a:xfrm>
            <a:off x="762000" y="1676400"/>
            <a:ext cx="7696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Title 1"/>
          <p:cNvSpPr txBox="1">
            <a:spLocks/>
          </p:cNvSpPr>
          <p:nvPr userDrawn="1"/>
        </p:nvSpPr>
        <p:spPr>
          <a:xfrm>
            <a:off x="609600" y="152401"/>
            <a:ext cx="7772400" cy="1066800"/>
          </a:xfrm>
          <a:prstGeom prst="rect">
            <a:avLst/>
          </a:prstGeom>
          <a:solidFill>
            <a:schemeClr val="accent1"/>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OSP Brown Bag </a:t>
            </a:r>
          </a:p>
        </p:txBody>
      </p:sp>
      <p:sp>
        <p:nvSpPr>
          <p:cNvPr id="11" name="Footer Placeholder 4"/>
          <p:cNvSpPr txBox="1">
            <a:spLocks/>
          </p:cNvSpPr>
          <p:nvPr userDrawn="1"/>
        </p:nvSpPr>
        <p:spPr>
          <a:xfrm>
            <a:off x="76200" y="6400800"/>
            <a:ext cx="3124200" cy="365125"/>
          </a:xfrm>
          <a:prstGeom prst="rect">
            <a:avLst/>
          </a:prstGeo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a:t>
            </a:r>
          </a:p>
        </p:txBody>
      </p:sp>
      <p:pic>
        <p:nvPicPr>
          <p:cNvPr id="12" name="Picture 11" descr="transparent brown_logo3.tif"/>
          <p:cNvPicPr>
            <a:picLocks noChangeAspect="1"/>
          </p:cNvPicPr>
          <p:nvPr userDrawn="1"/>
        </p:nvPicPr>
        <p:blipFill>
          <a:blip r:embed="rId3" cstate="print"/>
          <a:stretch>
            <a:fillRect/>
          </a:stretch>
        </p:blipFill>
        <p:spPr>
          <a:xfrm>
            <a:off x="152400" y="6096000"/>
            <a:ext cx="537064" cy="603472"/>
          </a:xfrm>
          <a:prstGeom prst="rect">
            <a:avLst/>
          </a:prstGeom>
        </p:spPr>
      </p:pic>
      <p:sp>
        <p:nvSpPr>
          <p:cNvPr id="14" name="Rectangle 13"/>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685800" y="6248400"/>
            <a:ext cx="2895600" cy="276999"/>
          </a:xfrm>
          <a:prstGeom prst="rect">
            <a:avLst/>
          </a:prstGeom>
          <a:noFill/>
        </p:spPr>
        <p:txBody>
          <a:bodyPr wrap="square" rtlCol="0">
            <a:spAutoFit/>
          </a:bodyPr>
          <a:lstStyle/>
          <a:p>
            <a:r>
              <a:rPr lang="en-US" sz="1200" b="1" dirty="0" smtClean="0">
                <a:solidFill>
                  <a:schemeClr val="accent1"/>
                </a:solidFill>
              </a:rPr>
              <a:t>Office of Sponsored Projects </a:t>
            </a:r>
            <a:endParaRPr lang="en-US" sz="1200" b="1"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Title 1"/>
          <p:cNvSpPr txBox="1">
            <a:spLocks/>
          </p:cNvSpPr>
          <p:nvPr userDrawn="1"/>
        </p:nvSpPr>
        <p:spPr>
          <a:xfrm>
            <a:off x="609600" y="152400"/>
            <a:ext cx="7772400" cy="1066800"/>
          </a:xfrm>
          <a:prstGeom prst="rect">
            <a:avLst/>
          </a:prstGeom>
          <a:solidFill>
            <a:schemeClr val="accent1"/>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
        <p:nvSpPr>
          <p:cNvPr id="11" name="Footer Placeholder 4"/>
          <p:cNvSpPr txBox="1">
            <a:spLocks/>
          </p:cNvSpPr>
          <p:nvPr userDrawn="1"/>
        </p:nvSpPr>
        <p:spPr>
          <a:xfrm>
            <a:off x="76200" y="6400800"/>
            <a:ext cx="3124200" cy="365125"/>
          </a:xfrm>
          <a:prstGeom prst="rect">
            <a:avLst/>
          </a:prstGeo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a:t>
            </a:r>
          </a:p>
        </p:txBody>
      </p:sp>
      <p:pic>
        <p:nvPicPr>
          <p:cNvPr id="12" name="Picture 11" descr="transparent brown_logo3.tif"/>
          <p:cNvPicPr>
            <a:picLocks noChangeAspect="1"/>
          </p:cNvPicPr>
          <p:nvPr userDrawn="1"/>
        </p:nvPicPr>
        <p:blipFill>
          <a:blip r:embed="rId3" cstate="print"/>
          <a:stretch>
            <a:fillRect/>
          </a:stretch>
        </p:blipFill>
        <p:spPr>
          <a:xfrm>
            <a:off x="152400" y="6096000"/>
            <a:ext cx="537064" cy="603472"/>
          </a:xfrm>
          <a:prstGeom prst="rect">
            <a:avLst/>
          </a:prstGeom>
        </p:spPr>
      </p:pic>
      <p:sp>
        <p:nvSpPr>
          <p:cNvPr id="13" name="TextBox 12"/>
          <p:cNvSpPr txBox="1"/>
          <p:nvPr userDrawn="1"/>
        </p:nvSpPr>
        <p:spPr>
          <a:xfrm>
            <a:off x="685800" y="6248400"/>
            <a:ext cx="2895600" cy="276999"/>
          </a:xfrm>
          <a:prstGeom prst="rect">
            <a:avLst/>
          </a:prstGeom>
          <a:noFill/>
        </p:spPr>
        <p:txBody>
          <a:bodyPr wrap="square" rtlCol="0">
            <a:spAutoFit/>
          </a:bodyPr>
          <a:lstStyle/>
          <a:p>
            <a:r>
              <a:rPr lang="en-US" sz="1200" b="1" dirty="0" smtClean="0">
                <a:solidFill>
                  <a:schemeClr val="accent1"/>
                </a:solidFill>
              </a:rPr>
              <a:t>Office of Sponsored Projects </a:t>
            </a:r>
            <a:endParaRPr lang="en-US" sz="1200" b="1" dirty="0">
              <a:solidFill>
                <a:schemeClr val="accent1"/>
              </a:solidFill>
            </a:endParaRPr>
          </a:p>
        </p:txBody>
      </p:sp>
      <p:sp>
        <p:nvSpPr>
          <p:cNvPr id="18" name="Title Placeholder 15"/>
          <p:cNvSpPr txBox="1">
            <a:spLocks/>
          </p:cNvSpPr>
          <p:nvPr userDrawn="1"/>
        </p:nvSpPr>
        <p:spPr>
          <a:xfrm>
            <a:off x="381000" y="3048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19" name="Rectangle 18"/>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8"/>
          <p:cNvSpPr txBox="1">
            <a:spLocks/>
          </p:cNvSpPr>
          <p:nvPr userDrawn="1"/>
        </p:nvSpPr>
        <p:spPr>
          <a:xfrm>
            <a:off x="762000" y="1676400"/>
            <a:ext cx="7696200" cy="441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Fifth level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mailto:subawards@brown.edu"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grants.nih.gov/grants/guide/notice-files/NOT-OD-19-098.htm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rown.edu/research/conducting-research-brown/managing-award/award-management#summersalar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brown.edu/about/administration/controller/workday-project/year-end-schedule"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nsf.gov/oig/reports/reviews.jsp#externa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rown.edu/research/sites/research/files/files/S3FAQ.pdf"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brown.edu/research/conducting-research-brown/how-do-i"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mailto:Resadmin@brown.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grants.nih.gov/grants/guide/notice-files/NOT-OD-19-083.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federalregister.gov/documents/2019/05/29/2019-11124/agency-information-collection-activities-comment-request-national-science-foundation-proposalaward"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OSP Brown Bag </a:t>
            </a:r>
            <a:br>
              <a:rPr lang="en-US" sz="3600" dirty="0" smtClean="0"/>
            </a:br>
            <a:r>
              <a:rPr lang="en-US" sz="3600" dirty="0" smtClean="0"/>
              <a:t>June 17, 2019</a:t>
            </a:r>
            <a:endParaRPr lang="en-US" sz="3600" dirty="0"/>
          </a:p>
        </p:txBody>
      </p:sp>
      <p:sp>
        <p:nvSpPr>
          <p:cNvPr id="5" name="TextBox 4"/>
          <p:cNvSpPr txBox="1"/>
          <p:nvPr/>
        </p:nvSpPr>
        <p:spPr>
          <a:xfrm>
            <a:off x="2133600" y="3352800"/>
            <a:ext cx="4876800" cy="707886"/>
          </a:xfrm>
          <a:prstGeom prst="rect">
            <a:avLst/>
          </a:prstGeom>
          <a:solidFill>
            <a:schemeClr val="accent5"/>
          </a:solidFill>
        </p:spPr>
        <p:txBody>
          <a:bodyPr wrap="square" rtlCol="0">
            <a:spAutoFit/>
          </a:bodyPr>
          <a:lstStyle/>
          <a:p>
            <a:pPr algn="ctr"/>
            <a:r>
              <a:rPr lang="en-US" sz="4000" dirty="0" smtClean="0"/>
              <a:t>Enter Date Here</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1</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85900" y="419101"/>
            <a:ext cx="6248399" cy="7848600"/>
          </a:xfrm>
          <a:prstGeom prst="rect">
            <a:avLst/>
          </a:prstGeom>
        </p:spPr>
      </p:pic>
    </p:spTree>
    <p:extLst>
      <p:ext uri="{BB962C8B-B14F-4D97-AF65-F5344CB8AC3E}">
        <p14:creationId xmlns:p14="http://schemas.microsoft.com/office/powerpoint/2010/main" val="4294153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10</a:t>
            </a:fld>
            <a:endParaRPr lang="en-US" dirty="0"/>
          </a:p>
        </p:txBody>
      </p:sp>
      <p:sp>
        <p:nvSpPr>
          <p:cNvPr id="4" name="TextBox 3"/>
          <p:cNvSpPr txBox="1"/>
          <p:nvPr/>
        </p:nvSpPr>
        <p:spPr>
          <a:xfrm>
            <a:off x="838200" y="1752600"/>
            <a:ext cx="7543800" cy="3046988"/>
          </a:xfrm>
          <a:prstGeom prst="rect">
            <a:avLst/>
          </a:prstGeom>
          <a:noFill/>
        </p:spPr>
        <p:txBody>
          <a:bodyPr wrap="square" rtlCol="0">
            <a:spAutoFit/>
          </a:bodyPr>
          <a:lstStyle/>
          <a:p>
            <a:pPr>
              <a:buFont typeface="Arial" pitchFamily="34" charset="0"/>
              <a:buChar char="•"/>
            </a:pPr>
            <a:r>
              <a:rPr lang="en-US" sz="2800" dirty="0" smtClean="0"/>
              <a:t>NSF Update (contd.)</a:t>
            </a:r>
          </a:p>
          <a:p>
            <a:pPr marL="800100" lvl="1" indent="-342900">
              <a:buFont typeface="Arial" panose="020B0604020202020204" pitchFamily="34" charset="0"/>
              <a:buChar char="•"/>
            </a:pPr>
            <a:r>
              <a:rPr lang="en-US" sz="2400" dirty="0" smtClean="0"/>
              <a:t>Reminder about No Cost Extension Justifications</a:t>
            </a:r>
          </a:p>
          <a:p>
            <a:pPr marL="1257300" lvl="2" indent="-342900">
              <a:buFont typeface="Courier New" panose="02070309020205020404" pitchFamily="49" charset="0"/>
              <a:buChar char="o"/>
            </a:pPr>
            <a:r>
              <a:rPr lang="en-US" sz="2000" dirty="0" smtClean="0"/>
              <a:t>Though the first NCE is a Notification and not a Request, the justification will still be kept on file in OSP and NSF</a:t>
            </a:r>
          </a:p>
          <a:p>
            <a:pPr marL="1257300" lvl="2" indent="-342900">
              <a:buFont typeface="Courier New" panose="02070309020205020404" pitchFamily="49" charset="0"/>
              <a:buChar char="o"/>
            </a:pPr>
            <a:r>
              <a:rPr lang="en-US" sz="2000" dirty="0" smtClean="0"/>
              <a:t>The justification should not suggest that the NCE is needed in order to expend funds, as this is contrary to Brown’s and NSF’s policies</a:t>
            </a:r>
          </a:p>
          <a:p>
            <a:pPr marL="1257300" lvl="2" indent="-342900">
              <a:buFont typeface="Courier New" panose="02070309020205020404" pitchFamily="49" charset="0"/>
              <a:buChar char="o"/>
            </a:pPr>
            <a:r>
              <a:rPr lang="en-US" sz="2000" dirty="0" smtClean="0"/>
              <a:t>No personal information should be included</a:t>
            </a:r>
          </a:p>
          <a:p>
            <a:pPr marL="1257300" lvl="2" indent="-342900">
              <a:buFont typeface="Courier New" panose="02070309020205020404" pitchFamily="49" charset="0"/>
              <a:buChar char="o"/>
            </a:pPr>
            <a:endParaRPr lang="en-US" sz="2000" dirty="0" smtClean="0"/>
          </a:p>
        </p:txBody>
      </p:sp>
      <p:pic>
        <p:nvPicPr>
          <p:cNvPr id="5" name="Picture 4" descr="Stamp Approve Rubber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648200"/>
            <a:ext cx="3581400" cy="1219914"/>
          </a:xfrm>
          <a:prstGeom prst="rect">
            <a:avLst/>
          </a:prstGeom>
        </p:spPr>
      </p:pic>
    </p:spTree>
    <p:extLst>
      <p:ext uri="{BB962C8B-B14F-4D97-AF65-F5344CB8AC3E}">
        <p14:creationId xmlns:p14="http://schemas.microsoft.com/office/powerpoint/2010/main" val="2381403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11</a:t>
            </a:fld>
            <a:endParaRPr lang="en-US" dirty="0"/>
          </a:p>
        </p:txBody>
      </p:sp>
      <p:sp>
        <p:nvSpPr>
          <p:cNvPr id="4" name="TextBox 3"/>
          <p:cNvSpPr txBox="1"/>
          <p:nvPr/>
        </p:nvSpPr>
        <p:spPr>
          <a:xfrm>
            <a:off x="762000" y="1752600"/>
            <a:ext cx="7620000" cy="4585871"/>
          </a:xfrm>
          <a:prstGeom prst="rect">
            <a:avLst/>
          </a:prstGeom>
          <a:noFill/>
        </p:spPr>
        <p:txBody>
          <a:bodyPr wrap="square" rtlCol="0">
            <a:spAutoFit/>
          </a:bodyPr>
          <a:lstStyle/>
          <a:p>
            <a:pPr>
              <a:buFont typeface="Arial" pitchFamily="34" charset="0"/>
              <a:buChar char="•"/>
            </a:pPr>
            <a:r>
              <a:rPr lang="en-US" sz="2800" dirty="0" smtClean="0"/>
              <a:t>Subawards Update</a:t>
            </a:r>
          </a:p>
          <a:p>
            <a:pPr marL="800100" lvl="1" indent="-342900">
              <a:buFont typeface="Arial" panose="020B0604020202020204" pitchFamily="34" charset="0"/>
              <a:buChar char="•"/>
            </a:pPr>
            <a:r>
              <a:rPr lang="en-US" sz="2400" dirty="0" smtClean="0"/>
              <a:t>In order to get </a:t>
            </a:r>
            <a:r>
              <a:rPr lang="en-US" sz="2400" dirty="0" err="1" smtClean="0"/>
              <a:t>subawards</a:t>
            </a:r>
            <a:r>
              <a:rPr lang="en-US" sz="2400" dirty="0" smtClean="0"/>
              <a:t> issued as quickly as possible, OSP would like to begin the Subrecipient Monitoring process for New Subawardees at </a:t>
            </a:r>
            <a:r>
              <a:rPr lang="en-US" sz="2400" u="sng" dirty="0" smtClean="0"/>
              <a:t>JIT stage</a:t>
            </a:r>
          </a:p>
          <a:p>
            <a:pPr marL="800100" lvl="1" indent="-342900">
              <a:buFont typeface="Arial" panose="020B0604020202020204" pitchFamily="34" charset="0"/>
              <a:buChar char="•"/>
            </a:pPr>
            <a:r>
              <a:rPr lang="en-US" sz="2400" dirty="0" smtClean="0"/>
              <a:t>If you receive a JIT request for a proposal that includes a subawardee which is </a:t>
            </a:r>
            <a:r>
              <a:rPr lang="en-US" sz="2400" i="1" dirty="0" smtClean="0"/>
              <a:t>new</a:t>
            </a:r>
            <a:r>
              <a:rPr lang="en-US" sz="2400" dirty="0" smtClean="0"/>
              <a:t> to Brown, please forward the contact name at that institution to your Pre-Award Representative in OSP</a:t>
            </a:r>
          </a:p>
          <a:p>
            <a:pPr marL="800100" lvl="1" indent="-342900">
              <a:buFont typeface="Arial" panose="020B0604020202020204" pitchFamily="34" charset="0"/>
              <a:buChar char="•"/>
            </a:pPr>
            <a:r>
              <a:rPr lang="en-US" sz="2400" dirty="0" smtClean="0"/>
              <a:t>If you’re unsure if the subawardee is new to Brown, you can inquire with </a:t>
            </a:r>
            <a:r>
              <a:rPr lang="en-US" sz="2400" dirty="0" smtClean="0">
                <a:hlinkClick r:id="rId2"/>
              </a:rPr>
              <a:t>subawards@brown.edu</a:t>
            </a:r>
            <a:endParaRPr lang="en-US" sz="2400" dirty="0" smtClean="0"/>
          </a:p>
          <a:p>
            <a:pPr lvl="1"/>
            <a:endParaRPr lang="en-US" sz="2400" dirty="0" smtClean="0"/>
          </a:p>
          <a:p>
            <a:pPr marL="800100" lvl="1"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191625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12</a:t>
            </a:fld>
            <a:endParaRPr lang="en-US" dirty="0"/>
          </a:p>
        </p:txBody>
      </p:sp>
      <p:sp>
        <p:nvSpPr>
          <p:cNvPr id="4" name="TextBox 3"/>
          <p:cNvSpPr txBox="1"/>
          <p:nvPr/>
        </p:nvSpPr>
        <p:spPr>
          <a:xfrm>
            <a:off x="762000" y="1752600"/>
            <a:ext cx="7772400" cy="3293209"/>
          </a:xfrm>
          <a:prstGeom prst="rect">
            <a:avLst/>
          </a:prstGeom>
          <a:noFill/>
        </p:spPr>
        <p:txBody>
          <a:bodyPr wrap="square" rtlCol="0">
            <a:spAutoFit/>
          </a:bodyPr>
          <a:lstStyle/>
          <a:p>
            <a:pPr>
              <a:buFont typeface="Arial" pitchFamily="34" charset="0"/>
              <a:buChar char="•"/>
            </a:pPr>
            <a:r>
              <a:rPr lang="en-US" sz="3200" dirty="0" smtClean="0"/>
              <a:t> </a:t>
            </a:r>
            <a:r>
              <a:rPr lang="en-US" sz="3600" b="1" dirty="0" smtClean="0"/>
              <a:t>Change in </a:t>
            </a:r>
            <a:r>
              <a:rPr lang="en-US" sz="4000" b="1" dirty="0" smtClean="0"/>
              <a:t>Subaward Process</a:t>
            </a:r>
            <a:endParaRPr lang="en-US" sz="3600" b="1" dirty="0" smtClean="0"/>
          </a:p>
          <a:p>
            <a:pPr>
              <a:buFont typeface="Arial" pitchFamily="34" charset="0"/>
              <a:buChar char="•"/>
            </a:pPr>
            <a:endParaRPr lang="en-US" sz="2800" dirty="0" smtClean="0"/>
          </a:p>
          <a:p>
            <a:pPr lvl="1">
              <a:buFont typeface="Arial" pitchFamily="34" charset="0"/>
              <a:buChar char="•"/>
            </a:pPr>
            <a:r>
              <a:rPr lang="en-US" sz="2800" dirty="0" smtClean="0"/>
              <a:t> From: Purchase Orders and Change Orders</a:t>
            </a:r>
          </a:p>
          <a:p>
            <a:pPr lvl="1"/>
            <a:endParaRPr lang="en-US" sz="2800" dirty="0" smtClean="0"/>
          </a:p>
          <a:p>
            <a:pPr lvl="1">
              <a:buFont typeface="Arial" pitchFamily="34" charset="0"/>
              <a:buChar char="•"/>
            </a:pPr>
            <a:r>
              <a:rPr lang="en-US" sz="2800" dirty="0" smtClean="0"/>
              <a:t> To: Supplier Contracts and Amendments</a:t>
            </a:r>
          </a:p>
          <a:p>
            <a:pPr lvl="1">
              <a:buFont typeface="Arial" pitchFamily="34" charset="0"/>
              <a:buChar char="•"/>
            </a:pPr>
            <a:endParaRPr lang="en-US" sz="2800" dirty="0" smtClean="0"/>
          </a:p>
          <a:p>
            <a:pPr lvl="1">
              <a:buFont typeface="Arial" pitchFamily="34" charset="0"/>
              <a:buChar char="•"/>
            </a:pPr>
            <a:r>
              <a:rPr lang="en-US" sz="2800" dirty="0" smtClean="0"/>
              <a:t> When: End of July, 2019</a:t>
            </a:r>
          </a:p>
        </p:txBody>
      </p:sp>
    </p:spTree>
    <p:extLst>
      <p:ext uri="{BB962C8B-B14F-4D97-AF65-F5344CB8AC3E}">
        <p14:creationId xmlns:p14="http://schemas.microsoft.com/office/powerpoint/2010/main" val="1976951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13</a:t>
            </a:fld>
            <a:endParaRPr lang="en-US" dirty="0"/>
          </a:p>
        </p:txBody>
      </p:sp>
      <p:sp>
        <p:nvSpPr>
          <p:cNvPr id="4" name="TextBox 3"/>
          <p:cNvSpPr txBox="1"/>
          <p:nvPr/>
        </p:nvSpPr>
        <p:spPr>
          <a:xfrm>
            <a:off x="762000" y="1752600"/>
            <a:ext cx="7772400" cy="4147289"/>
          </a:xfrm>
          <a:prstGeom prst="rect">
            <a:avLst/>
          </a:prstGeom>
          <a:noFill/>
        </p:spPr>
        <p:txBody>
          <a:bodyPr wrap="square" rtlCol="0">
            <a:spAutoFit/>
          </a:bodyPr>
          <a:lstStyle/>
          <a:p>
            <a:pPr>
              <a:buFont typeface="Arial" pitchFamily="34" charset="0"/>
              <a:buChar char="•"/>
            </a:pPr>
            <a:r>
              <a:rPr lang="en-US" sz="3200" dirty="0" smtClean="0"/>
              <a:t> </a:t>
            </a:r>
            <a:r>
              <a:rPr lang="en-US" sz="3200" b="1" dirty="0" smtClean="0"/>
              <a:t>Why</a:t>
            </a:r>
            <a:r>
              <a:rPr lang="en-US" sz="3200" dirty="0" smtClean="0"/>
              <a:t> </a:t>
            </a:r>
            <a:r>
              <a:rPr lang="en-US" sz="3200" b="1" dirty="0" smtClean="0"/>
              <a:t>Change the Subaward Process?</a:t>
            </a:r>
          </a:p>
          <a:p>
            <a:pPr>
              <a:buFont typeface="Arial" pitchFamily="34" charset="0"/>
              <a:buChar char="•"/>
            </a:pPr>
            <a:endParaRPr lang="en-US" sz="1100" dirty="0" smtClean="0"/>
          </a:p>
          <a:p>
            <a:pPr lvl="1">
              <a:buFont typeface="Arial" pitchFamily="34" charset="0"/>
              <a:buChar char="•"/>
            </a:pPr>
            <a:r>
              <a:rPr lang="en-US" sz="2800" dirty="0" smtClean="0"/>
              <a:t> to process Subawards, which are contracts and  not purchases, as contracts within Workday. </a:t>
            </a:r>
          </a:p>
          <a:p>
            <a:pPr lvl="1">
              <a:buFont typeface="Arial" pitchFamily="34" charset="0"/>
              <a:buChar char="•"/>
            </a:pPr>
            <a:endParaRPr lang="en-US" sz="1050" dirty="0" smtClean="0"/>
          </a:p>
          <a:p>
            <a:pPr lvl="1">
              <a:buFont typeface="Arial" pitchFamily="34" charset="0"/>
              <a:buChar char="•"/>
            </a:pPr>
            <a:r>
              <a:rPr lang="en-US" sz="2800" dirty="0" smtClean="0"/>
              <a:t> to better align with Brown’s Sustainability Initiative (less physical printing of POs)</a:t>
            </a:r>
          </a:p>
          <a:p>
            <a:pPr lvl="1">
              <a:buFont typeface="Arial" pitchFamily="34" charset="0"/>
              <a:buChar char="•"/>
            </a:pPr>
            <a:endParaRPr lang="en-US" sz="1000" dirty="0" smtClean="0"/>
          </a:p>
          <a:p>
            <a:pPr lvl="1">
              <a:buFont typeface="Arial" pitchFamily="34" charset="0"/>
              <a:buChar char="•"/>
            </a:pPr>
            <a:r>
              <a:rPr lang="en-US" sz="2800" dirty="0" smtClean="0"/>
              <a:t> to shorten processing time as Purchasing will no longer be part of the routing</a:t>
            </a:r>
          </a:p>
          <a:p>
            <a:pPr lvl="1"/>
            <a:endParaRPr lang="en-US" sz="2800" dirty="0" smtClean="0"/>
          </a:p>
        </p:txBody>
      </p:sp>
    </p:spTree>
    <p:extLst>
      <p:ext uri="{BB962C8B-B14F-4D97-AF65-F5344CB8AC3E}">
        <p14:creationId xmlns:p14="http://schemas.microsoft.com/office/powerpoint/2010/main" val="4010038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14</a:t>
            </a:fld>
            <a:endParaRPr lang="en-US" dirty="0"/>
          </a:p>
        </p:txBody>
      </p:sp>
      <p:sp>
        <p:nvSpPr>
          <p:cNvPr id="4" name="TextBox 3"/>
          <p:cNvSpPr txBox="1"/>
          <p:nvPr/>
        </p:nvSpPr>
        <p:spPr>
          <a:xfrm>
            <a:off x="762000" y="1752600"/>
            <a:ext cx="7772400" cy="4524315"/>
          </a:xfrm>
          <a:prstGeom prst="rect">
            <a:avLst/>
          </a:prstGeom>
          <a:noFill/>
        </p:spPr>
        <p:txBody>
          <a:bodyPr wrap="square" rtlCol="0">
            <a:spAutoFit/>
          </a:bodyPr>
          <a:lstStyle/>
          <a:p>
            <a:pPr>
              <a:buFont typeface="Arial" pitchFamily="34" charset="0"/>
              <a:buChar char="•"/>
            </a:pPr>
            <a:r>
              <a:rPr lang="en-US" sz="3200" dirty="0" smtClean="0"/>
              <a:t> </a:t>
            </a:r>
            <a:r>
              <a:rPr lang="en-US" sz="3200" b="1" dirty="0" smtClean="0"/>
              <a:t>Supplier Contract &amp; Amendment Training</a:t>
            </a:r>
          </a:p>
          <a:p>
            <a:pPr>
              <a:buFont typeface="Arial" pitchFamily="34" charset="0"/>
              <a:buChar char="•"/>
            </a:pPr>
            <a:endParaRPr lang="en-US" sz="2800" dirty="0" smtClean="0"/>
          </a:p>
          <a:p>
            <a:pPr lvl="1">
              <a:buFont typeface="Arial" pitchFamily="34" charset="0"/>
              <a:buChar char="•"/>
            </a:pPr>
            <a:r>
              <a:rPr lang="en-US" sz="2800" dirty="0" smtClean="0"/>
              <a:t> </a:t>
            </a:r>
            <a:r>
              <a:rPr lang="en-US" sz="2800" dirty="0"/>
              <a:t> </a:t>
            </a:r>
            <a:r>
              <a:rPr lang="en-US" sz="2800" dirty="0" smtClean="0"/>
              <a:t>Job Aids </a:t>
            </a:r>
          </a:p>
          <a:p>
            <a:pPr lvl="1">
              <a:buFont typeface="Arial" pitchFamily="34" charset="0"/>
              <a:buChar char="•"/>
            </a:pPr>
            <a:endParaRPr lang="en-US" sz="2800" dirty="0"/>
          </a:p>
          <a:p>
            <a:pPr lvl="1">
              <a:buFont typeface="Arial" pitchFamily="34" charset="0"/>
              <a:buChar char="•"/>
            </a:pPr>
            <a:r>
              <a:rPr lang="en-US" sz="2800" dirty="0" smtClean="0"/>
              <a:t> Open Labs</a:t>
            </a:r>
          </a:p>
          <a:p>
            <a:pPr lvl="1">
              <a:buFont typeface="Arial" pitchFamily="34" charset="0"/>
              <a:buChar char="•"/>
            </a:pPr>
            <a:endParaRPr lang="en-US" sz="2800" dirty="0"/>
          </a:p>
          <a:p>
            <a:pPr lvl="1">
              <a:buFont typeface="Arial" pitchFamily="34" charset="0"/>
              <a:buChar char="•"/>
            </a:pPr>
            <a:r>
              <a:rPr lang="en-US" sz="2800" dirty="0" smtClean="0"/>
              <a:t> Available after Year End</a:t>
            </a:r>
          </a:p>
          <a:p>
            <a:pPr lvl="1"/>
            <a:endParaRPr lang="en-US" sz="2800" dirty="0" smtClean="0"/>
          </a:p>
          <a:p>
            <a:pPr>
              <a:buFont typeface="Arial" pitchFamily="34" charset="0"/>
              <a:buChar char="•"/>
            </a:pPr>
            <a:r>
              <a:rPr lang="en-US" sz="2800" dirty="0" smtClean="0"/>
              <a:t> </a:t>
            </a:r>
            <a:r>
              <a:rPr lang="en-US" sz="3200" b="1" dirty="0" smtClean="0"/>
              <a:t>Additional info to follow</a:t>
            </a:r>
            <a:endParaRPr lang="en-US" sz="2800" b="1" dirty="0" smtClean="0"/>
          </a:p>
          <a:p>
            <a:pPr lvl="1"/>
            <a:endParaRPr lang="en-US" sz="2800" dirty="0" smtClean="0"/>
          </a:p>
        </p:txBody>
      </p:sp>
    </p:spTree>
    <p:extLst>
      <p:ext uri="{BB962C8B-B14F-4D97-AF65-F5344CB8AC3E}">
        <p14:creationId xmlns:p14="http://schemas.microsoft.com/office/powerpoint/2010/main" val="2575582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15</a:t>
            </a:fld>
            <a:endParaRPr lang="en-US" dirty="0"/>
          </a:p>
        </p:txBody>
      </p:sp>
      <p:sp>
        <p:nvSpPr>
          <p:cNvPr id="4" name="TextBox 3"/>
          <p:cNvSpPr txBox="1"/>
          <p:nvPr/>
        </p:nvSpPr>
        <p:spPr>
          <a:xfrm>
            <a:off x="838200" y="1752600"/>
            <a:ext cx="7543800" cy="4247317"/>
          </a:xfrm>
          <a:prstGeom prst="rect">
            <a:avLst/>
          </a:prstGeom>
          <a:noFill/>
        </p:spPr>
        <p:txBody>
          <a:bodyPr wrap="square" rtlCol="0">
            <a:spAutoFit/>
          </a:bodyPr>
          <a:lstStyle/>
          <a:p>
            <a:pPr>
              <a:buFont typeface="Arial" pitchFamily="34" charset="0"/>
              <a:buChar char="•"/>
            </a:pPr>
            <a:r>
              <a:rPr lang="en-US" sz="2800" dirty="0" smtClean="0"/>
              <a:t>COEUS Update</a:t>
            </a:r>
            <a:endParaRPr lang="en-US" sz="2800" dirty="0"/>
          </a:p>
          <a:p>
            <a:pPr lvl="1">
              <a:buFont typeface="Arial" pitchFamily="34" charset="0"/>
              <a:buChar char="•"/>
            </a:pPr>
            <a:r>
              <a:rPr lang="en-US" sz="2200" dirty="0" smtClean="0"/>
              <a:t>Over the past 3 months </a:t>
            </a:r>
            <a:r>
              <a:rPr lang="en-US" sz="2200" dirty="0"/>
              <a:t>w</a:t>
            </a:r>
            <a:r>
              <a:rPr lang="en-US" sz="2200" dirty="0" smtClean="0"/>
              <a:t>e have encountered three instances where the FOA listed in COEUS did not match the information in eRA Commons after submission</a:t>
            </a:r>
          </a:p>
          <a:p>
            <a:pPr lvl="1">
              <a:buFont typeface="Arial" pitchFamily="34" charset="0"/>
              <a:buChar char="•"/>
            </a:pPr>
            <a:r>
              <a:rPr lang="en-US" sz="2200" dirty="0" smtClean="0"/>
              <a:t>These proposals were previously connected to a different opportunity, and seemingly remained attached to that prior FOA even after a new opportunity was connected</a:t>
            </a:r>
          </a:p>
          <a:p>
            <a:pPr lvl="1">
              <a:buFont typeface="Arial" pitchFamily="34" charset="0"/>
              <a:buChar char="•"/>
            </a:pPr>
            <a:r>
              <a:rPr lang="en-US" sz="2200" dirty="0" smtClean="0"/>
              <a:t>RAIS and CIS are working together to find a solution to this issue</a:t>
            </a:r>
          </a:p>
          <a:p>
            <a:pPr lvl="1">
              <a:buFont typeface="Arial" pitchFamily="34" charset="0"/>
              <a:buChar char="•"/>
            </a:pPr>
            <a:r>
              <a:rPr lang="en-US" sz="2200" dirty="0" smtClean="0"/>
              <a:t>In the meantime, please contact OSP or BMRA if you are working on a proposal that was previously linked to a different opportunity</a:t>
            </a:r>
          </a:p>
        </p:txBody>
      </p:sp>
    </p:spTree>
    <p:extLst>
      <p:ext uri="{BB962C8B-B14F-4D97-AF65-F5344CB8AC3E}">
        <p14:creationId xmlns:p14="http://schemas.microsoft.com/office/powerpoint/2010/main" val="3806162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16</a:t>
            </a:fld>
            <a:endParaRPr lang="en-US" dirty="0"/>
          </a:p>
        </p:txBody>
      </p:sp>
      <p:sp>
        <p:nvSpPr>
          <p:cNvPr id="4" name="TextBox 3"/>
          <p:cNvSpPr txBox="1"/>
          <p:nvPr/>
        </p:nvSpPr>
        <p:spPr>
          <a:xfrm>
            <a:off x="762000" y="1752600"/>
            <a:ext cx="7620000" cy="4431983"/>
          </a:xfrm>
          <a:prstGeom prst="rect">
            <a:avLst/>
          </a:prstGeom>
          <a:noFill/>
        </p:spPr>
        <p:txBody>
          <a:bodyPr wrap="square" rtlCol="0">
            <a:spAutoFit/>
          </a:bodyPr>
          <a:lstStyle/>
          <a:p>
            <a:endParaRPr lang="en-US" dirty="0" smtClean="0"/>
          </a:p>
          <a:p>
            <a:r>
              <a:rPr lang="en-US" sz="3600" dirty="0" smtClean="0">
                <a:solidFill>
                  <a:schemeClr val="accent1"/>
                </a:solidFill>
              </a:rPr>
              <a:t>From the Mailbag!</a:t>
            </a:r>
          </a:p>
          <a:p>
            <a:pPr marL="800100" lvl="1" indent="-342900">
              <a:buFont typeface="Arial" panose="020B0604020202020204" pitchFamily="34" charset="0"/>
              <a:buChar char="•"/>
            </a:pPr>
            <a:endParaRPr lang="en-US" sz="1200" dirty="0" smtClean="0"/>
          </a:p>
          <a:p>
            <a:pPr marL="800100" lvl="1" indent="-342900">
              <a:buFont typeface="Arial" panose="020B0604020202020204" pitchFamily="34" charset="0"/>
              <a:buChar char="•"/>
            </a:pPr>
            <a:endParaRPr lang="en-US" sz="1200" dirty="0"/>
          </a:p>
          <a:p>
            <a:pPr marL="800100" lvl="1" indent="-342900">
              <a:buFont typeface="Arial" panose="020B0604020202020204" pitchFamily="34" charset="0"/>
              <a:buChar char="•"/>
            </a:pPr>
            <a:endParaRPr lang="en-US" sz="1200" dirty="0" smtClean="0"/>
          </a:p>
          <a:p>
            <a:pPr marL="800100" lvl="1" indent="-342900">
              <a:buFont typeface="Arial" panose="020B0604020202020204" pitchFamily="34" charset="0"/>
              <a:buChar char="•"/>
            </a:pPr>
            <a:r>
              <a:rPr lang="en-US" sz="2400" dirty="0" smtClean="0"/>
              <a:t>Federal-Wide Unique Entity Identifiers will be changing  in December 2020</a:t>
            </a:r>
          </a:p>
          <a:p>
            <a:pPr marL="1257300" lvl="2" indent="-342900">
              <a:buFont typeface="Courier New" panose="02070309020205020404" pitchFamily="49" charset="0"/>
              <a:buChar char="o"/>
            </a:pPr>
            <a:r>
              <a:rPr lang="en-US" sz="2400" dirty="0" smtClean="0"/>
              <a:t>DUNS numbers will be phased out in favor of SAM Managed Identifier (SAMMI)</a:t>
            </a:r>
          </a:p>
          <a:p>
            <a:pPr marL="1257300" lvl="2" indent="-342900">
              <a:buFont typeface="Courier New" panose="02070309020205020404" pitchFamily="49" charset="0"/>
              <a:buChar char="o"/>
            </a:pPr>
            <a:r>
              <a:rPr lang="en-US" sz="2400" dirty="0" smtClean="0"/>
              <a:t>This new Identifier will be integrated in the SAM system, eliminating the need for extra registrations</a:t>
            </a:r>
          </a:p>
          <a:p>
            <a:pPr marL="1257300" lvl="2" indent="-342900">
              <a:buFont typeface="Courier New" panose="02070309020205020404" pitchFamily="49" charset="0"/>
              <a:buChar char="o"/>
            </a:pPr>
            <a:r>
              <a:rPr lang="en-US" sz="2400" dirty="0" smtClean="0"/>
              <a:t>Notice can be found here: </a:t>
            </a:r>
            <a:r>
              <a:rPr lang="en-US" sz="2400" dirty="0" smtClean="0">
                <a:hlinkClick r:id="rId2"/>
              </a:rPr>
              <a:t>NOT-OD-19-098</a:t>
            </a:r>
            <a:endParaRPr lang="en-US" sz="24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716464"/>
            <a:ext cx="2971800" cy="1463076"/>
          </a:xfrm>
          <a:prstGeom prst="rect">
            <a:avLst/>
          </a:prstGeom>
        </p:spPr>
      </p:pic>
      <p:sp>
        <p:nvSpPr>
          <p:cNvPr id="6" name="TextBox 5"/>
          <p:cNvSpPr txBox="1"/>
          <p:nvPr/>
        </p:nvSpPr>
        <p:spPr>
          <a:xfrm rot="20847559">
            <a:off x="5064015" y="2217169"/>
            <a:ext cx="1283149" cy="461665"/>
          </a:xfrm>
          <a:prstGeom prst="rect">
            <a:avLst/>
          </a:prstGeom>
          <a:noFill/>
        </p:spPr>
        <p:txBody>
          <a:bodyPr wrap="square" rtlCol="0">
            <a:spAutoFit/>
          </a:bodyPr>
          <a:lstStyle/>
          <a:p>
            <a:r>
              <a:rPr lang="en-US" sz="2400" dirty="0" smtClean="0">
                <a:solidFill>
                  <a:schemeClr val="accent1"/>
                </a:solidFill>
                <a:latin typeface="Cabin Sketch" panose="020B0503050202020004" pitchFamily="34" charset="0"/>
              </a:rPr>
              <a:t>To: OSP</a:t>
            </a:r>
            <a:endParaRPr lang="en-US" sz="2400" dirty="0">
              <a:solidFill>
                <a:schemeClr val="accent1"/>
              </a:solidFill>
              <a:latin typeface="Cabin Sketch" panose="020B0503050202020004" pitchFamily="34" charset="0"/>
            </a:endParaRPr>
          </a:p>
        </p:txBody>
      </p:sp>
    </p:spTree>
    <p:extLst>
      <p:ext uri="{BB962C8B-B14F-4D97-AF65-F5344CB8AC3E}">
        <p14:creationId xmlns:p14="http://schemas.microsoft.com/office/powerpoint/2010/main" val="2222274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17</a:t>
            </a:fld>
            <a:endParaRPr lang="en-US" dirty="0"/>
          </a:p>
        </p:txBody>
      </p:sp>
      <p:sp>
        <p:nvSpPr>
          <p:cNvPr id="7" name="TextBox 6"/>
          <p:cNvSpPr txBox="1"/>
          <p:nvPr/>
        </p:nvSpPr>
        <p:spPr>
          <a:xfrm>
            <a:off x="3124200" y="1828800"/>
            <a:ext cx="2895600" cy="769441"/>
          </a:xfrm>
          <a:prstGeom prst="rect">
            <a:avLst/>
          </a:prstGeom>
          <a:noFill/>
        </p:spPr>
        <p:txBody>
          <a:bodyPr wrap="square" rtlCol="0">
            <a:spAutoFit/>
          </a:bodyPr>
          <a:lstStyle/>
          <a:p>
            <a:r>
              <a:rPr lang="en-US" sz="4400" dirty="0" smtClean="0"/>
              <a:t>Questions?</a:t>
            </a:r>
            <a:endParaRPr lang="en-US" sz="4400" dirty="0"/>
          </a:p>
        </p:txBody>
      </p:sp>
      <p:pic>
        <p:nvPicPr>
          <p:cNvPr id="8" name="Picture 7" descr="Principal's Point of View: The Three Ques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971800"/>
            <a:ext cx="2857500" cy="2428875"/>
          </a:xfrm>
          <a:prstGeom prst="rect">
            <a:avLst/>
          </a:prstGeom>
        </p:spPr>
      </p:pic>
    </p:spTree>
    <p:extLst>
      <p:ext uri="{BB962C8B-B14F-4D97-AF65-F5344CB8AC3E}">
        <p14:creationId xmlns:p14="http://schemas.microsoft.com/office/powerpoint/2010/main" val="408053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OSP Post Award Update</a:t>
            </a:r>
            <a:endParaRPr lang="en-US" sz="3600" dirty="0"/>
          </a:p>
        </p:txBody>
      </p:sp>
      <p:sp>
        <p:nvSpPr>
          <p:cNvPr id="5" name="TextBox 4"/>
          <p:cNvSpPr txBox="1"/>
          <p:nvPr/>
        </p:nvSpPr>
        <p:spPr>
          <a:xfrm>
            <a:off x="2133600" y="3430657"/>
            <a:ext cx="4876800" cy="1323439"/>
          </a:xfrm>
          <a:prstGeom prst="rect">
            <a:avLst/>
          </a:prstGeom>
          <a:solidFill>
            <a:schemeClr val="accent5"/>
          </a:solidFill>
        </p:spPr>
        <p:txBody>
          <a:bodyPr wrap="square" rtlCol="0">
            <a:spAutoFit/>
          </a:bodyPr>
          <a:lstStyle/>
          <a:p>
            <a:pPr algn="ctr"/>
            <a:r>
              <a:rPr lang="en-US" sz="4000" dirty="0" smtClean="0"/>
              <a:t>Comfort Brownell</a:t>
            </a:r>
          </a:p>
          <a:p>
            <a:pPr algn="ctr"/>
            <a:r>
              <a:rPr lang="en-US" sz="4000" dirty="0" smtClean="0"/>
              <a:t>Associate Director</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18</a:t>
            </a:fld>
            <a:endParaRPr lang="en-US" dirty="0"/>
          </a:p>
        </p:txBody>
      </p:sp>
    </p:spTree>
    <p:extLst>
      <p:ext uri="{BB962C8B-B14F-4D97-AF65-F5344CB8AC3E}">
        <p14:creationId xmlns:p14="http://schemas.microsoft.com/office/powerpoint/2010/main" val="3947832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Post Award Update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19</a:t>
            </a:fld>
            <a:endParaRPr lang="en-US" dirty="0"/>
          </a:p>
        </p:txBody>
      </p:sp>
      <p:sp>
        <p:nvSpPr>
          <p:cNvPr id="4" name="TextBox 3"/>
          <p:cNvSpPr txBox="1"/>
          <p:nvPr/>
        </p:nvSpPr>
        <p:spPr>
          <a:xfrm>
            <a:off x="838200" y="1752600"/>
            <a:ext cx="7543800" cy="3354765"/>
          </a:xfrm>
          <a:prstGeom prst="rect">
            <a:avLst/>
          </a:prstGeom>
          <a:noFill/>
        </p:spPr>
        <p:txBody>
          <a:bodyPr wrap="square" rtlCol="0">
            <a:spAutoFit/>
          </a:bodyPr>
          <a:lstStyle/>
          <a:p>
            <a:r>
              <a:rPr lang="en-US" sz="2800" b="1" dirty="0"/>
              <a:t>Faculty Summer Salary Costing Allocations</a:t>
            </a:r>
            <a:r>
              <a:rPr lang="en-US" sz="2800" dirty="0"/>
              <a:t/>
            </a:r>
            <a:br>
              <a:rPr lang="en-US" sz="2800" dirty="0"/>
            </a:br>
            <a:r>
              <a:rPr lang="en-US" sz="2800" dirty="0"/>
              <a:t/>
            </a:r>
            <a:br>
              <a:rPr lang="en-US" sz="2800" dirty="0"/>
            </a:br>
            <a:r>
              <a:rPr lang="en-US" sz="2400" dirty="0"/>
              <a:t>When completing faculty summer salary costing allocations in Workday please complete and attach the </a:t>
            </a:r>
            <a:r>
              <a:rPr lang="en-US" sz="2400" dirty="0">
                <a:solidFill>
                  <a:srgbClr val="FF0000"/>
                </a:solidFill>
              </a:rPr>
              <a:t>Summer Salary Costing Allocation Template</a:t>
            </a:r>
            <a:r>
              <a:rPr lang="en-US" sz="2400" dirty="0"/>
              <a:t> to the costing allocation in Workday</a:t>
            </a:r>
            <a:r>
              <a:rPr lang="en-US" sz="2400" dirty="0" smtClean="0"/>
              <a:t>.</a:t>
            </a:r>
          </a:p>
          <a:p>
            <a:endParaRPr lang="en-US" sz="2400" dirty="0"/>
          </a:p>
          <a:p>
            <a:r>
              <a:rPr lang="en-US" sz="2400" dirty="0" smtClean="0"/>
              <a:t>This form can be found here: </a:t>
            </a:r>
          </a:p>
          <a:p>
            <a:r>
              <a:rPr lang="en-US" sz="1200" dirty="0">
                <a:hlinkClick r:id="rId3"/>
              </a:rPr>
              <a:t>https://www.brown.edu/research/conducting-research-brown/managing-award/award-management#summersalary</a:t>
            </a:r>
            <a:endParaRPr lang="en-US" sz="1200" dirty="0"/>
          </a:p>
        </p:txBody>
      </p:sp>
    </p:spTree>
    <p:extLst>
      <p:ext uri="{BB962C8B-B14F-4D97-AF65-F5344CB8AC3E}">
        <p14:creationId xmlns:p14="http://schemas.microsoft.com/office/powerpoint/2010/main" val="2881958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5" name="TextBox 4"/>
          <p:cNvSpPr txBox="1"/>
          <p:nvPr/>
        </p:nvSpPr>
        <p:spPr>
          <a:xfrm>
            <a:off x="2057400" y="3352800"/>
            <a:ext cx="4876800" cy="1323439"/>
          </a:xfrm>
          <a:prstGeom prst="rect">
            <a:avLst/>
          </a:prstGeom>
          <a:solidFill>
            <a:schemeClr val="accent5"/>
          </a:solidFill>
        </p:spPr>
        <p:txBody>
          <a:bodyPr wrap="square" rtlCol="0">
            <a:spAutoFit/>
          </a:bodyPr>
          <a:lstStyle/>
          <a:p>
            <a:pPr algn="ctr"/>
            <a:r>
              <a:rPr lang="en-US" sz="4000" dirty="0" smtClean="0"/>
              <a:t>Katie Fleck</a:t>
            </a:r>
          </a:p>
          <a:p>
            <a:pPr algn="ctr"/>
            <a:r>
              <a:rPr lang="en-US" sz="4000" dirty="0" smtClean="0"/>
              <a:t>Associate Director </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2</a:t>
            </a:fld>
            <a:endParaRPr lang="en-US" dirty="0"/>
          </a:p>
        </p:txBody>
      </p:sp>
    </p:spTree>
    <p:extLst>
      <p:ext uri="{BB962C8B-B14F-4D97-AF65-F5344CB8AC3E}">
        <p14:creationId xmlns:p14="http://schemas.microsoft.com/office/powerpoint/2010/main" val="1391602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Post Award Update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20</a:t>
            </a:fld>
            <a:endParaRPr lang="en-US" dirty="0"/>
          </a:p>
        </p:txBody>
      </p:sp>
      <p:sp>
        <p:nvSpPr>
          <p:cNvPr id="4" name="TextBox 3"/>
          <p:cNvSpPr txBox="1"/>
          <p:nvPr/>
        </p:nvSpPr>
        <p:spPr>
          <a:xfrm>
            <a:off x="838200" y="1752600"/>
            <a:ext cx="7543800" cy="3908762"/>
          </a:xfrm>
          <a:prstGeom prst="rect">
            <a:avLst/>
          </a:prstGeom>
          <a:noFill/>
        </p:spPr>
        <p:txBody>
          <a:bodyPr wrap="square" rtlCol="0">
            <a:spAutoFit/>
          </a:bodyPr>
          <a:lstStyle/>
          <a:p>
            <a:r>
              <a:rPr lang="en-US" sz="2800" b="1" dirty="0" smtClean="0"/>
              <a:t>Fiscal Year End Closing Schedule</a:t>
            </a:r>
          </a:p>
          <a:p>
            <a:r>
              <a:rPr lang="en-US" sz="2800" dirty="0"/>
              <a:t/>
            </a:r>
            <a:br>
              <a:rPr lang="en-US" sz="2800" dirty="0"/>
            </a:br>
            <a:r>
              <a:rPr lang="en-US" sz="2400" dirty="0" smtClean="0"/>
              <a:t>The </a:t>
            </a:r>
            <a:r>
              <a:rPr lang="en-US" sz="2400" dirty="0"/>
              <a:t>Year End Schedule has been posted to the Controller’s Website:</a:t>
            </a:r>
            <a:br>
              <a:rPr lang="en-US" sz="2400" dirty="0"/>
            </a:br>
            <a:r>
              <a:rPr lang="en-US" sz="2400" u="sng" dirty="0">
                <a:hlinkClick r:id="rId2"/>
              </a:rPr>
              <a:t>https://</a:t>
            </a:r>
            <a:r>
              <a:rPr lang="en-US" sz="2400" u="sng" dirty="0" smtClean="0">
                <a:hlinkClick r:id="rId2"/>
              </a:rPr>
              <a:t>www.brown.edu/about/administration/controller/workday-project/year-end-schedule</a:t>
            </a:r>
          </a:p>
          <a:p>
            <a:endParaRPr lang="en-US" sz="2400" u="sng" dirty="0">
              <a:hlinkClick r:id=""/>
            </a:endParaRPr>
          </a:p>
          <a:p>
            <a:r>
              <a:rPr lang="en-US" sz="2400" u="sng" dirty="0">
                <a:hlinkClick r:id=""/>
              </a:rPr>
              <a:t/>
            </a:r>
            <a:br>
              <a:rPr lang="en-US" sz="2400" u="sng" dirty="0">
                <a:hlinkClick r:id=""/>
              </a:rPr>
            </a:br>
            <a:r>
              <a:rPr lang="en-US" sz="2400" b="1" dirty="0" smtClean="0"/>
              <a:t>*</a:t>
            </a:r>
            <a:r>
              <a:rPr lang="en-US" sz="2400" b="1" dirty="0"/>
              <a:t>OSP requires a lead time of </a:t>
            </a:r>
            <a:r>
              <a:rPr lang="en-US" sz="2400" b="1" dirty="0" smtClean="0"/>
              <a:t>3-5 </a:t>
            </a:r>
            <a:r>
              <a:rPr lang="en-US" sz="2400" b="1" dirty="0"/>
              <a:t>business days prior to Year End Deadlines</a:t>
            </a:r>
            <a:r>
              <a:rPr lang="en-US" sz="2400" b="1" dirty="0" smtClean="0"/>
              <a:t>*</a:t>
            </a:r>
            <a:endParaRPr lang="en-US" sz="3200" dirty="0"/>
          </a:p>
        </p:txBody>
      </p:sp>
    </p:spTree>
    <p:extLst>
      <p:ext uri="{BB962C8B-B14F-4D97-AF65-F5344CB8AC3E}">
        <p14:creationId xmlns:p14="http://schemas.microsoft.com/office/powerpoint/2010/main" val="75431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Post Award Update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21</a:t>
            </a:fld>
            <a:endParaRPr lang="en-US" dirty="0"/>
          </a:p>
        </p:txBody>
      </p:sp>
      <p:sp>
        <p:nvSpPr>
          <p:cNvPr id="4" name="TextBox 3"/>
          <p:cNvSpPr txBox="1"/>
          <p:nvPr/>
        </p:nvSpPr>
        <p:spPr>
          <a:xfrm>
            <a:off x="838200" y="1752600"/>
            <a:ext cx="7543800" cy="4462760"/>
          </a:xfrm>
          <a:prstGeom prst="rect">
            <a:avLst/>
          </a:prstGeom>
          <a:noFill/>
        </p:spPr>
        <p:txBody>
          <a:bodyPr wrap="square" rtlCol="0">
            <a:spAutoFit/>
          </a:bodyPr>
          <a:lstStyle/>
          <a:p>
            <a:r>
              <a:rPr lang="en-US" sz="2800" b="1" dirty="0" smtClean="0"/>
              <a:t>Fiscal Year End Closing Schedule </a:t>
            </a:r>
            <a:r>
              <a:rPr lang="en-US" sz="2800" b="1" dirty="0"/>
              <a:t>Example: </a:t>
            </a:r>
            <a:endParaRPr lang="en-US" sz="3600" dirty="0" smtClean="0"/>
          </a:p>
          <a:p>
            <a:endParaRPr lang="en-US" sz="1600" dirty="0"/>
          </a:p>
          <a:p>
            <a:r>
              <a:rPr lang="en-US" sz="2000" dirty="0" smtClean="0"/>
              <a:t>All </a:t>
            </a:r>
            <a:r>
              <a:rPr lang="en-US" sz="2000" dirty="0"/>
              <a:t>operational transactions </a:t>
            </a:r>
            <a:r>
              <a:rPr lang="en-US" sz="2000" dirty="0" smtClean="0"/>
              <a:t>(i.e.: </a:t>
            </a:r>
            <a:r>
              <a:rPr lang="en-US" sz="2000" dirty="0"/>
              <a:t>supplier invoices, expense reports, PAA’s) must be routed to OSP by </a:t>
            </a:r>
            <a:r>
              <a:rPr lang="en-US" sz="2000" b="1" u="sng" dirty="0"/>
              <a:t>July </a:t>
            </a:r>
            <a:r>
              <a:rPr lang="en-US" sz="2000" b="1" u="sng" dirty="0" smtClean="0"/>
              <a:t>10th </a:t>
            </a:r>
            <a:r>
              <a:rPr lang="en-US" sz="2000" b="1" u="sng" dirty="0"/>
              <a:t>at 4pm</a:t>
            </a:r>
            <a:r>
              <a:rPr lang="en-US" sz="2000" dirty="0"/>
              <a:t> in order to ensure the expenses are approved by the Controller’s Office closing schedule of July </a:t>
            </a:r>
            <a:r>
              <a:rPr lang="en-US" sz="2000" dirty="0" smtClean="0"/>
              <a:t>15th </a:t>
            </a:r>
            <a:r>
              <a:rPr lang="en-US" sz="2000" dirty="0"/>
              <a:t>at 4pm. </a:t>
            </a:r>
            <a:endParaRPr lang="en-US" sz="2000" dirty="0" smtClean="0"/>
          </a:p>
          <a:p>
            <a:pPr fontAlgn="base"/>
            <a:endParaRPr lang="en-US" sz="2000" dirty="0"/>
          </a:p>
          <a:p>
            <a:pPr fontAlgn="base"/>
            <a:r>
              <a:rPr lang="en-US" sz="2000" dirty="0"/>
              <a:t>All cost transfer journal entries must be routed to OSP by </a:t>
            </a:r>
            <a:r>
              <a:rPr lang="en-US" sz="2000" b="1" u="sng" dirty="0"/>
              <a:t>July </a:t>
            </a:r>
            <a:r>
              <a:rPr lang="en-US" sz="2000" b="1" u="sng" dirty="0" smtClean="0"/>
              <a:t>15th </a:t>
            </a:r>
            <a:r>
              <a:rPr lang="en-US" sz="2000" b="1" u="sng" dirty="0"/>
              <a:t>at 4pm</a:t>
            </a:r>
            <a:r>
              <a:rPr lang="en-US" sz="2000" dirty="0"/>
              <a:t> in order to ensure the entries are completed through the business process by the Controller’s Office deadline of July </a:t>
            </a:r>
            <a:r>
              <a:rPr lang="en-US" sz="2000" dirty="0" smtClean="0"/>
              <a:t>18th </a:t>
            </a:r>
            <a:r>
              <a:rPr lang="en-US" sz="2000" dirty="0"/>
              <a:t>at 4pm. </a:t>
            </a:r>
            <a:endParaRPr lang="en-US" sz="2000" dirty="0" smtClean="0"/>
          </a:p>
          <a:p>
            <a:pPr fontAlgn="base"/>
            <a:endParaRPr lang="en-US" sz="2000" dirty="0"/>
          </a:p>
          <a:p>
            <a:r>
              <a:rPr lang="en-US" sz="2000" b="1" dirty="0" smtClean="0"/>
              <a:t>We </a:t>
            </a:r>
            <a:r>
              <a:rPr lang="en-US" sz="2000" b="1" dirty="0"/>
              <a:t>will do our best to facilitate late submissions, however, we cannot guarantee that late submissions will be posted to FY18 if received after the OSP deadline</a:t>
            </a:r>
            <a:r>
              <a:rPr lang="en-US" sz="2000" b="1" dirty="0" smtClean="0"/>
              <a:t>.</a:t>
            </a:r>
            <a:endParaRPr lang="en-US" sz="2800" dirty="0"/>
          </a:p>
        </p:txBody>
      </p:sp>
    </p:spTree>
    <p:extLst>
      <p:ext uri="{BB962C8B-B14F-4D97-AF65-F5344CB8AC3E}">
        <p14:creationId xmlns:p14="http://schemas.microsoft.com/office/powerpoint/2010/main" val="2095556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3000"/>
          </a:xfrm>
        </p:spPr>
        <p:txBody>
          <a:bodyPr/>
          <a:lstStyle/>
          <a:p>
            <a:r>
              <a:rPr lang="en-US" dirty="0"/>
              <a:t>Post Award </a:t>
            </a:r>
            <a:r>
              <a:rPr lang="en-US" dirty="0" smtClean="0"/>
              <a:t>Update- NSF Audits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22</a:t>
            </a:fld>
            <a:endParaRPr lang="en-US" dirty="0">
              <a:solidFill>
                <a:prstClr val="black"/>
              </a:solidFill>
            </a:endParaRPr>
          </a:p>
        </p:txBody>
      </p:sp>
      <p:sp>
        <p:nvSpPr>
          <p:cNvPr id="4" name="Rectangle 3"/>
          <p:cNvSpPr/>
          <p:nvPr/>
        </p:nvSpPr>
        <p:spPr>
          <a:xfrm>
            <a:off x="914400" y="1676400"/>
            <a:ext cx="7391400" cy="4893647"/>
          </a:xfrm>
          <a:prstGeom prst="rect">
            <a:avLst/>
          </a:prstGeom>
        </p:spPr>
        <p:txBody>
          <a:bodyPr wrap="square">
            <a:spAutoFit/>
          </a:bodyPr>
          <a:lstStyle/>
          <a:p>
            <a:r>
              <a:rPr lang="en-US" sz="2800" b="1" dirty="0" smtClean="0"/>
              <a:t>NSF Office of the Inspector General (OIG) Audit recent findings      </a:t>
            </a:r>
            <a:r>
              <a:rPr lang="en-US" sz="1400" b="1" dirty="0" smtClean="0">
                <a:hlinkClick r:id="rId3"/>
              </a:rPr>
              <a:t>https://www.nsf.gov/oig/reports/reviews.jsp#external</a:t>
            </a:r>
            <a:endParaRPr lang="en-US" sz="1400" b="1" dirty="0" smtClean="0"/>
          </a:p>
          <a:p>
            <a:endParaRPr lang="en-US" sz="2800" b="1" dirty="0" smtClean="0"/>
          </a:p>
          <a:p>
            <a:pPr marL="457200" indent="-457200">
              <a:buFont typeface="Arial" panose="020B0604020202020204" pitchFamily="34" charset="0"/>
              <a:buChar char="•"/>
            </a:pPr>
            <a:r>
              <a:rPr lang="en-US" sz="2400" dirty="0" smtClean="0"/>
              <a:t>Airline upgrade to business class</a:t>
            </a:r>
          </a:p>
          <a:p>
            <a:pPr marL="457200" indent="-457200">
              <a:buFont typeface="Arial" panose="020B0604020202020204" pitchFamily="34" charset="0"/>
              <a:buChar char="•"/>
            </a:pPr>
            <a:r>
              <a:rPr lang="en-US" sz="2400" dirty="0"/>
              <a:t>Purchases </a:t>
            </a:r>
            <a:r>
              <a:rPr lang="en-US" sz="2400" dirty="0" smtClean="0"/>
              <a:t>near </a:t>
            </a:r>
            <a:r>
              <a:rPr lang="en-US" sz="2400" dirty="0"/>
              <a:t>the </a:t>
            </a:r>
            <a:r>
              <a:rPr lang="en-US" sz="2400" dirty="0" smtClean="0"/>
              <a:t>award </a:t>
            </a:r>
            <a:r>
              <a:rPr lang="en-US" sz="2400" dirty="0"/>
              <a:t>e</a:t>
            </a:r>
            <a:r>
              <a:rPr lang="en-US" sz="2400" dirty="0" smtClean="0"/>
              <a:t>xpiration</a:t>
            </a:r>
          </a:p>
          <a:p>
            <a:pPr marL="457200" indent="-457200">
              <a:buFont typeface="Arial" panose="020B0604020202020204" pitchFamily="34" charset="0"/>
              <a:buChar char="•"/>
            </a:pPr>
            <a:r>
              <a:rPr lang="en-US" sz="2400" dirty="0" smtClean="0"/>
              <a:t>P Card rebate </a:t>
            </a:r>
          </a:p>
          <a:p>
            <a:pPr marL="457200" indent="-457200">
              <a:buFont typeface="Arial" panose="020B0604020202020204" pitchFamily="34" charset="0"/>
              <a:buChar char="•"/>
            </a:pPr>
            <a:r>
              <a:rPr lang="en-US" sz="2400" dirty="0" smtClean="0"/>
              <a:t>Business meal which included space &amp; speaker fee</a:t>
            </a:r>
          </a:p>
          <a:p>
            <a:pPr marL="457200" indent="-457200">
              <a:buFont typeface="Arial" panose="020B0604020202020204" pitchFamily="34" charset="0"/>
              <a:buChar char="•"/>
            </a:pPr>
            <a:r>
              <a:rPr lang="en-US" sz="2400" dirty="0" smtClean="0"/>
              <a:t>Travel costs for PI who attended conference but did not present a paper</a:t>
            </a:r>
          </a:p>
          <a:p>
            <a:r>
              <a:rPr lang="en-US" sz="2800" b="1" dirty="0"/>
              <a:t>		</a:t>
            </a:r>
            <a:endParaRPr lang="en-US" sz="2800" b="1" dirty="0" smtClean="0"/>
          </a:p>
          <a:p>
            <a:endParaRPr lang="en-US" sz="2800" b="1" dirty="0" smtClean="0"/>
          </a:p>
          <a:p>
            <a:endParaRPr lang="en-US" sz="2800" b="1" dirty="0"/>
          </a:p>
        </p:txBody>
      </p:sp>
    </p:spTree>
    <p:extLst>
      <p:ext uri="{BB962C8B-B14F-4D97-AF65-F5344CB8AC3E}">
        <p14:creationId xmlns:p14="http://schemas.microsoft.com/office/powerpoint/2010/main" val="3352331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OSP Post </a:t>
            </a:r>
            <a:r>
              <a:rPr lang="en-US" dirty="0"/>
              <a:t>Award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23</a:t>
            </a:fld>
            <a:endParaRPr lang="en-US" dirty="0">
              <a:solidFill>
                <a:prstClr val="black"/>
              </a:solidFill>
            </a:endParaRPr>
          </a:p>
        </p:txBody>
      </p:sp>
      <p:sp>
        <p:nvSpPr>
          <p:cNvPr id="4" name="Rectangle 3"/>
          <p:cNvSpPr/>
          <p:nvPr/>
        </p:nvSpPr>
        <p:spPr>
          <a:xfrm>
            <a:off x="762000" y="1600200"/>
            <a:ext cx="7772400" cy="3662541"/>
          </a:xfrm>
          <a:prstGeom prst="rect">
            <a:avLst/>
          </a:prstGeom>
        </p:spPr>
        <p:txBody>
          <a:bodyPr wrap="square">
            <a:spAutoFit/>
          </a:bodyPr>
          <a:lstStyle/>
          <a:p>
            <a:r>
              <a:rPr lang="en-US" sz="2000" b="1" dirty="0"/>
              <a:t>University to Pay $1.5 Million to Settle False Claims Act Allegations</a:t>
            </a:r>
          </a:p>
          <a:p>
            <a:endParaRPr lang="en-US" sz="2800" b="1" dirty="0" smtClean="0"/>
          </a:p>
          <a:p>
            <a:r>
              <a:rPr lang="en-US" sz="2000" dirty="0" smtClean="0"/>
              <a:t>“… when </a:t>
            </a:r>
            <a:r>
              <a:rPr lang="en-US" sz="2000" dirty="0"/>
              <a:t>a Federal Award recipient </a:t>
            </a:r>
            <a:r>
              <a:rPr lang="en-US" sz="2000" b="1" dirty="0"/>
              <a:t>receives rebates and discounts on purchases for Federal Awards, those rebates and discounts must be credited to the Awards.</a:t>
            </a:r>
            <a:r>
              <a:rPr lang="en-US" sz="2000" dirty="0"/>
              <a:t>  Because the University failed to do so with respect to various rebates and discounts, the United States alleged that the University overcharged it and is liable to the United States under </a:t>
            </a:r>
            <a:r>
              <a:rPr lang="en-US" sz="2000" dirty="0" smtClean="0"/>
              <a:t>the False </a:t>
            </a:r>
            <a:r>
              <a:rPr lang="en-US" sz="2000" dirty="0"/>
              <a:t>Claims Act</a:t>
            </a:r>
            <a:r>
              <a:rPr lang="en-US" sz="2000" dirty="0" smtClean="0"/>
              <a:t>.</a:t>
            </a:r>
            <a:r>
              <a:rPr lang="en-US" dirty="0" smtClean="0"/>
              <a:t>”</a:t>
            </a:r>
            <a:r>
              <a:rPr lang="en-US" sz="2800" b="1" dirty="0"/>
              <a:t>	</a:t>
            </a:r>
            <a:endParaRPr lang="en-US" sz="2800" b="1" dirty="0" smtClean="0"/>
          </a:p>
          <a:p>
            <a:endParaRPr lang="en-US" sz="2800" b="1" dirty="0" smtClean="0"/>
          </a:p>
          <a:p>
            <a:endParaRPr lang="en-US" sz="2800" b="1" dirty="0"/>
          </a:p>
        </p:txBody>
      </p:sp>
      <p:pic>
        <p:nvPicPr>
          <p:cNvPr id="7" name="Picture 6" descr="California Launches Assault on Pre-Trial Release - Redoub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214991"/>
            <a:ext cx="3733800" cy="1428750"/>
          </a:xfrm>
          <a:prstGeom prst="rect">
            <a:avLst/>
          </a:prstGeom>
        </p:spPr>
      </p:pic>
    </p:spTree>
    <p:extLst>
      <p:ext uri="{BB962C8B-B14F-4D97-AF65-F5344CB8AC3E}">
        <p14:creationId xmlns:p14="http://schemas.microsoft.com/office/powerpoint/2010/main" val="2840233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OSP Post </a:t>
            </a:r>
            <a:r>
              <a:rPr lang="en-US" dirty="0"/>
              <a:t>Award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24</a:t>
            </a:fld>
            <a:endParaRPr lang="en-US" dirty="0">
              <a:solidFill>
                <a:prstClr val="black"/>
              </a:solidFill>
            </a:endParaRPr>
          </a:p>
        </p:txBody>
      </p:sp>
      <p:sp>
        <p:nvSpPr>
          <p:cNvPr id="4" name="Rectangle 3"/>
          <p:cNvSpPr/>
          <p:nvPr/>
        </p:nvSpPr>
        <p:spPr>
          <a:xfrm>
            <a:off x="762000" y="1600200"/>
            <a:ext cx="7696200" cy="6494085"/>
          </a:xfrm>
          <a:prstGeom prst="rect">
            <a:avLst/>
          </a:prstGeom>
        </p:spPr>
        <p:txBody>
          <a:bodyPr wrap="square">
            <a:spAutoFit/>
          </a:bodyPr>
          <a:lstStyle/>
          <a:p>
            <a:endParaRPr lang="en-US" dirty="0"/>
          </a:p>
          <a:p>
            <a:r>
              <a:rPr lang="en-US" sz="2000" b="1" dirty="0" smtClean="0"/>
              <a:t>Unreasonable and Unallocable Payroll Transfers</a:t>
            </a:r>
            <a:r>
              <a:rPr lang="en-US" b="1" dirty="0" smtClean="0"/>
              <a:t>:</a:t>
            </a:r>
            <a:r>
              <a:rPr lang="en-US" dirty="0"/>
              <a:t> </a:t>
            </a:r>
            <a:r>
              <a:rPr lang="en-US" sz="2000" dirty="0" smtClean="0"/>
              <a:t>“$28,004 in salary and wages transferred to NSF award after award expiration. </a:t>
            </a:r>
            <a:r>
              <a:rPr lang="en-US" sz="2000" dirty="0"/>
              <a:t>The transfer was from non-Federal departmental funds to the NSF award</a:t>
            </a:r>
            <a:r>
              <a:rPr lang="en-US" sz="2000" dirty="0" smtClean="0"/>
              <a:t>.  Email supporting </a:t>
            </a:r>
            <a:r>
              <a:rPr lang="en-US" sz="2000" dirty="0"/>
              <a:t>transfer </a:t>
            </a:r>
            <a:r>
              <a:rPr lang="en-US" sz="2000" dirty="0" smtClean="0"/>
              <a:t>noted that X needed </a:t>
            </a:r>
            <a:r>
              <a:rPr lang="en-US" sz="2000" dirty="0"/>
              <a:t>to </a:t>
            </a:r>
            <a:r>
              <a:rPr lang="en-US" sz="2000" b="1" dirty="0"/>
              <a:t>“finalize this in </a:t>
            </a:r>
            <a:r>
              <a:rPr lang="en-US" sz="2000" b="1" dirty="0" smtClean="0"/>
              <a:t>April or </a:t>
            </a:r>
            <a:r>
              <a:rPr lang="en-US" sz="2000" b="1" dirty="0"/>
              <a:t>NSF will get funds back. You have approximately 47K direct to spend ....” </a:t>
            </a:r>
            <a:r>
              <a:rPr lang="en-US" sz="2000" dirty="0"/>
              <a:t>This </a:t>
            </a:r>
            <a:r>
              <a:rPr lang="en-US" sz="2000" dirty="0" smtClean="0"/>
              <a:t>email was </a:t>
            </a:r>
            <a:r>
              <a:rPr lang="en-US" sz="2000" dirty="0"/>
              <a:t>dated 72 days after the award expiration date.</a:t>
            </a:r>
          </a:p>
          <a:p>
            <a:endParaRPr lang="en-US" b="1" dirty="0" smtClean="0"/>
          </a:p>
          <a:p>
            <a:r>
              <a:rPr lang="en-US" sz="2000" b="1" dirty="0" smtClean="0"/>
              <a:t>Unreasonable </a:t>
            </a:r>
            <a:r>
              <a:rPr lang="en-US" sz="2000" b="1" dirty="0"/>
              <a:t>Transactions</a:t>
            </a:r>
            <a:r>
              <a:rPr lang="en-US" b="1" dirty="0"/>
              <a:t>: </a:t>
            </a:r>
            <a:r>
              <a:rPr lang="en-US" b="1" dirty="0" smtClean="0"/>
              <a:t>“</a:t>
            </a:r>
            <a:r>
              <a:rPr lang="en-US" sz="2000" dirty="0" smtClean="0"/>
              <a:t>Three </a:t>
            </a:r>
            <a:r>
              <a:rPr lang="en-US" sz="2000" dirty="0"/>
              <a:t>MacBook Air Computers – $5,695 for the purchase of three MacBook Air computers. The invoice was dated August 30, 2013. The cost of the computers was transferred from an internal designated fund to the NSF award on January 28, 2014, </a:t>
            </a:r>
            <a:r>
              <a:rPr lang="en-US" sz="2000" u="sng" dirty="0"/>
              <a:t>5 months after the original purchase date</a:t>
            </a:r>
            <a:r>
              <a:rPr lang="en-US" sz="2000" dirty="0"/>
              <a:t> and 1 month </a:t>
            </a:r>
            <a:r>
              <a:rPr lang="en-US" sz="2000" u="sng" dirty="0"/>
              <a:t>after the NSF award expired </a:t>
            </a:r>
            <a:r>
              <a:rPr lang="en-US" sz="2000" dirty="0"/>
              <a:t>on December 31, 2013</a:t>
            </a:r>
            <a:r>
              <a:rPr lang="en-US" sz="2000" dirty="0" smtClean="0"/>
              <a:t>.” </a:t>
            </a:r>
            <a:endParaRPr lang="en-US" sz="2000" dirty="0"/>
          </a:p>
          <a:p>
            <a:endParaRPr lang="en-US" sz="2800" b="1" dirty="0" smtClean="0"/>
          </a:p>
          <a:p>
            <a:endParaRPr lang="en-US" sz="2800" b="1" dirty="0" smtClean="0"/>
          </a:p>
          <a:p>
            <a:r>
              <a:rPr lang="en-US" sz="2800" b="1" dirty="0"/>
              <a:t>		</a:t>
            </a:r>
            <a:endParaRPr lang="en-US" sz="2800" b="1" dirty="0" smtClean="0"/>
          </a:p>
          <a:p>
            <a:endParaRPr lang="en-US" sz="2800" b="1" dirty="0" smtClean="0"/>
          </a:p>
          <a:p>
            <a:endParaRPr lang="en-US" sz="2800" b="1" dirty="0"/>
          </a:p>
        </p:txBody>
      </p:sp>
    </p:spTree>
    <p:extLst>
      <p:ext uri="{BB962C8B-B14F-4D97-AF65-F5344CB8AC3E}">
        <p14:creationId xmlns:p14="http://schemas.microsoft.com/office/powerpoint/2010/main" val="283638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OSP Post </a:t>
            </a:r>
            <a:r>
              <a:rPr lang="en-US" dirty="0"/>
              <a:t>Award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25</a:t>
            </a:fld>
            <a:endParaRPr lang="en-US" dirty="0">
              <a:solidFill>
                <a:prstClr val="black"/>
              </a:solidFill>
            </a:endParaRPr>
          </a:p>
        </p:txBody>
      </p:sp>
      <p:sp>
        <p:nvSpPr>
          <p:cNvPr id="4" name="Rectangle 3"/>
          <p:cNvSpPr/>
          <p:nvPr/>
        </p:nvSpPr>
        <p:spPr>
          <a:xfrm>
            <a:off x="2209800" y="3286780"/>
            <a:ext cx="5943600" cy="523220"/>
          </a:xfrm>
          <a:prstGeom prst="rect">
            <a:avLst/>
          </a:prstGeom>
        </p:spPr>
        <p:txBody>
          <a:bodyPr wrap="square">
            <a:spAutoFit/>
          </a:bodyPr>
          <a:lstStyle/>
          <a:p>
            <a:r>
              <a:rPr lang="en-US" sz="2800" b="1" dirty="0" smtClean="0"/>
              <a:t>Reminders &amp; Other Updates</a:t>
            </a:r>
            <a:endParaRPr lang="en-US" sz="2800" b="1" dirty="0"/>
          </a:p>
        </p:txBody>
      </p:sp>
    </p:spTree>
    <p:extLst>
      <p:ext uri="{BB962C8B-B14F-4D97-AF65-F5344CB8AC3E}">
        <p14:creationId xmlns:p14="http://schemas.microsoft.com/office/powerpoint/2010/main" val="3863574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Award Update-Cost Transfer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26</a:t>
            </a:fld>
            <a:endParaRPr lang="en-US" dirty="0"/>
          </a:p>
        </p:txBody>
      </p:sp>
      <p:sp>
        <p:nvSpPr>
          <p:cNvPr id="4" name="TextBox 3"/>
          <p:cNvSpPr txBox="1"/>
          <p:nvPr/>
        </p:nvSpPr>
        <p:spPr>
          <a:xfrm>
            <a:off x="800100" y="1733127"/>
            <a:ext cx="7734300" cy="3970318"/>
          </a:xfrm>
          <a:prstGeom prst="rect">
            <a:avLst/>
          </a:prstGeom>
          <a:noFill/>
        </p:spPr>
        <p:txBody>
          <a:bodyPr wrap="square" rtlCol="0">
            <a:spAutoFit/>
          </a:bodyPr>
          <a:lstStyle/>
          <a:p>
            <a:r>
              <a:rPr lang="en-US" sz="2800" b="1" dirty="0" smtClean="0"/>
              <a:t>Importance of Cost Transfer Policy:</a:t>
            </a:r>
          </a:p>
          <a:p>
            <a:endParaRPr lang="en-US" sz="2800" dirty="0" smtClean="0"/>
          </a:p>
          <a:p>
            <a:pPr marL="914400" lvl="1" indent="-457200">
              <a:buFont typeface="Wingdings" panose="05000000000000000000" pitchFamily="2" charset="2"/>
              <a:buChar char="§"/>
            </a:pPr>
            <a:r>
              <a:rPr lang="en-US" sz="2400" dirty="0" smtClean="0"/>
              <a:t>To establish internal control and timely review of accurate costing to federal awards</a:t>
            </a:r>
          </a:p>
          <a:p>
            <a:pPr marL="914400" lvl="1" indent="-457200">
              <a:buFont typeface="Wingdings" panose="05000000000000000000" pitchFamily="2" charset="2"/>
              <a:buChar char="§"/>
            </a:pPr>
            <a:r>
              <a:rPr lang="en-US" sz="2400" dirty="0" smtClean="0"/>
              <a:t>To </a:t>
            </a:r>
            <a:r>
              <a:rPr lang="en-US" sz="2400" dirty="0"/>
              <a:t>ensure billing/draw down of funds are for allowable costs.</a:t>
            </a:r>
          </a:p>
          <a:p>
            <a:pPr marL="914400" lvl="1" indent="-457200">
              <a:buFont typeface="Wingdings" panose="05000000000000000000" pitchFamily="2" charset="2"/>
              <a:buChar char="§"/>
            </a:pPr>
            <a:r>
              <a:rPr lang="en-US" sz="2400" dirty="0"/>
              <a:t>To Identify and evaluate possible breakdown in internal controls.</a:t>
            </a:r>
          </a:p>
          <a:p>
            <a:pPr marL="1828800" lvl="3" indent="-457200">
              <a:buFont typeface="Courier New" panose="02070309020205020404" pitchFamily="49" charset="0"/>
              <a:buChar char="o"/>
            </a:pPr>
            <a:r>
              <a:rPr lang="en-US" sz="2400" dirty="0"/>
              <a:t>And take necessary action to improve controls</a:t>
            </a:r>
          </a:p>
          <a:p>
            <a:pPr marL="914400" lvl="1" indent="-457200">
              <a:buFont typeface="Wingdings" panose="05000000000000000000" pitchFamily="2" charset="2"/>
              <a:buChar char="§"/>
            </a:pPr>
            <a:endParaRPr lang="en-US" sz="2800" dirty="0" smtClean="0"/>
          </a:p>
        </p:txBody>
      </p:sp>
      <p:pic>
        <p:nvPicPr>
          <p:cNvPr id="8" name="Picture 7"/>
          <p:cNvPicPr>
            <a:picLocks noChangeAspect="1"/>
          </p:cNvPicPr>
          <p:nvPr/>
        </p:nvPicPr>
        <p:blipFill>
          <a:blip r:embed="rId3"/>
          <a:stretch>
            <a:fillRect/>
          </a:stretch>
        </p:blipFill>
        <p:spPr>
          <a:xfrm>
            <a:off x="6438900" y="1627250"/>
            <a:ext cx="2095500" cy="1032798"/>
          </a:xfrm>
          <a:prstGeom prst="rect">
            <a:avLst/>
          </a:prstGeom>
        </p:spPr>
      </p:pic>
    </p:spTree>
    <p:extLst>
      <p:ext uri="{BB962C8B-B14F-4D97-AF65-F5344CB8AC3E}">
        <p14:creationId xmlns:p14="http://schemas.microsoft.com/office/powerpoint/2010/main" val="59580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Award Update-Cost Transfer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27</a:t>
            </a:fld>
            <a:endParaRPr lang="en-US" dirty="0"/>
          </a:p>
        </p:txBody>
      </p:sp>
      <p:sp>
        <p:nvSpPr>
          <p:cNvPr id="4" name="TextBox 3"/>
          <p:cNvSpPr txBox="1"/>
          <p:nvPr/>
        </p:nvSpPr>
        <p:spPr>
          <a:xfrm>
            <a:off x="990600" y="1733127"/>
            <a:ext cx="7543800" cy="4585871"/>
          </a:xfrm>
          <a:prstGeom prst="rect">
            <a:avLst/>
          </a:prstGeom>
          <a:noFill/>
        </p:spPr>
        <p:txBody>
          <a:bodyPr wrap="square" rtlCol="0">
            <a:spAutoFit/>
          </a:bodyPr>
          <a:lstStyle/>
          <a:p>
            <a:r>
              <a:rPr lang="en-US" sz="2800" b="1" dirty="0" smtClean="0"/>
              <a:t>UG Policy/Requirement-</a:t>
            </a:r>
          </a:p>
          <a:p>
            <a:endParaRPr lang="en-US" sz="2400" dirty="0" smtClean="0"/>
          </a:p>
          <a:p>
            <a:pPr marL="457200" indent="-457200">
              <a:buFont typeface="Arial" panose="020B0604020202020204" pitchFamily="34" charset="0"/>
              <a:buChar char="•"/>
            </a:pPr>
            <a:r>
              <a:rPr lang="en-US" sz="2400" b="1" dirty="0" smtClean="0"/>
              <a:t>§ </a:t>
            </a:r>
            <a:r>
              <a:rPr lang="en-US" sz="2400" b="1" dirty="0"/>
              <a:t>200.303 Internal controls-</a:t>
            </a:r>
          </a:p>
          <a:p>
            <a:pPr lvl="2"/>
            <a:r>
              <a:rPr lang="en-US" sz="2400" dirty="0"/>
              <a:t>(a) Establish and maintain effective </a:t>
            </a:r>
            <a:r>
              <a:rPr lang="en-US" sz="2400" b="1" dirty="0"/>
              <a:t>internal control</a:t>
            </a:r>
            <a:r>
              <a:rPr lang="en-US" sz="2400" dirty="0"/>
              <a:t> over the Federal award </a:t>
            </a:r>
            <a:r>
              <a:rPr lang="en-US" sz="2400" b="1" dirty="0"/>
              <a:t>that provides reasonable assurance</a:t>
            </a:r>
            <a:r>
              <a:rPr lang="en-US" sz="2400" dirty="0"/>
              <a:t> that the non-Federal entity is managing the Federal award in compliance with Federal statutes, regulations, </a:t>
            </a:r>
            <a:r>
              <a:rPr lang="en-US" sz="2400" dirty="0" smtClean="0"/>
              <a:t>and </a:t>
            </a:r>
            <a:r>
              <a:rPr lang="en-US" sz="2400" dirty="0"/>
              <a:t>the terms and conditions of the Federal award</a:t>
            </a:r>
            <a:r>
              <a:rPr lang="en-US" sz="2400" dirty="0" smtClean="0"/>
              <a:t>.</a:t>
            </a:r>
          </a:p>
          <a:p>
            <a:pPr lvl="3"/>
            <a:endParaRPr lang="en-US" sz="2400" dirty="0" smtClean="0"/>
          </a:p>
          <a:p>
            <a:pPr lvl="2"/>
            <a:endParaRPr lang="en-US" sz="2400" dirty="0" smtClean="0"/>
          </a:p>
          <a:p>
            <a:endParaRPr lang="en-US" sz="2400" dirty="0" smtClean="0"/>
          </a:p>
        </p:txBody>
      </p:sp>
      <p:pic>
        <p:nvPicPr>
          <p:cNvPr id="8" name="Picture 7"/>
          <p:cNvPicPr>
            <a:picLocks noChangeAspect="1"/>
          </p:cNvPicPr>
          <p:nvPr/>
        </p:nvPicPr>
        <p:blipFill>
          <a:blip r:embed="rId3"/>
          <a:stretch>
            <a:fillRect/>
          </a:stretch>
        </p:blipFill>
        <p:spPr>
          <a:xfrm>
            <a:off x="6438900" y="1627250"/>
            <a:ext cx="2095500" cy="1032798"/>
          </a:xfrm>
          <a:prstGeom prst="rect">
            <a:avLst/>
          </a:prstGeom>
        </p:spPr>
      </p:pic>
    </p:spTree>
    <p:extLst>
      <p:ext uri="{BB962C8B-B14F-4D97-AF65-F5344CB8AC3E}">
        <p14:creationId xmlns:p14="http://schemas.microsoft.com/office/powerpoint/2010/main" val="1944480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Award Update-Cost Transfer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28</a:t>
            </a:fld>
            <a:endParaRPr lang="en-US" dirty="0"/>
          </a:p>
        </p:txBody>
      </p:sp>
      <p:sp>
        <p:nvSpPr>
          <p:cNvPr id="4" name="TextBox 3"/>
          <p:cNvSpPr txBox="1"/>
          <p:nvPr/>
        </p:nvSpPr>
        <p:spPr>
          <a:xfrm>
            <a:off x="836645" y="1905000"/>
            <a:ext cx="7620000" cy="3108543"/>
          </a:xfrm>
          <a:prstGeom prst="rect">
            <a:avLst/>
          </a:prstGeom>
          <a:noFill/>
        </p:spPr>
        <p:txBody>
          <a:bodyPr wrap="square" rtlCol="0">
            <a:spAutoFit/>
          </a:bodyPr>
          <a:lstStyle/>
          <a:p>
            <a:pPr lvl="2"/>
            <a:endParaRPr lang="en-US" sz="2400" dirty="0" smtClean="0"/>
          </a:p>
          <a:p>
            <a:pPr lvl="1"/>
            <a:r>
              <a:rPr lang="en-US" sz="2800" b="1" dirty="0" smtClean="0"/>
              <a:t>NIH Grant Policy Statement(GPS)</a:t>
            </a:r>
          </a:p>
          <a:p>
            <a:pPr marL="1371600" lvl="2" indent="-457200">
              <a:buFont typeface="Courier New" panose="02070309020205020404" pitchFamily="49" charset="0"/>
              <a:buChar char="o"/>
            </a:pPr>
            <a:r>
              <a:rPr lang="en-US" sz="2400" dirty="0" smtClean="0"/>
              <a:t>“The </a:t>
            </a:r>
            <a:r>
              <a:rPr lang="en-US" sz="2400" dirty="0"/>
              <a:t>recipient should have </a:t>
            </a:r>
            <a:r>
              <a:rPr lang="en-US" sz="2400" b="1" dirty="0"/>
              <a:t>systems in place to detect such errors within a reasonable </a:t>
            </a:r>
            <a:r>
              <a:rPr lang="en-US" sz="2400" b="1" dirty="0" smtClean="0"/>
              <a:t>time frame</a:t>
            </a:r>
            <a:r>
              <a:rPr lang="en-US" sz="2400" dirty="0"/>
              <a:t>; untimely </a:t>
            </a:r>
            <a:r>
              <a:rPr lang="en-US" sz="2400" b="1" dirty="0"/>
              <a:t>discovery of errors could be an indication of poor internal controls</a:t>
            </a:r>
            <a:r>
              <a:rPr lang="en-US" sz="2400" dirty="0"/>
              <a:t>. </a:t>
            </a:r>
            <a:r>
              <a:rPr lang="en-US" sz="2400" b="1" dirty="0"/>
              <a:t>Frequent errors </a:t>
            </a:r>
            <a:r>
              <a:rPr lang="en-US" sz="2400" dirty="0" smtClean="0"/>
              <a:t>in recording </a:t>
            </a:r>
            <a:r>
              <a:rPr lang="en-US" sz="2400" dirty="0"/>
              <a:t>costs </a:t>
            </a:r>
            <a:r>
              <a:rPr lang="en-US" sz="2400" b="1" dirty="0"/>
              <a:t>may indicate the need for </a:t>
            </a:r>
            <a:r>
              <a:rPr lang="en-US" sz="2400" b="1" dirty="0" smtClean="0"/>
              <a:t>accounting system </a:t>
            </a:r>
            <a:r>
              <a:rPr lang="en-US" sz="2400" b="1" dirty="0"/>
              <a:t>improvements, </a:t>
            </a:r>
            <a:endParaRPr lang="en-US" sz="2400" b="1" dirty="0" smtClean="0"/>
          </a:p>
        </p:txBody>
      </p:sp>
      <p:pic>
        <p:nvPicPr>
          <p:cNvPr id="8" name="Picture 7"/>
          <p:cNvPicPr>
            <a:picLocks noChangeAspect="1"/>
          </p:cNvPicPr>
          <p:nvPr/>
        </p:nvPicPr>
        <p:blipFill>
          <a:blip r:embed="rId3"/>
          <a:stretch>
            <a:fillRect/>
          </a:stretch>
        </p:blipFill>
        <p:spPr>
          <a:xfrm>
            <a:off x="6382916" y="1600200"/>
            <a:ext cx="2095500" cy="1032798"/>
          </a:xfrm>
          <a:prstGeom prst="rect">
            <a:avLst/>
          </a:prstGeom>
        </p:spPr>
      </p:pic>
    </p:spTree>
    <p:extLst>
      <p:ext uri="{BB962C8B-B14F-4D97-AF65-F5344CB8AC3E}">
        <p14:creationId xmlns:p14="http://schemas.microsoft.com/office/powerpoint/2010/main" val="3351778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Award Update-Cost Transfer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29</a:t>
            </a:fld>
            <a:endParaRPr lang="en-US" dirty="0"/>
          </a:p>
        </p:txBody>
      </p:sp>
      <p:sp>
        <p:nvSpPr>
          <p:cNvPr id="4" name="TextBox 3"/>
          <p:cNvSpPr txBox="1"/>
          <p:nvPr/>
        </p:nvSpPr>
        <p:spPr>
          <a:xfrm>
            <a:off x="914400" y="1981200"/>
            <a:ext cx="7467600" cy="3416320"/>
          </a:xfrm>
          <a:prstGeom prst="rect">
            <a:avLst/>
          </a:prstGeom>
          <a:noFill/>
        </p:spPr>
        <p:txBody>
          <a:bodyPr wrap="square" rtlCol="0">
            <a:spAutoFit/>
          </a:bodyPr>
          <a:lstStyle/>
          <a:p>
            <a:pPr lvl="2"/>
            <a:endParaRPr lang="en-US" sz="2400" dirty="0" smtClean="0"/>
          </a:p>
          <a:p>
            <a:pPr lvl="2"/>
            <a:endParaRPr lang="en-US" sz="2400" dirty="0"/>
          </a:p>
          <a:p>
            <a:pPr lvl="2"/>
            <a:r>
              <a:rPr lang="en-US" sz="2400" b="1" dirty="0" smtClean="0"/>
              <a:t>enhanced </a:t>
            </a:r>
            <a:r>
              <a:rPr lang="en-US" sz="2400" b="1" dirty="0"/>
              <a:t>internal controls</a:t>
            </a:r>
            <a:r>
              <a:rPr lang="en-US" sz="2400" b="1" dirty="0" smtClean="0"/>
              <a:t>, or </a:t>
            </a:r>
            <a:r>
              <a:rPr lang="en-US" sz="2400" b="1" dirty="0"/>
              <a:t>both</a:t>
            </a:r>
            <a:r>
              <a:rPr lang="en-US" sz="2400" dirty="0"/>
              <a:t>. If such errors occur, recipients are encouraged to </a:t>
            </a:r>
            <a:r>
              <a:rPr lang="en-US" sz="2400" b="1" dirty="0"/>
              <a:t>evaluate the need for improvements and to</a:t>
            </a:r>
          </a:p>
          <a:p>
            <a:pPr lvl="2"/>
            <a:r>
              <a:rPr lang="en-US" sz="2400" b="1" dirty="0"/>
              <a:t>make whatever improvements are deemed necessary to prevent reoccurrence</a:t>
            </a:r>
            <a:r>
              <a:rPr lang="en-US" sz="2400" dirty="0" smtClean="0"/>
              <a:t>.”</a:t>
            </a:r>
          </a:p>
          <a:p>
            <a:pPr marL="914400" lvl="1" indent="-457200">
              <a:buFont typeface="Courier New" panose="02070309020205020404" pitchFamily="49" charset="0"/>
              <a:buChar char="o"/>
            </a:pPr>
            <a:endParaRPr lang="en-US" sz="2400" dirty="0" smtClean="0"/>
          </a:p>
          <a:p>
            <a:r>
              <a:rPr lang="en-US" sz="2400" dirty="0" smtClean="0">
                <a:solidFill>
                  <a:srgbClr val="0070C0"/>
                </a:solidFill>
              </a:rPr>
              <a:t>https</a:t>
            </a:r>
            <a:r>
              <a:rPr lang="en-US" sz="2400" dirty="0">
                <a:solidFill>
                  <a:srgbClr val="0070C0"/>
                </a:solidFill>
              </a:rPr>
              <a:t>://grants.nih.gov/grants/policy/nihgps/nihgps.pdf</a:t>
            </a:r>
            <a:endParaRPr lang="en-US" sz="2400" dirty="0" smtClean="0">
              <a:solidFill>
                <a:srgbClr val="0070C0"/>
              </a:solidFill>
            </a:endParaRPr>
          </a:p>
        </p:txBody>
      </p:sp>
      <p:pic>
        <p:nvPicPr>
          <p:cNvPr id="8" name="Picture 7"/>
          <p:cNvPicPr>
            <a:picLocks noChangeAspect="1"/>
          </p:cNvPicPr>
          <p:nvPr/>
        </p:nvPicPr>
        <p:blipFill>
          <a:blip r:embed="rId3"/>
          <a:stretch>
            <a:fillRect/>
          </a:stretch>
        </p:blipFill>
        <p:spPr>
          <a:xfrm>
            <a:off x="6438900" y="1627250"/>
            <a:ext cx="2095500" cy="1032798"/>
          </a:xfrm>
          <a:prstGeom prst="rect">
            <a:avLst/>
          </a:prstGeom>
        </p:spPr>
      </p:pic>
    </p:spTree>
    <p:extLst>
      <p:ext uri="{BB962C8B-B14F-4D97-AF65-F5344CB8AC3E}">
        <p14:creationId xmlns:p14="http://schemas.microsoft.com/office/powerpoint/2010/main" val="402112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a:t>
            </a:fld>
            <a:endParaRPr lang="en-US" dirty="0"/>
          </a:p>
        </p:txBody>
      </p:sp>
      <p:sp>
        <p:nvSpPr>
          <p:cNvPr id="4" name="TextBox 3"/>
          <p:cNvSpPr txBox="1"/>
          <p:nvPr/>
        </p:nvSpPr>
        <p:spPr>
          <a:xfrm>
            <a:off x="838200" y="1752600"/>
            <a:ext cx="7696200" cy="3108543"/>
          </a:xfrm>
          <a:prstGeom prst="rect">
            <a:avLst/>
          </a:prstGeom>
          <a:noFill/>
        </p:spPr>
        <p:txBody>
          <a:bodyPr wrap="square" rtlCol="0">
            <a:spAutoFit/>
          </a:bodyPr>
          <a:lstStyle/>
          <a:p>
            <a:pPr>
              <a:buFont typeface="Arial" pitchFamily="34" charset="0"/>
              <a:buChar char="•"/>
            </a:pPr>
            <a:r>
              <a:rPr lang="en-US" sz="2800" dirty="0" smtClean="0"/>
              <a:t>Sponsor Systems Submission (</a:t>
            </a:r>
            <a:r>
              <a:rPr lang="en-US" sz="2800" b="1" dirty="0" smtClean="0"/>
              <a:t>S</a:t>
            </a:r>
            <a:r>
              <a:rPr lang="en-US" sz="2800" b="1" baseline="30000" dirty="0" smtClean="0"/>
              <a:t>3</a:t>
            </a:r>
            <a:r>
              <a:rPr lang="en-US" sz="2800" dirty="0" smtClean="0"/>
              <a:t>) Pilot Update</a:t>
            </a:r>
          </a:p>
          <a:p>
            <a:pPr lvl="1">
              <a:buFont typeface="Arial" pitchFamily="34" charset="0"/>
              <a:buChar char="•"/>
            </a:pPr>
            <a:r>
              <a:rPr lang="en-US" sz="2400" dirty="0" smtClean="0"/>
              <a:t>Based on a successful 8 week pilot, we have determined that submitting proposals in Sponsor Systems has no negative effect on the review or submission process</a:t>
            </a:r>
          </a:p>
          <a:p>
            <a:pPr lvl="1">
              <a:buFont typeface="Arial" pitchFamily="34" charset="0"/>
              <a:buChar char="•"/>
            </a:pPr>
            <a:r>
              <a:rPr lang="en-US" sz="2400" dirty="0" smtClean="0"/>
              <a:t>Trainings for ASSIST will be available this summer, with WorkSpace training coming soon</a:t>
            </a:r>
          </a:p>
          <a:p>
            <a:pPr lvl="1">
              <a:buFont typeface="Arial" pitchFamily="34" charset="0"/>
              <a:buChar char="•"/>
            </a:pPr>
            <a:r>
              <a:rPr lang="en-US" sz="2400" dirty="0" smtClean="0"/>
              <a:t>Please refer to the </a:t>
            </a:r>
            <a:r>
              <a:rPr lang="en-US" sz="2400" dirty="0" smtClean="0">
                <a:hlinkClick r:id="rId2"/>
              </a:rPr>
              <a:t>FAQ</a:t>
            </a:r>
            <a:r>
              <a:rPr lang="en-US" sz="2400" dirty="0" smtClean="0"/>
              <a:t> document or call/email your Pre-Award contact with any questions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648200"/>
            <a:ext cx="1386488" cy="1323967"/>
          </a:xfrm>
          <a:prstGeom prst="rect">
            <a:avLst/>
          </a:prstGeom>
        </p:spPr>
      </p:pic>
    </p:spTree>
    <p:extLst>
      <p:ext uri="{BB962C8B-B14F-4D97-AF65-F5344CB8AC3E}">
        <p14:creationId xmlns:p14="http://schemas.microsoft.com/office/powerpoint/2010/main" val="3229335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Award Update-Cost Transfer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30</a:t>
            </a:fld>
            <a:endParaRPr lang="en-US" dirty="0"/>
          </a:p>
        </p:txBody>
      </p:sp>
      <p:sp>
        <p:nvSpPr>
          <p:cNvPr id="4" name="TextBox 3"/>
          <p:cNvSpPr txBox="1"/>
          <p:nvPr/>
        </p:nvSpPr>
        <p:spPr>
          <a:xfrm>
            <a:off x="609600" y="1911410"/>
            <a:ext cx="7924800" cy="3539430"/>
          </a:xfrm>
          <a:prstGeom prst="rect">
            <a:avLst/>
          </a:prstGeom>
          <a:noFill/>
        </p:spPr>
        <p:txBody>
          <a:bodyPr wrap="square" rtlCol="0">
            <a:spAutoFit/>
          </a:bodyPr>
          <a:lstStyle/>
          <a:p>
            <a:pPr lvl="2"/>
            <a:endParaRPr lang="en-US" sz="2400" dirty="0" smtClean="0"/>
          </a:p>
          <a:p>
            <a:pPr lvl="1"/>
            <a:r>
              <a:rPr lang="en-US" sz="2800" b="1" dirty="0" smtClean="0"/>
              <a:t>Cost Transfer Risk Areas</a:t>
            </a:r>
          </a:p>
          <a:p>
            <a:pPr lvl="1"/>
            <a:endParaRPr lang="en-US" sz="2800" b="1" dirty="0" smtClean="0"/>
          </a:p>
          <a:p>
            <a:pPr marL="1371600" lvl="2" indent="-457200">
              <a:buFont typeface="Arial" panose="020B0604020202020204" pitchFamily="34" charset="0"/>
              <a:buChar char="•"/>
            </a:pPr>
            <a:r>
              <a:rPr lang="en-US" sz="2400" dirty="0" smtClean="0"/>
              <a:t>Transfers made after or closer to the award end date</a:t>
            </a:r>
          </a:p>
          <a:p>
            <a:pPr marL="1371600" lvl="2" indent="-457200">
              <a:buFont typeface="Arial" panose="020B0604020202020204" pitchFamily="34" charset="0"/>
              <a:buChar char="•"/>
            </a:pPr>
            <a:r>
              <a:rPr lang="en-US" sz="2400" dirty="0" smtClean="0"/>
              <a:t>Transfers lacking sufficient justification or supporting documentation or approvals</a:t>
            </a:r>
          </a:p>
          <a:p>
            <a:pPr marL="1371600" lvl="2" indent="-457200">
              <a:buFont typeface="Arial" panose="020B0604020202020204" pitchFamily="34" charset="0"/>
              <a:buChar char="•"/>
            </a:pPr>
            <a:r>
              <a:rPr lang="en-US" sz="2400" dirty="0" smtClean="0"/>
              <a:t>Salary transfers made after effort reports are certified</a:t>
            </a:r>
          </a:p>
        </p:txBody>
      </p:sp>
      <p:pic>
        <p:nvPicPr>
          <p:cNvPr id="8" name="Picture 7"/>
          <p:cNvPicPr>
            <a:picLocks noChangeAspect="1"/>
          </p:cNvPicPr>
          <p:nvPr/>
        </p:nvPicPr>
        <p:blipFill>
          <a:blip r:embed="rId3"/>
          <a:stretch>
            <a:fillRect/>
          </a:stretch>
        </p:blipFill>
        <p:spPr>
          <a:xfrm>
            <a:off x="6438900" y="1627250"/>
            <a:ext cx="2095500" cy="1032798"/>
          </a:xfrm>
          <a:prstGeom prst="rect">
            <a:avLst/>
          </a:prstGeom>
        </p:spPr>
      </p:pic>
    </p:spTree>
    <p:extLst>
      <p:ext uri="{BB962C8B-B14F-4D97-AF65-F5344CB8AC3E}">
        <p14:creationId xmlns:p14="http://schemas.microsoft.com/office/powerpoint/2010/main" val="2556442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371600"/>
          </a:xfrm>
        </p:spPr>
        <p:txBody>
          <a:bodyPr/>
          <a:lstStyle/>
          <a:p>
            <a:r>
              <a:rPr lang="en-US" dirty="0" smtClean="0"/>
              <a:t>Post Award Update – Website Update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31</a:t>
            </a:fld>
            <a:endParaRPr lang="en-US" dirty="0"/>
          </a:p>
        </p:txBody>
      </p:sp>
      <p:sp>
        <p:nvSpPr>
          <p:cNvPr id="4" name="TextBox 3"/>
          <p:cNvSpPr txBox="1"/>
          <p:nvPr/>
        </p:nvSpPr>
        <p:spPr>
          <a:xfrm>
            <a:off x="838200" y="1752600"/>
            <a:ext cx="7543800" cy="3416320"/>
          </a:xfrm>
          <a:prstGeom prst="rect">
            <a:avLst/>
          </a:prstGeom>
          <a:noFill/>
        </p:spPr>
        <p:txBody>
          <a:bodyPr wrap="square" rtlCol="0">
            <a:spAutoFit/>
          </a:bodyPr>
          <a:lstStyle/>
          <a:p>
            <a:r>
              <a:rPr lang="en-US" sz="2800" b="1" dirty="0" smtClean="0"/>
              <a:t>What is the FDP?</a:t>
            </a:r>
          </a:p>
          <a:p>
            <a:endParaRPr lang="en-US" sz="2000" dirty="0" smtClean="0"/>
          </a:p>
          <a:p>
            <a:r>
              <a:rPr lang="en-US" sz="2000" dirty="0" smtClean="0"/>
              <a:t>This article </a:t>
            </a:r>
            <a:r>
              <a:rPr lang="en-US" sz="2000" dirty="0"/>
              <a:t>will shed some light on the who, what, when, where, why, and how of the FDP</a:t>
            </a:r>
            <a:r>
              <a:rPr lang="en-US" sz="2000" dirty="0" smtClean="0"/>
              <a:t>.</a:t>
            </a:r>
          </a:p>
          <a:p>
            <a:endParaRPr lang="en-US" sz="2000" dirty="0"/>
          </a:p>
          <a:p>
            <a:r>
              <a:rPr lang="en-US" sz="2000" b="1" dirty="0" smtClean="0"/>
              <a:t>Research at Brown</a:t>
            </a:r>
          </a:p>
          <a:p>
            <a:pPr marL="285750" indent="-285750">
              <a:buFont typeface="Wingdings" panose="05000000000000000000" pitchFamily="2" charset="2"/>
              <a:buChar char="Ø"/>
            </a:pPr>
            <a:r>
              <a:rPr lang="en-US" sz="2000" dirty="0" smtClean="0"/>
              <a:t>How Do I…?</a:t>
            </a:r>
          </a:p>
          <a:p>
            <a:pPr marL="742950" lvl="1" indent="-285750">
              <a:buFont typeface="Wingdings" panose="05000000000000000000" pitchFamily="2" charset="2"/>
              <a:buChar char="Ø"/>
            </a:pPr>
            <a:r>
              <a:rPr lang="en-US" sz="2000" dirty="0" smtClean="0"/>
              <a:t>Manage an Award</a:t>
            </a:r>
          </a:p>
          <a:p>
            <a:pPr marL="1200150" lvl="2" indent="-285750">
              <a:buFont typeface="Wingdings" panose="05000000000000000000" pitchFamily="2" charset="2"/>
              <a:buChar char="Ø"/>
            </a:pPr>
            <a:r>
              <a:rPr lang="en-US" sz="2000" dirty="0" smtClean="0"/>
              <a:t>What is the FDP?</a:t>
            </a:r>
          </a:p>
          <a:p>
            <a:pPr marL="1200150" lvl="2" indent="-285750">
              <a:buFont typeface="Wingdings" panose="05000000000000000000" pitchFamily="2" charset="2"/>
              <a:buChar char="Ø"/>
            </a:pPr>
            <a:endParaRPr lang="en-US" sz="1400" dirty="0"/>
          </a:p>
          <a:p>
            <a:r>
              <a:rPr lang="en-US" sz="1400" dirty="0">
                <a:hlinkClick r:id="rId3"/>
              </a:rPr>
              <a:t>https://www.brown.edu/research/conducting-research-brown/how-do-i</a:t>
            </a:r>
            <a:endParaRPr lang="en-US" sz="1400" dirty="0" smtClean="0"/>
          </a:p>
        </p:txBody>
      </p:sp>
      <p:pic>
        <p:nvPicPr>
          <p:cNvPr id="5" name="Picture 4"/>
          <p:cNvPicPr>
            <a:picLocks noChangeAspect="1"/>
          </p:cNvPicPr>
          <p:nvPr/>
        </p:nvPicPr>
        <p:blipFill>
          <a:blip r:embed="rId4"/>
          <a:stretch>
            <a:fillRect/>
          </a:stretch>
        </p:blipFill>
        <p:spPr>
          <a:xfrm>
            <a:off x="6344824" y="3443978"/>
            <a:ext cx="2066723" cy="1554615"/>
          </a:xfrm>
          <a:prstGeom prst="rect">
            <a:avLst/>
          </a:prstGeom>
        </p:spPr>
      </p:pic>
    </p:spTree>
    <p:extLst>
      <p:ext uri="{BB962C8B-B14F-4D97-AF65-F5344CB8AC3E}">
        <p14:creationId xmlns:p14="http://schemas.microsoft.com/office/powerpoint/2010/main" val="2104512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66800"/>
          </a:xfrm>
        </p:spPr>
        <p:txBody>
          <a:bodyPr/>
          <a:lstStyle/>
          <a:p>
            <a:r>
              <a:rPr lang="en-US" dirty="0" smtClean="0"/>
              <a:t>OSP Post </a:t>
            </a:r>
            <a:r>
              <a:rPr lang="en-US" dirty="0"/>
              <a:t>Award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32</a:t>
            </a:fld>
            <a:endParaRPr lang="en-US" dirty="0">
              <a:solidFill>
                <a:prstClr val="black"/>
              </a:solidFill>
            </a:endParaRPr>
          </a:p>
        </p:txBody>
      </p:sp>
      <p:sp>
        <p:nvSpPr>
          <p:cNvPr id="4" name="Rectangle 3"/>
          <p:cNvSpPr/>
          <p:nvPr/>
        </p:nvSpPr>
        <p:spPr>
          <a:xfrm>
            <a:off x="2606590" y="3286780"/>
            <a:ext cx="3930820" cy="523220"/>
          </a:xfrm>
          <a:prstGeom prst="rect">
            <a:avLst/>
          </a:prstGeom>
        </p:spPr>
        <p:txBody>
          <a:bodyPr wrap="none">
            <a:spAutoFit/>
          </a:bodyPr>
          <a:lstStyle/>
          <a:p>
            <a:r>
              <a:rPr lang="en-US" sz="2800" b="1" dirty="0"/>
              <a:t>OSP- EFFORT REPORTING</a:t>
            </a:r>
          </a:p>
        </p:txBody>
      </p:sp>
    </p:spTree>
    <p:extLst>
      <p:ext uri="{BB962C8B-B14F-4D97-AF65-F5344CB8AC3E}">
        <p14:creationId xmlns:p14="http://schemas.microsoft.com/office/powerpoint/2010/main" val="2423595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Terminated Employee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33</a:t>
            </a:fld>
            <a:endParaRPr lang="en-US" dirty="0"/>
          </a:p>
        </p:txBody>
      </p:sp>
      <p:graphicFrame>
        <p:nvGraphicFramePr>
          <p:cNvPr id="9" name="Diagram 8"/>
          <p:cNvGraphicFramePr/>
          <p:nvPr>
            <p:extLst/>
          </p:nvPr>
        </p:nvGraphicFramePr>
        <p:xfrm>
          <a:off x="914400" y="1676400"/>
          <a:ext cx="7239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4784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Upcoming Effort Reporting Dates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34</a:t>
            </a:fld>
            <a:endParaRPr lang="en-US" dirty="0"/>
          </a:p>
        </p:txBody>
      </p:sp>
      <p:graphicFrame>
        <p:nvGraphicFramePr>
          <p:cNvPr id="5" name="Table 4"/>
          <p:cNvGraphicFramePr>
            <a:graphicFrameLocks noGrp="1"/>
          </p:cNvGraphicFramePr>
          <p:nvPr>
            <p:extLst/>
          </p:nvPr>
        </p:nvGraphicFramePr>
        <p:xfrm>
          <a:off x="914400" y="1676400"/>
          <a:ext cx="7391400" cy="4337527"/>
        </p:xfrm>
        <a:graphic>
          <a:graphicData uri="http://schemas.openxmlformats.org/drawingml/2006/table">
            <a:tbl>
              <a:tblPr firstRow="1" bandRow="1">
                <a:tableStyleId>{5C22544A-7EE6-4342-B048-85BDC9FD1C3A}</a:tableStyleId>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644377">
                <a:tc>
                  <a:txBody>
                    <a:bodyPr/>
                    <a:lstStyle/>
                    <a:p>
                      <a:pPr algn="just"/>
                      <a:r>
                        <a:rPr lang="en-US" dirty="0" smtClean="0"/>
                        <a:t>Certification Period</a:t>
                      </a:r>
                      <a:endParaRPr lang="en-US" dirty="0"/>
                    </a:p>
                  </a:txBody>
                  <a:tcPr/>
                </a:tc>
                <a:tc>
                  <a:txBody>
                    <a:bodyPr/>
                    <a:lstStyle/>
                    <a:p>
                      <a:pPr algn="just"/>
                      <a:r>
                        <a:rPr lang="en-US" dirty="0" smtClean="0"/>
                        <a:t>Report Run</a:t>
                      </a:r>
                      <a:r>
                        <a:rPr lang="en-US" baseline="0" dirty="0" smtClean="0"/>
                        <a:t> Date</a:t>
                      </a:r>
                      <a:endParaRPr lang="en-US" dirty="0"/>
                    </a:p>
                  </a:txBody>
                  <a:tcPr/>
                </a:tc>
                <a:tc>
                  <a:txBody>
                    <a:bodyPr/>
                    <a:lstStyle/>
                    <a:p>
                      <a:pPr algn="just"/>
                      <a:r>
                        <a:rPr lang="en-US" dirty="0" smtClean="0"/>
                        <a:t>Employee Type</a:t>
                      </a:r>
                      <a:endParaRPr lang="en-US" dirty="0"/>
                    </a:p>
                  </a:txBody>
                  <a:tcPr/>
                </a:tc>
                <a:extLst>
                  <a:ext uri="{0D108BD9-81ED-4DB2-BD59-A6C34878D82A}">
                    <a16:rowId xmlns:a16="http://schemas.microsoft.com/office/drawing/2014/main" val="10000"/>
                  </a:ext>
                </a:extLst>
              </a:tr>
              <a:tr h="1115055">
                <a:tc>
                  <a:txBody>
                    <a:bodyPr/>
                    <a:lstStyle/>
                    <a:p>
                      <a:r>
                        <a:rPr lang="en-US" dirty="0" smtClean="0"/>
                        <a:t>04/28/19 - 05/25/19</a:t>
                      </a:r>
                      <a:endParaRPr lang="en-US" dirty="0"/>
                    </a:p>
                  </a:txBody>
                  <a:tcPr>
                    <a:solidFill>
                      <a:schemeClr val="accent4">
                        <a:lumMod val="40000"/>
                        <a:lumOff val="60000"/>
                      </a:schemeClr>
                    </a:solidFill>
                  </a:tcPr>
                </a:tc>
                <a:tc>
                  <a:txBody>
                    <a:bodyPr/>
                    <a:lstStyle/>
                    <a:p>
                      <a:r>
                        <a:rPr lang="en-US" dirty="0" smtClean="0"/>
                        <a:t>July 15, 2019</a:t>
                      </a:r>
                      <a:endParaRPr lang="en-US" dirty="0"/>
                    </a:p>
                  </a:txBody>
                  <a:tcPr>
                    <a:solidFill>
                      <a:schemeClr val="accent4">
                        <a:lumMod val="40000"/>
                        <a:lumOff val="60000"/>
                      </a:schemeClr>
                    </a:solidFill>
                  </a:tcPr>
                </a:tc>
                <a:tc>
                  <a:txBody>
                    <a:bodyPr/>
                    <a:lstStyle/>
                    <a:p>
                      <a:r>
                        <a:rPr lang="en-US" dirty="0" smtClean="0"/>
                        <a:t>Non-exempt staff</a:t>
                      </a:r>
                      <a:r>
                        <a:rPr lang="en-US" baseline="0" dirty="0" smtClean="0"/>
                        <a:t> and undergraduates</a:t>
                      </a:r>
                      <a:endParaRPr lang="en-US" dirty="0"/>
                    </a:p>
                  </a:txBody>
                  <a:tcPr>
                    <a:solidFill>
                      <a:schemeClr val="accent4">
                        <a:lumMod val="40000"/>
                        <a:lumOff val="60000"/>
                      </a:schemeClr>
                    </a:solidFill>
                  </a:tcPr>
                </a:tc>
                <a:extLst>
                  <a:ext uri="{0D108BD9-81ED-4DB2-BD59-A6C34878D82A}">
                    <a16:rowId xmlns:a16="http://schemas.microsoft.com/office/drawing/2014/main" val="10001"/>
                  </a:ext>
                </a:extLst>
              </a:tr>
              <a:tr h="1392713">
                <a:tc>
                  <a:txBody>
                    <a:bodyPr/>
                    <a:lstStyle/>
                    <a:p>
                      <a:r>
                        <a:rPr lang="en-US" dirty="0" smtClean="0"/>
                        <a:t>05/26/19</a:t>
                      </a:r>
                      <a:r>
                        <a:rPr lang="en-US" baseline="0" dirty="0" smtClean="0"/>
                        <a:t> </a:t>
                      </a:r>
                      <a:r>
                        <a:rPr lang="en-US" dirty="0" smtClean="0"/>
                        <a:t>- 06/22/19</a:t>
                      </a:r>
                    </a:p>
                    <a:p>
                      <a:endParaRPr lang="en-US" dirty="0" smtClean="0"/>
                    </a:p>
                    <a:p>
                      <a:r>
                        <a:rPr lang="en-US" dirty="0" smtClean="0"/>
                        <a:t>01/01/19 - 06/30/19</a:t>
                      </a:r>
                      <a:endParaRPr lang="en-US" dirty="0"/>
                    </a:p>
                  </a:txBody>
                  <a:tcPr>
                    <a:solidFill>
                      <a:schemeClr val="accent4">
                        <a:lumMod val="20000"/>
                        <a:lumOff val="80000"/>
                      </a:schemeClr>
                    </a:solidFill>
                  </a:tcPr>
                </a:tc>
                <a:tc>
                  <a:txBody>
                    <a:bodyPr/>
                    <a:lstStyle/>
                    <a:p>
                      <a:r>
                        <a:rPr lang="en-US" dirty="0" smtClean="0"/>
                        <a:t>August 21, 2019</a:t>
                      </a:r>
                      <a:endParaRPr lang="en-US" dirty="0"/>
                    </a:p>
                  </a:txBody>
                  <a:tcPr>
                    <a:solidFill>
                      <a:schemeClr val="accent4">
                        <a:lumMod val="20000"/>
                        <a:lumOff val="80000"/>
                      </a:schemeClr>
                    </a:solidFill>
                  </a:tcPr>
                </a:tc>
                <a:tc>
                  <a:txBody>
                    <a:bodyPr/>
                    <a:lstStyle/>
                    <a:p>
                      <a:r>
                        <a:rPr lang="en-US" dirty="0" smtClean="0"/>
                        <a:t>Non-exempt</a:t>
                      </a:r>
                      <a:r>
                        <a:rPr lang="en-US" baseline="0" dirty="0" smtClean="0"/>
                        <a:t> staff and undergraduates; semi-annual faculty &amp; exempt staff and graduate students</a:t>
                      </a:r>
                      <a:endParaRPr lang="en-US" dirty="0"/>
                    </a:p>
                  </a:txBody>
                  <a:tcPr>
                    <a:solidFill>
                      <a:schemeClr val="accent4">
                        <a:lumMod val="20000"/>
                        <a:lumOff val="80000"/>
                      </a:schemeClr>
                    </a:solidFill>
                  </a:tcPr>
                </a:tc>
                <a:extLst>
                  <a:ext uri="{0D108BD9-81ED-4DB2-BD59-A6C34878D82A}">
                    <a16:rowId xmlns:a16="http://schemas.microsoft.com/office/drawing/2014/main" val="10002"/>
                  </a:ext>
                </a:extLst>
              </a:tr>
              <a:tr h="1115055">
                <a:tc>
                  <a:txBody>
                    <a:bodyPr/>
                    <a:lstStyle/>
                    <a:p>
                      <a:r>
                        <a:rPr lang="en-US" dirty="0" smtClean="0"/>
                        <a:t>06/23/19</a:t>
                      </a:r>
                      <a:r>
                        <a:rPr lang="en-US" baseline="0" dirty="0" smtClean="0"/>
                        <a:t> </a:t>
                      </a:r>
                      <a:r>
                        <a:rPr lang="en-US" dirty="0" smtClean="0"/>
                        <a:t>- 07/20/19</a:t>
                      </a:r>
                      <a:endParaRPr lang="en-US" dirty="0"/>
                    </a:p>
                  </a:txBody>
                  <a:tcPr/>
                </a:tc>
                <a:tc>
                  <a:txBody>
                    <a:bodyPr/>
                    <a:lstStyle/>
                    <a:p>
                      <a:r>
                        <a:rPr lang="en-US" dirty="0" smtClean="0"/>
                        <a:t>September 9, 2019</a:t>
                      </a:r>
                      <a:endParaRPr lang="en-US" dirty="0"/>
                    </a:p>
                  </a:txBody>
                  <a:tcPr/>
                </a:tc>
                <a:tc>
                  <a:txBody>
                    <a:bodyPr/>
                    <a:lstStyle/>
                    <a:p>
                      <a:r>
                        <a:rPr lang="en-US" dirty="0" smtClean="0"/>
                        <a:t>Non-exempt</a:t>
                      </a:r>
                      <a:r>
                        <a:rPr lang="en-US" baseline="0" dirty="0" smtClean="0"/>
                        <a:t> staff and undergraduates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7855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10038D-A307-41DF-A32A-3891FCEC6260}" type="slidenum">
              <a:rPr lang="en-US" smtClean="0"/>
              <a:pPr/>
              <a:t>35</a:t>
            </a:fld>
            <a:endParaRPr lang="en-US" dirty="0"/>
          </a:p>
        </p:txBody>
      </p:sp>
      <p:sp>
        <p:nvSpPr>
          <p:cNvPr id="7" name="Title 1"/>
          <p:cNvSpPr>
            <a:spLocks noGrp="1"/>
          </p:cNvSpPr>
          <p:nvPr>
            <p:ph type="ctrTitle"/>
          </p:nvPr>
        </p:nvSpPr>
        <p:spPr>
          <a:xfrm>
            <a:off x="609600" y="152401"/>
            <a:ext cx="7924800" cy="1066800"/>
          </a:xfrm>
        </p:spPr>
        <p:txBody>
          <a:bodyPr/>
          <a:lstStyle/>
          <a:p>
            <a:r>
              <a:rPr lang="en-US" dirty="0" smtClean="0"/>
              <a:t>OSP Post Award Update </a:t>
            </a:r>
            <a:endParaRPr lang="en-US" dirty="0"/>
          </a:p>
        </p:txBody>
      </p:sp>
      <p:pic>
        <p:nvPicPr>
          <p:cNvPr id="9" name="Picture 8"/>
          <p:cNvPicPr>
            <a:picLocks noChangeAspect="1"/>
          </p:cNvPicPr>
          <p:nvPr/>
        </p:nvPicPr>
        <p:blipFill>
          <a:blip r:embed="rId3"/>
          <a:stretch>
            <a:fillRect/>
          </a:stretch>
        </p:blipFill>
        <p:spPr>
          <a:xfrm>
            <a:off x="2171700" y="2430921"/>
            <a:ext cx="4800600" cy="3733800"/>
          </a:xfrm>
          <a:prstGeom prst="rect">
            <a:avLst/>
          </a:prstGeom>
        </p:spPr>
      </p:pic>
      <p:sp>
        <p:nvSpPr>
          <p:cNvPr id="10" name="TextBox 9"/>
          <p:cNvSpPr txBox="1"/>
          <p:nvPr/>
        </p:nvSpPr>
        <p:spPr>
          <a:xfrm>
            <a:off x="976086" y="1799979"/>
            <a:ext cx="7543800" cy="1261884"/>
          </a:xfrm>
          <a:prstGeom prst="rect">
            <a:avLst/>
          </a:prstGeom>
          <a:noFill/>
        </p:spPr>
        <p:txBody>
          <a:bodyPr wrap="square" rtlCol="0">
            <a:spAutoFit/>
          </a:bodyPr>
          <a:lstStyle/>
          <a:p>
            <a:pPr algn="ctr"/>
            <a:r>
              <a:rPr lang="en-US" sz="4800" b="1" dirty="0" smtClean="0">
                <a:solidFill>
                  <a:schemeClr val="accent1"/>
                </a:solidFill>
              </a:rPr>
              <a:t>QUESTIONS</a:t>
            </a:r>
          </a:p>
          <a:p>
            <a:endParaRPr lang="en-US" sz="2800" dirty="0" smtClean="0"/>
          </a:p>
        </p:txBody>
      </p:sp>
    </p:spTree>
    <p:extLst>
      <p:ext uri="{BB962C8B-B14F-4D97-AF65-F5344CB8AC3E}">
        <p14:creationId xmlns:p14="http://schemas.microsoft.com/office/powerpoint/2010/main" val="3856203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Research Integrity</a:t>
            </a:r>
            <a:endParaRPr lang="en-US" dirty="0"/>
          </a:p>
        </p:txBody>
      </p:sp>
      <p:sp>
        <p:nvSpPr>
          <p:cNvPr id="5" name="TextBox 4"/>
          <p:cNvSpPr txBox="1"/>
          <p:nvPr/>
        </p:nvSpPr>
        <p:spPr>
          <a:xfrm>
            <a:off x="2133600" y="3352800"/>
            <a:ext cx="4876800" cy="1938992"/>
          </a:xfrm>
          <a:prstGeom prst="rect">
            <a:avLst/>
          </a:prstGeom>
          <a:solidFill>
            <a:schemeClr val="accent5"/>
          </a:solidFill>
        </p:spPr>
        <p:txBody>
          <a:bodyPr wrap="square" rtlCol="0">
            <a:spAutoFit/>
          </a:bodyPr>
          <a:lstStyle/>
          <a:p>
            <a:pPr algn="ctr"/>
            <a:r>
              <a:rPr lang="en-US" sz="4000" dirty="0" smtClean="0"/>
              <a:t>Rebecca Haworth</a:t>
            </a:r>
          </a:p>
          <a:p>
            <a:pPr algn="ctr"/>
            <a:r>
              <a:rPr lang="en-US" sz="4000" dirty="0" smtClean="0"/>
              <a:t>Research Integrity Manager, ORI</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36</a:t>
            </a:fld>
            <a:endParaRPr lang="en-US" dirty="0"/>
          </a:p>
        </p:txBody>
      </p:sp>
    </p:spTree>
    <p:extLst>
      <p:ext uri="{BB962C8B-B14F-4D97-AF65-F5344CB8AC3E}">
        <p14:creationId xmlns:p14="http://schemas.microsoft.com/office/powerpoint/2010/main" val="2646453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Export Control Updates</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37</a:t>
            </a:fld>
            <a:endParaRPr lang="en-US" dirty="0"/>
          </a:p>
        </p:txBody>
      </p:sp>
      <p:sp>
        <p:nvSpPr>
          <p:cNvPr id="4" name="TextBox 3"/>
          <p:cNvSpPr txBox="1"/>
          <p:nvPr/>
        </p:nvSpPr>
        <p:spPr>
          <a:xfrm>
            <a:off x="800100" y="1676400"/>
            <a:ext cx="7543800" cy="4078039"/>
          </a:xfrm>
          <a:prstGeom prst="rect">
            <a:avLst/>
          </a:prstGeom>
          <a:noFill/>
        </p:spPr>
        <p:txBody>
          <a:bodyPr wrap="square" rtlCol="0">
            <a:spAutoFit/>
          </a:bodyPr>
          <a:lstStyle/>
          <a:p>
            <a:pPr algn="ctr"/>
            <a:r>
              <a:rPr lang="en-US" sz="3500" b="1" dirty="0" smtClean="0"/>
              <a:t>Visas</a:t>
            </a:r>
          </a:p>
          <a:p>
            <a:pPr algn="ctr"/>
            <a:endParaRPr lang="en-US" sz="2800" b="1" dirty="0" smtClean="0"/>
          </a:p>
          <a:p>
            <a:pPr marL="457200" indent="-457200">
              <a:buFont typeface="Arial" panose="020B0604020202020204" pitchFamily="34" charset="0"/>
              <a:buChar char="•"/>
            </a:pPr>
            <a:r>
              <a:rPr lang="en-US" sz="2400" dirty="0" smtClean="0"/>
              <a:t>*NEW</a:t>
            </a:r>
            <a:r>
              <a:rPr lang="en-US" sz="2400" dirty="0"/>
              <a:t>*</a:t>
            </a:r>
            <a:r>
              <a:rPr lang="en-US" sz="2400" dirty="0" smtClean="0"/>
              <a:t> ORI will screen all J Visas</a:t>
            </a:r>
          </a:p>
          <a:p>
            <a:pPr marL="457200" indent="-457200">
              <a:buFont typeface="Arial" panose="020B0604020202020204" pitchFamily="34" charset="0"/>
              <a:buChar char="•"/>
            </a:pPr>
            <a:r>
              <a:rPr lang="en-US" sz="2400" dirty="0" smtClean="0"/>
              <a:t>New intake form </a:t>
            </a:r>
          </a:p>
          <a:p>
            <a:pPr marL="457200" indent="-457200">
              <a:buFont typeface="Arial" panose="020B0604020202020204" pitchFamily="34" charset="0"/>
              <a:buChar char="•"/>
            </a:pPr>
            <a:r>
              <a:rPr lang="en-US" sz="2400" dirty="0"/>
              <a:t>Similar to </a:t>
            </a:r>
            <a:r>
              <a:rPr lang="en-US" sz="2400" u="sng" dirty="0"/>
              <a:t>H-1B/O-1 Deemed Export Certification</a:t>
            </a:r>
            <a:r>
              <a:rPr lang="en-US" sz="2400" u="sng" dirty="0" smtClean="0"/>
              <a:t> </a:t>
            </a:r>
          </a:p>
          <a:p>
            <a:pPr marL="457200" indent="-457200">
              <a:buFont typeface="Arial" panose="020B0604020202020204" pitchFamily="34" charset="0"/>
              <a:buChar char="•"/>
            </a:pPr>
            <a:r>
              <a:rPr lang="en-US" sz="2400" dirty="0" smtClean="0"/>
              <a:t>To be used for: </a:t>
            </a:r>
          </a:p>
          <a:p>
            <a:pPr marL="914400" lvl="1" indent="-457200">
              <a:buFont typeface="Arial" panose="020B0604020202020204" pitchFamily="34" charset="0"/>
              <a:buChar char="•"/>
            </a:pPr>
            <a:r>
              <a:rPr lang="en-US" sz="2400" dirty="0" smtClean="0"/>
              <a:t>H, O, and J visas</a:t>
            </a:r>
          </a:p>
          <a:p>
            <a:pPr marL="914400" lvl="1" indent="-457200">
              <a:buFont typeface="Arial" panose="020B0604020202020204" pitchFamily="34" charset="0"/>
              <a:buChar char="•"/>
            </a:pPr>
            <a:r>
              <a:rPr lang="en-US" sz="2400" dirty="0" smtClean="0"/>
              <a:t>Visitors from </a:t>
            </a:r>
            <a:r>
              <a:rPr lang="en-US" sz="2400" dirty="0"/>
              <a:t>comprehensively embargoed countries </a:t>
            </a:r>
            <a:endParaRPr lang="en-US" sz="2400" dirty="0" smtClean="0"/>
          </a:p>
          <a:p>
            <a:pPr marL="457200" indent="-457200">
              <a:buFont typeface="Arial" panose="020B0604020202020204" pitchFamily="34" charset="0"/>
              <a:buChar char="•"/>
            </a:pPr>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012" y="1617502"/>
            <a:ext cx="2719388" cy="1811498"/>
          </a:xfrm>
          <a:prstGeom prst="rect">
            <a:avLst/>
          </a:prstGeom>
        </p:spPr>
      </p:pic>
    </p:spTree>
    <p:extLst>
      <p:ext uri="{BB962C8B-B14F-4D97-AF65-F5344CB8AC3E}">
        <p14:creationId xmlns:p14="http://schemas.microsoft.com/office/powerpoint/2010/main" val="1081859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Responsible Conduct of Research</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38</a:t>
            </a:fld>
            <a:endParaRPr lang="en-US" dirty="0"/>
          </a:p>
        </p:txBody>
      </p:sp>
      <p:sp>
        <p:nvSpPr>
          <p:cNvPr id="4" name="TextBox 3"/>
          <p:cNvSpPr txBox="1"/>
          <p:nvPr/>
        </p:nvSpPr>
        <p:spPr>
          <a:xfrm>
            <a:off x="800100" y="1595021"/>
            <a:ext cx="7543800" cy="4816703"/>
          </a:xfrm>
          <a:prstGeom prst="rect">
            <a:avLst/>
          </a:prstGeom>
          <a:noFill/>
        </p:spPr>
        <p:txBody>
          <a:bodyPr wrap="square" rtlCol="0">
            <a:spAutoFit/>
          </a:bodyPr>
          <a:lstStyle/>
          <a:p>
            <a:pPr algn="ctr"/>
            <a:r>
              <a:rPr lang="en-US" sz="3500" b="1" dirty="0" smtClean="0"/>
              <a:t>Internal Audit</a:t>
            </a:r>
          </a:p>
          <a:p>
            <a:pPr algn="ctr"/>
            <a:endParaRPr lang="en-US" sz="2400" b="1" dirty="0" smtClean="0"/>
          </a:p>
          <a:p>
            <a:r>
              <a:rPr lang="en-US" sz="2400" dirty="0" smtClean="0"/>
              <a:t>Auditing RCR Compliance:</a:t>
            </a:r>
          </a:p>
          <a:p>
            <a:pPr marL="914400" lvl="1" indent="-457200">
              <a:buFont typeface="Arial" panose="020B0604020202020204" pitchFamily="34" charset="0"/>
              <a:buChar char="•"/>
            </a:pPr>
            <a:r>
              <a:rPr lang="en-US" sz="2400" dirty="0" smtClean="0"/>
              <a:t>Training</a:t>
            </a:r>
          </a:p>
          <a:p>
            <a:pPr marL="914400" lvl="1" indent="-457200">
              <a:buFont typeface="Arial" panose="020B0604020202020204" pitchFamily="34" charset="0"/>
              <a:buChar char="•"/>
            </a:pPr>
            <a:r>
              <a:rPr lang="en-US" sz="2400" dirty="0" smtClean="0"/>
              <a:t>Documentation</a:t>
            </a:r>
          </a:p>
          <a:p>
            <a:endParaRPr lang="en-US" sz="2400" dirty="0" smtClean="0"/>
          </a:p>
          <a:p>
            <a:r>
              <a:rPr lang="en-US" sz="2400" dirty="0" smtClean="0"/>
              <a:t>Faculty are responsible for students and trainees on their awards.</a:t>
            </a:r>
            <a:br>
              <a:rPr lang="en-US" sz="2400" dirty="0" smtClean="0"/>
            </a:br>
            <a:endParaRPr lang="en-US" sz="2400" dirty="0" smtClean="0"/>
          </a:p>
          <a:p>
            <a:r>
              <a:rPr lang="en-US" sz="2400" dirty="0"/>
              <a:t>Students/trainees </a:t>
            </a:r>
            <a:r>
              <a:rPr lang="en-US" sz="2400" dirty="0" smtClean="0"/>
              <a:t>must keep documentation.</a:t>
            </a:r>
          </a:p>
          <a:p>
            <a:endParaRPr lang="en-US" sz="2800" dirty="0"/>
          </a:p>
          <a:p>
            <a:r>
              <a:rPr lang="en-US" sz="2800"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107" y="2160593"/>
            <a:ext cx="2874029" cy="1841175"/>
          </a:xfrm>
          <a:prstGeom prst="rect">
            <a:avLst/>
          </a:prstGeom>
        </p:spPr>
      </p:pic>
    </p:spTree>
    <p:extLst>
      <p:ext uri="{BB962C8B-B14F-4D97-AF65-F5344CB8AC3E}">
        <p14:creationId xmlns:p14="http://schemas.microsoft.com/office/powerpoint/2010/main" val="950399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Responsible Conduct of Research</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39</a:t>
            </a:fld>
            <a:endParaRPr lang="en-US" dirty="0"/>
          </a:p>
        </p:txBody>
      </p:sp>
      <p:sp>
        <p:nvSpPr>
          <p:cNvPr id="4" name="TextBox 3"/>
          <p:cNvSpPr txBox="1"/>
          <p:nvPr/>
        </p:nvSpPr>
        <p:spPr>
          <a:xfrm>
            <a:off x="838200" y="1752600"/>
            <a:ext cx="7543800" cy="4816703"/>
          </a:xfrm>
          <a:prstGeom prst="rect">
            <a:avLst/>
          </a:prstGeom>
          <a:noFill/>
        </p:spPr>
        <p:txBody>
          <a:bodyPr wrap="square" rtlCol="0">
            <a:spAutoFit/>
          </a:bodyPr>
          <a:lstStyle/>
          <a:p>
            <a:pPr algn="ctr"/>
            <a:r>
              <a:rPr lang="en-US" sz="3500" dirty="0" smtClean="0"/>
              <a:t>BEARCORE</a:t>
            </a:r>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ORI will be offering BEARCORE during the Fall semester.</a:t>
            </a:r>
          </a:p>
          <a:p>
            <a:endParaRPr lang="en-US" sz="2400" dirty="0"/>
          </a:p>
          <a:p>
            <a:r>
              <a:rPr lang="en-US" sz="2400" dirty="0" smtClean="0"/>
              <a:t>Space is limited and the wait-list is extensive.  </a:t>
            </a:r>
          </a:p>
          <a:p>
            <a:endParaRPr lang="en-US" sz="2800" dirty="0"/>
          </a:p>
          <a:p>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305050"/>
            <a:ext cx="2771775" cy="2247900"/>
          </a:xfrm>
          <a:prstGeom prst="rect">
            <a:avLst/>
          </a:prstGeom>
        </p:spPr>
      </p:pic>
    </p:spTree>
    <p:extLst>
      <p:ext uri="{BB962C8B-B14F-4D97-AF65-F5344CB8AC3E}">
        <p14:creationId xmlns:p14="http://schemas.microsoft.com/office/powerpoint/2010/main" val="3978023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a:t>
            </a:fld>
            <a:endParaRPr lang="en-US" dirty="0"/>
          </a:p>
        </p:txBody>
      </p:sp>
      <p:sp>
        <p:nvSpPr>
          <p:cNvPr id="4" name="TextBox 3"/>
          <p:cNvSpPr txBox="1"/>
          <p:nvPr/>
        </p:nvSpPr>
        <p:spPr>
          <a:xfrm>
            <a:off x="838200" y="1752600"/>
            <a:ext cx="7543800" cy="3600986"/>
          </a:xfrm>
          <a:prstGeom prst="rect">
            <a:avLst/>
          </a:prstGeom>
          <a:noFill/>
        </p:spPr>
        <p:txBody>
          <a:bodyPr wrap="square" rtlCol="0">
            <a:spAutoFit/>
          </a:bodyPr>
          <a:lstStyle/>
          <a:p>
            <a:pPr>
              <a:buFont typeface="Arial" pitchFamily="34" charset="0"/>
              <a:buChar char="•"/>
            </a:pPr>
            <a:r>
              <a:rPr lang="en-US" sz="2800" dirty="0"/>
              <a:t>Some important </a:t>
            </a:r>
            <a:r>
              <a:rPr lang="en-US" sz="2800" dirty="0" smtClean="0"/>
              <a:t>S</a:t>
            </a:r>
            <a:r>
              <a:rPr lang="en-US" sz="2800" baseline="30000" dirty="0" smtClean="0"/>
              <a:t>3</a:t>
            </a:r>
            <a:r>
              <a:rPr lang="en-US" sz="2800" dirty="0" smtClean="0"/>
              <a:t> Pilot-takeaways</a:t>
            </a:r>
            <a:r>
              <a:rPr lang="en-US" sz="2800" dirty="0"/>
              <a:t>:</a:t>
            </a:r>
          </a:p>
          <a:p>
            <a:pPr lvl="1">
              <a:buFont typeface="Arial" pitchFamily="34" charset="0"/>
              <a:buChar char="•"/>
            </a:pPr>
            <a:r>
              <a:rPr lang="en-US" sz="2400" dirty="0" smtClean="0"/>
              <a:t>Always ensure that you have access to the required systems before attempting a Sponsor System proposal </a:t>
            </a:r>
          </a:p>
          <a:p>
            <a:pPr marL="1257300" lvl="2" indent="-342900">
              <a:buFont typeface="Courier New" panose="02070309020205020404" pitchFamily="49" charset="0"/>
              <a:buChar char="o"/>
            </a:pPr>
            <a:r>
              <a:rPr lang="en-US" sz="2000" dirty="0" smtClean="0"/>
              <a:t>Workspace submissions require a Grants.gov log-in</a:t>
            </a:r>
          </a:p>
          <a:p>
            <a:pPr marL="1257300" lvl="2" indent="-342900">
              <a:buFont typeface="Courier New" panose="02070309020205020404" pitchFamily="49" charset="0"/>
              <a:buChar char="o"/>
            </a:pPr>
            <a:r>
              <a:rPr lang="en-US" sz="2000" dirty="0" smtClean="0"/>
              <a:t>Access to ASSIST proposals is managed by Signing Officials in OSP/BMRA. Contact these offices if users need to be added to existing ASSIST records</a:t>
            </a:r>
          </a:p>
          <a:p>
            <a:pPr lvl="1">
              <a:buFont typeface="Arial" pitchFamily="34" charset="0"/>
              <a:buChar char="•"/>
            </a:pPr>
            <a:r>
              <a:rPr lang="en-US" sz="2400" dirty="0" smtClean="0"/>
              <a:t>It is important to double check keyed-in information (DUNS, zip code, etc.)</a:t>
            </a:r>
          </a:p>
          <a:p>
            <a:pPr marL="1257300" lvl="2" indent="-342900">
              <a:buFont typeface="Courier New" panose="02070309020205020404" pitchFamily="49" charset="0"/>
              <a:buChar char="o"/>
            </a:pPr>
            <a:endParaRPr lang="en-US" sz="2400" dirty="0" smtClean="0"/>
          </a:p>
        </p:txBody>
      </p:sp>
    </p:spTree>
    <p:extLst>
      <p:ext uri="{BB962C8B-B14F-4D97-AF65-F5344CB8AC3E}">
        <p14:creationId xmlns:p14="http://schemas.microsoft.com/office/powerpoint/2010/main" val="2288766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RAIS</a:t>
            </a:r>
            <a:endParaRPr lang="en-US" dirty="0"/>
          </a:p>
        </p:txBody>
      </p:sp>
      <p:sp>
        <p:nvSpPr>
          <p:cNvPr id="5" name="TextBox 4"/>
          <p:cNvSpPr txBox="1"/>
          <p:nvPr/>
        </p:nvSpPr>
        <p:spPr>
          <a:xfrm>
            <a:off x="2133600" y="3352800"/>
            <a:ext cx="4876800" cy="1877437"/>
          </a:xfrm>
          <a:prstGeom prst="rect">
            <a:avLst/>
          </a:prstGeom>
          <a:solidFill>
            <a:schemeClr val="accent5"/>
          </a:solidFill>
        </p:spPr>
        <p:txBody>
          <a:bodyPr wrap="square" rtlCol="0">
            <a:spAutoFit/>
          </a:bodyPr>
          <a:lstStyle/>
          <a:p>
            <a:pPr algn="ctr"/>
            <a:r>
              <a:rPr lang="en-US" sz="4000" dirty="0" smtClean="0"/>
              <a:t>Andrea Mucci</a:t>
            </a:r>
          </a:p>
          <a:p>
            <a:pPr algn="ctr"/>
            <a:r>
              <a:rPr lang="en-US" sz="2000" dirty="0" smtClean="0"/>
              <a:t>Senior Research Services Business Analyst</a:t>
            </a:r>
            <a:r>
              <a:rPr lang="en-US" sz="4000" dirty="0" smtClean="0"/>
              <a:t> </a:t>
            </a:r>
          </a:p>
          <a:p>
            <a:pPr algn="ctr"/>
            <a:r>
              <a:rPr lang="en-US" dirty="0" smtClean="0"/>
              <a:t>Research Administration Information Systems (RAIS)</a:t>
            </a:r>
            <a:endParaRPr lang="en-US"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40</a:t>
            </a:fld>
            <a:endParaRPr lang="en-US" dirty="0"/>
          </a:p>
        </p:txBody>
      </p:sp>
    </p:spTree>
    <p:extLst>
      <p:ext uri="{BB962C8B-B14F-4D97-AF65-F5344CB8AC3E}">
        <p14:creationId xmlns:p14="http://schemas.microsoft.com/office/powerpoint/2010/main" val="2143213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41</a:t>
            </a:fld>
            <a:endParaRPr lang="en-US" dirty="0"/>
          </a:p>
        </p:txBody>
      </p:sp>
      <p:sp>
        <p:nvSpPr>
          <p:cNvPr id="4" name="TextBox 3"/>
          <p:cNvSpPr txBox="1"/>
          <p:nvPr/>
        </p:nvSpPr>
        <p:spPr>
          <a:xfrm>
            <a:off x="876300" y="1811754"/>
            <a:ext cx="7620000" cy="4693593"/>
          </a:xfrm>
          <a:prstGeom prst="rect">
            <a:avLst/>
          </a:prstGeom>
          <a:noFill/>
        </p:spPr>
        <p:txBody>
          <a:bodyPr wrap="square" rtlCol="0">
            <a:spAutoFit/>
          </a:bodyPr>
          <a:lstStyle/>
          <a:p>
            <a:r>
              <a:rPr lang="en-US" sz="2800" b="1" dirty="0" smtClean="0"/>
              <a:t>Steps to Disconnect and Change a Grants.gov FOA in a PD record</a:t>
            </a:r>
          </a:p>
          <a:p>
            <a:endParaRPr lang="en-US" sz="1100" dirty="0"/>
          </a:p>
          <a:p>
            <a:pPr marL="457200" indent="-457200">
              <a:buFont typeface="+mj-lt"/>
              <a:buAutoNum type="arabicPeriod"/>
            </a:pPr>
            <a:r>
              <a:rPr lang="en-US" sz="2400" dirty="0" smtClean="0"/>
              <a:t>If </a:t>
            </a:r>
            <a:r>
              <a:rPr lang="en-US" sz="2400" dirty="0"/>
              <a:t>you are copying a PD record, </a:t>
            </a:r>
            <a:r>
              <a:rPr lang="en-US" sz="2400" dirty="0" smtClean="0"/>
              <a:t/>
            </a:r>
            <a:br>
              <a:rPr lang="en-US" sz="2400" dirty="0" smtClean="0"/>
            </a:br>
            <a:r>
              <a:rPr lang="en-US" sz="2400" dirty="0" smtClean="0"/>
              <a:t>a </a:t>
            </a:r>
            <a:r>
              <a:rPr lang="en-US" sz="2400" dirty="0"/>
              <a:t>message appears reminding you </a:t>
            </a:r>
            <a:r>
              <a:rPr lang="en-US" sz="2400" dirty="0" smtClean="0"/>
              <a:t/>
            </a:r>
            <a:br>
              <a:rPr lang="en-US" sz="2400" dirty="0" smtClean="0"/>
            </a:br>
            <a:r>
              <a:rPr lang="en-US" sz="2400" dirty="0" smtClean="0"/>
              <a:t>to </a:t>
            </a:r>
            <a:r>
              <a:rPr lang="en-US" sz="2400" dirty="0"/>
              <a:t>disconnect the old FOA by </a:t>
            </a:r>
            <a:r>
              <a:rPr lang="en-US" sz="2400" dirty="0" smtClean="0"/>
              <a:t/>
            </a:r>
            <a:br>
              <a:rPr lang="en-US" sz="2400" dirty="0" smtClean="0"/>
            </a:br>
            <a:r>
              <a:rPr lang="en-US" sz="2400" dirty="0" smtClean="0"/>
              <a:t>using </a:t>
            </a:r>
            <a:r>
              <a:rPr lang="en-US" sz="2400" dirty="0"/>
              <a:t>‘Delete Opportunity’ </a:t>
            </a:r>
            <a:r>
              <a:rPr lang="en-US" sz="2400" dirty="0" smtClean="0"/>
              <a:t/>
            </a:r>
            <a:br>
              <a:rPr lang="en-US" sz="2400" dirty="0" smtClean="0"/>
            </a:br>
            <a:r>
              <a:rPr lang="en-US" sz="2400" dirty="0" smtClean="0"/>
              <a:t>from </a:t>
            </a:r>
            <a:r>
              <a:rPr lang="en-US" sz="2400" dirty="0"/>
              <a:t>the Grants.gov window.</a:t>
            </a:r>
          </a:p>
          <a:p>
            <a:r>
              <a:rPr lang="en-US" sz="2800" dirty="0"/>
              <a:t/>
            </a:r>
            <a:br>
              <a:rPr lang="en-US" sz="2800" dirty="0"/>
            </a:br>
            <a:endParaRPr lang="en-US" sz="2800" dirty="0" smtClean="0"/>
          </a:p>
          <a:p>
            <a:endParaRPr lang="en-US" sz="2800" dirty="0"/>
          </a:p>
          <a:p>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350" y="3733800"/>
            <a:ext cx="3429000" cy="2385042"/>
          </a:xfrm>
          <a:prstGeom prst="rect">
            <a:avLst/>
          </a:prstGeom>
        </p:spPr>
      </p:pic>
    </p:spTree>
    <p:extLst>
      <p:ext uri="{BB962C8B-B14F-4D97-AF65-F5344CB8AC3E}">
        <p14:creationId xmlns:p14="http://schemas.microsoft.com/office/powerpoint/2010/main" val="453019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Best Practices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42</a:t>
            </a:fld>
            <a:endParaRPr lang="en-US" dirty="0"/>
          </a:p>
        </p:txBody>
      </p:sp>
      <p:sp>
        <p:nvSpPr>
          <p:cNvPr id="4" name="TextBox 3"/>
          <p:cNvSpPr txBox="1"/>
          <p:nvPr/>
        </p:nvSpPr>
        <p:spPr>
          <a:xfrm>
            <a:off x="876300" y="1752600"/>
            <a:ext cx="7620000" cy="2985433"/>
          </a:xfrm>
          <a:prstGeom prst="rect">
            <a:avLst/>
          </a:prstGeom>
          <a:noFill/>
        </p:spPr>
        <p:txBody>
          <a:bodyPr wrap="square" rtlCol="0">
            <a:spAutoFit/>
          </a:bodyPr>
          <a:lstStyle/>
          <a:p>
            <a:r>
              <a:rPr lang="en-US" sz="2400" dirty="0"/>
              <a:t>Whether or not you are using a copied record, the FOA that is connected will appear in the record like this:</a:t>
            </a:r>
          </a:p>
          <a:p>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590800"/>
            <a:ext cx="6464258" cy="3644360"/>
          </a:xfrm>
          <a:prstGeom prst="rect">
            <a:avLst/>
          </a:prstGeom>
        </p:spPr>
      </p:pic>
    </p:spTree>
    <p:extLst>
      <p:ext uri="{BB962C8B-B14F-4D97-AF65-F5344CB8AC3E}">
        <p14:creationId xmlns:p14="http://schemas.microsoft.com/office/powerpoint/2010/main" val="3533985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43</a:t>
            </a:fld>
            <a:endParaRPr lang="en-US" dirty="0"/>
          </a:p>
        </p:txBody>
      </p:sp>
      <p:sp>
        <p:nvSpPr>
          <p:cNvPr id="4" name="TextBox 3"/>
          <p:cNvSpPr txBox="1"/>
          <p:nvPr/>
        </p:nvSpPr>
        <p:spPr>
          <a:xfrm>
            <a:off x="876300" y="1752600"/>
            <a:ext cx="7620000" cy="3354765"/>
          </a:xfrm>
          <a:prstGeom prst="rect">
            <a:avLst/>
          </a:prstGeom>
          <a:noFill/>
        </p:spPr>
        <p:txBody>
          <a:bodyPr wrap="square" rtlCol="0">
            <a:spAutoFit/>
          </a:bodyPr>
          <a:lstStyle/>
          <a:p>
            <a:r>
              <a:rPr lang="en-US" sz="2400" dirty="0" smtClean="0"/>
              <a:t>2.  From </a:t>
            </a:r>
            <a:r>
              <a:rPr lang="en-US" sz="2400" dirty="0"/>
              <a:t>the Action menu, click Grants.gov to open the Grants.gov window:</a:t>
            </a:r>
          </a:p>
          <a:p>
            <a:r>
              <a:rPr lang="en-US" sz="2400" dirty="0"/>
              <a:t/>
            </a:r>
            <a:br>
              <a:rPr lang="en-US" sz="2400" dirty="0"/>
            </a:br>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268" y="2542732"/>
            <a:ext cx="6945032" cy="4040630"/>
          </a:xfrm>
          <a:prstGeom prst="rect">
            <a:avLst/>
          </a:prstGeom>
        </p:spPr>
      </p:pic>
    </p:spTree>
    <p:extLst>
      <p:ext uri="{BB962C8B-B14F-4D97-AF65-F5344CB8AC3E}">
        <p14:creationId xmlns:p14="http://schemas.microsoft.com/office/powerpoint/2010/main" val="5080767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44</a:t>
            </a:fld>
            <a:endParaRPr lang="en-US" dirty="0"/>
          </a:p>
        </p:txBody>
      </p:sp>
      <p:sp>
        <p:nvSpPr>
          <p:cNvPr id="4" name="TextBox 3"/>
          <p:cNvSpPr txBox="1"/>
          <p:nvPr/>
        </p:nvSpPr>
        <p:spPr>
          <a:xfrm>
            <a:off x="876300" y="1752600"/>
            <a:ext cx="7620000" cy="3724096"/>
          </a:xfrm>
          <a:prstGeom prst="rect">
            <a:avLst/>
          </a:prstGeom>
          <a:noFill/>
        </p:spPr>
        <p:txBody>
          <a:bodyPr wrap="square" rtlCol="0">
            <a:spAutoFit/>
          </a:bodyPr>
          <a:lstStyle/>
          <a:p>
            <a:r>
              <a:rPr lang="en-US" sz="2400" dirty="0"/>
              <a:t>3. </a:t>
            </a:r>
            <a:r>
              <a:rPr lang="en-US" sz="2400" dirty="0" smtClean="0"/>
              <a:t> In </a:t>
            </a:r>
            <a:r>
              <a:rPr lang="en-US" sz="2400" dirty="0"/>
              <a:t>the ‘Opportunity’ tab of the Grants.gov Submission Details window, click ‘Delete Opportunity’.</a:t>
            </a:r>
          </a:p>
          <a:p>
            <a:r>
              <a:rPr lang="en-US" sz="2400" dirty="0"/>
              <a:t/>
            </a:r>
            <a:br>
              <a:rPr lang="en-US" sz="2400" dirty="0"/>
            </a:br>
            <a:r>
              <a:rPr lang="en-US" sz="2400" dirty="0"/>
              <a:t/>
            </a:r>
            <a:br>
              <a:rPr lang="en-US" sz="2400" dirty="0"/>
            </a:br>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526332"/>
            <a:ext cx="6667500" cy="4239593"/>
          </a:xfrm>
          <a:prstGeom prst="rect">
            <a:avLst/>
          </a:prstGeom>
        </p:spPr>
      </p:pic>
    </p:spTree>
    <p:extLst>
      <p:ext uri="{BB962C8B-B14F-4D97-AF65-F5344CB8AC3E}">
        <p14:creationId xmlns:p14="http://schemas.microsoft.com/office/powerpoint/2010/main" val="1681810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45</a:t>
            </a:fld>
            <a:endParaRPr lang="en-US" dirty="0"/>
          </a:p>
        </p:txBody>
      </p:sp>
      <p:sp>
        <p:nvSpPr>
          <p:cNvPr id="4" name="TextBox 3"/>
          <p:cNvSpPr txBox="1"/>
          <p:nvPr/>
        </p:nvSpPr>
        <p:spPr>
          <a:xfrm>
            <a:off x="876300" y="1752600"/>
            <a:ext cx="7620000" cy="3785652"/>
          </a:xfrm>
          <a:prstGeom prst="rect">
            <a:avLst/>
          </a:prstGeom>
          <a:noFill/>
        </p:spPr>
        <p:txBody>
          <a:bodyPr wrap="square" rtlCol="0">
            <a:spAutoFit/>
          </a:bodyPr>
          <a:lstStyle/>
          <a:p>
            <a:r>
              <a:rPr lang="en-US" sz="2800" dirty="0"/>
              <a:t>4.  Next, click ‘yes’ to delete the opportunity:</a:t>
            </a:r>
          </a:p>
          <a:p>
            <a:r>
              <a:rPr lang="en-US" sz="2400" dirty="0"/>
              <a:t/>
            </a:r>
            <a:br>
              <a:rPr lang="en-US" sz="2400" dirty="0"/>
            </a:br>
            <a:r>
              <a:rPr lang="en-US" sz="2400" dirty="0"/>
              <a:t/>
            </a:r>
            <a:br>
              <a:rPr lang="en-US" sz="2400" dirty="0"/>
            </a:br>
            <a:r>
              <a:rPr lang="en-US" sz="2400" dirty="0"/>
              <a:t/>
            </a:r>
            <a:br>
              <a:rPr lang="en-US" sz="2400" dirty="0"/>
            </a:br>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971800"/>
            <a:ext cx="4149091" cy="2357438"/>
          </a:xfrm>
          <a:prstGeom prst="rect">
            <a:avLst/>
          </a:prstGeom>
        </p:spPr>
      </p:pic>
    </p:spTree>
    <p:extLst>
      <p:ext uri="{BB962C8B-B14F-4D97-AF65-F5344CB8AC3E}">
        <p14:creationId xmlns:p14="http://schemas.microsoft.com/office/powerpoint/2010/main" val="32781461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46</a:t>
            </a:fld>
            <a:endParaRPr lang="en-US" dirty="0"/>
          </a:p>
        </p:txBody>
      </p:sp>
      <p:sp>
        <p:nvSpPr>
          <p:cNvPr id="4" name="TextBox 3"/>
          <p:cNvSpPr txBox="1"/>
          <p:nvPr/>
        </p:nvSpPr>
        <p:spPr>
          <a:xfrm>
            <a:off x="876300" y="1752600"/>
            <a:ext cx="7620000" cy="4647426"/>
          </a:xfrm>
          <a:prstGeom prst="rect">
            <a:avLst/>
          </a:prstGeom>
          <a:noFill/>
        </p:spPr>
        <p:txBody>
          <a:bodyPr wrap="square" rtlCol="0">
            <a:spAutoFit/>
          </a:bodyPr>
          <a:lstStyle/>
          <a:p>
            <a:r>
              <a:rPr lang="en-US" sz="2000" dirty="0"/>
              <a:t>5. </a:t>
            </a:r>
            <a:r>
              <a:rPr lang="en-US" sz="2000" dirty="0" smtClean="0"/>
              <a:t> Once </a:t>
            </a:r>
            <a:r>
              <a:rPr lang="en-US" sz="2000" dirty="0"/>
              <a:t>the opportunity is deleted, Coeus closes that window and you will be back at the ‘Proposal’ tab of the PD record.  The FOA field will now be blank and no Grants.gov icon shows on that page.</a:t>
            </a:r>
          </a:p>
          <a:p>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761574"/>
            <a:ext cx="6781800" cy="3821788"/>
          </a:xfrm>
          <a:prstGeom prst="rect">
            <a:avLst/>
          </a:prstGeom>
        </p:spPr>
      </p:pic>
    </p:spTree>
    <p:extLst>
      <p:ext uri="{BB962C8B-B14F-4D97-AF65-F5344CB8AC3E}">
        <p14:creationId xmlns:p14="http://schemas.microsoft.com/office/powerpoint/2010/main" val="31363392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47</a:t>
            </a:fld>
            <a:endParaRPr lang="en-US" dirty="0"/>
          </a:p>
        </p:txBody>
      </p:sp>
      <p:sp>
        <p:nvSpPr>
          <p:cNvPr id="4" name="TextBox 3"/>
          <p:cNvSpPr txBox="1"/>
          <p:nvPr/>
        </p:nvSpPr>
        <p:spPr>
          <a:xfrm>
            <a:off x="990600" y="1828800"/>
            <a:ext cx="7239000" cy="7602081"/>
          </a:xfrm>
          <a:prstGeom prst="rect">
            <a:avLst/>
          </a:prstGeom>
          <a:noFill/>
        </p:spPr>
        <p:txBody>
          <a:bodyPr wrap="square" rtlCol="0">
            <a:spAutoFit/>
          </a:bodyPr>
          <a:lstStyle/>
          <a:p>
            <a:endParaRPr lang="en-US" sz="2400" b="1" dirty="0" smtClean="0"/>
          </a:p>
          <a:p>
            <a:r>
              <a:rPr lang="en-US" sz="2400" b="1" dirty="0" smtClean="0"/>
              <a:t>Important:  </a:t>
            </a:r>
            <a:r>
              <a:rPr lang="en-US" sz="2400" dirty="0" smtClean="0"/>
              <a:t>You </a:t>
            </a:r>
            <a:r>
              <a:rPr lang="en-US" sz="2400" dirty="0"/>
              <a:t>will want to Save the entire PD record and then completely Exit the record. Close the record after you have saved the disconnection</a:t>
            </a:r>
            <a:r>
              <a:rPr lang="en-US" sz="2400" dirty="0" smtClean="0"/>
              <a:t>.</a:t>
            </a:r>
          </a:p>
          <a:p>
            <a:pPr marL="285750" indent="-285750">
              <a:buFont typeface="Arial" panose="020B0604020202020204" pitchFamily="34" charset="0"/>
              <a:buChar char="•"/>
            </a:pPr>
            <a:endParaRPr lang="en-US" sz="2400" dirty="0"/>
          </a:p>
          <a:p>
            <a:r>
              <a:rPr lang="en-US" sz="2400" dirty="0"/>
              <a:t>6.  Re-enter the PD record via ‘Edit’ mode and then type the new FOA number into the Funding Opportunity Number field in Coeus, shown here:</a:t>
            </a:r>
          </a:p>
          <a:p>
            <a:r>
              <a:rPr lang="en-US" dirty="0"/>
              <a:t/>
            </a:r>
            <a:br>
              <a:rPr lang="en-US" dirty="0"/>
            </a:br>
            <a:endParaRPr lang="en-US" dirty="0"/>
          </a:p>
          <a:p>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spTree>
    <p:extLst>
      <p:ext uri="{BB962C8B-B14F-4D97-AF65-F5344CB8AC3E}">
        <p14:creationId xmlns:p14="http://schemas.microsoft.com/office/powerpoint/2010/main" val="10331434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48</a:t>
            </a:fld>
            <a:endParaRPr lang="en-US" dirty="0"/>
          </a:p>
        </p:txBody>
      </p:sp>
      <p:sp>
        <p:nvSpPr>
          <p:cNvPr id="4" name="TextBox 3"/>
          <p:cNvSpPr txBox="1"/>
          <p:nvPr/>
        </p:nvSpPr>
        <p:spPr>
          <a:xfrm>
            <a:off x="990600" y="1828800"/>
            <a:ext cx="7239000" cy="4093428"/>
          </a:xfrm>
          <a:prstGeom prst="rect">
            <a:avLst/>
          </a:prstGeom>
          <a:noFill/>
        </p:spPr>
        <p:txBody>
          <a:bodyPr wrap="square" rtlCol="0">
            <a:spAutoFit/>
          </a:bodyPr>
          <a:lstStyle/>
          <a:p>
            <a:r>
              <a:rPr lang="en-US" sz="2400" dirty="0" smtClean="0"/>
              <a:t>6: </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436" y="1981201"/>
            <a:ext cx="6899564" cy="3955326"/>
          </a:xfrm>
          <a:prstGeom prst="rect">
            <a:avLst/>
          </a:prstGeom>
        </p:spPr>
      </p:pic>
    </p:spTree>
    <p:extLst>
      <p:ext uri="{BB962C8B-B14F-4D97-AF65-F5344CB8AC3E}">
        <p14:creationId xmlns:p14="http://schemas.microsoft.com/office/powerpoint/2010/main" val="42616874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49</a:t>
            </a:fld>
            <a:endParaRPr lang="en-US" dirty="0"/>
          </a:p>
        </p:txBody>
      </p:sp>
      <p:sp>
        <p:nvSpPr>
          <p:cNvPr id="4" name="TextBox 3"/>
          <p:cNvSpPr txBox="1"/>
          <p:nvPr/>
        </p:nvSpPr>
        <p:spPr>
          <a:xfrm>
            <a:off x="990600" y="1828800"/>
            <a:ext cx="7239000" cy="6063198"/>
          </a:xfrm>
          <a:prstGeom prst="rect">
            <a:avLst/>
          </a:prstGeom>
          <a:noFill/>
        </p:spPr>
        <p:txBody>
          <a:bodyPr wrap="square" rtlCol="0">
            <a:spAutoFit/>
          </a:bodyPr>
          <a:lstStyle/>
          <a:p>
            <a:pPr marL="285750" indent="-285750">
              <a:buFont typeface="Arial" panose="020B0604020202020204" pitchFamily="34" charset="0"/>
              <a:buChar char="•"/>
            </a:pPr>
            <a:r>
              <a:rPr lang="en-US" sz="2000" dirty="0"/>
              <a:t>Save this change</a:t>
            </a:r>
            <a:r>
              <a:rPr lang="en-US" sz="2000" dirty="0" smtClean="0"/>
              <a:t>.</a:t>
            </a:r>
          </a:p>
          <a:p>
            <a:endParaRPr lang="en-US" sz="2000" dirty="0"/>
          </a:p>
          <a:p>
            <a:r>
              <a:rPr lang="en-US" sz="2000" dirty="0"/>
              <a:t>7.   From the Action menu, click Grants.gov to get back to the Grants.gov window:</a:t>
            </a:r>
          </a:p>
          <a:p>
            <a:r>
              <a:rPr lang="en-US" sz="2400" dirty="0"/>
              <a:t/>
            </a:r>
            <a:br>
              <a:rPr lang="en-US" sz="2400" dirty="0"/>
            </a:br>
            <a:r>
              <a:rPr lang="en-US" sz="2400" dirty="0"/>
              <a:t/>
            </a:r>
            <a:br>
              <a:rPr lang="en-US" sz="2400" dirty="0"/>
            </a:br>
            <a:r>
              <a:rPr lang="en-US" sz="2400" dirty="0"/>
              <a:t>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096043"/>
            <a:ext cx="6248400" cy="3528711"/>
          </a:xfrm>
          <a:prstGeom prst="rect">
            <a:avLst/>
          </a:prstGeom>
        </p:spPr>
      </p:pic>
    </p:spTree>
    <p:extLst>
      <p:ext uri="{BB962C8B-B14F-4D97-AF65-F5344CB8AC3E}">
        <p14:creationId xmlns:p14="http://schemas.microsoft.com/office/powerpoint/2010/main" val="4184610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5</a:t>
            </a:fld>
            <a:endParaRPr lang="en-US" dirty="0"/>
          </a:p>
        </p:txBody>
      </p:sp>
      <p:sp>
        <p:nvSpPr>
          <p:cNvPr id="4" name="TextBox 3"/>
          <p:cNvSpPr txBox="1"/>
          <p:nvPr/>
        </p:nvSpPr>
        <p:spPr>
          <a:xfrm>
            <a:off x="838200" y="1752600"/>
            <a:ext cx="7543800" cy="4216539"/>
          </a:xfrm>
          <a:prstGeom prst="rect">
            <a:avLst/>
          </a:prstGeom>
          <a:noFill/>
        </p:spPr>
        <p:txBody>
          <a:bodyPr wrap="square" rtlCol="0">
            <a:spAutoFit/>
          </a:bodyPr>
          <a:lstStyle/>
          <a:p>
            <a:pPr>
              <a:buFont typeface="Arial" pitchFamily="34" charset="0"/>
              <a:buChar char="•"/>
            </a:pPr>
            <a:r>
              <a:rPr lang="en-US" sz="2800" dirty="0"/>
              <a:t>Some important </a:t>
            </a:r>
            <a:r>
              <a:rPr lang="en-US" sz="2800" dirty="0" smtClean="0"/>
              <a:t>S</a:t>
            </a:r>
            <a:r>
              <a:rPr lang="en-US" sz="2800" baseline="30000" dirty="0" smtClean="0"/>
              <a:t>3</a:t>
            </a:r>
            <a:r>
              <a:rPr lang="en-US" sz="2800" dirty="0" smtClean="0"/>
              <a:t> Pilot-takeaways</a:t>
            </a:r>
            <a:r>
              <a:rPr lang="en-US" sz="2800" dirty="0"/>
              <a:t>:</a:t>
            </a:r>
          </a:p>
          <a:p>
            <a:pPr lvl="1">
              <a:buFont typeface="Arial" pitchFamily="34" charset="0"/>
              <a:buChar char="•"/>
            </a:pPr>
            <a:r>
              <a:rPr lang="en-US" sz="2400" dirty="0" smtClean="0"/>
              <a:t>Some sponsor Preview documents do not include all proposal documents.  For example, the following items do not appear in the Preview generated by ASSIST:</a:t>
            </a:r>
          </a:p>
          <a:p>
            <a:pPr marL="1257300" lvl="2" indent="-342900">
              <a:buFont typeface="Courier New" panose="02070309020205020404" pitchFamily="49" charset="0"/>
              <a:buChar char="o"/>
            </a:pPr>
            <a:r>
              <a:rPr lang="en-US" sz="2400" i="1" dirty="0" smtClean="0"/>
              <a:t>Appendix items </a:t>
            </a:r>
          </a:p>
          <a:p>
            <a:pPr marL="1257300" lvl="2" indent="-342900">
              <a:buFont typeface="Courier New" panose="02070309020205020404" pitchFamily="49" charset="0"/>
              <a:buChar char="o"/>
            </a:pPr>
            <a:r>
              <a:rPr lang="en-US" sz="2400" i="1" dirty="0" smtClean="0"/>
              <a:t>Cover Letter</a:t>
            </a:r>
          </a:p>
          <a:p>
            <a:pPr marL="1257300" lvl="2" indent="-342900">
              <a:buFont typeface="Courier New" panose="02070309020205020404" pitchFamily="49" charset="0"/>
              <a:buChar char="o"/>
            </a:pPr>
            <a:r>
              <a:rPr lang="en-US" sz="2400" i="1" dirty="0" smtClean="0"/>
              <a:t>Assignment Request forms</a:t>
            </a:r>
            <a:endParaRPr lang="en-US" sz="2400" dirty="0"/>
          </a:p>
          <a:p>
            <a:pPr marL="1257300" lvl="2" indent="-342900">
              <a:buFont typeface="Courier New" panose="02070309020205020404" pitchFamily="49" charset="0"/>
              <a:buChar char="o"/>
            </a:pPr>
            <a:endParaRPr lang="en-US" sz="2400" u="sng" dirty="0" smtClean="0"/>
          </a:p>
          <a:p>
            <a:pPr algn="ctr"/>
            <a:r>
              <a:rPr lang="en-US" sz="2400" u="sng" dirty="0" smtClean="0"/>
              <a:t>If these documents are included in a submission, they must be separately uploaded into COEUS alongside the Preview document</a:t>
            </a:r>
          </a:p>
        </p:txBody>
      </p:sp>
    </p:spTree>
    <p:extLst>
      <p:ext uri="{BB962C8B-B14F-4D97-AF65-F5344CB8AC3E}">
        <p14:creationId xmlns:p14="http://schemas.microsoft.com/office/powerpoint/2010/main" val="38373376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50</a:t>
            </a:fld>
            <a:endParaRPr lang="en-US" dirty="0"/>
          </a:p>
        </p:txBody>
      </p:sp>
      <p:sp>
        <p:nvSpPr>
          <p:cNvPr id="4" name="TextBox 3"/>
          <p:cNvSpPr txBox="1"/>
          <p:nvPr/>
        </p:nvSpPr>
        <p:spPr>
          <a:xfrm>
            <a:off x="990600" y="1828800"/>
            <a:ext cx="7239000" cy="6124754"/>
          </a:xfrm>
          <a:prstGeom prst="rect">
            <a:avLst/>
          </a:prstGeom>
          <a:noFill/>
        </p:spPr>
        <p:txBody>
          <a:bodyPr wrap="square" rtlCol="0">
            <a:spAutoFit/>
          </a:bodyPr>
          <a:lstStyle/>
          <a:p>
            <a:r>
              <a:rPr lang="en-US" sz="2000" dirty="0"/>
              <a:t>8.  The ‘Select Opportunity’ window appears.  Review the Opportunity Id to ensure it matches the FOA you entered. Click ‘OK’ to select that FOA/Opportunity:</a:t>
            </a:r>
          </a:p>
          <a:p>
            <a:r>
              <a:rPr lang="en-US" sz="2400" dirty="0"/>
              <a:t/>
            </a:r>
            <a:br>
              <a:rPr lang="en-US" sz="2400" dirty="0"/>
            </a:br>
            <a:r>
              <a:rPr lang="en-US" sz="2400" dirty="0"/>
              <a:t/>
            </a:r>
            <a:br>
              <a:rPr lang="en-US" sz="2400" dirty="0"/>
            </a:br>
            <a:r>
              <a:rPr lang="en-US" sz="2400" dirty="0"/>
              <a:t/>
            </a:r>
            <a:br>
              <a:rPr lang="en-US" sz="2400" dirty="0"/>
            </a:br>
            <a:r>
              <a:rPr lang="en-US" sz="2400" dirty="0"/>
              <a:t>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275" y="2891126"/>
            <a:ext cx="6943725" cy="3657600"/>
          </a:xfrm>
          <a:prstGeom prst="rect">
            <a:avLst/>
          </a:prstGeom>
        </p:spPr>
      </p:pic>
    </p:spTree>
    <p:extLst>
      <p:ext uri="{BB962C8B-B14F-4D97-AF65-F5344CB8AC3E}">
        <p14:creationId xmlns:p14="http://schemas.microsoft.com/office/powerpoint/2010/main" val="4140161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51</a:t>
            </a:fld>
            <a:endParaRPr lang="en-US" dirty="0"/>
          </a:p>
        </p:txBody>
      </p:sp>
      <p:sp>
        <p:nvSpPr>
          <p:cNvPr id="4" name="TextBox 3"/>
          <p:cNvSpPr txBox="1"/>
          <p:nvPr/>
        </p:nvSpPr>
        <p:spPr>
          <a:xfrm>
            <a:off x="990600" y="1828800"/>
            <a:ext cx="7239000" cy="6863417"/>
          </a:xfrm>
          <a:prstGeom prst="rect">
            <a:avLst/>
          </a:prstGeom>
          <a:noFill/>
        </p:spPr>
        <p:txBody>
          <a:bodyPr wrap="square" rtlCol="0">
            <a:spAutoFit/>
          </a:bodyPr>
          <a:lstStyle/>
          <a:p>
            <a:r>
              <a:rPr lang="en-US" sz="2000" dirty="0"/>
              <a:t>9.  From the ‘Opportunity’ tab of the Grants.gov Submission Details window, save this new FOA and then click ‘Close’ to close this window.</a:t>
            </a:r>
          </a:p>
          <a:p>
            <a:endParaRPr lang="en-US" sz="2400" dirty="0" smtClean="0"/>
          </a:p>
          <a:p>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590800"/>
            <a:ext cx="6324600" cy="4021838"/>
          </a:xfrm>
          <a:prstGeom prst="rect">
            <a:avLst/>
          </a:prstGeom>
        </p:spPr>
      </p:pic>
    </p:spTree>
    <p:extLst>
      <p:ext uri="{BB962C8B-B14F-4D97-AF65-F5344CB8AC3E}">
        <p14:creationId xmlns:p14="http://schemas.microsoft.com/office/powerpoint/2010/main" val="1813551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52</a:t>
            </a:fld>
            <a:endParaRPr lang="en-US" dirty="0"/>
          </a:p>
        </p:txBody>
      </p:sp>
      <p:sp>
        <p:nvSpPr>
          <p:cNvPr id="4" name="TextBox 3"/>
          <p:cNvSpPr txBox="1"/>
          <p:nvPr/>
        </p:nvSpPr>
        <p:spPr>
          <a:xfrm>
            <a:off x="990600" y="1828800"/>
            <a:ext cx="7239000" cy="7232749"/>
          </a:xfrm>
          <a:prstGeom prst="rect">
            <a:avLst/>
          </a:prstGeom>
          <a:noFill/>
        </p:spPr>
        <p:txBody>
          <a:bodyPr wrap="square" rtlCol="0">
            <a:spAutoFit/>
          </a:bodyPr>
          <a:lstStyle/>
          <a:p>
            <a:r>
              <a:rPr lang="en-US" sz="2000" dirty="0"/>
              <a:t>10.  Back at the ‘Proposal’ tab, you will see the Grants.gov logo appear to show that you are reconnected to submit S2S once completed.  Save the record.</a:t>
            </a:r>
          </a:p>
          <a:p>
            <a:r>
              <a:rPr lang="en-US" sz="2400" dirty="0"/>
              <a:t/>
            </a:r>
            <a:br>
              <a:rPr lang="en-US" sz="2400" dirty="0"/>
            </a:br>
            <a:endParaRPr lang="en-US" sz="2400" dirty="0" smtClean="0"/>
          </a:p>
          <a:p>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494" y="2854726"/>
            <a:ext cx="6649906" cy="3698474"/>
          </a:xfrm>
          <a:prstGeom prst="rect">
            <a:avLst/>
          </a:prstGeom>
        </p:spPr>
      </p:pic>
    </p:spTree>
    <p:extLst>
      <p:ext uri="{BB962C8B-B14F-4D97-AF65-F5344CB8AC3E}">
        <p14:creationId xmlns:p14="http://schemas.microsoft.com/office/powerpoint/2010/main" val="13080280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a:t>
            </a:r>
            <a:r>
              <a:rPr lang="en-US" dirty="0"/>
              <a:t>Best Practices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53</a:t>
            </a:fld>
            <a:endParaRPr lang="en-US" dirty="0"/>
          </a:p>
        </p:txBody>
      </p:sp>
      <p:sp>
        <p:nvSpPr>
          <p:cNvPr id="4" name="TextBox 3"/>
          <p:cNvSpPr txBox="1"/>
          <p:nvPr/>
        </p:nvSpPr>
        <p:spPr>
          <a:xfrm>
            <a:off x="990600" y="1828800"/>
            <a:ext cx="7239000" cy="8894743"/>
          </a:xfrm>
          <a:prstGeom prst="rect">
            <a:avLst/>
          </a:prstGeom>
          <a:noFill/>
        </p:spPr>
        <p:txBody>
          <a:bodyPr wrap="square" rtlCol="0">
            <a:spAutoFit/>
          </a:bodyPr>
          <a:lstStyle/>
          <a:p>
            <a:r>
              <a:rPr lang="en-US" sz="2000" dirty="0"/>
              <a:t>11.  Exit the record entirely to be sure that the save completely saved.  If for any reason Coeus has not saved the information, it will ask you upon exit to confirm:</a:t>
            </a:r>
          </a:p>
          <a:p>
            <a:r>
              <a:rPr lang="en-US" sz="2400" dirty="0"/>
              <a:t/>
            </a:r>
            <a:br>
              <a:rPr lang="en-US" sz="2400" dirty="0"/>
            </a:br>
            <a:r>
              <a:rPr lang="en-US" sz="2400" dirty="0"/>
              <a:t/>
            </a:r>
            <a:br>
              <a:rPr lang="en-US" sz="2400" dirty="0"/>
            </a:br>
            <a:endParaRPr lang="en-US" sz="2400" dirty="0" smtClean="0"/>
          </a:p>
          <a:p>
            <a:r>
              <a:rPr lang="en-US" sz="2400" dirty="0"/>
              <a:t/>
            </a:r>
            <a:br>
              <a:rPr lang="en-US" sz="2400" dirty="0"/>
            </a:br>
            <a:r>
              <a:rPr lang="en-US" sz="2400" dirty="0"/>
              <a:t/>
            </a:r>
            <a:br>
              <a:rPr lang="en-US" sz="2400" dirty="0"/>
            </a:br>
            <a:endParaRPr lang="en-US" sz="2400" dirty="0" smtClean="0"/>
          </a:p>
          <a:p>
            <a:r>
              <a:rPr lang="en-US" sz="2000" dirty="0" smtClean="0"/>
              <a:t>The </a:t>
            </a:r>
            <a:r>
              <a:rPr lang="en-US" sz="2000" dirty="0"/>
              <a:t>record should now be connected to the new/correct FOA and the information saved.</a:t>
            </a:r>
          </a:p>
          <a:p>
            <a:r>
              <a:rPr lang="en-US" sz="2400" dirty="0"/>
              <a:t/>
            </a:r>
            <a:br>
              <a:rPr lang="en-US" sz="2400" dirty="0"/>
            </a:br>
            <a:r>
              <a:rPr lang="en-US" sz="2400" dirty="0"/>
              <a:t/>
            </a:r>
            <a:br>
              <a:rPr lang="en-US" sz="2400" dirty="0"/>
            </a:br>
            <a:r>
              <a:rPr lang="en-US" sz="2400" dirty="0"/>
              <a:t/>
            </a:r>
            <a:br>
              <a:rPr lang="en-US" sz="2400" dirty="0"/>
            </a:br>
            <a:r>
              <a:rPr lang="en-US" sz="2400" dirty="0"/>
              <a:t>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800" dirty="0"/>
              <a:t/>
            </a:r>
            <a:br>
              <a:rPr lang="en-US" sz="2800" dirty="0"/>
            </a:br>
            <a:r>
              <a:rPr lang="en-US" sz="2800" dirty="0"/>
              <a:t/>
            </a:r>
            <a:br>
              <a:rPr lang="en-US" sz="2800" dirty="0"/>
            </a:br>
            <a:endParaRPr lang="en-US" sz="2800" dirty="0" smtClean="0"/>
          </a:p>
          <a:p>
            <a:endParaRPr lang="en-US" sz="2800" dirty="0"/>
          </a:p>
          <a:p>
            <a:endParaRPr lang="en-US" sz="28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667000"/>
            <a:ext cx="3458470" cy="2362200"/>
          </a:xfrm>
          <a:prstGeom prst="rect">
            <a:avLst/>
          </a:prstGeom>
        </p:spPr>
      </p:pic>
    </p:spTree>
    <p:extLst>
      <p:ext uri="{BB962C8B-B14F-4D97-AF65-F5344CB8AC3E}">
        <p14:creationId xmlns:p14="http://schemas.microsoft.com/office/powerpoint/2010/main" val="22443136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4000" dirty="0" smtClean="0"/>
              <a:t>Brown Bag Listserv</a:t>
            </a:r>
            <a:endParaRPr lang="en-US" sz="40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54</a:t>
            </a:fld>
            <a:endParaRPr lang="en-US" dirty="0"/>
          </a:p>
        </p:txBody>
      </p:sp>
      <p:sp>
        <p:nvSpPr>
          <p:cNvPr id="4" name="TextBox 3"/>
          <p:cNvSpPr txBox="1"/>
          <p:nvPr/>
        </p:nvSpPr>
        <p:spPr>
          <a:xfrm>
            <a:off x="793376" y="2655838"/>
            <a:ext cx="7543800" cy="2308324"/>
          </a:xfrm>
          <a:prstGeom prst="rect">
            <a:avLst/>
          </a:prstGeom>
          <a:noFill/>
        </p:spPr>
        <p:txBody>
          <a:bodyPr wrap="square" rtlCol="0">
            <a:spAutoFit/>
          </a:bodyPr>
          <a:lstStyle/>
          <a:p>
            <a:pPr algn="ctr"/>
            <a:r>
              <a:rPr lang="en-US" sz="3600" dirty="0" smtClean="0"/>
              <a:t>To be added to OSP’s Brown Bag Listserv, please email:</a:t>
            </a:r>
          </a:p>
          <a:p>
            <a:pPr algn="ctr"/>
            <a:endParaRPr lang="en-US" sz="3600" dirty="0" smtClean="0"/>
          </a:p>
          <a:p>
            <a:pPr algn="ctr"/>
            <a:r>
              <a:rPr lang="en-US" sz="3600" dirty="0">
                <a:hlinkClick r:id="rId2"/>
              </a:rPr>
              <a:t>r</a:t>
            </a:r>
            <a:r>
              <a:rPr lang="en-US" sz="3600" dirty="0" smtClean="0">
                <a:hlinkClick r:id="rId2"/>
              </a:rPr>
              <a:t>esadmin@brown.edu</a:t>
            </a:r>
            <a:r>
              <a:rPr lang="en-US" sz="36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a:t>
            </a:fld>
            <a:endParaRPr lang="en-US" dirty="0"/>
          </a:p>
        </p:txBody>
      </p:sp>
      <p:sp>
        <p:nvSpPr>
          <p:cNvPr id="4" name="TextBox 3"/>
          <p:cNvSpPr txBox="1"/>
          <p:nvPr/>
        </p:nvSpPr>
        <p:spPr>
          <a:xfrm>
            <a:off x="838200" y="1752600"/>
            <a:ext cx="7543800" cy="4031873"/>
          </a:xfrm>
          <a:prstGeom prst="rect">
            <a:avLst/>
          </a:prstGeom>
          <a:noFill/>
        </p:spPr>
        <p:txBody>
          <a:bodyPr wrap="square" rtlCol="0">
            <a:spAutoFit/>
          </a:bodyPr>
          <a:lstStyle/>
          <a:p>
            <a:pPr>
              <a:buFont typeface="Arial" pitchFamily="34" charset="0"/>
              <a:buChar char="•"/>
            </a:pPr>
            <a:r>
              <a:rPr lang="en-US" sz="2800" dirty="0" smtClean="0"/>
              <a:t>NIH Update</a:t>
            </a:r>
          </a:p>
          <a:p>
            <a:pPr lvl="1">
              <a:buFont typeface="Arial" pitchFamily="34" charset="0"/>
              <a:buChar char="•"/>
            </a:pPr>
            <a:r>
              <a:rPr lang="en-US" sz="2400" dirty="0" smtClean="0"/>
              <a:t>Salary Cap has been raised to </a:t>
            </a:r>
            <a:r>
              <a:rPr lang="en-US" sz="2400" u="sng" dirty="0" smtClean="0"/>
              <a:t>$192,300 </a:t>
            </a:r>
            <a:r>
              <a:rPr lang="en-US" sz="2400" dirty="0" smtClean="0"/>
              <a:t>retroactive to  January 6, 2019</a:t>
            </a:r>
          </a:p>
          <a:p>
            <a:pPr lvl="1">
              <a:buFont typeface="Arial" pitchFamily="34" charset="0"/>
              <a:buChar char="•"/>
            </a:pPr>
            <a:r>
              <a:rPr lang="en-US" sz="2400" dirty="0" smtClean="0"/>
              <a:t>Reminder that any Prior Approval Request that can be submitted via eRA Commons should be sent via that method</a:t>
            </a:r>
          </a:p>
          <a:p>
            <a:pPr marL="1257300" lvl="2" indent="-342900">
              <a:buFont typeface="Courier New" panose="02070309020205020404" pitchFamily="49" charset="0"/>
              <a:buChar char="o"/>
            </a:pPr>
            <a:r>
              <a:rPr lang="en-US" sz="2000" dirty="0" smtClean="0"/>
              <a:t>We have learned that some Institutes within NIH do not have a dedicated Grants Management Specialist in the last year of the award, so emailing requests is not recommended</a:t>
            </a:r>
          </a:p>
          <a:p>
            <a:pPr lvl="2">
              <a:buFont typeface="Arial" pitchFamily="34" charset="0"/>
              <a:buChar char="•"/>
            </a:pPr>
            <a:endParaRPr lang="en-US" sz="2800" dirty="0" smtClean="0"/>
          </a:p>
        </p:txBody>
      </p:sp>
      <p:pic>
        <p:nvPicPr>
          <p:cNvPr id="6" name="Picture 5"/>
          <p:cNvPicPr>
            <a:picLocks noChangeAspect="1"/>
          </p:cNvPicPr>
          <p:nvPr/>
        </p:nvPicPr>
        <p:blipFill>
          <a:blip r:embed="rId2"/>
          <a:stretch>
            <a:fillRect/>
          </a:stretch>
        </p:blipFill>
        <p:spPr>
          <a:xfrm>
            <a:off x="4419600" y="5176150"/>
            <a:ext cx="3800475" cy="638175"/>
          </a:xfrm>
          <a:prstGeom prst="rect">
            <a:avLst/>
          </a:prstGeom>
        </p:spPr>
      </p:pic>
    </p:spTree>
    <p:extLst>
      <p:ext uri="{BB962C8B-B14F-4D97-AF65-F5344CB8AC3E}">
        <p14:creationId xmlns:p14="http://schemas.microsoft.com/office/powerpoint/2010/main" val="1622814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a:t>
            </a:fld>
            <a:endParaRPr lang="en-US" dirty="0"/>
          </a:p>
        </p:txBody>
      </p:sp>
      <p:sp>
        <p:nvSpPr>
          <p:cNvPr id="4" name="TextBox 3"/>
          <p:cNvSpPr txBox="1"/>
          <p:nvPr/>
        </p:nvSpPr>
        <p:spPr>
          <a:xfrm>
            <a:off x="838200" y="1752600"/>
            <a:ext cx="7543800" cy="4832092"/>
          </a:xfrm>
          <a:prstGeom prst="rect">
            <a:avLst/>
          </a:prstGeom>
          <a:noFill/>
        </p:spPr>
        <p:txBody>
          <a:bodyPr wrap="square" rtlCol="0">
            <a:spAutoFit/>
          </a:bodyPr>
          <a:lstStyle/>
          <a:p>
            <a:pPr>
              <a:buFont typeface="Arial" pitchFamily="34" charset="0"/>
              <a:buChar char="•"/>
            </a:pPr>
            <a:r>
              <a:rPr lang="en-US" sz="2800" dirty="0" smtClean="0"/>
              <a:t>NIH Update (contd.)</a:t>
            </a:r>
          </a:p>
          <a:p>
            <a:pPr lvl="1">
              <a:buFont typeface="Arial" pitchFamily="34" charset="0"/>
              <a:buChar char="•"/>
            </a:pPr>
            <a:r>
              <a:rPr lang="en-US" sz="2400" dirty="0" smtClean="0"/>
              <a:t>Human Subject Enrollment Levels Under Scrutiny</a:t>
            </a:r>
          </a:p>
          <a:p>
            <a:pPr marL="1371600" lvl="2" indent="-457200">
              <a:buFont typeface="Courier New" panose="02070309020205020404" pitchFamily="49" charset="0"/>
              <a:buChar char="o"/>
            </a:pPr>
            <a:r>
              <a:rPr lang="en-US" sz="2000" dirty="0" smtClean="0"/>
              <a:t>Over the past few weeks we’ve had multiple instances of NIH questioning Human Subject Enrollment numbers for active projects</a:t>
            </a:r>
          </a:p>
          <a:p>
            <a:pPr marL="1371600" lvl="2" indent="-457200">
              <a:buFont typeface="Courier New" panose="02070309020205020404" pitchFamily="49" charset="0"/>
              <a:buChar char="o"/>
            </a:pPr>
            <a:r>
              <a:rPr lang="en-US" sz="2000" dirty="0" smtClean="0"/>
              <a:t>OSP will be working closely with ORI to review the sponsor’s recent requests and ensure that we include the necessary information in any guidance regarding the Enrollment Forms</a:t>
            </a:r>
          </a:p>
          <a:p>
            <a:pPr marL="914400" lvl="1" indent="-457200">
              <a:buFont typeface="Arial" panose="020B0604020202020204" pitchFamily="34" charset="0"/>
              <a:buChar char="•"/>
            </a:pPr>
            <a:r>
              <a:rPr lang="en-US" sz="2400" dirty="0" smtClean="0"/>
              <a:t>New expanded Post Submission Guidance for Training (T) proposals (</a:t>
            </a:r>
            <a:r>
              <a:rPr lang="en-US" sz="2400" dirty="0" smtClean="0">
                <a:hlinkClick r:id="rId2"/>
              </a:rPr>
              <a:t>NOT-OD-19-083</a:t>
            </a:r>
            <a:r>
              <a:rPr lang="en-US" sz="2400" dirty="0" smtClean="0"/>
              <a:t>)</a:t>
            </a:r>
          </a:p>
          <a:p>
            <a:pPr marL="1371600" lvl="2" indent="-457200">
              <a:buFont typeface="Courier New" panose="02070309020205020404" pitchFamily="49" charset="0"/>
              <a:buChar char="o"/>
            </a:pPr>
            <a:r>
              <a:rPr lang="en-US" sz="2000" dirty="0" smtClean="0"/>
              <a:t>3 pages allowed for Publication List</a:t>
            </a:r>
          </a:p>
          <a:p>
            <a:pPr marL="1371600" lvl="2" indent="-457200">
              <a:buFont typeface="Courier New" panose="02070309020205020404" pitchFamily="49" charset="0"/>
              <a:buChar char="o"/>
            </a:pPr>
            <a:r>
              <a:rPr lang="en-US" sz="2000" dirty="0" smtClean="0"/>
              <a:t>Additional clarifications</a:t>
            </a:r>
          </a:p>
          <a:p>
            <a:pPr lvl="2">
              <a:buFont typeface="Arial" pitchFamily="34" charset="0"/>
              <a:buChar char="•"/>
            </a:pPr>
            <a:endParaRPr lang="en-US" sz="2800" dirty="0" smtClean="0"/>
          </a:p>
        </p:txBody>
      </p:sp>
    </p:spTree>
    <p:extLst>
      <p:ext uri="{BB962C8B-B14F-4D97-AF65-F5344CB8AC3E}">
        <p14:creationId xmlns:p14="http://schemas.microsoft.com/office/powerpoint/2010/main" val="3477407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8</a:t>
            </a:fld>
            <a:endParaRPr lang="en-US" dirty="0"/>
          </a:p>
        </p:txBody>
      </p:sp>
      <p:sp>
        <p:nvSpPr>
          <p:cNvPr id="4" name="TextBox 3"/>
          <p:cNvSpPr txBox="1"/>
          <p:nvPr/>
        </p:nvSpPr>
        <p:spPr>
          <a:xfrm>
            <a:off x="762000" y="1752600"/>
            <a:ext cx="7696200" cy="3847207"/>
          </a:xfrm>
          <a:prstGeom prst="rect">
            <a:avLst/>
          </a:prstGeom>
          <a:noFill/>
        </p:spPr>
        <p:txBody>
          <a:bodyPr wrap="square" rtlCol="0">
            <a:spAutoFit/>
          </a:bodyPr>
          <a:lstStyle/>
          <a:p>
            <a:pPr>
              <a:buFont typeface="Arial" pitchFamily="34" charset="0"/>
              <a:buChar char="•"/>
            </a:pPr>
            <a:r>
              <a:rPr lang="en-US" sz="2800" dirty="0" smtClean="0"/>
              <a:t>NSF Update</a:t>
            </a:r>
          </a:p>
          <a:p>
            <a:pPr lvl="1">
              <a:buFont typeface="Arial" pitchFamily="34" charset="0"/>
              <a:buChar char="•"/>
            </a:pPr>
            <a:r>
              <a:rPr lang="en-US" sz="2400" dirty="0" smtClean="0"/>
              <a:t>Preview of 2020 PAPPG is now available in the </a:t>
            </a:r>
            <a:r>
              <a:rPr lang="en-US" sz="2400" dirty="0" smtClean="0">
                <a:hlinkClick r:id="rId2"/>
              </a:rPr>
              <a:t>Federal Register</a:t>
            </a:r>
            <a:r>
              <a:rPr lang="en-US" sz="2400" dirty="0" smtClean="0"/>
              <a:t>, comments due by end of July</a:t>
            </a:r>
          </a:p>
          <a:p>
            <a:pPr lvl="1">
              <a:buFont typeface="Arial" pitchFamily="34" charset="0"/>
              <a:buChar char="•"/>
            </a:pPr>
            <a:r>
              <a:rPr lang="en-US" sz="2400" dirty="0" smtClean="0"/>
              <a:t>Research.gov has been upgraded to allow for Collaborative Submissions</a:t>
            </a:r>
          </a:p>
          <a:p>
            <a:pPr marL="1371600" lvl="2" indent="-457200">
              <a:buFont typeface="Courier New" panose="02070309020205020404" pitchFamily="49" charset="0"/>
              <a:buChar char="o"/>
            </a:pPr>
            <a:r>
              <a:rPr lang="en-US" sz="2000" dirty="0" smtClean="0"/>
              <a:t>Though Brown still uses FastLane for NSF submissions, it is possible that we may need to use Research.gov for Collaborative Proposals if Lead Proposer institutions are submitting via that method</a:t>
            </a:r>
          </a:p>
          <a:p>
            <a:pPr marL="1371600" lvl="2" indent="-457200">
              <a:buFont typeface="Courier New" panose="02070309020205020404" pitchFamily="49" charset="0"/>
              <a:buChar char="o"/>
            </a:pPr>
            <a:r>
              <a:rPr lang="en-US" sz="2000" dirty="0" smtClean="0"/>
              <a:t>If you need to prepare a Research.gov submission, please reach out to your Pre-Award Contact</a:t>
            </a:r>
          </a:p>
        </p:txBody>
      </p:sp>
    </p:spTree>
    <p:extLst>
      <p:ext uri="{BB962C8B-B14F-4D97-AF65-F5344CB8AC3E}">
        <p14:creationId xmlns:p14="http://schemas.microsoft.com/office/powerpoint/2010/main" val="34766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Pre Award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9</a:t>
            </a:fld>
            <a:endParaRPr lang="en-US" dirty="0"/>
          </a:p>
        </p:txBody>
      </p:sp>
      <p:sp>
        <p:nvSpPr>
          <p:cNvPr id="4" name="TextBox 3"/>
          <p:cNvSpPr txBox="1"/>
          <p:nvPr/>
        </p:nvSpPr>
        <p:spPr>
          <a:xfrm>
            <a:off x="838200" y="1752600"/>
            <a:ext cx="7543800" cy="2185214"/>
          </a:xfrm>
          <a:prstGeom prst="rect">
            <a:avLst/>
          </a:prstGeom>
          <a:noFill/>
        </p:spPr>
        <p:txBody>
          <a:bodyPr wrap="square" rtlCol="0">
            <a:spAutoFit/>
          </a:bodyPr>
          <a:lstStyle/>
          <a:p>
            <a:pPr>
              <a:buFont typeface="Arial" pitchFamily="34" charset="0"/>
              <a:buChar char="•"/>
            </a:pPr>
            <a:r>
              <a:rPr lang="en-US" sz="2800" dirty="0" smtClean="0"/>
              <a:t>NSF Update (contd.)</a:t>
            </a:r>
          </a:p>
          <a:p>
            <a:pPr lvl="1">
              <a:buFont typeface="Arial" pitchFamily="34" charset="0"/>
              <a:buChar char="•"/>
            </a:pPr>
            <a:r>
              <a:rPr lang="en-US" sz="2400" dirty="0" smtClean="0"/>
              <a:t>NSF will be recommending the use of SciENcv to create biosketches</a:t>
            </a:r>
          </a:p>
          <a:p>
            <a:pPr marL="1257300" lvl="2" indent="-342900">
              <a:buFont typeface="Courier New" panose="02070309020205020404" pitchFamily="49" charset="0"/>
              <a:buChar char="o"/>
            </a:pPr>
            <a:r>
              <a:rPr lang="en-US" sz="2000" dirty="0" smtClean="0"/>
              <a:t>SciENcv is linked with MyNCBI, so it can help Investigators keep all their biosketch information in one place</a:t>
            </a:r>
          </a:p>
          <a:p>
            <a:pPr marL="1257300" lvl="2" indent="-342900">
              <a:buFont typeface="Courier New" panose="02070309020205020404" pitchFamily="49" charset="0"/>
              <a:buChar char="o"/>
            </a:pPr>
            <a:r>
              <a:rPr lang="en-US" sz="2000" dirty="0" smtClean="0"/>
              <a:t>This tool can also be used to create NIH biosketches</a:t>
            </a:r>
          </a:p>
        </p:txBody>
      </p:sp>
      <p:pic>
        <p:nvPicPr>
          <p:cNvPr id="5" name="Picture 4"/>
          <p:cNvPicPr>
            <a:picLocks noChangeAspect="1"/>
          </p:cNvPicPr>
          <p:nvPr/>
        </p:nvPicPr>
        <p:blipFill>
          <a:blip r:embed="rId2"/>
          <a:stretch>
            <a:fillRect/>
          </a:stretch>
        </p:blipFill>
        <p:spPr>
          <a:xfrm>
            <a:off x="2286000" y="4114800"/>
            <a:ext cx="4025323" cy="1447800"/>
          </a:xfrm>
          <a:prstGeom prst="rect">
            <a:avLst/>
          </a:prstGeom>
        </p:spPr>
      </p:pic>
    </p:spTree>
    <p:extLst>
      <p:ext uri="{BB962C8B-B14F-4D97-AF65-F5344CB8AC3E}">
        <p14:creationId xmlns:p14="http://schemas.microsoft.com/office/powerpoint/2010/main" val="3567169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D7D0C0"/>
      </a:dk2>
      <a:lt2>
        <a:srgbClr val="E9E5DC"/>
      </a:lt2>
      <a:accent1>
        <a:srgbClr val="760000"/>
      </a:accent1>
      <a:accent2>
        <a:srgbClr val="742117"/>
      </a:accent2>
      <a:accent3>
        <a:srgbClr val="A28E6A"/>
      </a:accent3>
      <a:accent4>
        <a:srgbClr val="75A3D1"/>
      </a:accent4>
      <a:accent5>
        <a:srgbClr val="BDB196"/>
      </a:accent5>
      <a:accent6>
        <a:srgbClr val="855D5D"/>
      </a:accent6>
      <a:hlink>
        <a:srgbClr val="336699"/>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D7D0C0"/>
      </a:dk2>
      <a:lt2>
        <a:srgbClr val="E9E5DC"/>
      </a:lt2>
      <a:accent1>
        <a:srgbClr val="760000"/>
      </a:accent1>
      <a:accent2>
        <a:srgbClr val="742117"/>
      </a:accent2>
      <a:accent3>
        <a:srgbClr val="A28E6A"/>
      </a:accent3>
      <a:accent4>
        <a:srgbClr val="75A3D1"/>
      </a:accent4>
      <a:accent5>
        <a:srgbClr val="BDB196"/>
      </a:accent5>
      <a:accent6>
        <a:srgbClr val="855D5D"/>
      </a:accent6>
      <a:hlink>
        <a:srgbClr val="336699"/>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2141</Words>
  <Application>Microsoft Office PowerPoint</Application>
  <PresentationFormat>On-screen Show (4:3)</PresentationFormat>
  <Paragraphs>385</Paragraphs>
  <Slides>54</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Cabin Sketch</vt:lpstr>
      <vt:lpstr>Calibri</vt:lpstr>
      <vt:lpstr>Courier New</vt:lpstr>
      <vt:lpstr>Wingdings</vt:lpstr>
      <vt:lpstr>Office Theme</vt:lpstr>
      <vt:lpstr>1_Office Theme</vt:lpstr>
      <vt:lpstr>OSP Brown Bag  June 17, 2019</vt:lpstr>
      <vt:lpstr>OSP Pre Award Update </vt:lpstr>
      <vt:lpstr>OSP Pre Award Update </vt:lpstr>
      <vt:lpstr> OSP Pre Award Update </vt:lpstr>
      <vt:lpstr>OSP Pre Award Update </vt:lpstr>
      <vt:lpstr>OSP Pre Award Update </vt:lpstr>
      <vt:lpstr>OSP Pre Award Update </vt:lpstr>
      <vt:lpstr>OSP Pre Award Update </vt:lpstr>
      <vt:lpstr>OSP Pre Award Update </vt:lpstr>
      <vt:lpstr>OSP Pre Award Update </vt:lpstr>
      <vt:lpstr>OSP Pre Award Update </vt:lpstr>
      <vt:lpstr>OSP - Pre Award Update </vt:lpstr>
      <vt:lpstr>OSP - Pre Award Update </vt:lpstr>
      <vt:lpstr>OSP - Pre Award Update </vt:lpstr>
      <vt:lpstr>OSP Pre Award Update </vt:lpstr>
      <vt:lpstr>OSP Pre Award Update </vt:lpstr>
      <vt:lpstr>OSP Pre Award Update </vt:lpstr>
      <vt:lpstr>OSP Post Award Update</vt:lpstr>
      <vt:lpstr>OSP Post Award Update</vt:lpstr>
      <vt:lpstr>OSP Post Award Update</vt:lpstr>
      <vt:lpstr>OSP Post Award Update</vt:lpstr>
      <vt:lpstr>Post Award Update- NSF Audits</vt:lpstr>
      <vt:lpstr>OSP Post Award Update</vt:lpstr>
      <vt:lpstr>OSP Post Award Update</vt:lpstr>
      <vt:lpstr>OSP Post Award Update</vt:lpstr>
      <vt:lpstr>Post Award Update-Cost Transfer </vt:lpstr>
      <vt:lpstr>Post Award Update-Cost Transfer </vt:lpstr>
      <vt:lpstr>Post Award Update-Cost Transfer </vt:lpstr>
      <vt:lpstr>Post Award Update-Cost Transfer </vt:lpstr>
      <vt:lpstr>Post Award Update-Cost Transfer </vt:lpstr>
      <vt:lpstr>Post Award Update – Website Update</vt:lpstr>
      <vt:lpstr>OSP Post Award Update</vt:lpstr>
      <vt:lpstr>Terminated Employee</vt:lpstr>
      <vt:lpstr>Upcoming Effort Reporting Dates</vt:lpstr>
      <vt:lpstr>OSP Post Award Update </vt:lpstr>
      <vt:lpstr>Office of Research Integrity</vt:lpstr>
      <vt:lpstr>Export Control Updates</vt:lpstr>
      <vt:lpstr>Responsible Conduct of Research</vt:lpstr>
      <vt:lpstr>Responsible Conduct of Research</vt:lpstr>
      <vt:lpstr>RAIS</vt:lpstr>
      <vt:lpstr>Coeus Best Practices</vt:lpstr>
      <vt:lpstr>Coeus Best Practices</vt:lpstr>
      <vt:lpstr>Coeus Best Practices</vt:lpstr>
      <vt:lpstr>Coeus Best Practices</vt:lpstr>
      <vt:lpstr>Coeus Best Practices</vt:lpstr>
      <vt:lpstr>Coeus Best Practices</vt:lpstr>
      <vt:lpstr>Coeus Best Practices</vt:lpstr>
      <vt:lpstr>Coeus Best Practices</vt:lpstr>
      <vt:lpstr>Coeus Best Practices</vt:lpstr>
      <vt:lpstr>Coeus Best Practices</vt:lpstr>
      <vt:lpstr>Coeus Best Practices</vt:lpstr>
      <vt:lpstr>Coeus Best Practices</vt:lpstr>
      <vt:lpstr>Coeus Best Practices</vt:lpstr>
      <vt:lpstr>Brown Bag Listserv</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tempadmin</dc:creator>
  <cp:lastModifiedBy>Waterman, Robert</cp:lastModifiedBy>
  <cp:revision>57</cp:revision>
  <dcterms:created xsi:type="dcterms:W3CDTF">2013-11-15T21:07:35Z</dcterms:created>
  <dcterms:modified xsi:type="dcterms:W3CDTF">2019-06-14T19:42:20Z</dcterms:modified>
</cp:coreProperties>
</file>