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74"/>
  </p:notesMasterIdLst>
  <p:handoutMasterIdLst>
    <p:handoutMasterId r:id="rId75"/>
  </p:handoutMasterIdLst>
  <p:sldIdLst>
    <p:sldId id="345" r:id="rId3"/>
    <p:sldId id="270" r:id="rId4"/>
    <p:sldId id="296" r:id="rId5"/>
    <p:sldId id="291" r:id="rId6"/>
    <p:sldId id="292" r:id="rId7"/>
    <p:sldId id="293" r:id="rId8"/>
    <p:sldId id="294" r:id="rId9"/>
    <p:sldId id="295" r:id="rId10"/>
    <p:sldId id="302" r:id="rId11"/>
    <p:sldId id="303" r:id="rId12"/>
    <p:sldId id="297" r:id="rId13"/>
    <p:sldId id="298" r:id="rId14"/>
    <p:sldId id="299" r:id="rId15"/>
    <p:sldId id="300" r:id="rId16"/>
    <p:sldId id="301" r:id="rId17"/>
    <p:sldId id="267" r:id="rId18"/>
    <p:sldId id="29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340" r:id="rId39"/>
    <p:sldId id="346"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36" r:id="rId60"/>
    <p:sldId id="341" r:id="rId61"/>
    <p:sldId id="342" r:id="rId62"/>
    <p:sldId id="343" r:id="rId63"/>
    <p:sldId id="344" r:id="rId64"/>
    <p:sldId id="337" r:id="rId65"/>
    <p:sldId id="329" r:id="rId66"/>
    <p:sldId id="330" r:id="rId67"/>
    <p:sldId id="331" r:id="rId68"/>
    <p:sldId id="332" r:id="rId69"/>
    <p:sldId id="333" r:id="rId70"/>
    <p:sldId id="334" r:id="rId71"/>
    <p:sldId id="338" r:id="rId72"/>
    <p:sldId id="335"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73" autoAdjust="0"/>
  </p:normalViewPr>
  <p:slideViewPr>
    <p:cSldViewPr>
      <p:cViewPr varScale="1">
        <p:scale>
          <a:sx n="124" d="100"/>
          <a:sy n="124" d="100"/>
        </p:scale>
        <p:origin x="41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204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Effort Reports Generated by Fiscal Year</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Effort Generated</c:v>
                </c:pt>
              </c:strCache>
            </c:strRef>
          </c:tx>
          <c:spPr>
            <a:solidFill>
              <a:schemeClr val="accent1"/>
            </a:solidFill>
            <a:ln>
              <a:noFill/>
            </a:ln>
            <a:effectLst/>
            <a:sp3d/>
          </c:spPr>
          <c:invertIfNegative val="0"/>
          <c:cat>
            <c:strRef>
              <c:f>Sheet1!$A$2:$A$5</c:f>
              <c:strCache>
                <c:ptCount val="4"/>
                <c:pt idx="0">
                  <c:v>FY18</c:v>
                </c:pt>
                <c:pt idx="1">
                  <c:v>FY17</c:v>
                </c:pt>
                <c:pt idx="2">
                  <c:v>FY16</c:v>
                </c:pt>
                <c:pt idx="3">
                  <c:v>FY15</c:v>
                </c:pt>
              </c:strCache>
            </c:strRef>
          </c:cat>
          <c:val>
            <c:numRef>
              <c:f>Sheet1!$B$2:$B$5</c:f>
              <c:numCache>
                <c:formatCode>_(* #,##0_);_(* \(#,##0\);_(* "-"??_);_(@_)</c:formatCode>
                <c:ptCount val="4"/>
                <c:pt idx="0">
                  <c:v>6874</c:v>
                </c:pt>
                <c:pt idx="1">
                  <c:v>6653</c:v>
                </c:pt>
                <c:pt idx="2">
                  <c:v>5969</c:v>
                </c:pt>
                <c:pt idx="3">
                  <c:v>5258</c:v>
                </c:pt>
              </c:numCache>
            </c:numRef>
          </c:val>
          <c:extLst>
            <c:ext xmlns:c16="http://schemas.microsoft.com/office/drawing/2014/chart" uri="{C3380CC4-5D6E-409C-BE32-E72D297353CC}">
              <c16:uniqueId val="{00000000-92F9-45A5-A5A0-E8BE28252F56}"/>
            </c:ext>
          </c:extLst>
        </c:ser>
        <c:ser>
          <c:idx val="1"/>
          <c:order val="1"/>
          <c:tx>
            <c:strRef>
              <c:f>Sheet1!$C$1</c:f>
              <c:strCache>
                <c:ptCount val="1"/>
                <c:pt idx="0">
                  <c:v>Change</c:v>
                </c:pt>
              </c:strCache>
            </c:strRef>
          </c:tx>
          <c:spPr>
            <a:solidFill>
              <a:schemeClr val="accent3"/>
            </a:solidFill>
            <a:ln>
              <a:noFill/>
            </a:ln>
            <a:effectLst/>
            <a:sp3d/>
          </c:spPr>
          <c:invertIfNegative val="0"/>
          <c:cat>
            <c:strRef>
              <c:f>Sheet1!$A$2:$A$5</c:f>
              <c:strCache>
                <c:ptCount val="4"/>
                <c:pt idx="0">
                  <c:v>FY18</c:v>
                </c:pt>
                <c:pt idx="1">
                  <c:v>FY17</c:v>
                </c:pt>
                <c:pt idx="2">
                  <c:v>FY16</c:v>
                </c:pt>
                <c:pt idx="3">
                  <c:v>FY15</c:v>
                </c:pt>
              </c:strCache>
            </c:strRef>
          </c:cat>
          <c:val>
            <c:numRef>
              <c:f>Sheet1!$C$2:$C$5</c:f>
              <c:numCache>
                <c:formatCode>General</c:formatCode>
                <c:ptCount val="4"/>
                <c:pt idx="0">
                  <c:v>221</c:v>
                </c:pt>
                <c:pt idx="1">
                  <c:v>684</c:v>
                </c:pt>
                <c:pt idx="2">
                  <c:v>711</c:v>
                </c:pt>
                <c:pt idx="3">
                  <c:v>0</c:v>
                </c:pt>
              </c:numCache>
            </c:numRef>
          </c:val>
          <c:extLst>
            <c:ext xmlns:c16="http://schemas.microsoft.com/office/drawing/2014/chart" uri="{C3380CC4-5D6E-409C-BE32-E72D297353CC}">
              <c16:uniqueId val="{00000001-92F9-45A5-A5A0-E8BE28252F56}"/>
            </c:ext>
          </c:extLst>
        </c:ser>
        <c:ser>
          <c:idx val="2"/>
          <c:order val="2"/>
          <c:tx>
            <c:strRef>
              <c:f>Sheet1!$D$1</c:f>
              <c:strCache>
                <c:ptCount val="1"/>
                <c:pt idx="0">
                  <c:v>% Change</c:v>
                </c:pt>
              </c:strCache>
            </c:strRef>
          </c:tx>
          <c:spPr>
            <a:solidFill>
              <a:schemeClr val="accent4"/>
            </a:solidFill>
            <a:ln>
              <a:noFill/>
            </a:ln>
            <a:effectLst/>
            <a:sp3d/>
          </c:spPr>
          <c:invertIfNegative val="0"/>
          <c:cat>
            <c:strRef>
              <c:f>Sheet1!$A$2:$A$5</c:f>
              <c:strCache>
                <c:ptCount val="4"/>
                <c:pt idx="0">
                  <c:v>FY18</c:v>
                </c:pt>
                <c:pt idx="1">
                  <c:v>FY17</c:v>
                </c:pt>
                <c:pt idx="2">
                  <c:v>FY16</c:v>
                </c:pt>
                <c:pt idx="3">
                  <c:v>FY15</c:v>
                </c:pt>
              </c:strCache>
            </c:strRef>
          </c:cat>
          <c:val>
            <c:numRef>
              <c:f>Sheet1!$D$2:$D$5</c:f>
              <c:numCache>
                <c:formatCode>0%</c:formatCode>
                <c:ptCount val="4"/>
                <c:pt idx="0">
                  <c:v>3.3218097099053059E-2</c:v>
                </c:pt>
                <c:pt idx="1">
                  <c:v>0.11459205897135198</c:v>
                </c:pt>
                <c:pt idx="2">
                  <c:v>0.13522251806770635</c:v>
                </c:pt>
                <c:pt idx="3" formatCode="General">
                  <c:v>0</c:v>
                </c:pt>
              </c:numCache>
            </c:numRef>
          </c:val>
          <c:extLst>
            <c:ext xmlns:c16="http://schemas.microsoft.com/office/drawing/2014/chart" uri="{C3380CC4-5D6E-409C-BE32-E72D297353CC}">
              <c16:uniqueId val="{00000002-92F9-45A5-A5A0-E8BE28252F56}"/>
            </c:ext>
          </c:extLst>
        </c:ser>
        <c:dLbls>
          <c:showLegendKey val="0"/>
          <c:showVal val="0"/>
          <c:showCatName val="0"/>
          <c:showSerName val="0"/>
          <c:showPercent val="0"/>
          <c:showBubbleSize val="0"/>
        </c:dLbls>
        <c:gapWidth val="150"/>
        <c:shape val="box"/>
        <c:axId val="362428536"/>
        <c:axId val="362420992"/>
        <c:axId val="0"/>
      </c:bar3DChart>
      <c:catAx>
        <c:axId val="3624285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2420992"/>
        <c:crosses val="autoZero"/>
        <c:auto val="1"/>
        <c:lblAlgn val="ctr"/>
        <c:lblOffset val="100"/>
        <c:noMultiLvlLbl val="0"/>
      </c:catAx>
      <c:valAx>
        <c:axId val="362420992"/>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242853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52492B-E77A-4B98-B6BF-BFF62A55CEB2}" type="doc">
      <dgm:prSet loTypeId="urn:microsoft.com/office/officeart/2005/8/layout/hProcess9" loCatId="process" qsTypeId="urn:microsoft.com/office/officeart/2005/8/quickstyle/simple1" qsCatId="simple" csTypeId="urn:microsoft.com/office/officeart/2005/8/colors/accent1_2" csCatId="accent1" phldr="1"/>
      <dgm:spPr/>
    </dgm:pt>
    <dgm:pt modelId="{DD911C72-2612-49A9-A5B6-53A9884B8952}">
      <dgm:prSet phldrT="[Text]"/>
      <dgm:spPr/>
      <dgm:t>
        <a:bodyPr/>
        <a:lstStyle/>
        <a:p>
          <a:r>
            <a:rPr lang="en-US" dirty="0" smtClean="0"/>
            <a:t>Effort Reports Generated</a:t>
          </a:r>
          <a:endParaRPr lang="en-US" dirty="0"/>
        </a:p>
      </dgm:t>
    </dgm:pt>
    <dgm:pt modelId="{006987DC-5A18-4831-9A0D-3B662E2A1BF1}" type="parTrans" cxnId="{93159720-C775-42FC-B7AB-840836F8E0F0}">
      <dgm:prSet/>
      <dgm:spPr/>
      <dgm:t>
        <a:bodyPr/>
        <a:lstStyle/>
        <a:p>
          <a:endParaRPr lang="en-US"/>
        </a:p>
      </dgm:t>
    </dgm:pt>
    <dgm:pt modelId="{C1E58625-4BC5-484E-8BB0-DA1E38793054}" type="sibTrans" cxnId="{93159720-C775-42FC-B7AB-840836F8E0F0}">
      <dgm:prSet/>
      <dgm:spPr/>
      <dgm:t>
        <a:bodyPr/>
        <a:lstStyle/>
        <a:p>
          <a:endParaRPr lang="en-US"/>
        </a:p>
      </dgm:t>
    </dgm:pt>
    <dgm:pt modelId="{E81B279F-BA50-4E9A-BCBD-AB7822F7187D}">
      <dgm:prSet phldrT="[Text]"/>
      <dgm:spPr/>
      <dgm:t>
        <a:bodyPr/>
        <a:lstStyle/>
        <a:p>
          <a:r>
            <a:rPr lang="en-US" u="sng" dirty="0" smtClean="0"/>
            <a:t>30</a:t>
          </a:r>
          <a:r>
            <a:rPr lang="en-US" dirty="0" smtClean="0"/>
            <a:t> Days to Certify </a:t>
          </a:r>
          <a:endParaRPr lang="en-US" dirty="0"/>
        </a:p>
      </dgm:t>
    </dgm:pt>
    <dgm:pt modelId="{3A083465-B522-4530-8931-55A614C94428}" type="parTrans" cxnId="{851E27CD-E105-4489-93ED-0C412BB0D99A}">
      <dgm:prSet/>
      <dgm:spPr/>
      <dgm:t>
        <a:bodyPr/>
        <a:lstStyle/>
        <a:p>
          <a:endParaRPr lang="en-US"/>
        </a:p>
      </dgm:t>
    </dgm:pt>
    <dgm:pt modelId="{D871506B-0DE5-488D-BB92-F60F61C89DE9}" type="sibTrans" cxnId="{851E27CD-E105-4489-93ED-0C412BB0D99A}">
      <dgm:prSet/>
      <dgm:spPr/>
      <dgm:t>
        <a:bodyPr/>
        <a:lstStyle/>
        <a:p>
          <a:endParaRPr lang="en-US"/>
        </a:p>
      </dgm:t>
    </dgm:pt>
    <dgm:pt modelId="{DD60FF58-A1AD-4C7F-BF6C-4E2AE659EAC8}">
      <dgm:prSet phldrT="[Text]"/>
      <dgm:spPr/>
      <dgm:t>
        <a:bodyPr/>
        <a:lstStyle/>
        <a:p>
          <a:r>
            <a:rPr lang="en-US" dirty="0" smtClean="0"/>
            <a:t>Late Certifications = </a:t>
          </a:r>
        </a:p>
        <a:p>
          <a:r>
            <a:rPr lang="en-US" dirty="0" smtClean="0"/>
            <a:t>Audit Risk!</a:t>
          </a:r>
          <a:endParaRPr lang="en-US" dirty="0"/>
        </a:p>
      </dgm:t>
    </dgm:pt>
    <dgm:pt modelId="{D41A0127-003C-4F4A-8330-C4759A23914F}" type="parTrans" cxnId="{12ED2F14-BBFC-49FA-A273-C05401F1A7BE}">
      <dgm:prSet/>
      <dgm:spPr/>
      <dgm:t>
        <a:bodyPr/>
        <a:lstStyle/>
        <a:p>
          <a:endParaRPr lang="en-US"/>
        </a:p>
      </dgm:t>
    </dgm:pt>
    <dgm:pt modelId="{33D5BB39-D5A5-4762-A785-BDB9A521E832}" type="sibTrans" cxnId="{12ED2F14-BBFC-49FA-A273-C05401F1A7BE}">
      <dgm:prSet/>
      <dgm:spPr/>
      <dgm:t>
        <a:bodyPr/>
        <a:lstStyle/>
        <a:p>
          <a:endParaRPr lang="en-US"/>
        </a:p>
      </dgm:t>
    </dgm:pt>
    <dgm:pt modelId="{B8EB1F7A-2C24-4035-8EE4-D606B9FC6FB5}">
      <dgm:prSet/>
      <dgm:spPr/>
      <dgm:t>
        <a:bodyPr/>
        <a:lstStyle/>
        <a:p>
          <a:r>
            <a:rPr lang="en-US" u="sng" dirty="0" smtClean="0"/>
            <a:t>60</a:t>
          </a:r>
          <a:r>
            <a:rPr lang="en-US" dirty="0" smtClean="0"/>
            <a:t> Days = Official Delinquent Notification</a:t>
          </a:r>
          <a:endParaRPr lang="en-US" dirty="0"/>
        </a:p>
      </dgm:t>
    </dgm:pt>
    <dgm:pt modelId="{3275DCD7-01E3-4A92-B193-D44EABBFBB9D}" type="parTrans" cxnId="{9A64DD98-0B2E-4076-BBF5-2386FEC4E336}">
      <dgm:prSet/>
      <dgm:spPr/>
      <dgm:t>
        <a:bodyPr/>
        <a:lstStyle/>
        <a:p>
          <a:endParaRPr lang="en-US"/>
        </a:p>
      </dgm:t>
    </dgm:pt>
    <dgm:pt modelId="{BDA6F098-0020-44BA-85D0-D44D4AFB1F2A}" type="sibTrans" cxnId="{9A64DD98-0B2E-4076-BBF5-2386FEC4E336}">
      <dgm:prSet/>
      <dgm:spPr/>
      <dgm:t>
        <a:bodyPr/>
        <a:lstStyle/>
        <a:p>
          <a:endParaRPr lang="en-US"/>
        </a:p>
      </dgm:t>
    </dgm:pt>
    <dgm:pt modelId="{E4582F5E-AA56-42BA-A45C-445A4A33A779}" type="pres">
      <dgm:prSet presAssocID="{2852492B-E77A-4B98-B6BF-BFF62A55CEB2}" presName="CompostProcess" presStyleCnt="0">
        <dgm:presLayoutVars>
          <dgm:dir/>
          <dgm:resizeHandles val="exact"/>
        </dgm:presLayoutVars>
      </dgm:prSet>
      <dgm:spPr/>
    </dgm:pt>
    <dgm:pt modelId="{D7846706-79E8-488B-9FEA-BE88868BFD0E}" type="pres">
      <dgm:prSet presAssocID="{2852492B-E77A-4B98-B6BF-BFF62A55CEB2}" presName="arrow" presStyleLbl="bgShp" presStyleIdx="0" presStyleCnt="1"/>
      <dgm:spPr/>
    </dgm:pt>
    <dgm:pt modelId="{A460BC16-E705-4548-98AC-095A66055D7C}" type="pres">
      <dgm:prSet presAssocID="{2852492B-E77A-4B98-B6BF-BFF62A55CEB2}" presName="linearProcess" presStyleCnt="0"/>
      <dgm:spPr/>
    </dgm:pt>
    <dgm:pt modelId="{47308EFC-958A-4E0C-8F28-71585B8A739C}" type="pres">
      <dgm:prSet presAssocID="{DD911C72-2612-49A9-A5B6-53A9884B8952}" presName="textNode" presStyleLbl="node1" presStyleIdx="0" presStyleCnt="4">
        <dgm:presLayoutVars>
          <dgm:bulletEnabled val="1"/>
        </dgm:presLayoutVars>
      </dgm:prSet>
      <dgm:spPr/>
      <dgm:t>
        <a:bodyPr/>
        <a:lstStyle/>
        <a:p>
          <a:endParaRPr lang="en-US"/>
        </a:p>
      </dgm:t>
    </dgm:pt>
    <dgm:pt modelId="{892BBCD2-A8A3-40BF-9CC9-90D6C643112F}" type="pres">
      <dgm:prSet presAssocID="{C1E58625-4BC5-484E-8BB0-DA1E38793054}" presName="sibTrans" presStyleCnt="0"/>
      <dgm:spPr/>
    </dgm:pt>
    <dgm:pt modelId="{C67FB51A-021F-4EFE-A0E3-9027438C5965}" type="pres">
      <dgm:prSet presAssocID="{E81B279F-BA50-4E9A-BCBD-AB7822F7187D}" presName="textNode" presStyleLbl="node1" presStyleIdx="1" presStyleCnt="4">
        <dgm:presLayoutVars>
          <dgm:bulletEnabled val="1"/>
        </dgm:presLayoutVars>
      </dgm:prSet>
      <dgm:spPr/>
      <dgm:t>
        <a:bodyPr/>
        <a:lstStyle/>
        <a:p>
          <a:endParaRPr lang="en-US"/>
        </a:p>
      </dgm:t>
    </dgm:pt>
    <dgm:pt modelId="{6026897D-2AF7-4A51-8BF6-501071881720}" type="pres">
      <dgm:prSet presAssocID="{D871506B-0DE5-488D-BB92-F60F61C89DE9}" presName="sibTrans" presStyleCnt="0"/>
      <dgm:spPr/>
    </dgm:pt>
    <dgm:pt modelId="{C16BB9CA-70F3-452A-B656-39A654AD318E}" type="pres">
      <dgm:prSet presAssocID="{B8EB1F7A-2C24-4035-8EE4-D606B9FC6FB5}" presName="textNode" presStyleLbl="node1" presStyleIdx="2" presStyleCnt="4">
        <dgm:presLayoutVars>
          <dgm:bulletEnabled val="1"/>
        </dgm:presLayoutVars>
      </dgm:prSet>
      <dgm:spPr/>
      <dgm:t>
        <a:bodyPr/>
        <a:lstStyle/>
        <a:p>
          <a:endParaRPr lang="en-US"/>
        </a:p>
      </dgm:t>
    </dgm:pt>
    <dgm:pt modelId="{71E2F6F1-E268-463F-B6A5-86D6DCB800F8}" type="pres">
      <dgm:prSet presAssocID="{BDA6F098-0020-44BA-85D0-D44D4AFB1F2A}" presName="sibTrans" presStyleCnt="0"/>
      <dgm:spPr/>
    </dgm:pt>
    <dgm:pt modelId="{4817F27B-1E18-4345-A6AB-B4597F0EDD4B}" type="pres">
      <dgm:prSet presAssocID="{DD60FF58-A1AD-4C7F-BF6C-4E2AE659EAC8}" presName="textNode" presStyleLbl="node1" presStyleIdx="3" presStyleCnt="4">
        <dgm:presLayoutVars>
          <dgm:bulletEnabled val="1"/>
        </dgm:presLayoutVars>
      </dgm:prSet>
      <dgm:spPr/>
      <dgm:t>
        <a:bodyPr/>
        <a:lstStyle/>
        <a:p>
          <a:endParaRPr lang="en-US"/>
        </a:p>
      </dgm:t>
    </dgm:pt>
  </dgm:ptLst>
  <dgm:cxnLst>
    <dgm:cxn modelId="{12ED2F14-BBFC-49FA-A273-C05401F1A7BE}" srcId="{2852492B-E77A-4B98-B6BF-BFF62A55CEB2}" destId="{DD60FF58-A1AD-4C7F-BF6C-4E2AE659EAC8}" srcOrd="3" destOrd="0" parTransId="{D41A0127-003C-4F4A-8330-C4759A23914F}" sibTransId="{33D5BB39-D5A5-4762-A785-BDB9A521E832}"/>
    <dgm:cxn modelId="{F4E8CE55-4D30-438E-80D0-F13474B7D3D5}" type="presOf" srcId="{DD60FF58-A1AD-4C7F-BF6C-4E2AE659EAC8}" destId="{4817F27B-1E18-4345-A6AB-B4597F0EDD4B}" srcOrd="0" destOrd="0" presId="urn:microsoft.com/office/officeart/2005/8/layout/hProcess9"/>
    <dgm:cxn modelId="{788D3D1A-29B6-409D-8B50-39662ED62A53}" type="presOf" srcId="{E81B279F-BA50-4E9A-BCBD-AB7822F7187D}" destId="{C67FB51A-021F-4EFE-A0E3-9027438C5965}" srcOrd="0" destOrd="0" presId="urn:microsoft.com/office/officeart/2005/8/layout/hProcess9"/>
    <dgm:cxn modelId="{93159720-C775-42FC-B7AB-840836F8E0F0}" srcId="{2852492B-E77A-4B98-B6BF-BFF62A55CEB2}" destId="{DD911C72-2612-49A9-A5B6-53A9884B8952}" srcOrd="0" destOrd="0" parTransId="{006987DC-5A18-4831-9A0D-3B662E2A1BF1}" sibTransId="{C1E58625-4BC5-484E-8BB0-DA1E38793054}"/>
    <dgm:cxn modelId="{D6A9801A-781F-4DD4-82DD-6F4C6A5CCEBF}" type="presOf" srcId="{B8EB1F7A-2C24-4035-8EE4-D606B9FC6FB5}" destId="{C16BB9CA-70F3-452A-B656-39A654AD318E}" srcOrd="0" destOrd="0" presId="urn:microsoft.com/office/officeart/2005/8/layout/hProcess9"/>
    <dgm:cxn modelId="{648D210E-9F5B-4519-8192-0E08590D4A5D}" type="presOf" srcId="{DD911C72-2612-49A9-A5B6-53A9884B8952}" destId="{47308EFC-958A-4E0C-8F28-71585B8A739C}" srcOrd="0" destOrd="0" presId="urn:microsoft.com/office/officeart/2005/8/layout/hProcess9"/>
    <dgm:cxn modelId="{53676E56-E647-4C91-BC53-1AABAB65E5B2}" type="presOf" srcId="{2852492B-E77A-4B98-B6BF-BFF62A55CEB2}" destId="{E4582F5E-AA56-42BA-A45C-445A4A33A779}" srcOrd="0" destOrd="0" presId="urn:microsoft.com/office/officeart/2005/8/layout/hProcess9"/>
    <dgm:cxn modelId="{851E27CD-E105-4489-93ED-0C412BB0D99A}" srcId="{2852492B-E77A-4B98-B6BF-BFF62A55CEB2}" destId="{E81B279F-BA50-4E9A-BCBD-AB7822F7187D}" srcOrd="1" destOrd="0" parTransId="{3A083465-B522-4530-8931-55A614C94428}" sibTransId="{D871506B-0DE5-488D-BB92-F60F61C89DE9}"/>
    <dgm:cxn modelId="{9A64DD98-0B2E-4076-BBF5-2386FEC4E336}" srcId="{2852492B-E77A-4B98-B6BF-BFF62A55CEB2}" destId="{B8EB1F7A-2C24-4035-8EE4-D606B9FC6FB5}" srcOrd="2" destOrd="0" parTransId="{3275DCD7-01E3-4A92-B193-D44EABBFBB9D}" sibTransId="{BDA6F098-0020-44BA-85D0-D44D4AFB1F2A}"/>
    <dgm:cxn modelId="{B78C42BA-1DA9-43E7-B337-009CF3E831D1}" type="presParOf" srcId="{E4582F5E-AA56-42BA-A45C-445A4A33A779}" destId="{D7846706-79E8-488B-9FEA-BE88868BFD0E}" srcOrd="0" destOrd="0" presId="urn:microsoft.com/office/officeart/2005/8/layout/hProcess9"/>
    <dgm:cxn modelId="{48A058CC-8660-4433-84F8-E6C793438620}" type="presParOf" srcId="{E4582F5E-AA56-42BA-A45C-445A4A33A779}" destId="{A460BC16-E705-4548-98AC-095A66055D7C}" srcOrd="1" destOrd="0" presId="urn:microsoft.com/office/officeart/2005/8/layout/hProcess9"/>
    <dgm:cxn modelId="{EDDCA058-7CDB-45FD-B0DE-E317E19F64CD}" type="presParOf" srcId="{A460BC16-E705-4548-98AC-095A66055D7C}" destId="{47308EFC-958A-4E0C-8F28-71585B8A739C}" srcOrd="0" destOrd="0" presId="urn:microsoft.com/office/officeart/2005/8/layout/hProcess9"/>
    <dgm:cxn modelId="{2BB7F386-596C-453E-808E-7D7DFBEB0311}" type="presParOf" srcId="{A460BC16-E705-4548-98AC-095A66055D7C}" destId="{892BBCD2-A8A3-40BF-9CC9-90D6C643112F}" srcOrd="1" destOrd="0" presId="urn:microsoft.com/office/officeart/2005/8/layout/hProcess9"/>
    <dgm:cxn modelId="{53ADE475-461E-4F7B-90F0-B7134B60AB37}" type="presParOf" srcId="{A460BC16-E705-4548-98AC-095A66055D7C}" destId="{C67FB51A-021F-4EFE-A0E3-9027438C5965}" srcOrd="2" destOrd="0" presId="urn:microsoft.com/office/officeart/2005/8/layout/hProcess9"/>
    <dgm:cxn modelId="{566DF84C-D129-4CC0-B237-2EFF4FE95A1B}" type="presParOf" srcId="{A460BC16-E705-4548-98AC-095A66055D7C}" destId="{6026897D-2AF7-4A51-8BF6-501071881720}" srcOrd="3" destOrd="0" presId="urn:microsoft.com/office/officeart/2005/8/layout/hProcess9"/>
    <dgm:cxn modelId="{BC256CFB-80D3-4955-8640-01A184929F15}" type="presParOf" srcId="{A460BC16-E705-4548-98AC-095A66055D7C}" destId="{C16BB9CA-70F3-452A-B656-39A654AD318E}" srcOrd="4" destOrd="0" presId="urn:microsoft.com/office/officeart/2005/8/layout/hProcess9"/>
    <dgm:cxn modelId="{06D994CB-FF56-49C0-AD30-008539B3B701}" type="presParOf" srcId="{A460BC16-E705-4548-98AC-095A66055D7C}" destId="{71E2F6F1-E268-463F-B6A5-86D6DCB800F8}" srcOrd="5" destOrd="0" presId="urn:microsoft.com/office/officeart/2005/8/layout/hProcess9"/>
    <dgm:cxn modelId="{7E335553-BB42-4AFC-8F48-0C8A31083B6D}" type="presParOf" srcId="{A460BC16-E705-4548-98AC-095A66055D7C}" destId="{4817F27B-1E18-4345-A6AB-B4597F0EDD4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1DC8EA-C950-4DF0-8421-269E8B06ECAD}"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DA1C6C82-2FB5-4D46-8ABC-36AA03BF8D1C}">
      <dgm:prSet phldrT="[Text]"/>
      <dgm:spPr/>
      <dgm:t>
        <a:bodyPr/>
        <a:lstStyle/>
        <a:p>
          <a:r>
            <a:rPr lang="en-US" u="sng" dirty="0" smtClean="0"/>
            <a:t>Goal</a:t>
          </a:r>
          <a:r>
            <a:rPr lang="en-US" dirty="0" smtClean="0"/>
            <a:t> </a:t>
          </a:r>
        </a:p>
        <a:p>
          <a:r>
            <a:rPr lang="en-US" dirty="0" smtClean="0"/>
            <a:t>Reduce manual forms prepared for terminated employees</a:t>
          </a:r>
          <a:endParaRPr lang="en-US" dirty="0"/>
        </a:p>
      </dgm:t>
    </dgm:pt>
    <dgm:pt modelId="{0B403D42-4144-4410-980B-B2FEA306FBB1}" type="parTrans" cxnId="{B955F3D0-F42C-438B-9D2B-3BF5C137D10B}">
      <dgm:prSet/>
      <dgm:spPr/>
      <dgm:t>
        <a:bodyPr/>
        <a:lstStyle/>
        <a:p>
          <a:endParaRPr lang="en-US"/>
        </a:p>
      </dgm:t>
    </dgm:pt>
    <dgm:pt modelId="{48079B3E-2662-401B-8963-24AA35F2F993}" type="sibTrans" cxnId="{B955F3D0-F42C-438B-9D2B-3BF5C137D10B}">
      <dgm:prSet/>
      <dgm:spPr/>
      <dgm:t>
        <a:bodyPr/>
        <a:lstStyle/>
        <a:p>
          <a:endParaRPr lang="en-US"/>
        </a:p>
      </dgm:t>
    </dgm:pt>
    <dgm:pt modelId="{D62A886C-A894-4873-90BA-511B17382D22}">
      <dgm:prSet phldrT="[Text]"/>
      <dgm:spPr/>
      <dgm:t>
        <a:bodyPr/>
        <a:lstStyle/>
        <a:p>
          <a:r>
            <a:rPr lang="en-US" dirty="0" smtClean="0"/>
            <a:t>Initiate termination process timely</a:t>
          </a:r>
          <a:endParaRPr lang="en-US" dirty="0"/>
        </a:p>
      </dgm:t>
    </dgm:pt>
    <dgm:pt modelId="{408B094E-AFA7-4800-83A2-2FF07395BCC0}" type="parTrans" cxnId="{BEB6E86B-47B0-4158-BA8B-AEE98DF54574}">
      <dgm:prSet/>
      <dgm:spPr/>
      <dgm:t>
        <a:bodyPr/>
        <a:lstStyle/>
        <a:p>
          <a:endParaRPr lang="en-US"/>
        </a:p>
      </dgm:t>
    </dgm:pt>
    <dgm:pt modelId="{D7EA0B5D-0945-4C24-8E8E-926994FD6430}" type="sibTrans" cxnId="{BEB6E86B-47B0-4158-BA8B-AEE98DF54574}">
      <dgm:prSet/>
      <dgm:spPr/>
      <dgm:t>
        <a:bodyPr/>
        <a:lstStyle/>
        <a:p>
          <a:endParaRPr lang="en-US"/>
        </a:p>
      </dgm:t>
    </dgm:pt>
    <dgm:pt modelId="{C634771A-E2D3-467E-A967-484C38E39465}">
      <dgm:prSet phldrT="[Text]"/>
      <dgm:spPr/>
      <dgm:t>
        <a:bodyPr/>
        <a:lstStyle/>
        <a:p>
          <a:r>
            <a:rPr lang="en-US" dirty="0" smtClean="0"/>
            <a:t>Off-cycle effort generated</a:t>
          </a:r>
          <a:endParaRPr lang="en-US" dirty="0"/>
        </a:p>
      </dgm:t>
    </dgm:pt>
    <dgm:pt modelId="{B72541A2-8FA0-4ECB-B273-8F1F20F75358}" type="parTrans" cxnId="{6A6BD413-CFE3-420D-ABC8-030325A4FE57}">
      <dgm:prSet/>
      <dgm:spPr/>
      <dgm:t>
        <a:bodyPr/>
        <a:lstStyle/>
        <a:p>
          <a:endParaRPr lang="en-US"/>
        </a:p>
      </dgm:t>
    </dgm:pt>
    <dgm:pt modelId="{7E7BEA96-FCF5-4A04-9DBA-81E76D9685D3}" type="sibTrans" cxnId="{6A6BD413-CFE3-420D-ABC8-030325A4FE57}">
      <dgm:prSet/>
      <dgm:spPr/>
      <dgm:t>
        <a:bodyPr/>
        <a:lstStyle/>
        <a:p>
          <a:endParaRPr lang="en-US"/>
        </a:p>
      </dgm:t>
    </dgm:pt>
    <dgm:pt modelId="{8B0536EA-C0DC-4504-98C0-563C4BA8757D}" type="pres">
      <dgm:prSet presAssocID="{2B1DC8EA-C950-4DF0-8421-269E8B06ECAD}" presName="Name0" presStyleCnt="0">
        <dgm:presLayoutVars>
          <dgm:dir/>
          <dgm:resizeHandles val="exact"/>
        </dgm:presLayoutVars>
      </dgm:prSet>
      <dgm:spPr/>
      <dgm:t>
        <a:bodyPr/>
        <a:lstStyle/>
        <a:p>
          <a:endParaRPr lang="en-US"/>
        </a:p>
      </dgm:t>
    </dgm:pt>
    <dgm:pt modelId="{893D54C3-FDD3-4448-A116-D10E6A0AC9DA}" type="pres">
      <dgm:prSet presAssocID="{DA1C6C82-2FB5-4D46-8ABC-36AA03BF8D1C}" presName="node" presStyleLbl="node1" presStyleIdx="0" presStyleCnt="3">
        <dgm:presLayoutVars>
          <dgm:bulletEnabled val="1"/>
        </dgm:presLayoutVars>
      </dgm:prSet>
      <dgm:spPr/>
      <dgm:t>
        <a:bodyPr/>
        <a:lstStyle/>
        <a:p>
          <a:endParaRPr lang="en-US"/>
        </a:p>
      </dgm:t>
    </dgm:pt>
    <dgm:pt modelId="{0B327C84-CA75-4DEB-B0B1-DAC2A9F2DF3D}" type="pres">
      <dgm:prSet presAssocID="{48079B3E-2662-401B-8963-24AA35F2F993}" presName="sibTrans" presStyleCnt="0"/>
      <dgm:spPr/>
    </dgm:pt>
    <dgm:pt modelId="{85AB59DF-6B86-4A09-B9E0-912E333D30DF}" type="pres">
      <dgm:prSet presAssocID="{D62A886C-A894-4873-90BA-511B17382D22}" presName="node" presStyleLbl="node1" presStyleIdx="1" presStyleCnt="3">
        <dgm:presLayoutVars>
          <dgm:bulletEnabled val="1"/>
        </dgm:presLayoutVars>
      </dgm:prSet>
      <dgm:spPr/>
      <dgm:t>
        <a:bodyPr/>
        <a:lstStyle/>
        <a:p>
          <a:endParaRPr lang="en-US"/>
        </a:p>
      </dgm:t>
    </dgm:pt>
    <dgm:pt modelId="{BAA1EEF6-B9C0-4D6E-A35F-9C70317140C8}" type="pres">
      <dgm:prSet presAssocID="{D7EA0B5D-0945-4C24-8E8E-926994FD6430}" presName="sibTrans" presStyleCnt="0"/>
      <dgm:spPr/>
    </dgm:pt>
    <dgm:pt modelId="{C2C670ED-5260-4339-AB92-4FAE9DD1D5A3}" type="pres">
      <dgm:prSet presAssocID="{C634771A-E2D3-467E-A967-484C38E39465}" presName="node" presStyleLbl="node1" presStyleIdx="2" presStyleCnt="3">
        <dgm:presLayoutVars>
          <dgm:bulletEnabled val="1"/>
        </dgm:presLayoutVars>
      </dgm:prSet>
      <dgm:spPr/>
      <dgm:t>
        <a:bodyPr/>
        <a:lstStyle/>
        <a:p>
          <a:endParaRPr lang="en-US"/>
        </a:p>
      </dgm:t>
    </dgm:pt>
  </dgm:ptLst>
  <dgm:cxnLst>
    <dgm:cxn modelId="{D3D21023-B068-4BED-8E65-2A400D331861}" type="presOf" srcId="{C634771A-E2D3-467E-A967-484C38E39465}" destId="{C2C670ED-5260-4339-AB92-4FAE9DD1D5A3}" srcOrd="0" destOrd="0" presId="urn:microsoft.com/office/officeart/2005/8/layout/hList6"/>
    <dgm:cxn modelId="{B955F3D0-F42C-438B-9D2B-3BF5C137D10B}" srcId="{2B1DC8EA-C950-4DF0-8421-269E8B06ECAD}" destId="{DA1C6C82-2FB5-4D46-8ABC-36AA03BF8D1C}" srcOrd="0" destOrd="0" parTransId="{0B403D42-4144-4410-980B-B2FEA306FBB1}" sibTransId="{48079B3E-2662-401B-8963-24AA35F2F993}"/>
    <dgm:cxn modelId="{D12C34EF-7AD9-4E15-A031-36177F55362E}" type="presOf" srcId="{DA1C6C82-2FB5-4D46-8ABC-36AA03BF8D1C}" destId="{893D54C3-FDD3-4448-A116-D10E6A0AC9DA}" srcOrd="0" destOrd="0" presId="urn:microsoft.com/office/officeart/2005/8/layout/hList6"/>
    <dgm:cxn modelId="{6A6BD413-CFE3-420D-ABC8-030325A4FE57}" srcId="{2B1DC8EA-C950-4DF0-8421-269E8B06ECAD}" destId="{C634771A-E2D3-467E-A967-484C38E39465}" srcOrd="2" destOrd="0" parTransId="{B72541A2-8FA0-4ECB-B273-8F1F20F75358}" sibTransId="{7E7BEA96-FCF5-4A04-9DBA-81E76D9685D3}"/>
    <dgm:cxn modelId="{94A45BDF-00B8-463B-B571-DEE04A9D3E9F}" type="presOf" srcId="{D62A886C-A894-4873-90BA-511B17382D22}" destId="{85AB59DF-6B86-4A09-B9E0-912E333D30DF}" srcOrd="0" destOrd="0" presId="urn:microsoft.com/office/officeart/2005/8/layout/hList6"/>
    <dgm:cxn modelId="{BEB6E86B-47B0-4158-BA8B-AEE98DF54574}" srcId="{2B1DC8EA-C950-4DF0-8421-269E8B06ECAD}" destId="{D62A886C-A894-4873-90BA-511B17382D22}" srcOrd="1" destOrd="0" parTransId="{408B094E-AFA7-4800-83A2-2FF07395BCC0}" sibTransId="{D7EA0B5D-0945-4C24-8E8E-926994FD6430}"/>
    <dgm:cxn modelId="{E89E0307-07DB-46B9-82DD-2E96701B6450}" type="presOf" srcId="{2B1DC8EA-C950-4DF0-8421-269E8B06ECAD}" destId="{8B0536EA-C0DC-4504-98C0-563C4BA8757D}" srcOrd="0" destOrd="0" presId="urn:microsoft.com/office/officeart/2005/8/layout/hList6"/>
    <dgm:cxn modelId="{B5173FFA-8A01-449A-A00E-7F2DFB04C571}" type="presParOf" srcId="{8B0536EA-C0DC-4504-98C0-563C4BA8757D}" destId="{893D54C3-FDD3-4448-A116-D10E6A0AC9DA}" srcOrd="0" destOrd="0" presId="urn:microsoft.com/office/officeart/2005/8/layout/hList6"/>
    <dgm:cxn modelId="{369E963B-C7BF-4B3B-81BA-DF3C4F593790}" type="presParOf" srcId="{8B0536EA-C0DC-4504-98C0-563C4BA8757D}" destId="{0B327C84-CA75-4DEB-B0B1-DAC2A9F2DF3D}" srcOrd="1" destOrd="0" presId="urn:microsoft.com/office/officeart/2005/8/layout/hList6"/>
    <dgm:cxn modelId="{7BFF0260-3B67-4FE8-B453-FEE0AD30A78F}" type="presParOf" srcId="{8B0536EA-C0DC-4504-98C0-563C4BA8757D}" destId="{85AB59DF-6B86-4A09-B9E0-912E333D30DF}" srcOrd="2" destOrd="0" presId="urn:microsoft.com/office/officeart/2005/8/layout/hList6"/>
    <dgm:cxn modelId="{09359317-9DC0-4E10-9E1D-2568F40CAA52}" type="presParOf" srcId="{8B0536EA-C0DC-4504-98C0-563C4BA8757D}" destId="{BAA1EEF6-B9C0-4D6E-A35F-9C70317140C8}" srcOrd="3" destOrd="0" presId="urn:microsoft.com/office/officeart/2005/8/layout/hList6"/>
    <dgm:cxn modelId="{22258B60-A5BE-4B16-8795-19227EBDBCFF}" type="presParOf" srcId="{8B0536EA-C0DC-4504-98C0-563C4BA8757D}" destId="{C2C670ED-5260-4339-AB92-4FAE9DD1D5A3}"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BF8AB9-76E1-4FD0-8446-7244AA12921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BF48782E-7D02-42A2-8A2F-EFF6BE20385F}">
      <dgm:prSet phldrT="[Text]"/>
      <dgm:spPr/>
      <dgm:t>
        <a:bodyPr/>
        <a:lstStyle/>
        <a:p>
          <a:r>
            <a:rPr lang="en-US" dirty="0" smtClean="0"/>
            <a:t>WD ticket initiated by Dept.</a:t>
          </a:r>
          <a:endParaRPr lang="en-US" dirty="0"/>
        </a:p>
      </dgm:t>
    </dgm:pt>
    <dgm:pt modelId="{7E54C5CA-AB8D-44F4-827A-E692F401E8F7}" type="parTrans" cxnId="{E7BCF589-BB2D-4081-B71F-A4FE49967260}">
      <dgm:prSet/>
      <dgm:spPr/>
      <dgm:t>
        <a:bodyPr/>
        <a:lstStyle/>
        <a:p>
          <a:endParaRPr lang="en-US"/>
        </a:p>
      </dgm:t>
    </dgm:pt>
    <dgm:pt modelId="{0B465F11-2666-4210-B9D9-DF8BF3F4AAAB}" type="sibTrans" cxnId="{E7BCF589-BB2D-4081-B71F-A4FE49967260}">
      <dgm:prSet/>
      <dgm:spPr/>
      <dgm:t>
        <a:bodyPr/>
        <a:lstStyle/>
        <a:p>
          <a:endParaRPr lang="en-US"/>
        </a:p>
      </dgm:t>
    </dgm:pt>
    <dgm:pt modelId="{A2119088-EBBF-4BD3-A168-F62769F3A050}">
      <dgm:prSet phldrT="[Text]"/>
      <dgm:spPr/>
      <dgm:t>
        <a:bodyPr/>
        <a:lstStyle/>
        <a:p>
          <a:endParaRPr lang="en-US" dirty="0"/>
        </a:p>
      </dgm:t>
    </dgm:pt>
    <dgm:pt modelId="{5694B0E1-EFA1-41D4-B0F0-D0B7B755E5BA}" type="parTrans" cxnId="{F6E38702-FF84-495E-82CF-CBC2DEB6DFB5}">
      <dgm:prSet/>
      <dgm:spPr/>
      <dgm:t>
        <a:bodyPr/>
        <a:lstStyle/>
        <a:p>
          <a:endParaRPr lang="en-US"/>
        </a:p>
      </dgm:t>
    </dgm:pt>
    <dgm:pt modelId="{0585C805-01EF-4CB9-8758-A13D3641350D}" type="sibTrans" cxnId="{F6E38702-FF84-495E-82CF-CBC2DEB6DFB5}">
      <dgm:prSet/>
      <dgm:spPr/>
      <dgm:t>
        <a:bodyPr/>
        <a:lstStyle/>
        <a:p>
          <a:endParaRPr lang="en-US"/>
        </a:p>
      </dgm:t>
    </dgm:pt>
    <dgm:pt modelId="{F5B184E6-CE6C-42AE-B1FE-A976A525BA55}">
      <dgm:prSet phldrT="[Text]"/>
      <dgm:spPr/>
      <dgm:t>
        <a:bodyPr/>
        <a:lstStyle/>
        <a:p>
          <a:r>
            <a:rPr lang="en-US" dirty="0" smtClean="0"/>
            <a:t>Ticket routed to ECA for review &amp; approval</a:t>
          </a:r>
          <a:endParaRPr lang="en-US" dirty="0"/>
        </a:p>
      </dgm:t>
    </dgm:pt>
    <dgm:pt modelId="{C4E6082F-778A-4024-B55E-E49CE176E13E}" type="parTrans" cxnId="{8801951A-FD7E-442E-BBD2-286253EAD869}">
      <dgm:prSet/>
      <dgm:spPr/>
      <dgm:t>
        <a:bodyPr/>
        <a:lstStyle/>
        <a:p>
          <a:endParaRPr lang="en-US"/>
        </a:p>
      </dgm:t>
    </dgm:pt>
    <dgm:pt modelId="{28F08FC2-8706-4DA4-8D43-78C87BB9CA0D}" type="sibTrans" cxnId="{8801951A-FD7E-442E-BBD2-286253EAD869}">
      <dgm:prSet/>
      <dgm:spPr/>
      <dgm:t>
        <a:bodyPr/>
        <a:lstStyle/>
        <a:p>
          <a:endParaRPr lang="en-US"/>
        </a:p>
      </dgm:t>
    </dgm:pt>
    <dgm:pt modelId="{1BA0511E-DAA1-4D48-BE26-285870F912BE}">
      <dgm:prSet phldrT="[Text]"/>
      <dgm:spPr/>
      <dgm:t>
        <a:bodyPr/>
        <a:lstStyle/>
        <a:p>
          <a:r>
            <a:rPr lang="en-US" dirty="0" smtClean="0"/>
            <a:t>Workday Operations completes process</a:t>
          </a:r>
          <a:endParaRPr lang="en-US" dirty="0"/>
        </a:p>
      </dgm:t>
    </dgm:pt>
    <dgm:pt modelId="{B68F39E9-7258-4EDE-A71C-F81030FD9E40}" type="parTrans" cxnId="{4AEC1CDC-D2E0-4204-8D59-96DE736A5032}">
      <dgm:prSet/>
      <dgm:spPr/>
      <dgm:t>
        <a:bodyPr/>
        <a:lstStyle/>
        <a:p>
          <a:endParaRPr lang="en-US"/>
        </a:p>
      </dgm:t>
    </dgm:pt>
    <dgm:pt modelId="{0BCAE187-48CB-40A1-AC9D-5AB7E5F5A15B}" type="sibTrans" cxnId="{4AEC1CDC-D2E0-4204-8D59-96DE736A5032}">
      <dgm:prSet/>
      <dgm:spPr/>
      <dgm:t>
        <a:bodyPr/>
        <a:lstStyle/>
        <a:p>
          <a:endParaRPr lang="en-US"/>
        </a:p>
      </dgm:t>
    </dgm:pt>
    <dgm:pt modelId="{46C87507-BF31-442B-982F-C5F010347D70}" type="pres">
      <dgm:prSet presAssocID="{29BF8AB9-76E1-4FD0-8446-7244AA129213}" presName="rootnode" presStyleCnt="0">
        <dgm:presLayoutVars>
          <dgm:chMax/>
          <dgm:chPref/>
          <dgm:dir/>
          <dgm:animLvl val="lvl"/>
        </dgm:presLayoutVars>
      </dgm:prSet>
      <dgm:spPr/>
      <dgm:t>
        <a:bodyPr/>
        <a:lstStyle/>
        <a:p>
          <a:endParaRPr lang="en-US"/>
        </a:p>
      </dgm:t>
    </dgm:pt>
    <dgm:pt modelId="{D5F4A90D-E6AC-4F5A-9192-2C1F6331DCA0}" type="pres">
      <dgm:prSet presAssocID="{BF48782E-7D02-42A2-8A2F-EFF6BE20385F}" presName="composite" presStyleCnt="0"/>
      <dgm:spPr/>
    </dgm:pt>
    <dgm:pt modelId="{566539EE-4DA3-4349-82DF-5F1C31BEDD95}" type="pres">
      <dgm:prSet presAssocID="{BF48782E-7D02-42A2-8A2F-EFF6BE20385F}" presName="bentUpArrow1" presStyleLbl="alignImgPlace1" presStyleIdx="0" presStyleCnt="2"/>
      <dgm:spPr/>
    </dgm:pt>
    <dgm:pt modelId="{E139E20D-DBA8-4751-A03F-46424CCAAAB1}" type="pres">
      <dgm:prSet presAssocID="{BF48782E-7D02-42A2-8A2F-EFF6BE20385F}" presName="ParentText" presStyleLbl="node1" presStyleIdx="0" presStyleCnt="3">
        <dgm:presLayoutVars>
          <dgm:chMax val="1"/>
          <dgm:chPref val="1"/>
          <dgm:bulletEnabled val="1"/>
        </dgm:presLayoutVars>
      </dgm:prSet>
      <dgm:spPr/>
      <dgm:t>
        <a:bodyPr/>
        <a:lstStyle/>
        <a:p>
          <a:endParaRPr lang="en-US"/>
        </a:p>
      </dgm:t>
    </dgm:pt>
    <dgm:pt modelId="{06506898-16DF-498A-A65C-FAC58AA2BCD6}" type="pres">
      <dgm:prSet presAssocID="{BF48782E-7D02-42A2-8A2F-EFF6BE20385F}" presName="ChildText" presStyleLbl="revTx" presStyleIdx="0" presStyleCnt="2" custAng="0" custScaleX="188044" custLinFactNeighborX="52454" custLinFactNeighborY="1291">
        <dgm:presLayoutVars>
          <dgm:chMax val="0"/>
          <dgm:chPref val="0"/>
          <dgm:bulletEnabled val="1"/>
        </dgm:presLayoutVars>
      </dgm:prSet>
      <dgm:spPr/>
      <dgm:t>
        <a:bodyPr/>
        <a:lstStyle/>
        <a:p>
          <a:endParaRPr lang="en-US"/>
        </a:p>
      </dgm:t>
    </dgm:pt>
    <dgm:pt modelId="{0372CA13-1A3A-41CC-9569-6418F6D2D837}" type="pres">
      <dgm:prSet presAssocID="{0B465F11-2666-4210-B9D9-DF8BF3F4AAAB}" presName="sibTrans" presStyleCnt="0"/>
      <dgm:spPr/>
    </dgm:pt>
    <dgm:pt modelId="{A3D2AB2E-DF0A-441A-B39B-F51B6D585D2E}" type="pres">
      <dgm:prSet presAssocID="{F5B184E6-CE6C-42AE-B1FE-A976A525BA55}" presName="composite" presStyleCnt="0"/>
      <dgm:spPr/>
    </dgm:pt>
    <dgm:pt modelId="{C03A90AB-F036-44B1-9440-79FA26011305}" type="pres">
      <dgm:prSet presAssocID="{F5B184E6-CE6C-42AE-B1FE-A976A525BA55}" presName="bentUpArrow1" presStyleLbl="alignImgPlace1" presStyleIdx="1" presStyleCnt="2"/>
      <dgm:spPr/>
    </dgm:pt>
    <dgm:pt modelId="{80DF3633-E7F0-4EFC-8562-82F65E172973}" type="pres">
      <dgm:prSet presAssocID="{F5B184E6-CE6C-42AE-B1FE-A976A525BA55}" presName="ParentText" presStyleLbl="node1" presStyleIdx="1" presStyleCnt="3">
        <dgm:presLayoutVars>
          <dgm:chMax val="1"/>
          <dgm:chPref val="1"/>
          <dgm:bulletEnabled val="1"/>
        </dgm:presLayoutVars>
      </dgm:prSet>
      <dgm:spPr/>
      <dgm:t>
        <a:bodyPr/>
        <a:lstStyle/>
        <a:p>
          <a:endParaRPr lang="en-US"/>
        </a:p>
      </dgm:t>
    </dgm:pt>
    <dgm:pt modelId="{A04A0214-096F-4DCB-A805-C7F95AE535BA}" type="pres">
      <dgm:prSet presAssocID="{F5B184E6-CE6C-42AE-B1FE-A976A525BA55}" presName="ChildText" presStyleLbl="revTx" presStyleIdx="1" presStyleCnt="2" custScaleX="141903" custLinFactNeighborX="27604" custLinFactNeighborY="1083">
        <dgm:presLayoutVars>
          <dgm:chMax val="0"/>
          <dgm:chPref val="0"/>
          <dgm:bulletEnabled val="1"/>
        </dgm:presLayoutVars>
      </dgm:prSet>
      <dgm:spPr/>
      <dgm:t>
        <a:bodyPr/>
        <a:lstStyle/>
        <a:p>
          <a:endParaRPr lang="en-US"/>
        </a:p>
      </dgm:t>
    </dgm:pt>
    <dgm:pt modelId="{CED76274-7001-4AFE-81B1-543E78AC9551}" type="pres">
      <dgm:prSet presAssocID="{28F08FC2-8706-4DA4-8D43-78C87BB9CA0D}" presName="sibTrans" presStyleCnt="0"/>
      <dgm:spPr/>
    </dgm:pt>
    <dgm:pt modelId="{84CBC03C-0808-4023-8E0A-7E4455813201}" type="pres">
      <dgm:prSet presAssocID="{1BA0511E-DAA1-4D48-BE26-285870F912BE}" presName="composite" presStyleCnt="0"/>
      <dgm:spPr/>
    </dgm:pt>
    <dgm:pt modelId="{203FF0CC-383E-49C4-B5F0-665151439FE7}" type="pres">
      <dgm:prSet presAssocID="{1BA0511E-DAA1-4D48-BE26-285870F912BE}" presName="ParentText" presStyleLbl="node1" presStyleIdx="2" presStyleCnt="3">
        <dgm:presLayoutVars>
          <dgm:chMax val="1"/>
          <dgm:chPref val="1"/>
          <dgm:bulletEnabled val="1"/>
        </dgm:presLayoutVars>
      </dgm:prSet>
      <dgm:spPr/>
      <dgm:t>
        <a:bodyPr/>
        <a:lstStyle/>
        <a:p>
          <a:endParaRPr lang="en-US"/>
        </a:p>
      </dgm:t>
    </dgm:pt>
  </dgm:ptLst>
  <dgm:cxnLst>
    <dgm:cxn modelId="{816EBEEA-9D16-4D54-B19D-28DEBFEDF20A}" type="presOf" srcId="{29BF8AB9-76E1-4FD0-8446-7244AA129213}" destId="{46C87507-BF31-442B-982F-C5F010347D70}" srcOrd="0" destOrd="0" presId="urn:microsoft.com/office/officeart/2005/8/layout/StepDownProcess"/>
    <dgm:cxn modelId="{F6E38702-FF84-495E-82CF-CBC2DEB6DFB5}" srcId="{BF48782E-7D02-42A2-8A2F-EFF6BE20385F}" destId="{A2119088-EBBF-4BD3-A168-F62769F3A050}" srcOrd="0" destOrd="0" parTransId="{5694B0E1-EFA1-41D4-B0F0-D0B7B755E5BA}" sibTransId="{0585C805-01EF-4CB9-8758-A13D3641350D}"/>
    <dgm:cxn modelId="{4AEC1CDC-D2E0-4204-8D59-96DE736A5032}" srcId="{29BF8AB9-76E1-4FD0-8446-7244AA129213}" destId="{1BA0511E-DAA1-4D48-BE26-285870F912BE}" srcOrd="2" destOrd="0" parTransId="{B68F39E9-7258-4EDE-A71C-F81030FD9E40}" sibTransId="{0BCAE187-48CB-40A1-AC9D-5AB7E5F5A15B}"/>
    <dgm:cxn modelId="{FD95CA98-4D84-49C8-AC7C-DA13895F1513}" type="presOf" srcId="{BF48782E-7D02-42A2-8A2F-EFF6BE20385F}" destId="{E139E20D-DBA8-4751-A03F-46424CCAAAB1}" srcOrd="0" destOrd="0" presId="urn:microsoft.com/office/officeart/2005/8/layout/StepDownProcess"/>
    <dgm:cxn modelId="{E7A49ECF-E273-4532-8411-C24D43F5388B}" type="presOf" srcId="{1BA0511E-DAA1-4D48-BE26-285870F912BE}" destId="{203FF0CC-383E-49C4-B5F0-665151439FE7}" srcOrd="0" destOrd="0" presId="urn:microsoft.com/office/officeart/2005/8/layout/StepDownProcess"/>
    <dgm:cxn modelId="{D3632812-1C58-4359-84EB-86CBD3C2C157}" type="presOf" srcId="{F5B184E6-CE6C-42AE-B1FE-A976A525BA55}" destId="{80DF3633-E7F0-4EFC-8562-82F65E172973}" srcOrd="0" destOrd="0" presId="urn:microsoft.com/office/officeart/2005/8/layout/StepDownProcess"/>
    <dgm:cxn modelId="{76A2921A-983C-4F2F-81B8-D7CE360B99AC}" type="presOf" srcId="{A2119088-EBBF-4BD3-A168-F62769F3A050}" destId="{06506898-16DF-498A-A65C-FAC58AA2BCD6}" srcOrd="0" destOrd="0" presId="urn:microsoft.com/office/officeart/2005/8/layout/StepDownProcess"/>
    <dgm:cxn modelId="{8801951A-FD7E-442E-BBD2-286253EAD869}" srcId="{29BF8AB9-76E1-4FD0-8446-7244AA129213}" destId="{F5B184E6-CE6C-42AE-B1FE-A976A525BA55}" srcOrd="1" destOrd="0" parTransId="{C4E6082F-778A-4024-B55E-E49CE176E13E}" sibTransId="{28F08FC2-8706-4DA4-8D43-78C87BB9CA0D}"/>
    <dgm:cxn modelId="{E7BCF589-BB2D-4081-B71F-A4FE49967260}" srcId="{29BF8AB9-76E1-4FD0-8446-7244AA129213}" destId="{BF48782E-7D02-42A2-8A2F-EFF6BE20385F}" srcOrd="0" destOrd="0" parTransId="{7E54C5CA-AB8D-44F4-827A-E692F401E8F7}" sibTransId="{0B465F11-2666-4210-B9D9-DF8BF3F4AAAB}"/>
    <dgm:cxn modelId="{CA12CBCC-992B-4EC5-A640-889356926E0D}" type="presParOf" srcId="{46C87507-BF31-442B-982F-C5F010347D70}" destId="{D5F4A90D-E6AC-4F5A-9192-2C1F6331DCA0}" srcOrd="0" destOrd="0" presId="urn:microsoft.com/office/officeart/2005/8/layout/StepDownProcess"/>
    <dgm:cxn modelId="{9B4E3B31-82CD-4306-AA40-7127937B587A}" type="presParOf" srcId="{D5F4A90D-E6AC-4F5A-9192-2C1F6331DCA0}" destId="{566539EE-4DA3-4349-82DF-5F1C31BEDD95}" srcOrd="0" destOrd="0" presId="urn:microsoft.com/office/officeart/2005/8/layout/StepDownProcess"/>
    <dgm:cxn modelId="{184B4353-B3F1-4031-8D57-0F59C9DFF9BF}" type="presParOf" srcId="{D5F4A90D-E6AC-4F5A-9192-2C1F6331DCA0}" destId="{E139E20D-DBA8-4751-A03F-46424CCAAAB1}" srcOrd="1" destOrd="0" presId="urn:microsoft.com/office/officeart/2005/8/layout/StepDownProcess"/>
    <dgm:cxn modelId="{BF63AC98-6671-4F13-846A-8E2AD56BAA68}" type="presParOf" srcId="{D5F4A90D-E6AC-4F5A-9192-2C1F6331DCA0}" destId="{06506898-16DF-498A-A65C-FAC58AA2BCD6}" srcOrd="2" destOrd="0" presId="urn:microsoft.com/office/officeart/2005/8/layout/StepDownProcess"/>
    <dgm:cxn modelId="{2408D85D-C64C-417C-B72A-DC1442784B2D}" type="presParOf" srcId="{46C87507-BF31-442B-982F-C5F010347D70}" destId="{0372CA13-1A3A-41CC-9569-6418F6D2D837}" srcOrd="1" destOrd="0" presId="urn:microsoft.com/office/officeart/2005/8/layout/StepDownProcess"/>
    <dgm:cxn modelId="{EC086BFA-79A1-44E0-AECD-80B4043BDE91}" type="presParOf" srcId="{46C87507-BF31-442B-982F-C5F010347D70}" destId="{A3D2AB2E-DF0A-441A-B39B-F51B6D585D2E}" srcOrd="2" destOrd="0" presId="urn:microsoft.com/office/officeart/2005/8/layout/StepDownProcess"/>
    <dgm:cxn modelId="{0BC64501-7AC7-4801-8FC4-66EEB31DC111}" type="presParOf" srcId="{A3D2AB2E-DF0A-441A-B39B-F51B6D585D2E}" destId="{C03A90AB-F036-44B1-9440-79FA26011305}" srcOrd="0" destOrd="0" presId="urn:microsoft.com/office/officeart/2005/8/layout/StepDownProcess"/>
    <dgm:cxn modelId="{F9A02EB0-84B5-4F63-9BF2-DF8618D3D431}" type="presParOf" srcId="{A3D2AB2E-DF0A-441A-B39B-F51B6D585D2E}" destId="{80DF3633-E7F0-4EFC-8562-82F65E172973}" srcOrd="1" destOrd="0" presId="urn:microsoft.com/office/officeart/2005/8/layout/StepDownProcess"/>
    <dgm:cxn modelId="{EC6988A1-282E-434B-A017-BCE70B061122}" type="presParOf" srcId="{A3D2AB2E-DF0A-441A-B39B-F51B6D585D2E}" destId="{A04A0214-096F-4DCB-A805-C7F95AE535BA}" srcOrd="2" destOrd="0" presId="urn:microsoft.com/office/officeart/2005/8/layout/StepDownProcess"/>
    <dgm:cxn modelId="{07886AA0-C973-498F-96F4-7DB10479C248}" type="presParOf" srcId="{46C87507-BF31-442B-982F-C5F010347D70}" destId="{CED76274-7001-4AFE-81B1-543E78AC9551}" srcOrd="3" destOrd="0" presId="urn:microsoft.com/office/officeart/2005/8/layout/StepDownProcess"/>
    <dgm:cxn modelId="{B49FA4BE-1DCD-4A2E-9D97-1B748BCF6614}" type="presParOf" srcId="{46C87507-BF31-442B-982F-C5F010347D70}" destId="{84CBC03C-0808-4023-8E0A-7E4455813201}" srcOrd="4" destOrd="0" presId="urn:microsoft.com/office/officeart/2005/8/layout/StepDownProcess"/>
    <dgm:cxn modelId="{448485D5-D7B9-493F-B1A3-1235604C9D42}" type="presParOf" srcId="{84CBC03C-0808-4023-8E0A-7E4455813201}" destId="{203FF0CC-383E-49C4-B5F0-665151439FE7}"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46706-79E8-488B-9FEA-BE88868BFD0E}">
      <dsp:nvSpPr>
        <dsp:cNvPr id="0" name=""/>
        <dsp:cNvSpPr/>
      </dsp:nvSpPr>
      <dsp:spPr>
        <a:xfrm>
          <a:off x="554354" y="0"/>
          <a:ext cx="6282690" cy="41148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308EFC-958A-4E0C-8F28-71585B8A739C}">
      <dsp:nvSpPr>
        <dsp:cNvPr id="0" name=""/>
        <dsp:cNvSpPr/>
      </dsp:nvSpPr>
      <dsp:spPr>
        <a:xfrm>
          <a:off x="3699" y="1234440"/>
          <a:ext cx="1779277" cy="1645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Effort Reports Generated</a:t>
          </a:r>
          <a:endParaRPr lang="en-US" sz="2100" kern="1200" dirty="0"/>
        </a:p>
      </dsp:txBody>
      <dsp:txXfrm>
        <a:off x="84046" y="1314787"/>
        <a:ext cx="1618583" cy="1485226"/>
      </dsp:txXfrm>
    </dsp:sp>
    <dsp:sp modelId="{C67FB51A-021F-4EFE-A0E3-9027438C5965}">
      <dsp:nvSpPr>
        <dsp:cNvPr id="0" name=""/>
        <dsp:cNvSpPr/>
      </dsp:nvSpPr>
      <dsp:spPr>
        <a:xfrm>
          <a:off x="1871940" y="1234440"/>
          <a:ext cx="1779277" cy="1645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u="sng" kern="1200" dirty="0" smtClean="0"/>
            <a:t>30</a:t>
          </a:r>
          <a:r>
            <a:rPr lang="en-US" sz="2100" kern="1200" dirty="0" smtClean="0"/>
            <a:t> Days to Certify </a:t>
          </a:r>
          <a:endParaRPr lang="en-US" sz="2100" kern="1200" dirty="0"/>
        </a:p>
      </dsp:txBody>
      <dsp:txXfrm>
        <a:off x="1952287" y="1314787"/>
        <a:ext cx="1618583" cy="1485226"/>
      </dsp:txXfrm>
    </dsp:sp>
    <dsp:sp modelId="{C16BB9CA-70F3-452A-B656-39A654AD318E}">
      <dsp:nvSpPr>
        <dsp:cNvPr id="0" name=""/>
        <dsp:cNvSpPr/>
      </dsp:nvSpPr>
      <dsp:spPr>
        <a:xfrm>
          <a:off x="3740181" y="1234440"/>
          <a:ext cx="1779277" cy="1645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u="sng" kern="1200" dirty="0" smtClean="0"/>
            <a:t>60</a:t>
          </a:r>
          <a:r>
            <a:rPr lang="en-US" sz="2100" kern="1200" dirty="0" smtClean="0"/>
            <a:t> Days = Official Delinquent Notification</a:t>
          </a:r>
          <a:endParaRPr lang="en-US" sz="2100" kern="1200" dirty="0"/>
        </a:p>
      </dsp:txBody>
      <dsp:txXfrm>
        <a:off x="3820528" y="1314787"/>
        <a:ext cx="1618583" cy="1485226"/>
      </dsp:txXfrm>
    </dsp:sp>
    <dsp:sp modelId="{4817F27B-1E18-4345-A6AB-B4597F0EDD4B}">
      <dsp:nvSpPr>
        <dsp:cNvPr id="0" name=""/>
        <dsp:cNvSpPr/>
      </dsp:nvSpPr>
      <dsp:spPr>
        <a:xfrm>
          <a:off x="5608423" y="1234440"/>
          <a:ext cx="1779277" cy="1645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Late Certifications = </a:t>
          </a:r>
        </a:p>
        <a:p>
          <a:pPr lvl="0" algn="ctr" defTabSz="933450">
            <a:lnSpc>
              <a:spcPct val="90000"/>
            </a:lnSpc>
            <a:spcBef>
              <a:spcPct val="0"/>
            </a:spcBef>
            <a:spcAft>
              <a:spcPct val="35000"/>
            </a:spcAft>
          </a:pPr>
          <a:r>
            <a:rPr lang="en-US" sz="2100" kern="1200" dirty="0" smtClean="0"/>
            <a:t>Audit Risk!</a:t>
          </a:r>
          <a:endParaRPr lang="en-US" sz="2100" kern="1200" dirty="0"/>
        </a:p>
      </dsp:txBody>
      <dsp:txXfrm>
        <a:off x="5688770" y="1314787"/>
        <a:ext cx="1618583" cy="14852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D54C3-FDD3-4448-A116-D10E6A0AC9DA}">
      <dsp:nvSpPr>
        <dsp:cNvPr id="0" name=""/>
        <dsp:cNvSpPr/>
      </dsp:nvSpPr>
      <dsp:spPr>
        <a:xfrm rot="16200000">
          <a:off x="-1063873" y="1064617"/>
          <a:ext cx="4064000" cy="1934765"/>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8952" bIns="0" numCol="1" spcCol="1270" anchor="ctr" anchorCtr="0">
          <a:noAutofit/>
        </a:bodyPr>
        <a:lstStyle/>
        <a:p>
          <a:pPr lvl="0" algn="ctr" defTabSz="1022350">
            <a:lnSpc>
              <a:spcPct val="90000"/>
            </a:lnSpc>
            <a:spcBef>
              <a:spcPct val="0"/>
            </a:spcBef>
            <a:spcAft>
              <a:spcPct val="35000"/>
            </a:spcAft>
          </a:pPr>
          <a:r>
            <a:rPr lang="en-US" sz="2300" u="sng" kern="1200" dirty="0" smtClean="0"/>
            <a:t>Goal</a:t>
          </a:r>
          <a:r>
            <a:rPr lang="en-US" sz="2300" kern="1200" dirty="0" smtClean="0"/>
            <a:t> </a:t>
          </a:r>
        </a:p>
        <a:p>
          <a:pPr lvl="0" algn="ctr" defTabSz="1022350">
            <a:lnSpc>
              <a:spcPct val="90000"/>
            </a:lnSpc>
            <a:spcBef>
              <a:spcPct val="0"/>
            </a:spcBef>
            <a:spcAft>
              <a:spcPct val="35000"/>
            </a:spcAft>
          </a:pPr>
          <a:r>
            <a:rPr lang="en-US" sz="2300" kern="1200" dirty="0" smtClean="0"/>
            <a:t>Reduce manual forms prepared for terminated employees</a:t>
          </a:r>
          <a:endParaRPr lang="en-US" sz="2300" kern="1200" dirty="0"/>
        </a:p>
      </dsp:txBody>
      <dsp:txXfrm rot="5400000">
        <a:off x="744" y="812800"/>
        <a:ext cx="1934765" cy="2438400"/>
      </dsp:txXfrm>
    </dsp:sp>
    <dsp:sp modelId="{85AB59DF-6B86-4A09-B9E0-912E333D30DF}">
      <dsp:nvSpPr>
        <dsp:cNvPr id="0" name=""/>
        <dsp:cNvSpPr/>
      </dsp:nvSpPr>
      <dsp:spPr>
        <a:xfrm rot="16200000">
          <a:off x="1016000" y="1064617"/>
          <a:ext cx="4064000" cy="1934765"/>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8952" bIns="0" numCol="1" spcCol="1270" anchor="ctr" anchorCtr="0">
          <a:noAutofit/>
        </a:bodyPr>
        <a:lstStyle/>
        <a:p>
          <a:pPr lvl="0" algn="ctr" defTabSz="1022350">
            <a:lnSpc>
              <a:spcPct val="90000"/>
            </a:lnSpc>
            <a:spcBef>
              <a:spcPct val="0"/>
            </a:spcBef>
            <a:spcAft>
              <a:spcPct val="35000"/>
            </a:spcAft>
          </a:pPr>
          <a:r>
            <a:rPr lang="en-US" sz="2300" kern="1200" dirty="0" smtClean="0"/>
            <a:t>Initiate termination process timely</a:t>
          </a:r>
          <a:endParaRPr lang="en-US" sz="2300" kern="1200" dirty="0"/>
        </a:p>
      </dsp:txBody>
      <dsp:txXfrm rot="5400000">
        <a:off x="2080617" y="812800"/>
        <a:ext cx="1934765" cy="2438400"/>
      </dsp:txXfrm>
    </dsp:sp>
    <dsp:sp modelId="{C2C670ED-5260-4339-AB92-4FAE9DD1D5A3}">
      <dsp:nvSpPr>
        <dsp:cNvPr id="0" name=""/>
        <dsp:cNvSpPr/>
      </dsp:nvSpPr>
      <dsp:spPr>
        <a:xfrm rot="16200000">
          <a:off x="3095873" y="1064617"/>
          <a:ext cx="4064000" cy="1934765"/>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8952" bIns="0" numCol="1" spcCol="1270" anchor="ctr" anchorCtr="0">
          <a:noAutofit/>
        </a:bodyPr>
        <a:lstStyle/>
        <a:p>
          <a:pPr lvl="0" algn="ctr" defTabSz="1022350">
            <a:lnSpc>
              <a:spcPct val="90000"/>
            </a:lnSpc>
            <a:spcBef>
              <a:spcPct val="0"/>
            </a:spcBef>
            <a:spcAft>
              <a:spcPct val="35000"/>
            </a:spcAft>
          </a:pPr>
          <a:r>
            <a:rPr lang="en-US" sz="2300" kern="1200" dirty="0" smtClean="0"/>
            <a:t>Off-cycle effort generated</a:t>
          </a:r>
          <a:endParaRPr lang="en-US" sz="2300" kern="1200" dirty="0"/>
        </a:p>
      </dsp:txBody>
      <dsp:txXfrm rot="5400000">
        <a:off x="4160490" y="812800"/>
        <a:ext cx="1934765" cy="2438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539EE-4DA3-4349-82DF-5F1C31BEDD95}">
      <dsp:nvSpPr>
        <dsp:cNvPr id="0" name=""/>
        <dsp:cNvSpPr/>
      </dsp:nvSpPr>
      <dsp:spPr>
        <a:xfrm rot="5400000">
          <a:off x="1252985" y="1179954"/>
          <a:ext cx="1043567" cy="118806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39E20D-DBA8-4751-A03F-46424CCAAAB1}">
      <dsp:nvSpPr>
        <dsp:cNvPr id="0" name=""/>
        <dsp:cNvSpPr/>
      </dsp:nvSpPr>
      <dsp:spPr>
        <a:xfrm>
          <a:off x="976502" y="23138"/>
          <a:ext cx="1756754" cy="122967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WD ticket initiated by Dept.</a:t>
          </a:r>
          <a:endParaRPr lang="en-US" sz="1700" kern="1200" dirty="0"/>
        </a:p>
      </dsp:txBody>
      <dsp:txXfrm>
        <a:off x="1036540" y="83176"/>
        <a:ext cx="1636678" cy="1109594"/>
      </dsp:txXfrm>
    </dsp:sp>
    <dsp:sp modelId="{06506898-16DF-498A-A65C-FAC58AA2BCD6}">
      <dsp:nvSpPr>
        <dsp:cNvPr id="0" name=""/>
        <dsp:cNvSpPr/>
      </dsp:nvSpPr>
      <dsp:spPr>
        <a:xfrm>
          <a:off x="2840992" y="153246"/>
          <a:ext cx="2402629" cy="993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14300" lvl="1" indent="-114300" algn="l" defTabSz="577850">
            <a:lnSpc>
              <a:spcPct val="90000"/>
            </a:lnSpc>
            <a:spcBef>
              <a:spcPct val="0"/>
            </a:spcBef>
            <a:spcAft>
              <a:spcPct val="15000"/>
            </a:spcAft>
            <a:buChar char="••"/>
          </a:pPr>
          <a:endParaRPr lang="en-US" sz="1300" kern="1200" dirty="0"/>
        </a:p>
      </dsp:txBody>
      <dsp:txXfrm>
        <a:off x="2840992" y="153246"/>
        <a:ext cx="2402629" cy="993874"/>
      </dsp:txXfrm>
    </dsp:sp>
    <dsp:sp modelId="{C03A90AB-F036-44B1-9440-79FA26011305}">
      <dsp:nvSpPr>
        <dsp:cNvPr id="0" name=""/>
        <dsp:cNvSpPr/>
      </dsp:nvSpPr>
      <dsp:spPr>
        <a:xfrm rot="5400000">
          <a:off x="2979505" y="2561280"/>
          <a:ext cx="1043567" cy="118806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DF3633-E7F0-4EFC-8562-82F65E172973}">
      <dsp:nvSpPr>
        <dsp:cNvPr id="0" name=""/>
        <dsp:cNvSpPr/>
      </dsp:nvSpPr>
      <dsp:spPr>
        <a:xfrm>
          <a:off x="2703022" y="1404464"/>
          <a:ext cx="1756754" cy="122967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Ticket routed to ECA for review &amp; approval</a:t>
          </a:r>
          <a:endParaRPr lang="en-US" sz="1700" kern="1200" dirty="0"/>
        </a:p>
      </dsp:txBody>
      <dsp:txXfrm>
        <a:off x="2763060" y="1464502"/>
        <a:ext cx="1636678" cy="1109594"/>
      </dsp:txXfrm>
    </dsp:sp>
    <dsp:sp modelId="{A04A0214-096F-4DCB-A805-C7F95AE535BA}">
      <dsp:nvSpPr>
        <dsp:cNvPr id="0" name=""/>
        <dsp:cNvSpPr/>
      </dsp:nvSpPr>
      <dsp:spPr>
        <a:xfrm>
          <a:off x="4544775" y="1532505"/>
          <a:ext cx="1813088" cy="993874"/>
        </a:xfrm>
        <a:prstGeom prst="rect">
          <a:avLst/>
        </a:prstGeom>
        <a:noFill/>
        <a:ln>
          <a:noFill/>
        </a:ln>
        <a:effectLst/>
      </dsp:spPr>
      <dsp:style>
        <a:lnRef idx="0">
          <a:scrgbClr r="0" g="0" b="0"/>
        </a:lnRef>
        <a:fillRef idx="0">
          <a:scrgbClr r="0" g="0" b="0"/>
        </a:fillRef>
        <a:effectRef idx="0">
          <a:scrgbClr r="0" g="0" b="0"/>
        </a:effectRef>
        <a:fontRef idx="minor"/>
      </dsp:style>
    </dsp:sp>
    <dsp:sp modelId="{203FF0CC-383E-49C4-B5F0-665151439FE7}">
      <dsp:nvSpPr>
        <dsp:cNvPr id="0" name=""/>
        <dsp:cNvSpPr/>
      </dsp:nvSpPr>
      <dsp:spPr>
        <a:xfrm>
          <a:off x="4429542" y="2785790"/>
          <a:ext cx="1756754" cy="122967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Workday Operations completes process</a:t>
          </a:r>
          <a:endParaRPr lang="en-US" sz="1700" kern="1200" dirty="0"/>
        </a:p>
      </dsp:txBody>
      <dsp:txXfrm>
        <a:off x="4489580" y="2845828"/>
        <a:ext cx="1636678" cy="110959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489A60-0676-4330-B33B-108618B45155}" type="datetimeFigureOut">
              <a:rPr lang="en-US" smtClean="0"/>
              <a:pPr/>
              <a:t>9/25/2018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F7F801-64B4-4AD8-B622-0F71883201B5}" type="slidenum">
              <a:rPr lang="en-US" smtClean="0"/>
              <a:pPr/>
              <a:t>‹#›</a:t>
            </a:fld>
            <a:endParaRPr lang="en-US" dirty="0"/>
          </a:p>
        </p:txBody>
      </p:sp>
    </p:spTree>
    <p:extLst>
      <p:ext uri="{BB962C8B-B14F-4D97-AF65-F5344CB8AC3E}">
        <p14:creationId xmlns:p14="http://schemas.microsoft.com/office/powerpoint/2010/main" val="2523945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F01B4D-F3AA-4374-925B-59312BC26D75}" type="datetimeFigureOut">
              <a:rPr lang="en-US" smtClean="0"/>
              <a:pPr/>
              <a:t>9/25/2018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5BB1C1-7632-4BC0-AF4A-B61A224749A1}" type="slidenum">
              <a:rPr lang="en-US" smtClean="0"/>
              <a:pPr/>
              <a:t>‹#›</a:t>
            </a:fld>
            <a:endParaRPr lang="en-US" dirty="0"/>
          </a:p>
        </p:txBody>
      </p:sp>
    </p:spTree>
    <p:extLst>
      <p:ext uri="{BB962C8B-B14F-4D97-AF65-F5344CB8AC3E}">
        <p14:creationId xmlns:p14="http://schemas.microsoft.com/office/powerpoint/2010/main" val="484822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instances where internal funding is provided for the purchase of goods or services, University competitive bid and/or sole source policies are still applicable. </a:t>
            </a:r>
          </a:p>
          <a:p>
            <a:endParaRPr lang="en-US" dirty="0"/>
          </a:p>
        </p:txBody>
      </p:sp>
      <p:sp>
        <p:nvSpPr>
          <p:cNvPr id="4" name="Slide Number Placeholder 3"/>
          <p:cNvSpPr>
            <a:spLocks noGrp="1"/>
          </p:cNvSpPr>
          <p:nvPr>
            <p:ph type="sldNum" sz="quarter" idx="10"/>
          </p:nvPr>
        </p:nvSpPr>
        <p:spPr/>
        <p:txBody>
          <a:bodyPr/>
          <a:lstStyle/>
          <a:p>
            <a:fld id="{B95BB1C1-7632-4BC0-AF4A-B61A224749A1}" type="slidenum">
              <a:rPr lang="en-US" smtClean="0"/>
              <a:pPr/>
              <a:t>7</a:t>
            </a:fld>
            <a:endParaRPr lang="en-US" dirty="0"/>
          </a:p>
        </p:txBody>
      </p:sp>
    </p:spTree>
    <p:extLst>
      <p:ext uri="{BB962C8B-B14F-4D97-AF65-F5344CB8AC3E}">
        <p14:creationId xmlns:p14="http://schemas.microsoft.com/office/powerpoint/2010/main" val="92078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Sole Sources purchases should be an exception, not the norm. Look for resources within Brown (ex. Subscriptions through the Library, software through CIS). Please complete the sole source form completely and include the name of the individual who made the selection of the supplier.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95BB1C1-7632-4BC0-AF4A-B61A224749A1}" type="slidenum">
              <a:rPr lang="en-US" smtClean="0"/>
              <a:pPr/>
              <a:t>8</a:t>
            </a:fld>
            <a:endParaRPr lang="en-US" dirty="0"/>
          </a:p>
        </p:txBody>
      </p:sp>
    </p:spTree>
    <p:extLst>
      <p:ext uri="{BB962C8B-B14F-4D97-AF65-F5344CB8AC3E}">
        <p14:creationId xmlns:p14="http://schemas.microsoft.com/office/powerpoint/2010/main" val="218403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BB1C1-7632-4BC0-AF4A-B61A224749A1}" type="slidenum">
              <a:rPr lang="en-US" smtClean="0"/>
              <a:pPr/>
              <a:t>64</a:t>
            </a:fld>
            <a:endParaRPr lang="en-US" dirty="0"/>
          </a:p>
        </p:txBody>
      </p:sp>
    </p:spTree>
    <p:extLst>
      <p:ext uri="{BB962C8B-B14F-4D97-AF65-F5344CB8AC3E}">
        <p14:creationId xmlns:p14="http://schemas.microsoft.com/office/powerpoint/2010/main" val="3803072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B95BB1C1-7632-4BC0-AF4A-B61A224749A1}" type="slidenum">
              <a:rPr lang="en-US" smtClean="0"/>
              <a:pPr/>
              <a:t>65</a:t>
            </a:fld>
            <a:endParaRPr lang="en-US" dirty="0"/>
          </a:p>
        </p:txBody>
      </p:sp>
    </p:spTree>
    <p:extLst>
      <p:ext uri="{BB962C8B-B14F-4D97-AF65-F5344CB8AC3E}">
        <p14:creationId xmlns:p14="http://schemas.microsoft.com/office/powerpoint/2010/main" val="909330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BB1C1-7632-4BC0-AF4A-B61A224749A1}" type="slidenum">
              <a:rPr lang="en-US" smtClean="0"/>
              <a:pPr/>
              <a:t>66</a:t>
            </a:fld>
            <a:endParaRPr lang="en-US" dirty="0"/>
          </a:p>
        </p:txBody>
      </p:sp>
    </p:spTree>
    <p:extLst>
      <p:ext uri="{BB962C8B-B14F-4D97-AF65-F5344CB8AC3E}">
        <p14:creationId xmlns:p14="http://schemas.microsoft.com/office/powerpoint/2010/main" val="2765787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BB1C1-7632-4BC0-AF4A-B61A224749A1}" type="slidenum">
              <a:rPr lang="en-US" smtClean="0"/>
              <a:pPr/>
              <a:t>67</a:t>
            </a:fld>
            <a:endParaRPr lang="en-US" dirty="0"/>
          </a:p>
        </p:txBody>
      </p:sp>
    </p:spTree>
    <p:extLst>
      <p:ext uri="{BB962C8B-B14F-4D97-AF65-F5344CB8AC3E}">
        <p14:creationId xmlns:p14="http://schemas.microsoft.com/office/powerpoint/2010/main" val="1858192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BB1C1-7632-4BC0-AF4A-B61A224749A1}" type="slidenum">
              <a:rPr lang="en-US" smtClean="0"/>
              <a:pPr/>
              <a:t>68</a:t>
            </a:fld>
            <a:endParaRPr lang="en-US" dirty="0"/>
          </a:p>
        </p:txBody>
      </p:sp>
    </p:spTree>
    <p:extLst>
      <p:ext uri="{BB962C8B-B14F-4D97-AF65-F5344CB8AC3E}">
        <p14:creationId xmlns:p14="http://schemas.microsoft.com/office/powerpoint/2010/main" val="3510461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52401"/>
            <a:ext cx="7924800" cy="1066800"/>
          </a:xfrm>
          <a:prstGeom prst="rect">
            <a:avLst/>
          </a:prstGeom>
          <a:solidFill>
            <a:schemeClr val="accent2"/>
          </a:solidFill>
        </p:spPr>
        <p:txBody>
          <a:bodyPr/>
          <a:lstStyle>
            <a:lvl1pPr>
              <a:defRPr b="0"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dirty="0" smtClean="0"/>
              <a:t>OSP Brown Bag </a:t>
            </a:r>
            <a:endParaRPr lang="en-US" dirty="0"/>
          </a:p>
        </p:txBody>
      </p:sp>
      <p:sp>
        <p:nvSpPr>
          <p:cNvPr id="6" name="Slide Number Placeholder 5"/>
          <p:cNvSpPr>
            <a:spLocks noGrp="1"/>
          </p:cNvSpPr>
          <p:nvPr>
            <p:ph type="sldNum" sz="quarter" idx="12"/>
          </p:nvPr>
        </p:nvSpPr>
        <p:spPr>
          <a:xfrm>
            <a:off x="8534400" y="6400800"/>
            <a:ext cx="762000" cy="365125"/>
          </a:xfrm>
          <a:prstGeom prst="rect">
            <a:avLst/>
          </a:prstGeom>
        </p:spPr>
        <p:txBody>
          <a:bodyPr/>
          <a:lstStyle>
            <a:lvl1pPr>
              <a:defRPr sz="900"/>
            </a:lvl1pPr>
          </a:lstStyle>
          <a:p>
            <a:fld id="{6110038D-A307-41DF-A32A-3891FCEC626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26265-6F9B-554C-AF60-1A52882E0DC6}" type="datetimeFigureOut">
              <a:rPr lang="en-US" smtClean="0"/>
              <a:t>9/25/2018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5EBB480-D579-E145-8159-111977349A05}" type="slidenum">
              <a:rPr lang="en-US" smtClean="0"/>
              <a:t>‹#›</a:t>
            </a:fld>
            <a:endParaRPr lang="en-US" dirty="0"/>
          </a:p>
        </p:txBody>
      </p:sp>
    </p:spTree>
    <p:extLst>
      <p:ext uri="{BB962C8B-B14F-4D97-AF65-F5344CB8AC3E}">
        <p14:creationId xmlns:p14="http://schemas.microsoft.com/office/powerpoint/2010/main" val="3513326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D6A3B-B30E-4766-A53C-CFF0D8E6C481}" type="datetimeFigureOut">
              <a:rPr lang="en-US" smtClean="0"/>
              <a:t>9/25/2018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64EEB2-59A3-4327-9F9A-B7CBFC9D556C}" type="slidenum">
              <a:rPr lang="en-US" smtClean="0"/>
              <a:t>‹#›</a:t>
            </a:fld>
            <a:endParaRPr lang="en-US" dirty="0"/>
          </a:p>
        </p:txBody>
      </p:sp>
    </p:spTree>
    <p:extLst>
      <p:ext uri="{BB962C8B-B14F-4D97-AF65-F5344CB8AC3E}">
        <p14:creationId xmlns:p14="http://schemas.microsoft.com/office/powerpoint/2010/main" val="2641820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4400" y="6400800"/>
            <a:ext cx="762000" cy="365125"/>
          </a:xfrm>
          <a:prstGeom prst="rect">
            <a:avLst/>
          </a:prstGeom>
        </p:spPr>
        <p:txBody>
          <a:bodyPr/>
          <a:lstStyle>
            <a:lvl1pPr>
              <a:defRPr sz="900"/>
            </a:lvl1pPr>
          </a:lstStyle>
          <a:p>
            <a:fld id="{6110038D-A307-41DF-A32A-3891FCEC6260}" type="slidenum">
              <a:rPr lang="en-US" smtClean="0"/>
              <a:pPr/>
              <a:t>‹#›</a:t>
            </a:fld>
            <a:endParaRPr lang="en-US" dirty="0"/>
          </a:p>
        </p:txBody>
      </p:sp>
      <p:sp>
        <p:nvSpPr>
          <p:cNvPr id="4" name="Rectangle 3"/>
          <p:cNvSpPr/>
          <p:nvPr userDrawn="1"/>
        </p:nvSpPr>
        <p:spPr>
          <a:xfrm>
            <a:off x="685800" y="1600200"/>
            <a:ext cx="7848600" cy="457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Placeholder 15"/>
          <p:cNvSpPr txBox="1">
            <a:spLocks/>
          </p:cNvSpPr>
          <p:nvPr userDrawn="1"/>
        </p:nvSpPr>
        <p:spPr>
          <a:xfrm>
            <a:off x="381000" y="304800"/>
            <a:ext cx="82296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mj-lt"/>
                <a:ea typeface="+mj-ea"/>
                <a:cs typeface="+mj-cs"/>
              </a:rPr>
              <a:t>Click to edit Master title style</a:t>
            </a:r>
            <a:endParaRPr kumimoji="0" lang="en-US" sz="36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Text Placeholder 8"/>
          <p:cNvSpPr>
            <a:spLocks noGrp="1"/>
          </p:cNvSpPr>
          <p:nvPr>
            <p:ph type="body" sz="quarter" idx="13"/>
          </p:nvPr>
        </p:nvSpPr>
        <p:spPr>
          <a:xfrm>
            <a:off x="762000" y="1676400"/>
            <a:ext cx="7696200" cy="4419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tif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Title 1"/>
          <p:cNvSpPr txBox="1">
            <a:spLocks/>
          </p:cNvSpPr>
          <p:nvPr userDrawn="1"/>
        </p:nvSpPr>
        <p:spPr>
          <a:xfrm>
            <a:off x="609600" y="152401"/>
            <a:ext cx="7772400" cy="1066800"/>
          </a:xfrm>
          <a:prstGeom prst="rect">
            <a:avLst/>
          </a:prstGeom>
          <a:solidFill>
            <a:schemeClr val="accent1"/>
          </a:solidFill>
        </p:spPr>
        <p:txBody>
          <a:bodyPr/>
          <a:lstStyle>
            <a:lvl1pPr>
              <a:defRPr b="0"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OSP Brown Bag </a:t>
            </a:r>
          </a:p>
        </p:txBody>
      </p:sp>
      <p:sp>
        <p:nvSpPr>
          <p:cNvPr id="11" name="Footer Placeholder 4"/>
          <p:cNvSpPr txBox="1">
            <a:spLocks/>
          </p:cNvSpPr>
          <p:nvPr userDrawn="1"/>
        </p:nvSpPr>
        <p:spPr>
          <a:xfrm>
            <a:off x="76200" y="6400800"/>
            <a:ext cx="3124200" cy="365125"/>
          </a:xfrm>
          <a:prstGeom prst="rect">
            <a:avLst/>
          </a:prstGeo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a:defRPr b="1" cap="all" spc="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                </a:t>
            </a:r>
          </a:p>
        </p:txBody>
      </p:sp>
      <p:pic>
        <p:nvPicPr>
          <p:cNvPr id="12" name="Picture 11" descr="transparent brown_logo3.tif"/>
          <p:cNvPicPr>
            <a:picLocks noChangeAspect="1"/>
          </p:cNvPicPr>
          <p:nvPr userDrawn="1"/>
        </p:nvPicPr>
        <p:blipFill>
          <a:blip r:embed="rId5" cstate="print"/>
          <a:stretch>
            <a:fillRect/>
          </a:stretch>
        </p:blipFill>
        <p:spPr>
          <a:xfrm>
            <a:off x="152400" y="6096000"/>
            <a:ext cx="537064" cy="603472"/>
          </a:xfrm>
          <a:prstGeom prst="rect">
            <a:avLst/>
          </a:prstGeom>
        </p:spPr>
      </p:pic>
      <p:sp>
        <p:nvSpPr>
          <p:cNvPr id="14" name="Rectangle 13"/>
          <p:cNvSpPr/>
          <p:nvPr userDrawn="1"/>
        </p:nvSpPr>
        <p:spPr>
          <a:xfrm>
            <a:off x="685800" y="1600200"/>
            <a:ext cx="7848600" cy="457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685800" y="6248400"/>
            <a:ext cx="2895600" cy="276999"/>
          </a:xfrm>
          <a:prstGeom prst="rect">
            <a:avLst/>
          </a:prstGeom>
          <a:noFill/>
        </p:spPr>
        <p:txBody>
          <a:bodyPr wrap="square" rtlCol="0">
            <a:spAutoFit/>
          </a:bodyPr>
          <a:lstStyle/>
          <a:p>
            <a:r>
              <a:rPr lang="en-US" sz="1200" b="1" dirty="0" smtClean="0">
                <a:solidFill>
                  <a:schemeClr val="accent1"/>
                </a:solidFill>
              </a:rPr>
              <a:t>Office of Sponsored Projects </a:t>
            </a:r>
            <a:endParaRPr lang="en-US" sz="1200" b="1" dirty="0">
              <a:solidFill>
                <a:schemeClr val="accent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7" name="Title 1"/>
          <p:cNvSpPr txBox="1">
            <a:spLocks/>
          </p:cNvSpPr>
          <p:nvPr userDrawn="1"/>
        </p:nvSpPr>
        <p:spPr>
          <a:xfrm>
            <a:off x="609600" y="152400"/>
            <a:ext cx="7772400" cy="1066800"/>
          </a:xfrm>
          <a:prstGeom prst="rect">
            <a:avLst/>
          </a:prstGeom>
          <a:solidFill>
            <a:schemeClr val="accent1"/>
          </a:solidFill>
        </p:spPr>
        <p:txBody>
          <a:bodyPr/>
          <a:lstStyle>
            <a:lvl1pPr>
              <a:defRPr b="0"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endParaRPr>
          </a:p>
        </p:txBody>
      </p:sp>
      <p:sp>
        <p:nvSpPr>
          <p:cNvPr id="11" name="Footer Placeholder 4"/>
          <p:cNvSpPr txBox="1">
            <a:spLocks/>
          </p:cNvSpPr>
          <p:nvPr userDrawn="1"/>
        </p:nvSpPr>
        <p:spPr>
          <a:xfrm>
            <a:off x="76200" y="6400800"/>
            <a:ext cx="3124200" cy="365125"/>
          </a:xfrm>
          <a:prstGeom prst="rect">
            <a:avLst/>
          </a:prstGeo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a:defRPr b="1" cap="all" spc="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                </a:t>
            </a:r>
          </a:p>
        </p:txBody>
      </p:sp>
      <p:pic>
        <p:nvPicPr>
          <p:cNvPr id="12" name="Picture 11" descr="transparent brown_logo3.tif"/>
          <p:cNvPicPr>
            <a:picLocks noChangeAspect="1"/>
          </p:cNvPicPr>
          <p:nvPr userDrawn="1"/>
        </p:nvPicPr>
        <p:blipFill>
          <a:blip r:embed="rId3" cstate="print"/>
          <a:stretch>
            <a:fillRect/>
          </a:stretch>
        </p:blipFill>
        <p:spPr>
          <a:xfrm>
            <a:off x="152400" y="6096000"/>
            <a:ext cx="537064" cy="603472"/>
          </a:xfrm>
          <a:prstGeom prst="rect">
            <a:avLst/>
          </a:prstGeom>
        </p:spPr>
      </p:pic>
      <p:sp>
        <p:nvSpPr>
          <p:cNvPr id="13" name="TextBox 12"/>
          <p:cNvSpPr txBox="1"/>
          <p:nvPr userDrawn="1"/>
        </p:nvSpPr>
        <p:spPr>
          <a:xfrm>
            <a:off x="685800" y="6248400"/>
            <a:ext cx="2895600" cy="276999"/>
          </a:xfrm>
          <a:prstGeom prst="rect">
            <a:avLst/>
          </a:prstGeom>
          <a:noFill/>
        </p:spPr>
        <p:txBody>
          <a:bodyPr wrap="square" rtlCol="0">
            <a:spAutoFit/>
          </a:bodyPr>
          <a:lstStyle/>
          <a:p>
            <a:r>
              <a:rPr lang="en-US" sz="1200" b="1" dirty="0" smtClean="0">
                <a:solidFill>
                  <a:schemeClr val="accent1"/>
                </a:solidFill>
              </a:rPr>
              <a:t>Office of Sponsored Projects </a:t>
            </a:r>
            <a:endParaRPr lang="en-US" sz="1200" b="1" dirty="0">
              <a:solidFill>
                <a:schemeClr val="accent1"/>
              </a:solidFill>
            </a:endParaRPr>
          </a:p>
        </p:txBody>
      </p:sp>
      <p:sp>
        <p:nvSpPr>
          <p:cNvPr id="18" name="Title Placeholder 15"/>
          <p:cNvSpPr txBox="1">
            <a:spLocks/>
          </p:cNvSpPr>
          <p:nvPr userDrawn="1"/>
        </p:nvSpPr>
        <p:spPr>
          <a:xfrm>
            <a:off x="381000" y="304800"/>
            <a:ext cx="82296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mj-lt"/>
                <a:ea typeface="+mj-ea"/>
                <a:cs typeface="+mj-cs"/>
              </a:rPr>
              <a:t>Click to edit Master title style</a:t>
            </a:r>
            <a:endParaRPr kumimoji="0" lang="en-US" sz="3600" b="1" i="0" u="none" strike="noStrike" kern="1200" cap="none" spc="0" normalizeH="0" baseline="0" noProof="0" dirty="0">
              <a:ln>
                <a:noFill/>
              </a:ln>
              <a:solidFill>
                <a:schemeClr val="bg1"/>
              </a:solidFill>
              <a:effectLst/>
              <a:uLnTx/>
              <a:uFillTx/>
              <a:latin typeface="+mj-lt"/>
              <a:ea typeface="+mj-ea"/>
              <a:cs typeface="+mj-cs"/>
            </a:endParaRPr>
          </a:p>
        </p:txBody>
      </p:sp>
      <p:sp>
        <p:nvSpPr>
          <p:cNvPr id="19" name="Rectangle 18"/>
          <p:cNvSpPr/>
          <p:nvPr userDrawn="1"/>
        </p:nvSpPr>
        <p:spPr>
          <a:xfrm>
            <a:off x="685800" y="1600200"/>
            <a:ext cx="7848600" cy="457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8"/>
          <p:cNvSpPr txBox="1">
            <a:spLocks/>
          </p:cNvSpPr>
          <p:nvPr userDrawn="1"/>
        </p:nvSpPr>
        <p:spPr>
          <a:xfrm>
            <a:off x="762000" y="1676400"/>
            <a:ext cx="7696200" cy="4419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Fifth level</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3" r:id="rId1"/>
  </p:sldLayoutIdLst>
  <p:hf hd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www.brown.edu/go/strategicfunding"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www.brown.edu/go/limitedsubmissions"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bit.ly/BIW101818" TargetMode="External"/><Relationship Id="rId2" Type="http://schemas.openxmlformats.org/officeDocument/2006/relationships/hyperlink" Target="http://www.brown.edu/go/ESBI"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ithelp.brown.edu/new-ticket"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Code%20of%20Federal%20Regulations:"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1.emf"/></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3.emf"/></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hyperlink" Target="https://grants.nih.gov/grants/guide/notice-files/NOT-OD-18-116.html" TargetMode="Externa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hyperlink" Target="https://grants.nih.gov/grants/guide/notice-files/NOT-OD-18-202.html" TargetMode="Externa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hyperlink" Target="https://www.nsf.gov/news/news_summ.jsp?cntn_id=296610&amp;WT.mc_id=USNSF_51&amp;WT.mc_ev=click"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www.fbo.gov/" TargetMode="External"/><Relationship Id="rId2" Type="http://schemas.openxmlformats.org/officeDocument/2006/relationships/hyperlink" Target="http://www.grants.gov/"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hyperlink" Target="https://www.brown.edu/research/conducting-research-brown/training-and-outreach"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hyperlink" Target="https://www.brown.edu/research/sites/research/files/policies/Subaward%20Order%20Form%20-%2009-12-18%20(1).pdf"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mailto:effort-reporting@brown.edu" TargetMode="External"/><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hyperlink" Target="mailto:Resadmin@brown.edu"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OSP Quarterly Brown Bag</a:t>
            </a:r>
            <a:br>
              <a:rPr lang="en-US" sz="3600" dirty="0" smtClean="0"/>
            </a:br>
            <a:r>
              <a:rPr lang="en-US" sz="3600" dirty="0" smtClean="0"/>
              <a:t>September 25, 2018</a:t>
            </a:r>
            <a:endParaRPr lang="en-US" sz="3600"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1</a:t>
            </a:fld>
            <a:endParaRPr lang="en-US" dirty="0"/>
          </a:p>
        </p:txBody>
      </p:sp>
      <p:pic>
        <p:nvPicPr>
          <p:cNvPr id="5" name="Picture 4"/>
          <p:cNvPicPr>
            <a:picLocks noChangeAspect="1"/>
          </p:cNvPicPr>
          <p:nvPr/>
        </p:nvPicPr>
        <p:blipFill>
          <a:blip r:embed="rId2"/>
          <a:stretch>
            <a:fillRect/>
          </a:stretch>
        </p:blipFill>
        <p:spPr>
          <a:xfrm>
            <a:off x="1905000" y="2286000"/>
            <a:ext cx="5638800" cy="3124200"/>
          </a:xfrm>
          <a:prstGeom prst="rect">
            <a:avLst/>
          </a:prstGeom>
        </p:spPr>
      </p:pic>
    </p:spTree>
    <p:extLst>
      <p:ext uri="{BB962C8B-B14F-4D97-AF65-F5344CB8AC3E}">
        <p14:creationId xmlns:p14="http://schemas.microsoft.com/office/powerpoint/2010/main" val="2276115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Research Development Update</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10</a:t>
            </a:fld>
            <a:endParaRPr lang="en-US" dirty="0"/>
          </a:p>
        </p:txBody>
      </p:sp>
      <p:sp>
        <p:nvSpPr>
          <p:cNvPr id="8" name="TextBox 4"/>
          <p:cNvSpPr txBox="1"/>
          <p:nvPr/>
        </p:nvSpPr>
        <p:spPr>
          <a:xfrm>
            <a:off x="2133600" y="2459504"/>
            <a:ext cx="4876800" cy="1938992"/>
          </a:xfrm>
          <a:prstGeom prst="rect">
            <a:avLst/>
          </a:prstGeom>
          <a:solidFill>
            <a:schemeClr val="accent5"/>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dirty="0" smtClean="0"/>
              <a:t>Amy </a:t>
            </a:r>
            <a:r>
              <a:rPr lang="en-US" sz="4000" dirty="0" smtClean="0"/>
              <a:t>Carroll</a:t>
            </a:r>
            <a:endParaRPr lang="en-US" sz="4000" dirty="0" smtClean="0"/>
          </a:p>
          <a:p>
            <a:pPr algn="ctr"/>
            <a:r>
              <a:rPr lang="en-US" sz="4000" dirty="0" smtClean="0"/>
              <a:t>Director, </a:t>
            </a:r>
            <a:r>
              <a:rPr lang="en-US" sz="4000" dirty="0" smtClean="0"/>
              <a:t>Research Development</a:t>
            </a:r>
            <a:endParaRPr lang="en-US" sz="4000" dirty="0"/>
          </a:p>
        </p:txBody>
      </p:sp>
    </p:spTree>
    <p:extLst>
      <p:ext uri="{BB962C8B-B14F-4D97-AF65-F5344CB8AC3E}">
        <p14:creationId xmlns:p14="http://schemas.microsoft.com/office/powerpoint/2010/main" val="3555661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Research Development Update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11</a:t>
            </a:fld>
            <a:endParaRPr lang="en-US" dirty="0"/>
          </a:p>
        </p:txBody>
      </p:sp>
      <p:sp>
        <p:nvSpPr>
          <p:cNvPr id="4" name="TextBox 3"/>
          <p:cNvSpPr txBox="1"/>
          <p:nvPr/>
        </p:nvSpPr>
        <p:spPr>
          <a:xfrm>
            <a:off x="838200" y="1752600"/>
            <a:ext cx="7543800" cy="4093428"/>
          </a:xfrm>
          <a:prstGeom prst="rect">
            <a:avLst/>
          </a:prstGeom>
          <a:noFill/>
        </p:spPr>
        <p:txBody>
          <a:bodyPr wrap="square" rtlCol="0">
            <a:spAutoFit/>
          </a:bodyPr>
          <a:lstStyle/>
          <a:p>
            <a:r>
              <a:rPr lang="en-US" sz="3200" b="1" dirty="0">
                <a:solidFill>
                  <a:srgbClr val="C00000"/>
                </a:solidFill>
                <a:latin typeface="+mj-lt"/>
              </a:rPr>
              <a:t>Equipment </a:t>
            </a:r>
            <a:r>
              <a:rPr lang="en-US" sz="3200" b="1" dirty="0" smtClean="0">
                <a:solidFill>
                  <a:srgbClr val="C00000"/>
                </a:solidFill>
                <a:latin typeface="+mj-lt"/>
              </a:rPr>
              <a:t>consults</a:t>
            </a:r>
          </a:p>
          <a:p>
            <a:endParaRPr lang="en-US" sz="3200" b="1" dirty="0" smtClean="0">
              <a:solidFill>
                <a:srgbClr val="C00000"/>
              </a:solidFill>
              <a:latin typeface="+mj-lt"/>
            </a:endParaRPr>
          </a:p>
          <a:p>
            <a:pPr>
              <a:buFont typeface="Arial" pitchFamily="34" charset="0"/>
              <a:buChar char="•"/>
            </a:pPr>
            <a:r>
              <a:rPr lang="en-US" sz="2800" dirty="0" smtClean="0"/>
              <a:t> Including </a:t>
            </a:r>
            <a:r>
              <a:rPr lang="en-US" sz="2800" dirty="0"/>
              <a:t>equipment purchases in a grant </a:t>
            </a:r>
            <a:r>
              <a:rPr lang="en-US" sz="2800" dirty="0" smtClean="0"/>
              <a:t>proposal?</a:t>
            </a:r>
          </a:p>
          <a:p>
            <a:pPr>
              <a:buFont typeface="Arial" pitchFamily="34" charset="0"/>
              <a:buChar char="•"/>
            </a:pPr>
            <a:endParaRPr lang="en-US" sz="2800" dirty="0" smtClean="0"/>
          </a:p>
          <a:p>
            <a:pPr lvl="1">
              <a:buFont typeface="Arial" pitchFamily="34" charset="0"/>
              <a:buChar char="•"/>
            </a:pPr>
            <a:r>
              <a:rPr lang="en-US" sz="2800" dirty="0" smtClean="0"/>
              <a:t> Consult with Associate </a:t>
            </a:r>
            <a:r>
              <a:rPr lang="en-US" sz="2800" dirty="0"/>
              <a:t>Provost for Academic Space, </a:t>
            </a:r>
            <a:r>
              <a:rPr lang="en-US" sz="2800" b="1" dirty="0"/>
              <a:t>Leah </a:t>
            </a:r>
            <a:r>
              <a:rPr lang="en-US" sz="2800" b="1" dirty="0" smtClean="0"/>
              <a:t>VanWey</a:t>
            </a:r>
            <a:r>
              <a:rPr lang="en-US" sz="2800" dirty="0" smtClean="0"/>
              <a:t>, as early as possible</a:t>
            </a:r>
          </a:p>
          <a:p>
            <a:pPr lvl="1">
              <a:buFont typeface="Arial" pitchFamily="34" charset="0"/>
              <a:buChar char="•"/>
            </a:pPr>
            <a:r>
              <a:rPr lang="en-US" sz="2800" dirty="0" smtClean="0"/>
              <a:t> Get a cost </a:t>
            </a:r>
            <a:r>
              <a:rPr lang="en-US" sz="2800" dirty="0"/>
              <a:t>estimate for any potential space allocation or installation </a:t>
            </a:r>
            <a:r>
              <a:rPr lang="en-US" sz="2800" dirty="0" smtClean="0"/>
              <a:t>costs in just one hour </a:t>
            </a:r>
          </a:p>
        </p:txBody>
      </p:sp>
    </p:spTree>
    <p:extLst>
      <p:ext uri="{BB962C8B-B14F-4D97-AF65-F5344CB8AC3E}">
        <p14:creationId xmlns:p14="http://schemas.microsoft.com/office/powerpoint/2010/main" val="3257400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Research Development Update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12</a:t>
            </a:fld>
            <a:endParaRPr lang="en-US" dirty="0"/>
          </a:p>
        </p:txBody>
      </p:sp>
      <p:sp>
        <p:nvSpPr>
          <p:cNvPr id="4" name="TextBox 3"/>
          <p:cNvSpPr txBox="1"/>
          <p:nvPr/>
        </p:nvSpPr>
        <p:spPr>
          <a:xfrm>
            <a:off x="838200" y="1752600"/>
            <a:ext cx="7543800" cy="3600986"/>
          </a:xfrm>
          <a:prstGeom prst="rect">
            <a:avLst/>
          </a:prstGeom>
          <a:noFill/>
        </p:spPr>
        <p:txBody>
          <a:bodyPr wrap="square" rtlCol="0">
            <a:spAutoFit/>
          </a:bodyPr>
          <a:lstStyle/>
          <a:p>
            <a:r>
              <a:rPr lang="en-US" sz="3200" b="1" dirty="0" smtClean="0">
                <a:solidFill>
                  <a:srgbClr val="C00000"/>
                </a:solidFill>
                <a:latin typeface="+mj-lt"/>
              </a:rPr>
              <a:t>Strategic Funding Opportunities Website</a:t>
            </a:r>
          </a:p>
          <a:p>
            <a:pPr>
              <a:buFont typeface="Arial" pitchFamily="34" charset="0"/>
              <a:buChar char="•"/>
            </a:pPr>
            <a:r>
              <a:rPr lang="en-US" sz="2800" dirty="0"/>
              <a:t> </a:t>
            </a:r>
            <a:r>
              <a:rPr lang="en-US" sz="2800" dirty="0" smtClean="0"/>
              <a:t>Curated </a:t>
            </a:r>
            <a:r>
              <a:rPr lang="en-US" sz="2800" dirty="0"/>
              <a:t>funding opportunity announcements targeted to Brown research areas of interest and </a:t>
            </a:r>
            <a:r>
              <a:rPr lang="en-US" sz="2800" dirty="0" smtClean="0"/>
              <a:t>strengths</a:t>
            </a:r>
          </a:p>
          <a:p>
            <a:pPr>
              <a:buFont typeface="Arial" pitchFamily="34" charset="0"/>
              <a:buChar char="•"/>
            </a:pPr>
            <a:endParaRPr lang="en-US" sz="2800" dirty="0" smtClean="0"/>
          </a:p>
          <a:p>
            <a:pPr>
              <a:buFont typeface="Arial" pitchFamily="34" charset="0"/>
              <a:buChar char="•"/>
            </a:pPr>
            <a:r>
              <a:rPr lang="en-US" sz="2800" dirty="0"/>
              <a:t> </a:t>
            </a:r>
            <a:r>
              <a:rPr lang="en-US" sz="2800" dirty="0" smtClean="0"/>
              <a:t>Visit </a:t>
            </a:r>
            <a:r>
              <a:rPr lang="en-US" sz="2800" b="1" dirty="0" smtClean="0">
                <a:hlinkClick r:id="rId2"/>
              </a:rPr>
              <a:t>www.brown.edu/go/strategicfunding</a:t>
            </a:r>
            <a:r>
              <a:rPr lang="en-US" sz="2800" dirty="0" smtClean="0"/>
              <a:t> </a:t>
            </a:r>
            <a:r>
              <a:rPr lang="en-US" sz="2800" dirty="0"/>
              <a:t>to </a:t>
            </a:r>
            <a:r>
              <a:rPr lang="en-US" sz="2800" dirty="0" smtClean="0"/>
              <a:t>view and search </a:t>
            </a:r>
            <a:r>
              <a:rPr lang="en-US" sz="2800" dirty="0"/>
              <a:t>the list of </a:t>
            </a:r>
            <a:r>
              <a:rPr lang="en-US" sz="2800" dirty="0" smtClean="0"/>
              <a:t>opportunities</a:t>
            </a:r>
          </a:p>
          <a:p>
            <a:pPr lvl="1">
              <a:buFont typeface="Arial" pitchFamily="34" charset="0"/>
              <a:buChar char="•"/>
            </a:pPr>
            <a:r>
              <a:rPr lang="en-US" sz="2800" dirty="0"/>
              <a:t> </a:t>
            </a:r>
            <a:r>
              <a:rPr lang="en-US" sz="2800" i="1" dirty="0" smtClean="0"/>
              <a:t>Share this link with faculty</a:t>
            </a:r>
          </a:p>
        </p:txBody>
      </p:sp>
    </p:spTree>
    <p:extLst>
      <p:ext uri="{BB962C8B-B14F-4D97-AF65-F5344CB8AC3E}">
        <p14:creationId xmlns:p14="http://schemas.microsoft.com/office/powerpoint/2010/main" val="1565800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Research Development Update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13</a:t>
            </a:fld>
            <a:endParaRPr lang="en-US" dirty="0"/>
          </a:p>
        </p:txBody>
      </p:sp>
      <p:sp>
        <p:nvSpPr>
          <p:cNvPr id="4" name="TextBox 3"/>
          <p:cNvSpPr txBox="1"/>
          <p:nvPr/>
        </p:nvSpPr>
        <p:spPr>
          <a:xfrm>
            <a:off x="762000" y="1733014"/>
            <a:ext cx="7772400" cy="4401205"/>
          </a:xfrm>
          <a:prstGeom prst="rect">
            <a:avLst/>
          </a:prstGeom>
          <a:noFill/>
        </p:spPr>
        <p:txBody>
          <a:bodyPr wrap="square" rtlCol="0">
            <a:spAutoFit/>
          </a:bodyPr>
          <a:lstStyle/>
          <a:p>
            <a:r>
              <a:rPr lang="en-US" sz="3200" b="1" dirty="0" smtClean="0">
                <a:solidFill>
                  <a:srgbClr val="C00000"/>
                </a:solidFill>
                <a:latin typeface="+mj-lt"/>
              </a:rPr>
              <a:t>Limited </a:t>
            </a:r>
            <a:r>
              <a:rPr lang="en-US" sz="3200" b="1" dirty="0">
                <a:solidFill>
                  <a:srgbClr val="C00000"/>
                </a:solidFill>
                <a:latin typeface="+mj-lt"/>
              </a:rPr>
              <a:t>Submission </a:t>
            </a:r>
            <a:r>
              <a:rPr lang="en-US" sz="3200" b="1" dirty="0" smtClean="0">
                <a:solidFill>
                  <a:srgbClr val="C00000"/>
                </a:solidFill>
                <a:latin typeface="+mj-lt"/>
              </a:rPr>
              <a:t>Calendars – New!</a:t>
            </a:r>
            <a:endParaRPr lang="en-US" sz="800" b="1" dirty="0" smtClean="0">
              <a:solidFill>
                <a:srgbClr val="C00000"/>
              </a:solidFill>
              <a:latin typeface="+mj-lt"/>
            </a:endParaRPr>
          </a:p>
          <a:p>
            <a:endParaRPr lang="en-US" sz="800" b="1" dirty="0" smtClean="0">
              <a:solidFill>
                <a:srgbClr val="C00000"/>
              </a:solidFill>
              <a:latin typeface="+mj-lt"/>
            </a:endParaRPr>
          </a:p>
          <a:p>
            <a:pPr algn="ctr"/>
            <a:r>
              <a:rPr lang="en-US" sz="2800" i="1" dirty="0" smtClean="0"/>
              <a:t>2019 </a:t>
            </a:r>
            <a:r>
              <a:rPr lang="en-US" sz="2800" i="1" dirty="0"/>
              <a:t>Early Career Limiteds Calendar (Projected)</a:t>
            </a:r>
          </a:p>
          <a:p>
            <a:pPr algn="ctr"/>
            <a:r>
              <a:rPr lang="en-US" sz="2800" i="1" dirty="0" smtClean="0"/>
              <a:t>2019 </a:t>
            </a:r>
            <a:r>
              <a:rPr lang="en-US" sz="2800" i="1" dirty="0"/>
              <a:t>Major Limiteds Calendar (Projected) </a:t>
            </a:r>
            <a:endParaRPr lang="en-US" sz="1600" i="1" dirty="0" smtClean="0"/>
          </a:p>
          <a:p>
            <a:pPr algn="ctr"/>
            <a:endParaRPr lang="en-US" sz="1600" i="1" dirty="0"/>
          </a:p>
          <a:p>
            <a:pPr>
              <a:buFont typeface="Arial" pitchFamily="34" charset="0"/>
              <a:buChar char="•"/>
            </a:pPr>
            <a:r>
              <a:rPr lang="en-US" sz="2800" dirty="0" smtClean="0"/>
              <a:t> Earlier deadlines, more time to plan for high-profile, regularly-occurring limited submission opportunities</a:t>
            </a:r>
          </a:p>
          <a:p>
            <a:pPr>
              <a:buFont typeface="Arial" pitchFamily="34" charset="0"/>
              <a:buChar char="•"/>
            </a:pPr>
            <a:endParaRPr lang="en-US" sz="2800" dirty="0" smtClean="0"/>
          </a:p>
          <a:p>
            <a:pPr>
              <a:buFont typeface="Arial" pitchFamily="34" charset="0"/>
              <a:buChar char="•"/>
            </a:pPr>
            <a:r>
              <a:rPr lang="en-US" sz="2800" dirty="0"/>
              <a:t> </a:t>
            </a:r>
            <a:r>
              <a:rPr lang="en-US" sz="2800" dirty="0" smtClean="0"/>
              <a:t>Will </a:t>
            </a:r>
            <a:r>
              <a:rPr lang="en-US" sz="2800" dirty="0"/>
              <a:t>be sent to Departments each </a:t>
            </a:r>
            <a:r>
              <a:rPr lang="en-US" sz="2800" dirty="0" smtClean="0"/>
              <a:t>semester; also posted at </a:t>
            </a:r>
            <a:r>
              <a:rPr lang="en-US" sz="2800" b="1" dirty="0" smtClean="0">
                <a:hlinkClick r:id="rId2"/>
              </a:rPr>
              <a:t>www.brown.edu/go/limitedsubmissions</a:t>
            </a:r>
            <a:endParaRPr lang="en-US" sz="2800" b="1" dirty="0" smtClean="0"/>
          </a:p>
        </p:txBody>
      </p:sp>
    </p:spTree>
    <p:extLst>
      <p:ext uri="{BB962C8B-B14F-4D97-AF65-F5344CB8AC3E}">
        <p14:creationId xmlns:p14="http://schemas.microsoft.com/office/powerpoint/2010/main" val="362093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Research Development Update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14</a:t>
            </a:fld>
            <a:endParaRPr lang="en-US" dirty="0"/>
          </a:p>
        </p:txBody>
      </p:sp>
      <p:sp>
        <p:nvSpPr>
          <p:cNvPr id="4" name="TextBox 3"/>
          <p:cNvSpPr txBox="1"/>
          <p:nvPr/>
        </p:nvSpPr>
        <p:spPr>
          <a:xfrm>
            <a:off x="762000" y="1752600"/>
            <a:ext cx="7848600" cy="3600986"/>
          </a:xfrm>
          <a:prstGeom prst="rect">
            <a:avLst/>
          </a:prstGeom>
          <a:noFill/>
        </p:spPr>
        <p:txBody>
          <a:bodyPr wrap="square" rtlCol="0">
            <a:spAutoFit/>
          </a:bodyPr>
          <a:lstStyle/>
          <a:p>
            <a:r>
              <a:rPr lang="en-US" sz="3200" b="1" dirty="0" smtClean="0">
                <a:solidFill>
                  <a:srgbClr val="C00000"/>
                </a:solidFill>
                <a:latin typeface="+mj-lt"/>
              </a:rPr>
              <a:t>Broader Impacts Workshop</a:t>
            </a:r>
          </a:p>
          <a:p>
            <a:pPr>
              <a:buFont typeface="Arial" pitchFamily="34" charset="0"/>
              <a:buChar char="•"/>
            </a:pPr>
            <a:r>
              <a:rPr lang="en-US" sz="2800" dirty="0"/>
              <a:t> </a:t>
            </a:r>
            <a:r>
              <a:rPr lang="en-US" sz="2800" dirty="0" smtClean="0"/>
              <a:t>Thursday, October 18 from 11:30 am-1 pm</a:t>
            </a:r>
            <a:endParaRPr lang="en-US" sz="2800" dirty="0"/>
          </a:p>
          <a:p>
            <a:pPr>
              <a:buFont typeface="Arial" pitchFamily="34" charset="0"/>
              <a:buChar char="•"/>
            </a:pPr>
            <a:r>
              <a:rPr lang="en-US" sz="2800" dirty="0"/>
              <a:t> </a:t>
            </a:r>
            <a:r>
              <a:rPr lang="en-US" sz="2800" dirty="0" smtClean="0"/>
              <a:t>Run </a:t>
            </a:r>
            <a:r>
              <a:rPr lang="en-US" sz="2800" dirty="0"/>
              <a:t>by Brown’s Engaged Scholarship &amp; Broader Impacts Joint </a:t>
            </a:r>
            <a:r>
              <a:rPr lang="en-US" sz="2800" dirty="0" smtClean="0"/>
              <a:t>Committee: </a:t>
            </a:r>
            <a:r>
              <a:rPr lang="en-US" sz="2800" b="1" dirty="0" smtClean="0">
                <a:hlinkClick r:id="rId2"/>
              </a:rPr>
              <a:t>www.brown.edu/go/ESBI</a:t>
            </a:r>
            <a:endParaRPr lang="en-US" sz="2800" b="1" dirty="0" smtClean="0"/>
          </a:p>
          <a:p>
            <a:pPr>
              <a:buFont typeface="Arial" pitchFamily="34" charset="0"/>
              <a:buChar char="•"/>
            </a:pPr>
            <a:r>
              <a:rPr lang="en-US" sz="2800" dirty="0" smtClean="0"/>
              <a:t> Exposes </a:t>
            </a:r>
            <a:r>
              <a:rPr lang="en-US" sz="2800" dirty="0"/>
              <a:t>investigators</a:t>
            </a:r>
            <a:r>
              <a:rPr lang="en-US" sz="2800" dirty="0" smtClean="0"/>
              <a:t> to Brown resources to partner with programs that demonstrate </a:t>
            </a:r>
            <a:r>
              <a:rPr lang="en-US" sz="2800" dirty="0"/>
              <a:t>the broader impacts of their proposed </a:t>
            </a:r>
            <a:r>
              <a:rPr lang="en-US" sz="2800" dirty="0" smtClean="0"/>
              <a:t>research</a:t>
            </a:r>
          </a:p>
          <a:p>
            <a:pPr>
              <a:buFont typeface="Arial" pitchFamily="34" charset="0"/>
              <a:buChar char="•"/>
            </a:pPr>
            <a:r>
              <a:rPr lang="en-US" sz="2800" dirty="0" smtClean="0"/>
              <a:t> Registration open now at </a:t>
            </a:r>
            <a:r>
              <a:rPr lang="en-US" sz="2800" b="1" dirty="0" smtClean="0">
                <a:hlinkClick r:id="rId3"/>
              </a:rPr>
              <a:t>www.bit.ly/BIW101818</a:t>
            </a:r>
            <a:endParaRPr lang="en-US" sz="2800" b="1" dirty="0" smtClean="0"/>
          </a:p>
        </p:txBody>
      </p:sp>
    </p:spTree>
    <p:extLst>
      <p:ext uri="{BB962C8B-B14F-4D97-AF65-F5344CB8AC3E}">
        <p14:creationId xmlns:p14="http://schemas.microsoft.com/office/powerpoint/2010/main" val="3131077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Research Development Update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15</a:t>
            </a:fld>
            <a:endParaRPr lang="en-US" dirty="0"/>
          </a:p>
        </p:txBody>
      </p:sp>
      <p:sp>
        <p:nvSpPr>
          <p:cNvPr id="4" name="TextBox 3"/>
          <p:cNvSpPr txBox="1"/>
          <p:nvPr/>
        </p:nvSpPr>
        <p:spPr>
          <a:xfrm>
            <a:off x="838200" y="1752600"/>
            <a:ext cx="7543800" cy="3354765"/>
          </a:xfrm>
          <a:prstGeom prst="rect">
            <a:avLst/>
          </a:prstGeom>
          <a:noFill/>
        </p:spPr>
        <p:txBody>
          <a:bodyPr wrap="square" rtlCol="0">
            <a:spAutoFit/>
          </a:bodyPr>
          <a:lstStyle/>
          <a:p>
            <a:r>
              <a:rPr lang="en-US" sz="3600" b="1" dirty="0">
                <a:solidFill>
                  <a:srgbClr val="FF0000"/>
                </a:solidFill>
              </a:rPr>
              <a:t>Frontlines of the Opioid Crisis: Innovative Community Solutions</a:t>
            </a:r>
          </a:p>
          <a:p>
            <a:pPr>
              <a:buFont typeface="Arial" pitchFamily="34" charset="0"/>
              <a:buChar char="•"/>
            </a:pPr>
            <a:r>
              <a:rPr lang="en-US" sz="2800" dirty="0" smtClean="0"/>
              <a:t> Tuesday, October 23 at 6 pm</a:t>
            </a:r>
            <a:endParaRPr lang="en-US" sz="2800" dirty="0"/>
          </a:p>
          <a:p>
            <a:pPr>
              <a:buFont typeface="Arial" pitchFamily="34" charset="0"/>
              <a:buChar char="•"/>
            </a:pPr>
            <a:r>
              <a:rPr lang="en-US" sz="2800" dirty="0"/>
              <a:t> </a:t>
            </a:r>
            <a:r>
              <a:rPr lang="en-US" sz="2800" dirty="0" smtClean="0"/>
              <a:t>Features Michael Botticelli (President Obama’s “Drug Czar”) and Brown researchers </a:t>
            </a:r>
          </a:p>
          <a:p>
            <a:pPr>
              <a:buFont typeface="Arial" pitchFamily="34" charset="0"/>
              <a:buChar char="•"/>
            </a:pPr>
            <a:r>
              <a:rPr lang="en-US" sz="2800" dirty="0" smtClean="0"/>
              <a:t>Co-sponsored by American Academy of Arts and Sciences</a:t>
            </a:r>
          </a:p>
        </p:txBody>
      </p:sp>
    </p:spTree>
    <p:extLst>
      <p:ext uri="{BB962C8B-B14F-4D97-AF65-F5344CB8AC3E}">
        <p14:creationId xmlns:p14="http://schemas.microsoft.com/office/powerpoint/2010/main" val="2439240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16</a:t>
            </a:fld>
            <a:endParaRPr lang="en-US" dirty="0"/>
          </a:p>
        </p:txBody>
      </p:sp>
      <p:pic>
        <p:nvPicPr>
          <p:cNvPr id="4" name="Picture 3"/>
          <p:cNvPicPr>
            <a:picLocks noChangeAspect="1"/>
          </p:cNvPicPr>
          <p:nvPr/>
        </p:nvPicPr>
        <p:blipFill>
          <a:blip r:embed="rId2"/>
          <a:stretch>
            <a:fillRect/>
          </a:stretch>
        </p:blipFill>
        <p:spPr>
          <a:xfrm>
            <a:off x="2133600" y="2286000"/>
            <a:ext cx="5267325" cy="2800350"/>
          </a:xfrm>
          <a:prstGeom prst="rect">
            <a:avLst/>
          </a:prstGeom>
        </p:spPr>
      </p:pic>
    </p:spTree>
    <p:extLst>
      <p:ext uri="{BB962C8B-B14F-4D97-AF65-F5344CB8AC3E}">
        <p14:creationId xmlns:p14="http://schemas.microsoft.com/office/powerpoint/2010/main" val="1987049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RAIS Updates</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17</a:t>
            </a:fld>
            <a:endParaRPr lang="en-US" dirty="0"/>
          </a:p>
        </p:txBody>
      </p:sp>
      <p:sp>
        <p:nvSpPr>
          <p:cNvPr id="8" name="TextBox 4"/>
          <p:cNvSpPr txBox="1"/>
          <p:nvPr/>
        </p:nvSpPr>
        <p:spPr>
          <a:xfrm>
            <a:off x="2133600" y="2459504"/>
            <a:ext cx="4876800" cy="1938992"/>
          </a:xfrm>
          <a:prstGeom prst="rect">
            <a:avLst/>
          </a:prstGeom>
          <a:solidFill>
            <a:schemeClr val="accent5"/>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dirty="0" smtClean="0"/>
              <a:t>Andrea Mucci</a:t>
            </a:r>
          </a:p>
          <a:p>
            <a:pPr algn="ctr"/>
            <a:r>
              <a:rPr lang="en-US" sz="4000" dirty="0" smtClean="0"/>
              <a:t>Sr. Research Business Analyst</a:t>
            </a:r>
            <a:endParaRPr lang="en-US" sz="4000" dirty="0"/>
          </a:p>
        </p:txBody>
      </p:sp>
    </p:spTree>
    <p:extLst>
      <p:ext uri="{BB962C8B-B14F-4D97-AF65-F5344CB8AC3E}">
        <p14:creationId xmlns:p14="http://schemas.microsoft.com/office/powerpoint/2010/main" val="1491298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RAIS Update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18</a:t>
            </a:fld>
            <a:endParaRPr lang="en-US" dirty="0"/>
          </a:p>
        </p:txBody>
      </p:sp>
      <p:sp>
        <p:nvSpPr>
          <p:cNvPr id="4" name="TextBox 3"/>
          <p:cNvSpPr txBox="1"/>
          <p:nvPr/>
        </p:nvSpPr>
        <p:spPr>
          <a:xfrm>
            <a:off x="914400" y="3276600"/>
            <a:ext cx="7543800" cy="2800767"/>
          </a:xfrm>
          <a:prstGeom prst="rect">
            <a:avLst/>
          </a:prstGeom>
          <a:noFill/>
        </p:spPr>
        <p:txBody>
          <a:bodyPr wrap="square" rtlCol="0">
            <a:spAutoFit/>
          </a:bodyPr>
          <a:lstStyle/>
          <a:p>
            <a:pPr marL="457200" indent="-457200">
              <a:buFont typeface="Wingdings" panose="05000000000000000000" pitchFamily="2" charset="2"/>
              <a:buChar char="§"/>
            </a:pPr>
            <a:r>
              <a:rPr lang="en-US" sz="2800" dirty="0" smtClean="0"/>
              <a:t> New newsletter from RAIS</a:t>
            </a:r>
          </a:p>
          <a:p>
            <a:pPr marL="457200" indent="-457200">
              <a:buFont typeface="Wingdings" panose="05000000000000000000" pitchFamily="2" charset="2"/>
              <a:buChar char="§"/>
            </a:pPr>
            <a:r>
              <a:rPr lang="en-US" sz="2800" dirty="0" smtClean="0"/>
              <a:t> Focusing on electronic research administration </a:t>
            </a:r>
          </a:p>
          <a:p>
            <a:r>
              <a:rPr lang="en-US" sz="2800" dirty="0" smtClean="0"/>
              <a:t>       (ERA) topics such as:</a:t>
            </a:r>
          </a:p>
          <a:p>
            <a:pPr marL="914400" lvl="1" indent="-457200">
              <a:buClr>
                <a:srgbClr val="002060"/>
              </a:buClr>
              <a:buFont typeface="Wingdings" panose="05000000000000000000" pitchFamily="2" charset="2"/>
              <a:buChar char="§"/>
            </a:pPr>
            <a:r>
              <a:rPr lang="en-US" sz="2400" dirty="0" smtClean="0"/>
              <a:t>Systems- Coeus, InfoEd, Workday Grants/Effort</a:t>
            </a:r>
          </a:p>
          <a:p>
            <a:pPr marL="914400" lvl="1" indent="-457200">
              <a:buClr>
                <a:srgbClr val="002060"/>
              </a:buClr>
              <a:buFont typeface="Wingdings" panose="05000000000000000000" pitchFamily="2" charset="2"/>
              <a:buChar char="§"/>
            </a:pPr>
            <a:r>
              <a:rPr lang="en-US" sz="2400" dirty="0" smtClean="0"/>
              <a:t>Reporting</a:t>
            </a:r>
          </a:p>
          <a:p>
            <a:pPr marL="914400" lvl="1" indent="-457200">
              <a:buClr>
                <a:srgbClr val="002060"/>
              </a:buClr>
              <a:buFont typeface="Wingdings" panose="05000000000000000000" pitchFamily="2" charset="2"/>
              <a:buChar char="§"/>
            </a:pPr>
            <a:r>
              <a:rPr lang="en-US" sz="2400" dirty="0" smtClean="0"/>
              <a:t>Agency/Sponsor ERA communications</a:t>
            </a:r>
            <a:r>
              <a:rPr lang="en-US" sz="2000" dirty="0" smtClean="0"/>
              <a:t> (Grants.gov, etc…)</a:t>
            </a:r>
          </a:p>
        </p:txBody>
      </p:sp>
      <p:pic>
        <p:nvPicPr>
          <p:cNvPr id="1026" name="Picture 2" descr="ERAF_rightlogo_Brown_navy_003c71_goldshadow_colorBrow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212" y="1676400"/>
            <a:ext cx="7107025" cy="1750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9642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RAIS Update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19</a:t>
            </a:fld>
            <a:endParaRPr lang="en-US" dirty="0"/>
          </a:p>
        </p:txBody>
      </p:sp>
      <p:sp>
        <p:nvSpPr>
          <p:cNvPr id="4" name="TextBox 3"/>
          <p:cNvSpPr txBox="1"/>
          <p:nvPr/>
        </p:nvSpPr>
        <p:spPr>
          <a:xfrm>
            <a:off x="685800" y="1871326"/>
            <a:ext cx="7543800" cy="523220"/>
          </a:xfrm>
          <a:prstGeom prst="rect">
            <a:avLst/>
          </a:prstGeom>
          <a:noFill/>
        </p:spPr>
        <p:txBody>
          <a:bodyPr wrap="square" rtlCol="0">
            <a:spAutoFit/>
          </a:bodyPr>
          <a:lstStyle/>
          <a:p>
            <a:pPr algn="r"/>
            <a:r>
              <a:rPr lang="en-US" sz="2800" b="1" dirty="0" smtClean="0"/>
              <a:t> </a:t>
            </a:r>
            <a:r>
              <a:rPr lang="en-US" sz="2400" b="1" dirty="0" smtClean="0"/>
              <a:t>Also available at the RAIS website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752600"/>
            <a:ext cx="2838450" cy="4314825"/>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1429"/>
          <a:stretch/>
        </p:blipFill>
        <p:spPr>
          <a:xfrm>
            <a:off x="3200919" y="2548308"/>
            <a:ext cx="5257281" cy="2871301"/>
          </a:xfrm>
          <a:prstGeom prst="rect">
            <a:avLst/>
          </a:prstGeom>
        </p:spPr>
      </p:pic>
    </p:spTree>
    <p:extLst>
      <p:ext uri="{BB962C8B-B14F-4D97-AF65-F5344CB8AC3E}">
        <p14:creationId xmlns:p14="http://schemas.microsoft.com/office/powerpoint/2010/main" val="118521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OSP Quarterly Brown Bag</a:t>
            </a:r>
            <a:br>
              <a:rPr lang="en-US" sz="3200" dirty="0" smtClean="0"/>
            </a:br>
            <a:r>
              <a:rPr lang="en-US" sz="3200" dirty="0" smtClean="0"/>
              <a:t>September 25, 2018</a:t>
            </a:r>
            <a:r>
              <a:rPr lang="en-US" dirty="0" smtClean="0"/>
              <a:t>	</a:t>
            </a:r>
            <a:endParaRPr lang="en-US" dirty="0"/>
          </a:p>
        </p:txBody>
      </p:sp>
      <p:sp>
        <p:nvSpPr>
          <p:cNvPr id="5" name="TextBox 4"/>
          <p:cNvSpPr txBox="1"/>
          <p:nvPr/>
        </p:nvSpPr>
        <p:spPr>
          <a:xfrm>
            <a:off x="2133600" y="2895600"/>
            <a:ext cx="4876800" cy="1138773"/>
          </a:xfrm>
          <a:prstGeom prst="rect">
            <a:avLst/>
          </a:prstGeom>
          <a:solidFill>
            <a:schemeClr val="accent5"/>
          </a:solidFill>
        </p:spPr>
        <p:txBody>
          <a:bodyPr wrap="square" rtlCol="0">
            <a:spAutoFit/>
          </a:bodyPr>
          <a:lstStyle/>
          <a:p>
            <a:pPr algn="ctr"/>
            <a:r>
              <a:rPr lang="en-US" sz="4000" dirty="0" smtClean="0"/>
              <a:t>Jill Pipher</a:t>
            </a:r>
          </a:p>
          <a:p>
            <a:pPr algn="ctr"/>
            <a:r>
              <a:rPr lang="en-US" sz="2800" dirty="0" smtClean="0"/>
              <a:t>Vice President for Research</a:t>
            </a:r>
            <a:endParaRPr lang="en-US" sz="2800" dirty="0"/>
          </a:p>
        </p:txBody>
      </p:sp>
      <p:sp>
        <p:nvSpPr>
          <p:cNvPr id="4" name="Slide Number Placeholder 3"/>
          <p:cNvSpPr>
            <a:spLocks noGrp="1"/>
          </p:cNvSpPr>
          <p:nvPr>
            <p:ph type="sldNum" sz="quarter" idx="12"/>
          </p:nvPr>
        </p:nvSpPr>
        <p:spPr/>
        <p:txBody>
          <a:bodyPr/>
          <a:lstStyle/>
          <a:p>
            <a:fld id="{6110038D-A307-41DF-A32A-3891FCEC6260}" type="slidenum">
              <a:rPr lang="en-US" smtClean="0"/>
              <a:pPr/>
              <a:t>2</a:t>
            </a:fld>
            <a:endParaRPr lang="en-US" dirty="0"/>
          </a:p>
        </p:txBody>
      </p:sp>
    </p:spTree>
    <p:extLst>
      <p:ext uri="{BB962C8B-B14F-4D97-AF65-F5344CB8AC3E}">
        <p14:creationId xmlns:p14="http://schemas.microsoft.com/office/powerpoint/2010/main" val="3007696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Coeus Update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20</a:t>
            </a:fld>
            <a:endParaRPr lang="en-US" dirty="0"/>
          </a:p>
        </p:txBody>
      </p:sp>
      <p:sp>
        <p:nvSpPr>
          <p:cNvPr id="4" name="TextBox 3"/>
          <p:cNvSpPr txBox="1"/>
          <p:nvPr/>
        </p:nvSpPr>
        <p:spPr>
          <a:xfrm>
            <a:off x="914400" y="1828800"/>
            <a:ext cx="7543800" cy="3600986"/>
          </a:xfrm>
          <a:prstGeom prst="rect">
            <a:avLst/>
          </a:prstGeom>
          <a:noFill/>
        </p:spPr>
        <p:txBody>
          <a:bodyPr wrap="square" rtlCol="0">
            <a:spAutoFit/>
          </a:bodyPr>
          <a:lstStyle/>
          <a:p>
            <a:r>
              <a:rPr lang="en-US" sz="3000" b="1" dirty="0" smtClean="0"/>
              <a:t>System update for transmitting S2S proposals</a:t>
            </a:r>
            <a:br>
              <a:rPr lang="en-US" sz="3000" b="1" dirty="0" smtClean="0"/>
            </a:br>
            <a:endParaRPr lang="en-US" sz="3000" dirty="0" smtClean="0"/>
          </a:p>
          <a:p>
            <a:pPr marL="457200" indent="-457200">
              <a:buFont typeface="Wingdings" panose="05000000000000000000" pitchFamily="2" charset="2"/>
              <a:buChar char="§"/>
            </a:pPr>
            <a:r>
              <a:rPr lang="en-US" sz="2800" dirty="0" smtClean="0"/>
              <a:t>Grants.gov is implementing a new Header to capture FOA attributes that are sent S2S.</a:t>
            </a:r>
          </a:p>
          <a:p>
            <a:pPr marL="914400" lvl="1" indent="-457200">
              <a:buClr>
                <a:schemeClr val="accent4">
                  <a:lumMod val="60000"/>
                  <a:lumOff val="40000"/>
                </a:schemeClr>
              </a:buClr>
              <a:buFont typeface="Wingdings" panose="05000000000000000000" pitchFamily="2" charset="2"/>
              <a:buChar char="§"/>
            </a:pPr>
            <a:r>
              <a:rPr lang="en-US" sz="2800" b="1" dirty="0"/>
              <a:t>(This is behind the scenes</a:t>
            </a:r>
            <a:r>
              <a:rPr lang="en-US" sz="2800" b="1" dirty="0" smtClean="0"/>
              <a:t>!)</a:t>
            </a:r>
            <a:endParaRPr lang="en-US" sz="2800" dirty="0" smtClean="0"/>
          </a:p>
          <a:p>
            <a:pPr marL="457200" indent="-457200">
              <a:buFont typeface="Wingdings" panose="05000000000000000000" pitchFamily="2" charset="2"/>
              <a:buChar char="§"/>
            </a:pPr>
            <a:r>
              <a:rPr lang="en-US" sz="2800" dirty="0" smtClean="0"/>
              <a:t>New requirement goes into effect </a:t>
            </a:r>
            <a:r>
              <a:rPr lang="en-US" sz="2800" b="1" dirty="0" smtClean="0"/>
              <a:t>10/20/18</a:t>
            </a:r>
          </a:p>
          <a:p>
            <a:pPr marL="457200" indent="-457200">
              <a:buFont typeface="Wingdings" panose="05000000000000000000" pitchFamily="2" charset="2"/>
              <a:buChar char="§"/>
            </a:pPr>
            <a:r>
              <a:rPr lang="en-US" sz="2800" dirty="0" smtClean="0"/>
              <a:t>RAIS &amp; CIS working on implementing the new requirement in Coeus.</a:t>
            </a:r>
          </a:p>
        </p:txBody>
      </p:sp>
    </p:spTree>
    <p:extLst>
      <p:ext uri="{BB962C8B-B14F-4D97-AF65-F5344CB8AC3E}">
        <p14:creationId xmlns:p14="http://schemas.microsoft.com/office/powerpoint/2010/main" val="348272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Coeus Update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21</a:t>
            </a:fld>
            <a:endParaRPr lang="en-US" dirty="0"/>
          </a:p>
        </p:txBody>
      </p:sp>
      <p:sp>
        <p:nvSpPr>
          <p:cNvPr id="4" name="TextBox 3"/>
          <p:cNvSpPr txBox="1"/>
          <p:nvPr/>
        </p:nvSpPr>
        <p:spPr>
          <a:xfrm>
            <a:off x="914400" y="1845623"/>
            <a:ext cx="7543800" cy="3970318"/>
          </a:xfrm>
          <a:prstGeom prst="rect">
            <a:avLst/>
          </a:prstGeom>
          <a:noFill/>
        </p:spPr>
        <p:txBody>
          <a:bodyPr wrap="square" rtlCol="0">
            <a:spAutoFit/>
          </a:bodyPr>
          <a:lstStyle/>
          <a:p>
            <a:pPr marL="457200" indent="-457200">
              <a:buFont typeface="Wingdings" panose="05000000000000000000" pitchFamily="2" charset="2"/>
              <a:buChar char="§"/>
            </a:pPr>
            <a:r>
              <a:rPr lang="en-US" sz="2800" dirty="0" smtClean="0"/>
              <a:t>Deployment will be after 10/5 deadline </a:t>
            </a:r>
          </a:p>
          <a:p>
            <a:pPr marL="457200" indent="-457200">
              <a:buFont typeface="Wingdings" panose="05000000000000000000" pitchFamily="2" charset="2"/>
              <a:buChar char="§"/>
            </a:pPr>
            <a:r>
              <a:rPr lang="en-US" sz="2800" dirty="0" smtClean="0"/>
              <a:t>Once deployed- for Proposals that are “In Progress” and connected to an S2S opportunity:</a:t>
            </a:r>
          </a:p>
          <a:p>
            <a:pPr marL="914400" lvl="1" indent="-457200">
              <a:buClr>
                <a:schemeClr val="accent4">
                  <a:lumMod val="60000"/>
                  <a:lumOff val="40000"/>
                </a:schemeClr>
              </a:buClr>
              <a:buFont typeface="Wingdings" panose="05000000000000000000" pitchFamily="2" charset="2"/>
              <a:buChar char="§"/>
            </a:pPr>
            <a:r>
              <a:rPr lang="en-US" sz="2800" dirty="0" smtClean="0"/>
              <a:t>You will need to delete the opportunity and reselect it to ensure you have the updated header.  </a:t>
            </a:r>
          </a:p>
          <a:p>
            <a:pPr marL="457200" indent="-457200">
              <a:buFont typeface="Wingdings" panose="05000000000000000000" pitchFamily="2" charset="2"/>
              <a:buChar char="§"/>
            </a:pPr>
            <a:r>
              <a:rPr lang="en-US" sz="2800" dirty="0" smtClean="0"/>
              <a:t>We will follow up with more details as we get closer.</a:t>
            </a:r>
          </a:p>
        </p:txBody>
      </p:sp>
    </p:spTree>
    <p:extLst>
      <p:ext uri="{BB962C8B-B14F-4D97-AF65-F5344CB8AC3E}">
        <p14:creationId xmlns:p14="http://schemas.microsoft.com/office/powerpoint/2010/main" val="12940137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Coeus Update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22</a:t>
            </a:fld>
            <a:endParaRPr lang="en-US" dirty="0"/>
          </a:p>
        </p:txBody>
      </p:sp>
      <p:sp>
        <p:nvSpPr>
          <p:cNvPr id="4" name="TextBox 3"/>
          <p:cNvSpPr txBox="1"/>
          <p:nvPr/>
        </p:nvSpPr>
        <p:spPr>
          <a:xfrm>
            <a:off x="914400" y="1752600"/>
            <a:ext cx="7543800" cy="4339650"/>
          </a:xfrm>
          <a:prstGeom prst="rect">
            <a:avLst/>
          </a:prstGeom>
          <a:noFill/>
        </p:spPr>
        <p:txBody>
          <a:bodyPr wrap="square" rtlCol="0">
            <a:spAutoFit/>
          </a:bodyPr>
          <a:lstStyle/>
          <a:p>
            <a:r>
              <a:rPr lang="en-US" sz="3200" b="1" dirty="0" smtClean="0"/>
              <a:t>Coeus Training</a:t>
            </a:r>
          </a:p>
          <a:p>
            <a:endParaRPr lang="en-US" sz="2000" b="1" dirty="0" smtClean="0"/>
          </a:p>
          <a:p>
            <a:pPr marL="457200" indent="-457200">
              <a:buFont typeface="Wingdings" panose="05000000000000000000" pitchFamily="2" charset="2"/>
              <a:buChar char="§"/>
            </a:pPr>
            <a:r>
              <a:rPr lang="en-US" sz="2800" dirty="0" smtClean="0"/>
              <a:t>Coeus training will be available in </a:t>
            </a:r>
            <a:br>
              <a:rPr lang="en-US" sz="2800" dirty="0" smtClean="0"/>
            </a:br>
            <a:r>
              <a:rPr lang="en-US" sz="2800" dirty="0" smtClean="0"/>
              <a:t>Workday Learning</a:t>
            </a:r>
          </a:p>
          <a:p>
            <a:pPr marL="457200" indent="-457200">
              <a:buFont typeface="Wingdings" panose="05000000000000000000" pitchFamily="2" charset="2"/>
              <a:buChar char="§"/>
            </a:pPr>
            <a:endParaRPr lang="en-US" sz="2800" dirty="0" smtClean="0"/>
          </a:p>
          <a:p>
            <a:pPr marL="457200" indent="-457200">
              <a:buFont typeface="Wingdings" panose="05000000000000000000" pitchFamily="2" charset="2"/>
              <a:buChar char="§"/>
            </a:pPr>
            <a:r>
              <a:rPr lang="en-US" sz="2800" dirty="0" smtClean="0"/>
              <a:t>Learn at your own pace with electronic courses</a:t>
            </a:r>
          </a:p>
          <a:p>
            <a:pPr marL="457200" indent="-457200">
              <a:buFont typeface="Wingdings" panose="05000000000000000000" pitchFamily="2" charset="2"/>
              <a:buChar char="§"/>
            </a:pPr>
            <a:r>
              <a:rPr lang="en-US" sz="2800" dirty="0" smtClean="0"/>
              <a:t>Current offering:</a:t>
            </a:r>
          </a:p>
          <a:p>
            <a:pPr marL="1371600" lvl="2" indent="-457200">
              <a:buClr>
                <a:srgbClr val="002060"/>
              </a:buClr>
              <a:buFont typeface="Wingdings" panose="05000000000000000000" pitchFamily="2" charset="2"/>
              <a:buChar char="§"/>
            </a:pPr>
            <a:r>
              <a:rPr lang="en-US" sz="2800" dirty="0" smtClean="0"/>
              <a:t>Navigating Proposals &amp; Award Basics</a:t>
            </a:r>
          </a:p>
          <a:p>
            <a:pPr marL="457200" indent="-457200">
              <a:buFont typeface="Wingdings" panose="05000000000000000000" pitchFamily="2" charset="2"/>
              <a:buChar char="§"/>
            </a:pPr>
            <a:endParaRPr lang="en-US" sz="2800" dirty="0" smtClean="0"/>
          </a:p>
          <a:p>
            <a:pPr marL="457200" indent="-457200">
              <a:buFont typeface="Wingdings" panose="05000000000000000000" pitchFamily="2" charset="2"/>
              <a:buChar char="§"/>
            </a:pPr>
            <a:endParaRPr lang="en-US" sz="28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2952750"/>
            <a:ext cx="646981" cy="857250"/>
          </a:xfrm>
          <a:prstGeom prst="rect">
            <a:avLst/>
          </a:prstGeom>
        </p:spPr>
      </p:pic>
    </p:spTree>
    <p:extLst>
      <p:ext uri="{BB962C8B-B14F-4D97-AF65-F5344CB8AC3E}">
        <p14:creationId xmlns:p14="http://schemas.microsoft.com/office/powerpoint/2010/main" val="2661045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Coeus Update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23</a:t>
            </a:fld>
            <a:endParaRPr lang="en-US" dirty="0"/>
          </a:p>
        </p:txBody>
      </p:sp>
      <p:sp>
        <p:nvSpPr>
          <p:cNvPr id="4" name="TextBox 3"/>
          <p:cNvSpPr txBox="1"/>
          <p:nvPr/>
        </p:nvSpPr>
        <p:spPr>
          <a:xfrm>
            <a:off x="962891" y="2081058"/>
            <a:ext cx="7543800" cy="3416320"/>
          </a:xfrm>
          <a:prstGeom prst="rect">
            <a:avLst/>
          </a:prstGeom>
          <a:noFill/>
        </p:spPr>
        <p:txBody>
          <a:bodyPr wrap="square" rtlCol="0">
            <a:spAutoFit/>
          </a:bodyPr>
          <a:lstStyle/>
          <a:p>
            <a:r>
              <a:rPr lang="en-US" sz="3200" b="1" dirty="0" smtClean="0"/>
              <a:t>Coeus Training</a:t>
            </a:r>
          </a:p>
          <a:p>
            <a:endParaRPr lang="en-US" sz="1600" b="1" dirty="0" smtClean="0"/>
          </a:p>
          <a:p>
            <a:endParaRPr lang="en-US" sz="2800" b="1" dirty="0" smtClean="0"/>
          </a:p>
          <a:p>
            <a:pPr marL="457200" indent="-457200">
              <a:buFont typeface="Wingdings" panose="05000000000000000000" pitchFamily="2" charset="2"/>
              <a:buChar char="§"/>
            </a:pPr>
            <a:r>
              <a:rPr lang="en-US" sz="2800" dirty="0" smtClean="0"/>
              <a:t>More         classes coming Oct.- Nov. 2018</a:t>
            </a:r>
          </a:p>
          <a:p>
            <a:pPr marL="457200" indent="-457200">
              <a:buFont typeface="Wingdings" panose="05000000000000000000" pitchFamily="2" charset="2"/>
              <a:buChar char="§"/>
            </a:pPr>
            <a:r>
              <a:rPr lang="en-US" sz="2800" dirty="0" smtClean="0"/>
              <a:t>Need in-person training? </a:t>
            </a:r>
          </a:p>
          <a:p>
            <a:pPr marL="914400" lvl="1" indent="-457200">
              <a:buClr>
                <a:srgbClr val="002060"/>
              </a:buClr>
              <a:buFont typeface="Wingdings" panose="05000000000000000000" pitchFamily="2" charset="2"/>
              <a:buChar char="§"/>
            </a:pPr>
            <a:r>
              <a:rPr lang="en-US" sz="2800" dirty="0"/>
              <a:t>C</a:t>
            </a:r>
            <a:r>
              <a:rPr lang="en-US" sz="2800" dirty="0" smtClean="0"/>
              <a:t>ontact RAIS@brown.edu</a:t>
            </a:r>
          </a:p>
          <a:p>
            <a:pPr marL="457200" indent="-457200">
              <a:buFont typeface="Wingdings" panose="05000000000000000000" pitchFamily="2" charset="2"/>
              <a:buChar char="§"/>
            </a:pPr>
            <a:endParaRPr lang="en-US" sz="2800" dirty="0" smtClean="0"/>
          </a:p>
          <a:p>
            <a:pPr marL="457200" indent="-457200">
              <a:buFont typeface="Wingdings" panose="05000000000000000000" pitchFamily="2" charset="2"/>
              <a:buChar char="§"/>
            </a:pPr>
            <a:endParaRPr lang="en-US" sz="28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2819400"/>
            <a:ext cx="646981" cy="857250"/>
          </a:xfrm>
          <a:prstGeom prst="rect">
            <a:avLst/>
          </a:prstGeom>
        </p:spPr>
      </p:pic>
    </p:spTree>
    <p:extLst>
      <p:ext uri="{BB962C8B-B14F-4D97-AF65-F5344CB8AC3E}">
        <p14:creationId xmlns:p14="http://schemas.microsoft.com/office/powerpoint/2010/main" val="21210545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sz="4000" dirty="0" smtClean="0"/>
              <a:t>Coeus Update</a:t>
            </a:r>
            <a:endParaRPr lang="en-US" sz="4000"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24</a:t>
            </a:fld>
            <a:endParaRPr lang="en-US" dirty="0"/>
          </a:p>
        </p:txBody>
      </p:sp>
      <p:sp>
        <p:nvSpPr>
          <p:cNvPr id="4" name="TextBox 3"/>
          <p:cNvSpPr txBox="1"/>
          <p:nvPr/>
        </p:nvSpPr>
        <p:spPr>
          <a:xfrm>
            <a:off x="914400" y="2009507"/>
            <a:ext cx="7543800" cy="3600986"/>
          </a:xfrm>
          <a:prstGeom prst="rect">
            <a:avLst/>
          </a:prstGeom>
          <a:noFill/>
        </p:spPr>
        <p:txBody>
          <a:bodyPr wrap="square" rtlCol="0">
            <a:spAutoFit/>
          </a:bodyPr>
          <a:lstStyle/>
          <a:p>
            <a:r>
              <a:rPr lang="en-US" sz="3200" b="1" dirty="0" smtClean="0"/>
              <a:t>Requesting a Sponsor or Organization</a:t>
            </a:r>
          </a:p>
          <a:p>
            <a:endParaRPr lang="en-US" sz="2800" dirty="0" smtClean="0"/>
          </a:p>
          <a:p>
            <a:pPr marL="457200" indent="-457200">
              <a:buFont typeface="Wingdings" panose="05000000000000000000" pitchFamily="2" charset="2"/>
              <a:buChar char="§"/>
            </a:pPr>
            <a:r>
              <a:rPr lang="en-US" sz="2800" dirty="0" smtClean="0"/>
              <a:t> 9/04- Phased out the online request form</a:t>
            </a:r>
          </a:p>
          <a:p>
            <a:pPr marL="457200" indent="-457200">
              <a:buFont typeface="Wingdings" panose="05000000000000000000" pitchFamily="2" charset="2"/>
              <a:buChar char="§"/>
            </a:pPr>
            <a:r>
              <a:rPr lang="en-US" sz="2800" dirty="0"/>
              <a:t> </a:t>
            </a:r>
            <a:r>
              <a:rPr lang="en-US" sz="2800" dirty="0" smtClean="0"/>
              <a:t>Now request via a support ticket </a:t>
            </a:r>
            <a:r>
              <a:rPr lang="en-US" sz="2800" dirty="0"/>
              <a:t>at </a:t>
            </a:r>
            <a:endParaRPr lang="en-US" sz="2800" dirty="0" smtClean="0"/>
          </a:p>
          <a:p>
            <a:pPr marL="457200" indent="-457200" algn="r">
              <a:buFont typeface="Wingdings" panose="05000000000000000000" pitchFamily="2" charset="2"/>
              <a:buChar char="§"/>
            </a:pPr>
            <a:r>
              <a:rPr lang="en-US" sz="2800" dirty="0" smtClean="0">
                <a:hlinkClick r:id="rId2"/>
              </a:rPr>
              <a:t>https</a:t>
            </a:r>
            <a:r>
              <a:rPr lang="en-US" sz="2800" dirty="0">
                <a:hlinkClick r:id="rId2"/>
              </a:rPr>
              <a:t>://</a:t>
            </a:r>
            <a:r>
              <a:rPr lang="en-US" sz="2800" dirty="0" smtClean="0">
                <a:hlinkClick r:id="rId2"/>
              </a:rPr>
              <a:t>ithelp.brown.edu/new-ticket</a:t>
            </a:r>
            <a:endParaRPr lang="en-US" sz="2800" dirty="0" smtClean="0"/>
          </a:p>
          <a:p>
            <a:pPr marL="457200" indent="-457200">
              <a:buFont typeface="Wingdings" panose="05000000000000000000" pitchFamily="2" charset="2"/>
              <a:buChar char="§"/>
            </a:pPr>
            <a:endParaRPr lang="en-US" sz="2800" dirty="0" smtClean="0"/>
          </a:p>
          <a:p>
            <a:pPr marL="457200" indent="-457200">
              <a:buFont typeface="Wingdings" panose="05000000000000000000" pitchFamily="2" charset="2"/>
              <a:buChar char="§"/>
            </a:pPr>
            <a:endParaRPr lang="en-US" sz="2800" dirty="0" smtClean="0"/>
          </a:p>
          <a:p>
            <a:pPr lvl="2">
              <a:buFont typeface="Arial" pitchFamily="34" charset="0"/>
              <a:buChar char="•"/>
            </a:pPr>
            <a:endParaRPr lang="en-US" sz="2800" dirty="0" smtClean="0"/>
          </a:p>
        </p:txBody>
      </p:sp>
    </p:spTree>
    <p:extLst>
      <p:ext uri="{BB962C8B-B14F-4D97-AF65-F5344CB8AC3E}">
        <p14:creationId xmlns:p14="http://schemas.microsoft.com/office/powerpoint/2010/main" val="41456410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8001000" cy="1066800"/>
          </a:xfrm>
        </p:spPr>
        <p:txBody>
          <a:bodyPr/>
          <a:lstStyle/>
          <a:p>
            <a:r>
              <a:rPr lang="en-US" sz="3200" dirty="0"/>
              <a:t>Coeus Update: Sponsor or Organization Requests</a:t>
            </a:r>
          </a:p>
        </p:txBody>
      </p:sp>
      <p:sp>
        <p:nvSpPr>
          <p:cNvPr id="3" name="Slide Number Placeholder 2"/>
          <p:cNvSpPr>
            <a:spLocks noGrp="1"/>
          </p:cNvSpPr>
          <p:nvPr>
            <p:ph type="sldNum" sz="quarter" idx="12"/>
          </p:nvPr>
        </p:nvSpPr>
        <p:spPr/>
        <p:txBody>
          <a:bodyPr/>
          <a:lstStyle/>
          <a:p>
            <a:fld id="{6110038D-A307-41DF-A32A-3891FCEC6260}" type="slidenum">
              <a:rPr lang="en-US" smtClean="0"/>
              <a:pPr/>
              <a:t>25</a:t>
            </a:fld>
            <a:endParaRPr lang="en-US" dirty="0"/>
          </a:p>
        </p:txBody>
      </p:sp>
      <p:sp>
        <p:nvSpPr>
          <p:cNvPr id="4" name="TextBox 3"/>
          <p:cNvSpPr txBox="1"/>
          <p:nvPr/>
        </p:nvSpPr>
        <p:spPr>
          <a:xfrm>
            <a:off x="990600" y="1752600"/>
            <a:ext cx="7543800" cy="2246769"/>
          </a:xfrm>
          <a:prstGeom prst="rect">
            <a:avLst/>
          </a:prstGeom>
          <a:noFill/>
        </p:spPr>
        <p:txBody>
          <a:bodyPr wrap="square" rtlCol="0">
            <a:spAutoFit/>
          </a:bodyPr>
          <a:lstStyle/>
          <a:p>
            <a:r>
              <a:rPr lang="en-US" sz="2800" b="1" dirty="0"/>
              <a:t>C</a:t>
            </a:r>
            <a:r>
              <a:rPr lang="en-US" sz="2800" b="1" dirty="0" smtClean="0"/>
              <a:t>omplete &amp; Submit a Sponsor or Organization request:</a:t>
            </a:r>
          </a:p>
          <a:p>
            <a:endParaRPr lang="en-US" sz="2800" b="1" dirty="0"/>
          </a:p>
          <a:p>
            <a:endParaRPr lang="en-US" sz="2800" b="1" dirty="0" smtClean="0"/>
          </a:p>
          <a:p>
            <a:endParaRPr lang="en-US" sz="2800" b="1"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2514600"/>
            <a:ext cx="5334000" cy="3608760"/>
          </a:xfrm>
          <a:prstGeom prst="rect">
            <a:avLst/>
          </a:prstGeom>
        </p:spPr>
      </p:pic>
    </p:spTree>
    <p:extLst>
      <p:ext uri="{BB962C8B-B14F-4D97-AF65-F5344CB8AC3E}">
        <p14:creationId xmlns:p14="http://schemas.microsoft.com/office/powerpoint/2010/main" val="40964050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sz="3200" dirty="0" smtClean="0"/>
              <a:t>Coeus Update: Sponsor or Organization Requests</a:t>
            </a:r>
            <a:endParaRPr lang="en-US" sz="3200"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26</a:t>
            </a:fld>
            <a:endParaRPr lang="en-US" dirty="0"/>
          </a:p>
        </p:txBody>
      </p:sp>
      <p:sp>
        <p:nvSpPr>
          <p:cNvPr id="4" name="TextBox 3"/>
          <p:cNvSpPr txBox="1"/>
          <p:nvPr/>
        </p:nvSpPr>
        <p:spPr>
          <a:xfrm>
            <a:off x="914400" y="1905000"/>
            <a:ext cx="7543800" cy="1384995"/>
          </a:xfrm>
          <a:prstGeom prst="rect">
            <a:avLst/>
          </a:prstGeom>
          <a:noFill/>
        </p:spPr>
        <p:txBody>
          <a:bodyPr wrap="square" rtlCol="0">
            <a:spAutoFit/>
          </a:bodyPr>
          <a:lstStyle/>
          <a:p>
            <a:endParaRPr lang="en-US" sz="2800" b="1" dirty="0"/>
          </a:p>
          <a:p>
            <a:endParaRPr lang="en-US" sz="2800" b="1" dirty="0" smtClean="0"/>
          </a:p>
          <a:p>
            <a:endParaRPr lang="en-US" sz="2800" b="1"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899424"/>
            <a:ext cx="4962525" cy="2419350"/>
          </a:xfrm>
          <a:prstGeom prst="rect">
            <a:avLst/>
          </a:prstGeom>
        </p:spPr>
      </p:pic>
      <p:sp>
        <p:nvSpPr>
          <p:cNvPr id="7" name="TextBox 6"/>
          <p:cNvSpPr txBox="1"/>
          <p:nvPr/>
        </p:nvSpPr>
        <p:spPr>
          <a:xfrm>
            <a:off x="1295400" y="4419600"/>
            <a:ext cx="7543800" cy="1384995"/>
          </a:xfrm>
          <a:prstGeom prst="rect">
            <a:avLst/>
          </a:prstGeom>
          <a:noFill/>
        </p:spPr>
        <p:txBody>
          <a:bodyPr wrap="square" rtlCol="0">
            <a:spAutoFit/>
          </a:bodyPr>
          <a:lstStyle/>
          <a:p>
            <a:pPr marL="457200" indent="-457200">
              <a:buFont typeface="Wingdings" panose="05000000000000000000" pitchFamily="2" charset="2"/>
              <a:buChar char="§"/>
            </a:pPr>
            <a:r>
              <a:rPr lang="en-US" sz="2800" dirty="0"/>
              <a:t> </a:t>
            </a:r>
            <a:r>
              <a:rPr lang="en-US" sz="2800" dirty="0" smtClean="0"/>
              <a:t>Select Coeus Issue</a:t>
            </a:r>
          </a:p>
          <a:p>
            <a:pPr marL="457200" indent="-457200">
              <a:buFont typeface="Wingdings" panose="05000000000000000000" pitchFamily="2" charset="2"/>
              <a:buChar char="§"/>
            </a:pPr>
            <a:r>
              <a:rPr lang="en-US" sz="2800" dirty="0"/>
              <a:t> </a:t>
            </a:r>
            <a:r>
              <a:rPr lang="en-US" sz="2800" dirty="0" smtClean="0"/>
              <a:t>Select “No” for technical/error issue.</a:t>
            </a:r>
          </a:p>
          <a:p>
            <a:pPr marL="457200" indent="-457200">
              <a:buFont typeface="Wingdings" panose="05000000000000000000" pitchFamily="2" charset="2"/>
              <a:buChar char="§"/>
            </a:pPr>
            <a:r>
              <a:rPr lang="en-US" sz="2800" dirty="0"/>
              <a:t> </a:t>
            </a:r>
            <a:r>
              <a:rPr lang="en-US" sz="2800" dirty="0" smtClean="0"/>
              <a:t>Select Sponsor or Organization accordingly</a:t>
            </a:r>
          </a:p>
        </p:txBody>
      </p:sp>
    </p:spTree>
    <p:extLst>
      <p:ext uri="{BB962C8B-B14F-4D97-AF65-F5344CB8AC3E}">
        <p14:creationId xmlns:p14="http://schemas.microsoft.com/office/powerpoint/2010/main" val="22556778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8001000" cy="1066800"/>
          </a:xfrm>
        </p:spPr>
        <p:txBody>
          <a:bodyPr/>
          <a:lstStyle/>
          <a:p>
            <a:r>
              <a:rPr lang="en-US" sz="3200" dirty="0"/>
              <a:t>Coeus Update: Sponsor or Organization Requests</a:t>
            </a:r>
          </a:p>
        </p:txBody>
      </p:sp>
      <p:sp>
        <p:nvSpPr>
          <p:cNvPr id="3" name="Slide Number Placeholder 2"/>
          <p:cNvSpPr>
            <a:spLocks noGrp="1"/>
          </p:cNvSpPr>
          <p:nvPr>
            <p:ph type="sldNum" sz="quarter" idx="12"/>
          </p:nvPr>
        </p:nvSpPr>
        <p:spPr/>
        <p:txBody>
          <a:bodyPr/>
          <a:lstStyle/>
          <a:p>
            <a:fld id="{6110038D-A307-41DF-A32A-3891FCEC6260}" type="slidenum">
              <a:rPr lang="en-US" smtClean="0"/>
              <a:pPr/>
              <a:t>27</a:t>
            </a:fld>
            <a:endParaRPr lang="en-US" dirty="0"/>
          </a:p>
        </p:txBody>
      </p:sp>
      <p:sp>
        <p:nvSpPr>
          <p:cNvPr id="4" name="TextBox 3"/>
          <p:cNvSpPr txBox="1"/>
          <p:nvPr/>
        </p:nvSpPr>
        <p:spPr>
          <a:xfrm>
            <a:off x="914400" y="1905000"/>
            <a:ext cx="7543800" cy="1384995"/>
          </a:xfrm>
          <a:prstGeom prst="rect">
            <a:avLst/>
          </a:prstGeom>
          <a:noFill/>
        </p:spPr>
        <p:txBody>
          <a:bodyPr wrap="square" rtlCol="0">
            <a:spAutoFit/>
          </a:bodyPr>
          <a:lstStyle/>
          <a:p>
            <a:endParaRPr lang="en-US" sz="2800" b="1" dirty="0"/>
          </a:p>
          <a:p>
            <a:endParaRPr lang="en-US" sz="2800" b="1" dirty="0" smtClean="0"/>
          </a:p>
          <a:p>
            <a:endParaRPr lang="en-US" sz="2800" b="1" dirty="0" smtClean="0"/>
          </a:p>
        </p:txBody>
      </p:sp>
      <p:sp>
        <p:nvSpPr>
          <p:cNvPr id="7" name="TextBox 6"/>
          <p:cNvSpPr txBox="1"/>
          <p:nvPr/>
        </p:nvSpPr>
        <p:spPr>
          <a:xfrm>
            <a:off x="914399" y="5002248"/>
            <a:ext cx="7543800" cy="954107"/>
          </a:xfrm>
          <a:prstGeom prst="rect">
            <a:avLst/>
          </a:prstGeom>
          <a:noFill/>
        </p:spPr>
        <p:txBody>
          <a:bodyPr wrap="square" rtlCol="0">
            <a:spAutoFit/>
          </a:bodyPr>
          <a:lstStyle/>
          <a:p>
            <a:pPr marL="457200" indent="-457200">
              <a:buFont typeface="Wingdings" panose="05000000000000000000" pitchFamily="2" charset="2"/>
              <a:buChar char="§"/>
            </a:pPr>
            <a:r>
              <a:rPr lang="en-US" sz="2800" dirty="0"/>
              <a:t> </a:t>
            </a:r>
            <a:r>
              <a:rPr lang="en-US" sz="2800" dirty="0" smtClean="0"/>
              <a:t>Provide full details for Sponsor or Organization</a:t>
            </a:r>
          </a:p>
          <a:p>
            <a:pPr marL="457200" indent="-457200">
              <a:buFont typeface="Wingdings" panose="05000000000000000000" pitchFamily="2" charset="2"/>
              <a:buChar char="§"/>
            </a:pPr>
            <a:r>
              <a:rPr lang="en-US" sz="2800" dirty="0"/>
              <a:t> </a:t>
            </a:r>
            <a:r>
              <a:rPr lang="en-US" sz="2800" dirty="0" smtClean="0"/>
              <a:t>Click Submit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693343"/>
            <a:ext cx="5929313" cy="3193303"/>
          </a:xfrm>
          <a:prstGeom prst="rect">
            <a:avLst/>
          </a:prstGeom>
        </p:spPr>
      </p:pic>
    </p:spTree>
    <p:extLst>
      <p:ext uri="{BB962C8B-B14F-4D97-AF65-F5344CB8AC3E}">
        <p14:creationId xmlns:p14="http://schemas.microsoft.com/office/powerpoint/2010/main" val="19823063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8001000" cy="1066800"/>
          </a:xfrm>
        </p:spPr>
        <p:txBody>
          <a:bodyPr/>
          <a:lstStyle/>
          <a:p>
            <a:r>
              <a:rPr lang="en-US" sz="3200" dirty="0" smtClean="0"/>
              <a:t>Other Ticket Requests:  Support and Access</a:t>
            </a:r>
            <a:br>
              <a:rPr lang="en-US" sz="3200" dirty="0" smtClean="0"/>
            </a:br>
            <a:r>
              <a:rPr lang="en-US" sz="3200" dirty="0" smtClean="0"/>
              <a:t>for Coeus and InfoEd</a:t>
            </a:r>
            <a:endParaRPr lang="en-US" sz="3200"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28</a:t>
            </a:fld>
            <a:endParaRPr lang="en-US" dirty="0"/>
          </a:p>
        </p:txBody>
      </p:sp>
      <p:sp>
        <p:nvSpPr>
          <p:cNvPr id="4" name="TextBox 3"/>
          <p:cNvSpPr txBox="1"/>
          <p:nvPr/>
        </p:nvSpPr>
        <p:spPr>
          <a:xfrm>
            <a:off x="914400" y="1905000"/>
            <a:ext cx="7543800" cy="1384995"/>
          </a:xfrm>
          <a:prstGeom prst="rect">
            <a:avLst/>
          </a:prstGeom>
          <a:noFill/>
        </p:spPr>
        <p:txBody>
          <a:bodyPr wrap="square" rtlCol="0">
            <a:spAutoFit/>
          </a:bodyPr>
          <a:lstStyle/>
          <a:p>
            <a:endParaRPr lang="en-US" sz="2800" b="1" dirty="0"/>
          </a:p>
          <a:p>
            <a:endParaRPr lang="en-US" sz="2800" b="1" dirty="0" smtClean="0"/>
          </a:p>
          <a:p>
            <a:endParaRPr lang="en-US" sz="2800" b="1" dirty="0" smtClean="0"/>
          </a:p>
        </p:txBody>
      </p:sp>
      <p:sp>
        <p:nvSpPr>
          <p:cNvPr id="7" name="TextBox 6"/>
          <p:cNvSpPr txBox="1"/>
          <p:nvPr/>
        </p:nvSpPr>
        <p:spPr>
          <a:xfrm>
            <a:off x="895815" y="1824841"/>
            <a:ext cx="7543800" cy="4031873"/>
          </a:xfrm>
          <a:prstGeom prst="rect">
            <a:avLst/>
          </a:prstGeom>
          <a:noFill/>
        </p:spPr>
        <p:txBody>
          <a:bodyPr wrap="square" rtlCol="0">
            <a:spAutoFit/>
          </a:bodyPr>
          <a:lstStyle/>
          <a:p>
            <a:r>
              <a:rPr lang="en-US" sz="3200" b="1" dirty="0" smtClean="0"/>
              <a:t>Overview of the various other ticket types:</a:t>
            </a:r>
          </a:p>
          <a:p>
            <a:endParaRPr lang="en-US" sz="2000" b="1" dirty="0" smtClean="0"/>
          </a:p>
          <a:p>
            <a:pPr marL="914400" lvl="1" indent="-457200">
              <a:buClr>
                <a:srgbClr val="002060"/>
              </a:buClr>
              <a:buFont typeface="Wingdings" panose="05000000000000000000" pitchFamily="2" charset="2"/>
              <a:buChar char="§"/>
            </a:pPr>
            <a:r>
              <a:rPr lang="en-US" sz="2800" b="1" dirty="0" smtClean="0"/>
              <a:t>Support Ticket</a:t>
            </a:r>
            <a:r>
              <a:rPr lang="en-US" sz="2800" dirty="0" smtClean="0"/>
              <a:t>:  Coeus</a:t>
            </a:r>
            <a:r>
              <a:rPr lang="en-US" sz="2800" dirty="0"/>
              <a:t> </a:t>
            </a:r>
            <a:r>
              <a:rPr lang="en-US" sz="2800" dirty="0" smtClean="0"/>
              <a:t>and InfoEd</a:t>
            </a:r>
          </a:p>
          <a:p>
            <a:pPr marL="1371600" lvl="2" indent="-457200">
              <a:buClr>
                <a:schemeClr val="accent4">
                  <a:lumMod val="60000"/>
                  <a:lumOff val="40000"/>
                </a:schemeClr>
              </a:buClr>
              <a:buFont typeface="Wingdings" panose="05000000000000000000" pitchFamily="2" charset="2"/>
              <a:buChar char="§"/>
            </a:pPr>
            <a:r>
              <a:rPr lang="en-US" sz="2800" dirty="0" smtClean="0"/>
              <a:t>Technical issues- Coeus or InfoEd </a:t>
            </a:r>
          </a:p>
          <a:p>
            <a:pPr marL="1371600" lvl="2" indent="-457200">
              <a:buClr>
                <a:schemeClr val="accent4">
                  <a:lumMod val="60000"/>
                  <a:lumOff val="40000"/>
                </a:schemeClr>
              </a:buClr>
              <a:buFont typeface="Wingdings" panose="05000000000000000000" pitchFamily="2" charset="2"/>
              <a:buChar char="§"/>
            </a:pPr>
            <a:r>
              <a:rPr lang="en-US" sz="2800" dirty="0" smtClean="0"/>
              <a:t>Sponsor/Organization- Coeus</a:t>
            </a:r>
          </a:p>
          <a:p>
            <a:pPr marL="914400" lvl="1" indent="-457200">
              <a:buClr>
                <a:srgbClr val="002060"/>
              </a:buClr>
              <a:buFont typeface="Wingdings" panose="05000000000000000000" pitchFamily="2" charset="2"/>
              <a:buChar char="§"/>
            </a:pPr>
            <a:r>
              <a:rPr lang="en-US" sz="2800" b="1" dirty="0" smtClean="0"/>
              <a:t>Access Ticket</a:t>
            </a:r>
            <a:r>
              <a:rPr lang="en-US" sz="2800" dirty="0" smtClean="0"/>
              <a:t>:  Coeus and InfoEd</a:t>
            </a:r>
          </a:p>
          <a:p>
            <a:pPr marL="1371600" lvl="2" indent="-457200">
              <a:buClr>
                <a:schemeClr val="accent4">
                  <a:lumMod val="60000"/>
                  <a:lumOff val="40000"/>
                </a:schemeClr>
              </a:buClr>
              <a:buFont typeface="Wingdings" panose="05000000000000000000" pitchFamily="2" charset="2"/>
              <a:buChar char="§"/>
            </a:pPr>
            <a:r>
              <a:rPr lang="en-US" sz="2800" dirty="0" smtClean="0"/>
              <a:t>New user needs access to system</a:t>
            </a:r>
          </a:p>
          <a:p>
            <a:pPr marL="1371600" lvl="2" indent="-457200">
              <a:buClr>
                <a:schemeClr val="accent4">
                  <a:lumMod val="60000"/>
                  <a:lumOff val="40000"/>
                </a:schemeClr>
              </a:buClr>
              <a:buFont typeface="Wingdings" panose="05000000000000000000" pitchFamily="2" charset="2"/>
              <a:buChar char="§"/>
            </a:pPr>
            <a:r>
              <a:rPr lang="en-US" sz="2800" dirty="0" smtClean="0"/>
              <a:t>Existing user needs new role</a:t>
            </a:r>
          </a:p>
          <a:p>
            <a:pPr marL="1371600" lvl="2" indent="-457200">
              <a:buClr>
                <a:schemeClr val="accent4">
                  <a:lumMod val="60000"/>
                  <a:lumOff val="40000"/>
                </a:schemeClr>
              </a:buClr>
              <a:buFont typeface="Wingdings" panose="05000000000000000000" pitchFamily="2" charset="2"/>
              <a:buChar char="§"/>
            </a:pPr>
            <a:r>
              <a:rPr lang="en-US" sz="2800" dirty="0" smtClean="0"/>
              <a:t>User needs access/role- specific Award</a:t>
            </a:r>
          </a:p>
        </p:txBody>
      </p:sp>
    </p:spTree>
    <p:extLst>
      <p:ext uri="{BB962C8B-B14F-4D97-AF65-F5344CB8AC3E}">
        <p14:creationId xmlns:p14="http://schemas.microsoft.com/office/powerpoint/2010/main" val="4434131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8001000" cy="1066800"/>
          </a:xfrm>
        </p:spPr>
        <p:txBody>
          <a:bodyPr/>
          <a:lstStyle/>
          <a:p>
            <a:r>
              <a:rPr lang="en-US" dirty="0" smtClean="0"/>
              <a:t>Support Ticket:  Coeus</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29</a:t>
            </a:fld>
            <a:endParaRPr lang="en-US" dirty="0"/>
          </a:p>
        </p:txBody>
      </p:sp>
      <p:sp>
        <p:nvSpPr>
          <p:cNvPr id="4" name="TextBox 3"/>
          <p:cNvSpPr txBox="1"/>
          <p:nvPr/>
        </p:nvSpPr>
        <p:spPr>
          <a:xfrm>
            <a:off x="914400" y="1905000"/>
            <a:ext cx="7543800" cy="1384995"/>
          </a:xfrm>
          <a:prstGeom prst="rect">
            <a:avLst/>
          </a:prstGeom>
          <a:noFill/>
        </p:spPr>
        <p:txBody>
          <a:bodyPr wrap="square" rtlCol="0">
            <a:spAutoFit/>
          </a:bodyPr>
          <a:lstStyle/>
          <a:p>
            <a:endParaRPr lang="en-US" sz="2800" b="1" dirty="0"/>
          </a:p>
          <a:p>
            <a:endParaRPr lang="en-US" sz="2800" b="1" dirty="0" smtClean="0"/>
          </a:p>
          <a:p>
            <a:endParaRPr lang="en-US" sz="2800" b="1" dirty="0" smtClean="0"/>
          </a:p>
        </p:txBody>
      </p:sp>
      <p:sp>
        <p:nvSpPr>
          <p:cNvPr id="7" name="TextBox 6"/>
          <p:cNvSpPr txBox="1"/>
          <p:nvPr/>
        </p:nvSpPr>
        <p:spPr>
          <a:xfrm>
            <a:off x="838200" y="1720119"/>
            <a:ext cx="7543800" cy="523220"/>
          </a:xfrm>
          <a:prstGeom prst="rect">
            <a:avLst/>
          </a:prstGeom>
          <a:noFill/>
        </p:spPr>
        <p:txBody>
          <a:bodyPr wrap="square" rtlCol="0">
            <a:spAutoFit/>
          </a:bodyPr>
          <a:lstStyle/>
          <a:p>
            <a:pPr marL="457200" indent="-457200">
              <a:buFont typeface="Wingdings" panose="05000000000000000000" pitchFamily="2" charset="2"/>
              <a:buChar char="§"/>
            </a:pPr>
            <a:r>
              <a:rPr lang="en-US" sz="2800" dirty="0"/>
              <a:t> </a:t>
            </a:r>
            <a:r>
              <a:rPr lang="en-US" sz="2800" dirty="0" smtClean="0"/>
              <a:t>Coeus Proposal Technical Issue Support Ticket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2243339"/>
            <a:ext cx="4802027" cy="3852862"/>
          </a:xfrm>
          <a:prstGeom prst="rect">
            <a:avLst/>
          </a:prstGeom>
        </p:spPr>
      </p:pic>
    </p:spTree>
    <p:extLst>
      <p:ext uri="{BB962C8B-B14F-4D97-AF65-F5344CB8AC3E}">
        <p14:creationId xmlns:p14="http://schemas.microsoft.com/office/powerpoint/2010/main" val="3306788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Updates from Purchasing Services</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3</a:t>
            </a:fld>
            <a:endParaRPr lang="en-US" dirty="0"/>
          </a:p>
        </p:txBody>
      </p:sp>
      <p:sp>
        <p:nvSpPr>
          <p:cNvPr id="8" name="TextBox 4"/>
          <p:cNvSpPr txBox="1"/>
          <p:nvPr/>
        </p:nvSpPr>
        <p:spPr>
          <a:xfrm>
            <a:off x="2133600" y="2459504"/>
            <a:ext cx="4876800" cy="1938992"/>
          </a:xfrm>
          <a:prstGeom prst="rect">
            <a:avLst/>
          </a:prstGeom>
          <a:solidFill>
            <a:schemeClr val="accent5"/>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dirty="0" smtClean="0"/>
              <a:t>Jeanne Hebert</a:t>
            </a:r>
          </a:p>
          <a:p>
            <a:pPr algn="ctr"/>
            <a:r>
              <a:rPr lang="en-US" sz="4000" dirty="0" smtClean="0"/>
              <a:t>Sr. Director, Insurance &amp; Purchasing Services</a:t>
            </a:r>
            <a:endParaRPr lang="en-US" sz="4000" dirty="0"/>
          </a:p>
        </p:txBody>
      </p:sp>
    </p:spTree>
    <p:extLst>
      <p:ext uri="{BB962C8B-B14F-4D97-AF65-F5344CB8AC3E}">
        <p14:creationId xmlns:p14="http://schemas.microsoft.com/office/powerpoint/2010/main" val="34984501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8001000" cy="1066800"/>
          </a:xfrm>
        </p:spPr>
        <p:txBody>
          <a:bodyPr/>
          <a:lstStyle/>
          <a:p>
            <a:r>
              <a:rPr lang="en-US" dirty="0" smtClean="0"/>
              <a:t>Support Ticket: InfoEd</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30</a:t>
            </a:fld>
            <a:endParaRPr lang="en-US" dirty="0"/>
          </a:p>
        </p:txBody>
      </p:sp>
      <p:sp>
        <p:nvSpPr>
          <p:cNvPr id="4" name="TextBox 3"/>
          <p:cNvSpPr txBox="1"/>
          <p:nvPr/>
        </p:nvSpPr>
        <p:spPr>
          <a:xfrm>
            <a:off x="914400" y="1905000"/>
            <a:ext cx="7543800" cy="1384995"/>
          </a:xfrm>
          <a:prstGeom prst="rect">
            <a:avLst/>
          </a:prstGeom>
          <a:noFill/>
        </p:spPr>
        <p:txBody>
          <a:bodyPr wrap="square" rtlCol="0">
            <a:spAutoFit/>
          </a:bodyPr>
          <a:lstStyle/>
          <a:p>
            <a:endParaRPr lang="en-US" sz="2800" b="1" dirty="0"/>
          </a:p>
          <a:p>
            <a:endParaRPr lang="en-US" sz="2800" b="1" dirty="0" smtClean="0"/>
          </a:p>
          <a:p>
            <a:endParaRPr lang="en-US" sz="2800" b="1" dirty="0" smtClean="0"/>
          </a:p>
        </p:txBody>
      </p:sp>
      <p:sp>
        <p:nvSpPr>
          <p:cNvPr id="7" name="TextBox 6"/>
          <p:cNvSpPr txBox="1"/>
          <p:nvPr/>
        </p:nvSpPr>
        <p:spPr>
          <a:xfrm>
            <a:off x="1447800" y="1752600"/>
            <a:ext cx="7543800" cy="523220"/>
          </a:xfrm>
          <a:prstGeom prst="rect">
            <a:avLst/>
          </a:prstGeom>
          <a:noFill/>
        </p:spPr>
        <p:txBody>
          <a:bodyPr wrap="square" rtlCol="0">
            <a:spAutoFit/>
          </a:bodyPr>
          <a:lstStyle/>
          <a:p>
            <a:pPr marL="457200" indent="-457200">
              <a:buFont typeface="Wingdings" panose="05000000000000000000" pitchFamily="2" charset="2"/>
              <a:buChar char="§"/>
            </a:pPr>
            <a:r>
              <a:rPr lang="en-US" sz="2800" dirty="0"/>
              <a:t> </a:t>
            </a:r>
            <a:r>
              <a:rPr lang="en-US" sz="2800" dirty="0" smtClean="0"/>
              <a:t>InfoEd Technical Issue Support Ticket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286083"/>
            <a:ext cx="5176286" cy="3843337"/>
          </a:xfrm>
          <a:prstGeom prst="rect">
            <a:avLst/>
          </a:prstGeom>
        </p:spPr>
      </p:pic>
    </p:spTree>
    <p:extLst>
      <p:ext uri="{BB962C8B-B14F-4D97-AF65-F5344CB8AC3E}">
        <p14:creationId xmlns:p14="http://schemas.microsoft.com/office/powerpoint/2010/main" val="10245740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8001000" cy="1066800"/>
          </a:xfrm>
        </p:spPr>
        <p:txBody>
          <a:bodyPr/>
          <a:lstStyle/>
          <a:p>
            <a:r>
              <a:rPr lang="en-US" dirty="0" smtClean="0"/>
              <a:t>Access Ticket: Coeus</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31</a:t>
            </a:fld>
            <a:endParaRPr lang="en-US" dirty="0"/>
          </a:p>
        </p:txBody>
      </p:sp>
      <p:sp>
        <p:nvSpPr>
          <p:cNvPr id="4" name="TextBox 3"/>
          <p:cNvSpPr txBox="1"/>
          <p:nvPr/>
        </p:nvSpPr>
        <p:spPr>
          <a:xfrm>
            <a:off x="914400" y="1905000"/>
            <a:ext cx="7543800" cy="1384995"/>
          </a:xfrm>
          <a:prstGeom prst="rect">
            <a:avLst/>
          </a:prstGeom>
          <a:noFill/>
        </p:spPr>
        <p:txBody>
          <a:bodyPr wrap="square" rtlCol="0">
            <a:spAutoFit/>
          </a:bodyPr>
          <a:lstStyle/>
          <a:p>
            <a:endParaRPr lang="en-US" sz="2800" b="1" dirty="0"/>
          </a:p>
          <a:p>
            <a:endParaRPr lang="en-US" sz="2800" b="1" dirty="0" smtClean="0"/>
          </a:p>
          <a:p>
            <a:endParaRPr lang="en-US" sz="2800" b="1" dirty="0" smtClean="0"/>
          </a:p>
        </p:txBody>
      </p:sp>
      <p:sp>
        <p:nvSpPr>
          <p:cNvPr id="7" name="TextBox 6"/>
          <p:cNvSpPr txBox="1"/>
          <p:nvPr/>
        </p:nvSpPr>
        <p:spPr>
          <a:xfrm>
            <a:off x="609600" y="1695472"/>
            <a:ext cx="7543800" cy="523220"/>
          </a:xfrm>
          <a:prstGeom prst="rect">
            <a:avLst/>
          </a:prstGeom>
          <a:noFill/>
        </p:spPr>
        <p:txBody>
          <a:bodyPr wrap="square" rtlCol="0">
            <a:spAutoFit/>
          </a:bodyPr>
          <a:lstStyle/>
          <a:p>
            <a:pPr marL="914400" lvl="1" indent="-457200">
              <a:buFont typeface="Wingdings" panose="05000000000000000000" pitchFamily="2" charset="2"/>
              <a:buChar char="§"/>
            </a:pPr>
            <a:r>
              <a:rPr lang="en-US" sz="2800" dirty="0" smtClean="0"/>
              <a:t>Submit for new user, roles or further access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2275820"/>
            <a:ext cx="5410200" cy="3866702"/>
          </a:xfrm>
          <a:prstGeom prst="rect">
            <a:avLst/>
          </a:prstGeom>
        </p:spPr>
      </p:pic>
    </p:spTree>
    <p:extLst>
      <p:ext uri="{BB962C8B-B14F-4D97-AF65-F5344CB8AC3E}">
        <p14:creationId xmlns:p14="http://schemas.microsoft.com/office/powerpoint/2010/main" val="20457430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8001000" cy="1066800"/>
          </a:xfrm>
        </p:spPr>
        <p:txBody>
          <a:bodyPr/>
          <a:lstStyle/>
          <a:p>
            <a:r>
              <a:rPr lang="en-US" dirty="0" smtClean="0"/>
              <a:t>Access Ticket: Coeus</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32</a:t>
            </a:fld>
            <a:endParaRPr lang="en-US" dirty="0"/>
          </a:p>
        </p:txBody>
      </p:sp>
      <p:sp>
        <p:nvSpPr>
          <p:cNvPr id="4" name="TextBox 3"/>
          <p:cNvSpPr txBox="1"/>
          <p:nvPr/>
        </p:nvSpPr>
        <p:spPr>
          <a:xfrm>
            <a:off x="914400" y="1905000"/>
            <a:ext cx="7543800" cy="1384995"/>
          </a:xfrm>
          <a:prstGeom prst="rect">
            <a:avLst/>
          </a:prstGeom>
          <a:noFill/>
        </p:spPr>
        <p:txBody>
          <a:bodyPr wrap="square" rtlCol="0">
            <a:spAutoFit/>
          </a:bodyPr>
          <a:lstStyle/>
          <a:p>
            <a:endParaRPr lang="en-US" sz="2800" b="1" dirty="0"/>
          </a:p>
          <a:p>
            <a:endParaRPr lang="en-US" sz="2800" b="1" dirty="0" smtClean="0"/>
          </a:p>
          <a:p>
            <a:endParaRPr lang="en-US" sz="2800" b="1" dirty="0" smtClean="0"/>
          </a:p>
        </p:txBody>
      </p:sp>
      <p:sp>
        <p:nvSpPr>
          <p:cNvPr id="7" name="TextBox 6"/>
          <p:cNvSpPr txBox="1"/>
          <p:nvPr/>
        </p:nvSpPr>
        <p:spPr>
          <a:xfrm>
            <a:off x="609600" y="1695472"/>
            <a:ext cx="7543800" cy="1815882"/>
          </a:xfrm>
          <a:prstGeom prst="rect">
            <a:avLst/>
          </a:prstGeom>
          <a:noFill/>
        </p:spPr>
        <p:txBody>
          <a:bodyPr wrap="square" rtlCol="0">
            <a:spAutoFit/>
          </a:bodyPr>
          <a:lstStyle/>
          <a:p>
            <a:pPr marL="914400" lvl="1" indent="-457200">
              <a:buFont typeface="Wingdings" panose="05000000000000000000" pitchFamily="2" charset="2"/>
              <a:buChar char="§"/>
            </a:pPr>
            <a:r>
              <a:rPr lang="en-US" sz="2800" dirty="0" smtClean="0"/>
              <a:t>Complete username &amp; supervisor </a:t>
            </a:r>
            <a:r>
              <a:rPr lang="en-US" sz="2800" dirty="0"/>
              <a:t>e</a:t>
            </a:r>
            <a:r>
              <a:rPr lang="en-US" sz="2800" dirty="0" smtClean="0"/>
              <a:t>mail</a:t>
            </a:r>
          </a:p>
          <a:p>
            <a:pPr marL="914400" lvl="1" indent="-457200">
              <a:buFont typeface="Wingdings" panose="05000000000000000000" pitchFamily="2" charset="2"/>
              <a:buChar char="§"/>
            </a:pPr>
            <a:r>
              <a:rPr lang="en-US" sz="2800" dirty="0" smtClean="0"/>
              <a:t>If requesting for someone else, check “yes”</a:t>
            </a:r>
            <a:endParaRPr lang="en-US" sz="2800" dirty="0"/>
          </a:p>
          <a:p>
            <a:pPr marL="914400" lvl="1" indent="-457200">
              <a:buFont typeface="Wingdings" panose="05000000000000000000" pitchFamily="2" charset="2"/>
              <a:buChar char="§"/>
            </a:pPr>
            <a:r>
              <a:rPr lang="en-US" sz="2800" dirty="0" smtClean="0"/>
              <a:t>‘Setup Like’ is to set up like another </a:t>
            </a:r>
            <a:r>
              <a:rPr lang="en-US" sz="2800" b="1" dirty="0" smtClean="0"/>
              <a:t>active   </a:t>
            </a:r>
            <a:r>
              <a:rPr lang="en-US" sz="2800" dirty="0" smtClean="0"/>
              <a:t>user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124200"/>
            <a:ext cx="5479211" cy="2819400"/>
          </a:xfrm>
          <a:prstGeom prst="rect">
            <a:avLst/>
          </a:prstGeom>
        </p:spPr>
      </p:pic>
    </p:spTree>
    <p:extLst>
      <p:ext uri="{BB962C8B-B14F-4D97-AF65-F5344CB8AC3E}">
        <p14:creationId xmlns:p14="http://schemas.microsoft.com/office/powerpoint/2010/main" val="14225701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8001000" cy="1066800"/>
          </a:xfrm>
        </p:spPr>
        <p:txBody>
          <a:bodyPr/>
          <a:lstStyle/>
          <a:p>
            <a:r>
              <a:rPr lang="en-US" dirty="0" smtClean="0"/>
              <a:t>Access Ticket: Coeus</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33</a:t>
            </a:fld>
            <a:endParaRPr lang="en-US" dirty="0"/>
          </a:p>
        </p:txBody>
      </p:sp>
      <p:sp>
        <p:nvSpPr>
          <p:cNvPr id="4" name="TextBox 3"/>
          <p:cNvSpPr txBox="1"/>
          <p:nvPr/>
        </p:nvSpPr>
        <p:spPr>
          <a:xfrm>
            <a:off x="914400" y="1905000"/>
            <a:ext cx="7543800" cy="1384995"/>
          </a:xfrm>
          <a:prstGeom prst="rect">
            <a:avLst/>
          </a:prstGeom>
          <a:noFill/>
        </p:spPr>
        <p:txBody>
          <a:bodyPr wrap="square" rtlCol="0">
            <a:spAutoFit/>
          </a:bodyPr>
          <a:lstStyle/>
          <a:p>
            <a:endParaRPr lang="en-US" sz="2800" b="1" dirty="0"/>
          </a:p>
          <a:p>
            <a:endParaRPr lang="en-US" sz="2800" b="1" dirty="0" smtClean="0"/>
          </a:p>
          <a:p>
            <a:endParaRPr lang="en-US" sz="2800" b="1" dirty="0" smtClean="0"/>
          </a:p>
        </p:txBody>
      </p:sp>
      <p:sp>
        <p:nvSpPr>
          <p:cNvPr id="7" name="TextBox 6"/>
          <p:cNvSpPr txBox="1"/>
          <p:nvPr/>
        </p:nvSpPr>
        <p:spPr>
          <a:xfrm>
            <a:off x="304800" y="1903141"/>
            <a:ext cx="3886200" cy="3970318"/>
          </a:xfrm>
          <a:prstGeom prst="rect">
            <a:avLst/>
          </a:prstGeom>
          <a:noFill/>
        </p:spPr>
        <p:txBody>
          <a:bodyPr wrap="square" rtlCol="0">
            <a:spAutoFit/>
          </a:bodyPr>
          <a:lstStyle/>
          <a:p>
            <a:pPr marL="914400" lvl="1" indent="-457200">
              <a:buFont typeface="Wingdings" panose="05000000000000000000" pitchFamily="2" charset="2"/>
              <a:buChar char="§"/>
            </a:pPr>
            <a:r>
              <a:rPr lang="en-US" sz="2800" dirty="0" smtClean="0"/>
              <a:t>Enter cost center(s) you need access to</a:t>
            </a:r>
            <a:br>
              <a:rPr lang="en-US" sz="2800" dirty="0" smtClean="0"/>
            </a:br>
            <a:endParaRPr lang="en-US" sz="2800" dirty="0" smtClean="0"/>
          </a:p>
          <a:p>
            <a:pPr marL="914400" lvl="1" indent="-457200">
              <a:buFont typeface="Wingdings" panose="05000000000000000000" pitchFamily="2" charset="2"/>
              <a:buChar char="§"/>
            </a:pPr>
            <a:r>
              <a:rPr lang="en-US" sz="2800" dirty="0" smtClean="0"/>
              <a:t>Complete the selection of role(s) needed, choosing from the dropdown lists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5921" y="1828800"/>
            <a:ext cx="4677079" cy="4352925"/>
          </a:xfrm>
          <a:prstGeom prst="rect">
            <a:avLst/>
          </a:prstGeom>
        </p:spPr>
      </p:pic>
    </p:spTree>
    <p:extLst>
      <p:ext uri="{BB962C8B-B14F-4D97-AF65-F5344CB8AC3E}">
        <p14:creationId xmlns:p14="http://schemas.microsoft.com/office/powerpoint/2010/main" val="37189795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8001000" cy="1066800"/>
          </a:xfrm>
        </p:spPr>
        <p:txBody>
          <a:bodyPr/>
          <a:lstStyle/>
          <a:p>
            <a:r>
              <a:rPr lang="en-US" dirty="0" smtClean="0"/>
              <a:t>Access Ticket: InfoEd</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34</a:t>
            </a:fld>
            <a:endParaRPr lang="en-US" dirty="0"/>
          </a:p>
        </p:txBody>
      </p:sp>
      <p:sp>
        <p:nvSpPr>
          <p:cNvPr id="4" name="TextBox 3"/>
          <p:cNvSpPr txBox="1"/>
          <p:nvPr/>
        </p:nvSpPr>
        <p:spPr>
          <a:xfrm>
            <a:off x="914400" y="1905000"/>
            <a:ext cx="7543800" cy="1384995"/>
          </a:xfrm>
          <a:prstGeom prst="rect">
            <a:avLst/>
          </a:prstGeom>
          <a:noFill/>
        </p:spPr>
        <p:txBody>
          <a:bodyPr wrap="square" rtlCol="0">
            <a:spAutoFit/>
          </a:bodyPr>
          <a:lstStyle/>
          <a:p>
            <a:endParaRPr lang="en-US" sz="2800" b="1" dirty="0"/>
          </a:p>
          <a:p>
            <a:endParaRPr lang="en-US" sz="2800" b="1" dirty="0" smtClean="0"/>
          </a:p>
          <a:p>
            <a:endParaRPr lang="en-US" sz="2800" b="1" dirty="0" smtClean="0"/>
          </a:p>
        </p:txBody>
      </p:sp>
      <p:sp>
        <p:nvSpPr>
          <p:cNvPr id="7" name="TextBox 6"/>
          <p:cNvSpPr txBox="1"/>
          <p:nvPr/>
        </p:nvSpPr>
        <p:spPr>
          <a:xfrm>
            <a:off x="609600" y="1695472"/>
            <a:ext cx="7543800" cy="954107"/>
          </a:xfrm>
          <a:prstGeom prst="rect">
            <a:avLst/>
          </a:prstGeom>
          <a:noFill/>
        </p:spPr>
        <p:txBody>
          <a:bodyPr wrap="square" rtlCol="0">
            <a:spAutoFit/>
          </a:bodyPr>
          <a:lstStyle/>
          <a:p>
            <a:pPr marL="914400" lvl="1" indent="-457200">
              <a:buFont typeface="Wingdings" panose="05000000000000000000" pitchFamily="2" charset="2"/>
              <a:buChar char="§"/>
            </a:pPr>
            <a:r>
              <a:rPr lang="en-US" sz="2800" dirty="0" smtClean="0"/>
              <a:t>Currently- Submit for access/roles for LA module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4146" y="2608648"/>
            <a:ext cx="6104308" cy="3424162"/>
          </a:xfrm>
          <a:prstGeom prst="rect">
            <a:avLst/>
          </a:prstGeom>
        </p:spPr>
      </p:pic>
    </p:spTree>
    <p:extLst>
      <p:ext uri="{BB962C8B-B14F-4D97-AF65-F5344CB8AC3E}">
        <p14:creationId xmlns:p14="http://schemas.microsoft.com/office/powerpoint/2010/main" val="34978411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8001000" cy="1066800"/>
          </a:xfrm>
        </p:spPr>
        <p:txBody>
          <a:bodyPr/>
          <a:lstStyle/>
          <a:p>
            <a:r>
              <a:rPr lang="en-US" dirty="0" smtClean="0"/>
              <a:t>Access Ticket: InfoEd</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35</a:t>
            </a:fld>
            <a:endParaRPr lang="en-US" dirty="0"/>
          </a:p>
        </p:txBody>
      </p:sp>
      <p:sp>
        <p:nvSpPr>
          <p:cNvPr id="4" name="TextBox 3"/>
          <p:cNvSpPr txBox="1"/>
          <p:nvPr/>
        </p:nvSpPr>
        <p:spPr>
          <a:xfrm>
            <a:off x="914400" y="1905000"/>
            <a:ext cx="7543800" cy="1384995"/>
          </a:xfrm>
          <a:prstGeom prst="rect">
            <a:avLst/>
          </a:prstGeom>
          <a:noFill/>
        </p:spPr>
        <p:txBody>
          <a:bodyPr wrap="square" rtlCol="0">
            <a:spAutoFit/>
          </a:bodyPr>
          <a:lstStyle/>
          <a:p>
            <a:endParaRPr lang="en-US" sz="2800" b="1" dirty="0"/>
          </a:p>
          <a:p>
            <a:endParaRPr lang="en-US" sz="2800" b="1" dirty="0" smtClean="0"/>
          </a:p>
          <a:p>
            <a:endParaRPr lang="en-US" sz="2800" b="1" dirty="0" smtClean="0"/>
          </a:p>
        </p:txBody>
      </p:sp>
      <p:sp>
        <p:nvSpPr>
          <p:cNvPr id="7" name="TextBox 6"/>
          <p:cNvSpPr txBox="1"/>
          <p:nvPr/>
        </p:nvSpPr>
        <p:spPr>
          <a:xfrm>
            <a:off x="609600" y="1695472"/>
            <a:ext cx="7543800" cy="1815882"/>
          </a:xfrm>
          <a:prstGeom prst="rect">
            <a:avLst/>
          </a:prstGeom>
          <a:noFill/>
        </p:spPr>
        <p:txBody>
          <a:bodyPr wrap="square" rtlCol="0">
            <a:spAutoFit/>
          </a:bodyPr>
          <a:lstStyle/>
          <a:p>
            <a:pPr marL="914400" lvl="1" indent="-457200">
              <a:buFont typeface="Wingdings" panose="05000000000000000000" pitchFamily="2" charset="2"/>
              <a:buChar char="§"/>
            </a:pPr>
            <a:r>
              <a:rPr lang="en-US" sz="2800" dirty="0" smtClean="0"/>
              <a:t>If requesting for another user, select “yes”</a:t>
            </a:r>
          </a:p>
          <a:p>
            <a:pPr marL="914400" lvl="1" indent="-457200">
              <a:buFont typeface="Wingdings" panose="05000000000000000000" pitchFamily="2" charset="2"/>
              <a:buChar char="§"/>
            </a:pPr>
            <a:r>
              <a:rPr lang="en-US" sz="2800" dirty="0"/>
              <a:t>‘Setup Like’ is to set up like another </a:t>
            </a:r>
            <a:r>
              <a:rPr lang="en-US" sz="2800" b="1" dirty="0"/>
              <a:t>active   </a:t>
            </a:r>
            <a:r>
              <a:rPr lang="en-US" sz="2800" dirty="0"/>
              <a:t>user</a:t>
            </a:r>
          </a:p>
          <a:p>
            <a:pPr marL="914400" lvl="1" indent="-457200">
              <a:buFont typeface="Wingdings" panose="05000000000000000000" pitchFamily="2" charset="2"/>
              <a:buChar char="§"/>
            </a:pPr>
            <a:endParaRPr lang="en-US" sz="28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3842" y="2819400"/>
            <a:ext cx="5859558" cy="3215712"/>
          </a:xfrm>
          <a:prstGeom prst="rect">
            <a:avLst/>
          </a:prstGeom>
        </p:spPr>
      </p:pic>
    </p:spTree>
    <p:extLst>
      <p:ext uri="{BB962C8B-B14F-4D97-AF65-F5344CB8AC3E}">
        <p14:creationId xmlns:p14="http://schemas.microsoft.com/office/powerpoint/2010/main" val="5153962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8001000" cy="1066800"/>
          </a:xfrm>
        </p:spPr>
        <p:txBody>
          <a:bodyPr/>
          <a:lstStyle/>
          <a:p>
            <a:r>
              <a:rPr lang="en-US" dirty="0" smtClean="0"/>
              <a:t>Access Ticket: InfoEd</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36</a:t>
            </a:fld>
            <a:endParaRPr lang="en-US" dirty="0"/>
          </a:p>
        </p:txBody>
      </p:sp>
      <p:sp>
        <p:nvSpPr>
          <p:cNvPr id="4" name="TextBox 3"/>
          <p:cNvSpPr txBox="1"/>
          <p:nvPr/>
        </p:nvSpPr>
        <p:spPr>
          <a:xfrm>
            <a:off x="914400" y="1905000"/>
            <a:ext cx="7543800" cy="1384995"/>
          </a:xfrm>
          <a:prstGeom prst="rect">
            <a:avLst/>
          </a:prstGeom>
          <a:noFill/>
        </p:spPr>
        <p:txBody>
          <a:bodyPr wrap="square" rtlCol="0">
            <a:spAutoFit/>
          </a:bodyPr>
          <a:lstStyle/>
          <a:p>
            <a:endParaRPr lang="en-US" sz="2800" b="1" dirty="0"/>
          </a:p>
          <a:p>
            <a:endParaRPr lang="en-US" sz="2800" b="1" dirty="0" smtClean="0"/>
          </a:p>
          <a:p>
            <a:endParaRPr lang="en-US" sz="2800" b="1" dirty="0" smtClean="0"/>
          </a:p>
        </p:txBody>
      </p:sp>
      <p:sp>
        <p:nvSpPr>
          <p:cNvPr id="7" name="TextBox 6"/>
          <p:cNvSpPr txBox="1"/>
          <p:nvPr/>
        </p:nvSpPr>
        <p:spPr>
          <a:xfrm>
            <a:off x="498088" y="1722429"/>
            <a:ext cx="8001000" cy="954107"/>
          </a:xfrm>
          <a:prstGeom prst="rect">
            <a:avLst/>
          </a:prstGeom>
          <a:noFill/>
        </p:spPr>
        <p:txBody>
          <a:bodyPr wrap="square" rtlCol="0">
            <a:spAutoFit/>
          </a:bodyPr>
          <a:lstStyle/>
          <a:p>
            <a:pPr marL="914400" lvl="1" indent="-457200">
              <a:buFont typeface="Wingdings" panose="05000000000000000000" pitchFamily="2" charset="2"/>
              <a:buChar char="§"/>
            </a:pPr>
            <a:r>
              <a:rPr lang="en-US" sz="2800" dirty="0" smtClean="0"/>
              <a:t>Enter cost center(s) you need access to</a:t>
            </a:r>
            <a:r>
              <a:rPr lang="en-US" sz="2800" dirty="0"/>
              <a:t> </a:t>
            </a:r>
            <a:r>
              <a:rPr lang="en-US" sz="2800" dirty="0" smtClean="0"/>
              <a:t>for LA</a:t>
            </a:r>
          </a:p>
          <a:p>
            <a:pPr marL="914400" lvl="1" indent="-457200">
              <a:buFont typeface="Wingdings" panose="05000000000000000000" pitchFamily="2" charset="2"/>
              <a:buChar char="§"/>
            </a:pPr>
            <a:r>
              <a:rPr lang="en-US" sz="2800" dirty="0" smtClean="0"/>
              <a:t>Enter any other details in the text box</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743200"/>
            <a:ext cx="6886575" cy="3124200"/>
          </a:xfrm>
          <a:prstGeom prst="rect">
            <a:avLst/>
          </a:prstGeom>
        </p:spPr>
      </p:pic>
    </p:spTree>
    <p:extLst>
      <p:ext uri="{BB962C8B-B14F-4D97-AF65-F5344CB8AC3E}">
        <p14:creationId xmlns:p14="http://schemas.microsoft.com/office/powerpoint/2010/main" val="369274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RAIS Update</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37</a:t>
            </a:fld>
            <a:endParaRPr lang="en-US" dirty="0"/>
          </a:p>
        </p:txBody>
      </p:sp>
      <p:sp>
        <p:nvSpPr>
          <p:cNvPr id="8" name="TextBox 4"/>
          <p:cNvSpPr txBox="1"/>
          <p:nvPr/>
        </p:nvSpPr>
        <p:spPr>
          <a:xfrm>
            <a:off x="1981200" y="2459504"/>
            <a:ext cx="5029200" cy="1323439"/>
          </a:xfrm>
          <a:prstGeom prst="rect">
            <a:avLst/>
          </a:prstGeom>
          <a:solidFill>
            <a:schemeClr val="accent5"/>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dirty="0" smtClean="0"/>
              <a:t>Marisa Schasel</a:t>
            </a:r>
          </a:p>
          <a:p>
            <a:pPr algn="ctr"/>
            <a:r>
              <a:rPr lang="en-US" sz="4000" dirty="0" smtClean="0"/>
              <a:t> Director,  RAIS</a:t>
            </a:r>
            <a:endParaRPr lang="en-US" sz="4000" dirty="0"/>
          </a:p>
        </p:txBody>
      </p:sp>
    </p:spTree>
    <p:extLst>
      <p:ext uri="{BB962C8B-B14F-4D97-AF65-F5344CB8AC3E}">
        <p14:creationId xmlns:p14="http://schemas.microsoft.com/office/powerpoint/2010/main" val="31501525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OSP Brown Bag </a:t>
            </a:r>
            <a:br>
              <a:rPr lang="en-US" sz="3600" dirty="0" smtClean="0"/>
            </a:br>
            <a:r>
              <a:rPr lang="en-US" sz="3600" dirty="0" smtClean="0"/>
              <a:t>September 25, 2018</a:t>
            </a:r>
            <a:endParaRPr lang="en-US" sz="3600" dirty="0"/>
          </a:p>
        </p:txBody>
      </p:sp>
      <p:sp>
        <p:nvSpPr>
          <p:cNvPr id="5" name="TextBox 4"/>
          <p:cNvSpPr txBox="1"/>
          <p:nvPr/>
        </p:nvSpPr>
        <p:spPr>
          <a:xfrm>
            <a:off x="2133600" y="3352800"/>
            <a:ext cx="4876800" cy="707886"/>
          </a:xfrm>
          <a:prstGeom prst="rect">
            <a:avLst/>
          </a:prstGeom>
          <a:solidFill>
            <a:schemeClr val="accent5"/>
          </a:solidFill>
        </p:spPr>
        <p:txBody>
          <a:bodyPr wrap="square" rtlCol="0">
            <a:spAutoFit/>
          </a:bodyPr>
          <a:lstStyle/>
          <a:p>
            <a:pPr algn="ctr"/>
            <a:r>
              <a:rPr lang="en-US" sz="4000" dirty="0" smtClean="0"/>
              <a:t>Enter Date Here</a:t>
            </a:r>
            <a:endParaRPr lang="en-US" sz="4000" dirty="0"/>
          </a:p>
        </p:txBody>
      </p:sp>
      <p:sp>
        <p:nvSpPr>
          <p:cNvPr id="4" name="Slide Number Placeholder 3"/>
          <p:cNvSpPr>
            <a:spLocks noGrp="1"/>
          </p:cNvSpPr>
          <p:nvPr>
            <p:ph type="sldNum" sz="quarter" idx="12"/>
          </p:nvPr>
        </p:nvSpPr>
        <p:spPr/>
        <p:txBody>
          <a:bodyPr/>
          <a:lstStyle/>
          <a:p>
            <a:fld id="{6110038D-A307-41DF-A32A-3891FCEC6260}" type="slidenum">
              <a:rPr lang="en-US" smtClean="0"/>
              <a:pPr/>
              <a:t>38</a:t>
            </a:fld>
            <a:endParaRPr lang="en-US" dirty="0"/>
          </a:p>
        </p:txBody>
      </p:sp>
      <p:sp>
        <p:nvSpPr>
          <p:cNvPr id="3" name="AutoShape 2" descr="Image result for research administrator d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p:cNvPicPr>
            <a:picLocks noChangeAspect="1"/>
          </p:cNvPicPr>
          <p:nvPr/>
        </p:nvPicPr>
        <p:blipFill>
          <a:blip r:embed="rId2"/>
          <a:stretch>
            <a:fillRect/>
          </a:stretch>
        </p:blipFill>
        <p:spPr>
          <a:xfrm>
            <a:off x="2133600" y="2533650"/>
            <a:ext cx="4876800" cy="2552700"/>
          </a:xfrm>
          <a:prstGeom prst="rect">
            <a:avLst/>
          </a:prstGeom>
          <a:effectLst>
            <a:outerShdw dist="50800" dir="5400000" algn="ctr" rotWithShape="0">
              <a:srgbClr val="000000">
                <a:alpha val="43137"/>
              </a:srgbClr>
            </a:outerShdw>
          </a:effectLst>
        </p:spPr>
      </p:pic>
    </p:spTree>
    <p:extLst>
      <p:ext uri="{BB962C8B-B14F-4D97-AF65-F5344CB8AC3E}">
        <p14:creationId xmlns:p14="http://schemas.microsoft.com/office/powerpoint/2010/main" val="33414768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 Award Update</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39</a:t>
            </a:fld>
            <a:endParaRPr lang="en-US" dirty="0"/>
          </a:p>
        </p:txBody>
      </p:sp>
      <p:sp>
        <p:nvSpPr>
          <p:cNvPr id="8" name="TextBox 4"/>
          <p:cNvSpPr txBox="1"/>
          <p:nvPr/>
        </p:nvSpPr>
        <p:spPr>
          <a:xfrm>
            <a:off x="2133600" y="2459504"/>
            <a:ext cx="4876800" cy="1938992"/>
          </a:xfrm>
          <a:prstGeom prst="rect">
            <a:avLst/>
          </a:prstGeom>
          <a:solidFill>
            <a:schemeClr val="accent5"/>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dirty="0" smtClean="0"/>
              <a:t>Katie Fleck</a:t>
            </a:r>
          </a:p>
          <a:p>
            <a:pPr algn="ctr"/>
            <a:r>
              <a:rPr lang="en-US" sz="4000" dirty="0" smtClean="0"/>
              <a:t>Associate Director,  Pre Award Services</a:t>
            </a:r>
            <a:endParaRPr lang="en-US" sz="4000" dirty="0"/>
          </a:p>
        </p:txBody>
      </p:sp>
    </p:spTree>
    <p:extLst>
      <p:ext uri="{BB962C8B-B14F-4D97-AF65-F5344CB8AC3E}">
        <p14:creationId xmlns:p14="http://schemas.microsoft.com/office/powerpoint/2010/main" val="1152846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Updates from Purchasing Services</a:t>
            </a:r>
          </a:p>
        </p:txBody>
      </p:sp>
      <p:sp>
        <p:nvSpPr>
          <p:cNvPr id="3" name="Slide Number Placeholder 2"/>
          <p:cNvSpPr>
            <a:spLocks noGrp="1"/>
          </p:cNvSpPr>
          <p:nvPr>
            <p:ph type="sldNum" sz="quarter" idx="12"/>
          </p:nvPr>
        </p:nvSpPr>
        <p:spPr/>
        <p:txBody>
          <a:bodyPr/>
          <a:lstStyle/>
          <a:p>
            <a:fld id="{6110038D-A307-41DF-A32A-3891FCEC6260}" type="slidenum">
              <a:rPr lang="en-US" smtClean="0"/>
              <a:pPr/>
              <a:t>4</a:t>
            </a:fld>
            <a:endParaRPr lang="en-US" dirty="0"/>
          </a:p>
        </p:txBody>
      </p:sp>
      <p:sp>
        <p:nvSpPr>
          <p:cNvPr id="4" name="TextBox 3"/>
          <p:cNvSpPr txBox="1"/>
          <p:nvPr/>
        </p:nvSpPr>
        <p:spPr>
          <a:xfrm>
            <a:off x="838200" y="1752600"/>
            <a:ext cx="7543800" cy="4185761"/>
          </a:xfrm>
          <a:prstGeom prst="rect">
            <a:avLst/>
          </a:prstGeom>
          <a:noFill/>
        </p:spPr>
        <p:txBody>
          <a:bodyPr wrap="square" rtlCol="0">
            <a:spAutoFit/>
          </a:bodyPr>
          <a:lstStyle/>
          <a:p>
            <a:r>
              <a:rPr lang="en-US" sz="1400" b="1" dirty="0" smtClean="0"/>
              <a:t>July </a:t>
            </a:r>
            <a:r>
              <a:rPr lang="en-US" sz="1400" b="1" dirty="0"/>
              <a:t>1, 2018 Federal Uniform Guidance Procurement Standards </a:t>
            </a:r>
            <a:endParaRPr lang="en-US" sz="1400" b="1" dirty="0" smtClean="0"/>
          </a:p>
          <a:p>
            <a:endParaRPr lang="en-US" sz="1400" b="1" dirty="0"/>
          </a:p>
          <a:p>
            <a:r>
              <a:rPr lang="en-US" sz="1400" dirty="0" smtClean="0"/>
              <a:t>The </a:t>
            </a:r>
            <a:r>
              <a:rPr lang="en-US" sz="1400" dirty="0"/>
              <a:t>focus is on increased competition and transparency in the procurement process</a:t>
            </a:r>
            <a:r>
              <a:rPr lang="en-US" sz="1400" dirty="0" smtClean="0"/>
              <a:t>.</a:t>
            </a:r>
          </a:p>
          <a:p>
            <a:r>
              <a:rPr lang="en-US" sz="1400" dirty="0" smtClean="0"/>
              <a:t>There </a:t>
            </a:r>
            <a:r>
              <a:rPr lang="en-US" sz="1400" dirty="0"/>
              <a:t>are five general procurement standards that cover the purchase of property, supplies and services under the Uniform Guidance</a:t>
            </a:r>
            <a:r>
              <a:rPr lang="en-US" sz="1400" dirty="0" smtClean="0"/>
              <a:t>:</a:t>
            </a:r>
          </a:p>
          <a:p>
            <a:endParaRPr lang="en-US" sz="1400" dirty="0" smtClean="0"/>
          </a:p>
          <a:p>
            <a:r>
              <a:rPr lang="en-US" sz="1400" dirty="0" smtClean="0"/>
              <a:t> </a:t>
            </a:r>
            <a:r>
              <a:rPr lang="en-US" sz="1400" dirty="0"/>
              <a:t>1. The organization must maintain written policies and procedures for procurement covering the methods available under these regulations. </a:t>
            </a:r>
            <a:endParaRPr lang="en-US" sz="1400" dirty="0" smtClean="0"/>
          </a:p>
          <a:p>
            <a:r>
              <a:rPr lang="en-US" sz="1400" dirty="0" smtClean="0"/>
              <a:t>2</a:t>
            </a:r>
            <a:r>
              <a:rPr lang="en-US" sz="1400" dirty="0"/>
              <a:t>. Costs must be reasonable and necessary </a:t>
            </a:r>
            <a:endParaRPr lang="en-US" sz="1400" dirty="0" smtClean="0"/>
          </a:p>
          <a:p>
            <a:r>
              <a:rPr lang="en-US" sz="1400" dirty="0" smtClean="0"/>
              <a:t>3</a:t>
            </a:r>
            <a:r>
              <a:rPr lang="en-US" sz="1400" dirty="0"/>
              <a:t>. Must provide for full and open competition </a:t>
            </a:r>
            <a:endParaRPr lang="en-US" sz="1400" dirty="0" smtClean="0"/>
          </a:p>
          <a:p>
            <a:r>
              <a:rPr lang="en-US" sz="1400" dirty="0" smtClean="0"/>
              <a:t>4</a:t>
            </a:r>
            <a:r>
              <a:rPr lang="en-US" sz="1400" dirty="0"/>
              <a:t>. The organization must maintain written standards of conduct covering internal and external conflicts of interest </a:t>
            </a:r>
            <a:endParaRPr lang="en-US" sz="1400" dirty="0" smtClean="0"/>
          </a:p>
          <a:p>
            <a:r>
              <a:rPr lang="en-US" sz="1400" dirty="0" smtClean="0"/>
              <a:t>5</a:t>
            </a:r>
            <a:r>
              <a:rPr lang="en-US" sz="1400" dirty="0"/>
              <a:t>. The organization must maintain documentation addressing cost and price analysis and vendor selections where applicable based on the method of procurement used. </a:t>
            </a:r>
            <a:endParaRPr lang="en-US" sz="1400" dirty="0" smtClean="0"/>
          </a:p>
          <a:p>
            <a:endParaRPr lang="en-US" sz="1400" dirty="0" smtClean="0"/>
          </a:p>
          <a:p>
            <a:r>
              <a:rPr lang="en-US" sz="1400" dirty="0" smtClean="0"/>
              <a:t>The </a:t>
            </a:r>
            <a:r>
              <a:rPr lang="en-US" sz="1400" dirty="0"/>
              <a:t>University’s policies governing the use of a competitive bid process are guided by these principles Procurement guidance is specifically located in sections 200.317-200.326 of the Code of Federal Regulations </a:t>
            </a:r>
            <a:r>
              <a:rPr lang="en-US" sz="1400" dirty="0">
                <a:hlinkClick r:id="rId2" action="ppaction://hlinkfile"/>
              </a:rPr>
              <a:t>https://www.ecfr.gov/cgi-bin/text-idx?SID=4de7a5d290be42d6f3c5c180b7d0a81e&amp;mc=true&amp;node=sg2.1.200_1316.sg3&amp;rgn=div7</a:t>
            </a:r>
            <a:endParaRPr lang="en-US" sz="2800" dirty="0" smtClean="0"/>
          </a:p>
        </p:txBody>
      </p:sp>
    </p:spTree>
    <p:extLst>
      <p:ext uri="{BB962C8B-B14F-4D97-AF65-F5344CB8AC3E}">
        <p14:creationId xmlns:p14="http://schemas.microsoft.com/office/powerpoint/2010/main" val="5720200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1143000" y="1676400"/>
          <a:ext cx="7162800" cy="4450672"/>
        </p:xfrm>
        <a:graphic>
          <a:graphicData uri="http://schemas.openxmlformats.org/presentationml/2006/ole">
            <mc:AlternateContent xmlns:mc="http://schemas.openxmlformats.org/markup-compatibility/2006">
              <mc:Choice xmlns:v="urn:schemas-microsoft-com:vml" Requires="v">
                <p:oleObj spid="_x0000_s1038" name="Worksheet" r:id="rId3" imgW="8089900" imgH="5575300" progId="Excel.Sheet.12">
                  <p:embed/>
                </p:oleObj>
              </mc:Choice>
              <mc:Fallback>
                <p:oleObj name="Worksheet" r:id="rId3" imgW="8089900" imgH="5575300" progId="Excel.Sheet.12">
                  <p:embed/>
                  <p:pic>
                    <p:nvPicPr>
                      <p:cNvPr id="2" name="Object 1"/>
                      <p:cNvPicPr/>
                      <p:nvPr/>
                    </p:nvPicPr>
                    <p:blipFill>
                      <a:blip r:embed="rId4"/>
                      <a:stretch>
                        <a:fillRect/>
                      </a:stretch>
                    </p:blipFill>
                    <p:spPr>
                      <a:xfrm>
                        <a:off x="1143000" y="1676400"/>
                        <a:ext cx="7162800" cy="4450672"/>
                      </a:xfrm>
                      <a:prstGeom prst="rect">
                        <a:avLst/>
                      </a:prstGeom>
                    </p:spPr>
                  </p:pic>
                </p:oleObj>
              </mc:Fallback>
            </mc:AlternateContent>
          </a:graphicData>
        </a:graphic>
      </p:graphicFrame>
    </p:spTree>
    <p:extLst>
      <p:ext uri="{BB962C8B-B14F-4D97-AF65-F5344CB8AC3E}">
        <p14:creationId xmlns:p14="http://schemas.microsoft.com/office/powerpoint/2010/main" val="2989317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309" t="27778" r="8309" b="27778"/>
          <a:stretch/>
        </p:blipFill>
        <p:spPr>
          <a:xfrm>
            <a:off x="1447800" y="1676400"/>
            <a:ext cx="6423660" cy="4430110"/>
          </a:xfrm>
          <a:prstGeom prst="rect">
            <a:avLst/>
          </a:prstGeom>
        </p:spPr>
      </p:pic>
    </p:spTree>
    <p:extLst>
      <p:ext uri="{BB962C8B-B14F-4D97-AF65-F5344CB8AC3E}">
        <p14:creationId xmlns:p14="http://schemas.microsoft.com/office/powerpoint/2010/main" val="10673083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1066800" y="1676400"/>
          <a:ext cx="6971713" cy="4399625"/>
        </p:xfrm>
        <a:graphic>
          <a:graphicData uri="http://schemas.openxmlformats.org/presentationml/2006/ole">
            <mc:AlternateContent xmlns:mc="http://schemas.openxmlformats.org/markup-compatibility/2006">
              <mc:Choice xmlns:v="urn:schemas-microsoft-com:vml" Requires="v">
                <p:oleObj spid="_x0000_s2062" name="Worksheet" r:id="rId3" imgW="8077200" imgH="5486400" progId="Excel.Sheet.12">
                  <p:embed/>
                </p:oleObj>
              </mc:Choice>
              <mc:Fallback>
                <p:oleObj name="Worksheet" r:id="rId3" imgW="8077200" imgH="5486400" progId="Excel.Sheet.12">
                  <p:embed/>
                  <p:pic>
                    <p:nvPicPr>
                      <p:cNvPr id="2" name="Object 1"/>
                      <p:cNvPicPr/>
                      <p:nvPr/>
                    </p:nvPicPr>
                    <p:blipFill>
                      <a:blip r:embed="rId4"/>
                      <a:stretch>
                        <a:fillRect/>
                      </a:stretch>
                    </p:blipFill>
                    <p:spPr>
                      <a:xfrm>
                        <a:off x="1066800" y="1676400"/>
                        <a:ext cx="6971713" cy="4399625"/>
                      </a:xfrm>
                      <a:prstGeom prst="rect">
                        <a:avLst/>
                      </a:prstGeom>
                    </p:spPr>
                  </p:pic>
                </p:oleObj>
              </mc:Fallback>
            </mc:AlternateContent>
          </a:graphicData>
        </a:graphic>
      </p:graphicFrame>
    </p:spTree>
    <p:extLst>
      <p:ext uri="{BB962C8B-B14F-4D97-AF65-F5344CB8AC3E}">
        <p14:creationId xmlns:p14="http://schemas.microsoft.com/office/powerpoint/2010/main" val="5766128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9200" y="1676400"/>
            <a:ext cx="7071360" cy="4419600"/>
          </a:xfrm>
          <a:prstGeom prst="rect">
            <a:avLst/>
          </a:prstGeom>
        </p:spPr>
      </p:pic>
    </p:spTree>
    <p:extLst>
      <p:ext uri="{BB962C8B-B14F-4D97-AF65-F5344CB8AC3E}">
        <p14:creationId xmlns:p14="http://schemas.microsoft.com/office/powerpoint/2010/main" val="11974282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1752600"/>
            <a:ext cx="7010400" cy="4381500"/>
          </a:xfrm>
          <a:prstGeom prst="rect">
            <a:avLst/>
          </a:prstGeom>
        </p:spPr>
      </p:pic>
    </p:spTree>
    <p:extLst>
      <p:ext uri="{BB962C8B-B14F-4D97-AF65-F5344CB8AC3E}">
        <p14:creationId xmlns:p14="http://schemas.microsoft.com/office/powerpoint/2010/main" val="15140940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90600" y="1676400"/>
            <a:ext cx="7047915" cy="4447713"/>
          </a:xfrm>
          <a:prstGeom prst="rect">
            <a:avLst/>
          </a:prstGeom>
        </p:spPr>
      </p:pic>
    </p:spTree>
    <p:extLst>
      <p:ext uri="{BB962C8B-B14F-4D97-AF65-F5344CB8AC3E}">
        <p14:creationId xmlns:p14="http://schemas.microsoft.com/office/powerpoint/2010/main" val="24514126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NIH – Agency Update</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46</a:t>
            </a:fld>
            <a:endParaRPr lang="en-US" dirty="0"/>
          </a:p>
        </p:txBody>
      </p:sp>
      <p:sp>
        <p:nvSpPr>
          <p:cNvPr id="5" name="object 5"/>
          <p:cNvSpPr txBox="1"/>
          <p:nvPr/>
        </p:nvSpPr>
        <p:spPr>
          <a:xfrm>
            <a:off x="785821" y="1660244"/>
            <a:ext cx="7572357" cy="4257093"/>
          </a:xfrm>
          <a:prstGeom prst="rect">
            <a:avLst/>
          </a:prstGeom>
        </p:spPr>
        <p:txBody>
          <a:bodyPr vert="horz" wrap="square" lIns="0" tIns="11206" rIns="0" bIns="0" rtlCol="0">
            <a:spAutoFit/>
          </a:bodyPr>
          <a:lstStyle/>
          <a:p>
            <a:pPr marL="11206" marR="4483">
              <a:lnSpc>
                <a:spcPct val="110000"/>
              </a:lnSpc>
              <a:spcBef>
                <a:spcPts val="88"/>
              </a:spcBef>
            </a:pPr>
            <a:r>
              <a:rPr lang="en-US" sz="2400" b="1" dirty="0" smtClean="0">
                <a:cs typeface="Arial"/>
              </a:rPr>
              <a:t>NIH -  eRA Commons Prior Approvals</a:t>
            </a:r>
          </a:p>
          <a:p>
            <a:pPr marL="11206" marR="4483">
              <a:lnSpc>
                <a:spcPct val="110000"/>
              </a:lnSpc>
              <a:spcBef>
                <a:spcPts val="88"/>
              </a:spcBef>
            </a:pPr>
            <a:endParaRPr lang="en-US" sz="2000" b="1" dirty="0">
              <a:cs typeface="Arial"/>
            </a:endParaRPr>
          </a:p>
          <a:p>
            <a:pPr marL="11206" marR="4483">
              <a:lnSpc>
                <a:spcPct val="110000"/>
              </a:lnSpc>
              <a:spcBef>
                <a:spcPts val="88"/>
              </a:spcBef>
            </a:pPr>
            <a:r>
              <a:rPr lang="en-US" sz="2000" dirty="0" smtClean="0">
                <a:cs typeface="Arial"/>
              </a:rPr>
              <a:t>Many actions requiring NIH Prior Approval can be created and submitted within eRA Commons. Using this functionality can help decrease paperwork and improve tracking ability.</a:t>
            </a:r>
          </a:p>
          <a:p>
            <a:pPr marL="11206" marR="4483">
              <a:lnSpc>
                <a:spcPct val="110000"/>
              </a:lnSpc>
              <a:spcBef>
                <a:spcPts val="88"/>
              </a:spcBef>
            </a:pPr>
            <a:endParaRPr lang="en-US" sz="2000" dirty="0">
              <a:cs typeface="Arial"/>
            </a:endParaRPr>
          </a:p>
          <a:p>
            <a:pPr marL="11206" marR="4483">
              <a:lnSpc>
                <a:spcPct val="110000"/>
              </a:lnSpc>
              <a:spcBef>
                <a:spcPts val="88"/>
              </a:spcBef>
            </a:pPr>
            <a:r>
              <a:rPr lang="en-US" sz="2000" dirty="0" smtClean="0">
                <a:cs typeface="Arial"/>
              </a:rPr>
              <a:t>Prior Approval Actions in eRA Commons include:</a:t>
            </a:r>
          </a:p>
          <a:p>
            <a:pPr marL="811306" marR="4483" lvl="1" indent="-342900">
              <a:lnSpc>
                <a:spcPct val="110000"/>
              </a:lnSpc>
              <a:spcBef>
                <a:spcPts val="88"/>
              </a:spcBef>
              <a:buFont typeface="Arial" panose="020B0604020202020204" pitchFamily="34" charset="0"/>
              <a:buChar char="•"/>
            </a:pPr>
            <a:r>
              <a:rPr lang="en-US" sz="2000" dirty="0" smtClean="0">
                <a:cs typeface="Arial"/>
              </a:rPr>
              <a:t>Second No Cost Extensions</a:t>
            </a:r>
          </a:p>
          <a:p>
            <a:pPr marL="811306" marR="4483" lvl="1" indent="-342900">
              <a:lnSpc>
                <a:spcPct val="110000"/>
              </a:lnSpc>
              <a:spcBef>
                <a:spcPts val="88"/>
              </a:spcBef>
              <a:buFont typeface="Arial" panose="020B0604020202020204" pitchFamily="34" charset="0"/>
              <a:buChar char="•"/>
            </a:pPr>
            <a:r>
              <a:rPr lang="en-US" sz="2000" dirty="0" smtClean="0">
                <a:cs typeface="Arial"/>
              </a:rPr>
              <a:t>Proposal Withdrawals</a:t>
            </a:r>
          </a:p>
          <a:p>
            <a:pPr marL="811306" marR="4483" lvl="1" indent="-342900">
              <a:lnSpc>
                <a:spcPct val="110000"/>
              </a:lnSpc>
              <a:spcBef>
                <a:spcPts val="88"/>
              </a:spcBef>
              <a:buFont typeface="Arial" panose="020B0604020202020204" pitchFamily="34" charset="0"/>
              <a:buChar char="•"/>
            </a:pPr>
            <a:r>
              <a:rPr lang="en-US" sz="2000" dirty="0" smtClean="0">
                <a:cs typeface="Arial"/>
              </a:rPr>
              <a:t>Carryover Request</a:t>
            </a:r>
          </a:p>
          <a:p>
            <a:pPr marL="811306" marR="4483" lvl="1" indent="-342900">
              <a:lnSpc>
                <a:spcPct val="110000"/>
              </a:lnSpc>
              <a:spcBef>
                <a:spcPts val="88"/>
              </a:spcBef>
              <a:buFont typeface="Arial" panose="020B0604020202020204" pitchFamily="34" charset="0"/>
              <a:buChar char="•"/>
            </a:pPr>
            <a:r>
              <a:rPr lang="en-US" sz="2000" dirty="0" smtClean="0">
                <a:cs typeface="Arial"/>
              </a:rPr>
              <a:t>Change of PD/PI</a:t>
            </a:r>
          </a:p>
          <a:p>
            <a:pPr marL="354106" marR="4483" indent="-342900">
              <a:lnSpc>
                <a:spcPct val="110000"/>
              </a:lnSpc>
              <a:spcBef>
                <a:spcPts val="88"/>
              </a:spcBef>
              <a:buFont typeface="Arial" panose="020B0604020202020204" pitchFamily="34" charset="0"/>
              <a:buChar char="•"/>
            </a:pPr>
            <a:endParaRPr sz="2000" dirty="0">
              <a:cs typeface="Arial"/>
            </a:endParaRPr>
          </a:p>
        </p:txBody>
      </p:sp>
      <p:pic>
        <p:nvPicPr>
          <p:cNvPr id="4" name="Picture 3" descr="Portable Antiquity Collecting and Heritage Issues: Coine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3780934"/>
            <a:ext cx="2203450" cy="2197100"/>
          </a:xfrm>
          <a:prstGeom prst="rect">
            <a:avLst/>
          </a:prstGeom>
        </p:spPr>
      </p:pic>
    </p:spTree>
    <p:extLst>
      <p:ext uri="{BB962C8B-B14F-4D97-AF65-F5344CB8AC3E}">
        <p14:creationId xmlns:p14="http://schemas.microsoft.com/office/powerpoint/2010/main" val="31218127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NIH – Agency Update</a:t>
            </a:r>
          </a:p>
        </p:txBody>
      </p:sp>
      <p:sp>
        <p:nvSpPr>
          <p:cNvPr id="3" name="Slide Number Placeholder 2"/>
          <p:cNvSpPr>
            <a:spLocks noGrp="1"/>
          </p:cNvSpPr>
          <p:nvPr>
            <p:ph type="sldNum" sz="quarter" idx="12"/>
          </p:nvPr>
        </p:nvSpPr>
        <p:spPr/>
        <p:txBody>
          <a:bodyPr/>
          <a:lstStyle/>
          <a:p>
            <a:fld id="{6110038D-A307-41DF-A32A-3891FCEC6260}" type="slidenum">
              <a:rPr lang="en-US" smtClean="0"/>
              <a:pPr/>
              <a:t>47</a:t>
            </a:fld>
            <a:endParaRPr lang="en-US" dirty="0"/>
          </a:p>
        </p:txBody>
      </p:sp>
      <p:sp>
        <p:nvSpPr>
          <p:cNvPr id="6" name="object 5"/>
          <p:cNvSpPr txBox="1"/>
          <p:nvPr/>
        </p:nvSpPr>
        <p:spPr>
          <a:xfrm>
            <a:off x="838200" y="1742317"/>
            <a:ext cx="7877157" cy="4092946"/>
          </a:xfrm>
          <a:prstGeom prst="rect">
            <a:avLst/>
          </a:prstGeom>
        </p:spPr>
        <p:txBody>
          <a:bodyPr vert="horz" wrap="square" lIns="0" tIns="11206" rIns="0" bIns="0" rtlCol="0">
            <a:spAutoFit/>
          </a:bodyPr>
          <a:lstStyle/>
          <a:p>
            <a:pPr marL="11206" marR="4483">
              <a:lnSpc>
                <a:spcPct val="110000"/>
              </a:lnSpc>
              <a:spcBef>
                <a:spcPts val="88"/>
              </a:spcBef>
            </a:pPr>
            <a:r>
              <a:rPr lang="en-US" sz="2400" b="1" dirty="0" smtClean="0">
                <a:cs typeface="Arial"/>
              </a:rPr>
              <a:t>NIH -  Inclusion Policy Changes </a:t>
            </a:r>
            <a:endParaRPr lang="en-US" sz="2400" b="1" dirty="0">
              <a:cs typeface="Arial"/>
            </a:endParaRPr>
          </a:p>
          <a:p>
            <a:pPr marL="11206" marR="4483">
              <a:lnSpc>
                <a:spcPct val="110000"/>
              </a:lnSpc>
              <a:spcBef>
                <a:spcPts val="88"/>
              </a:spcBef>
            </a:pPr>
            <a:r>
              <a:rPr lang="en-US" sz="2000" dirty="0" smtClean="0">
                <a:cs typeface="Arial"/>
              </a:rPr>
              <a:t>In</a:t>
            </a:r>
            <a:r>
              <a:rPr sz="2000" dirty="0" smtClean="0">
                <a:cs typeface="Arial"/>
              </a:rPr>
              <a:t>dividuals </a:t>
            </a:r>
            <a:r>
              <a:rPr sz="2000" spc="-4" dirty="0">
                <a:cs typeface="Arial"/>
              </a:rPr>
              <a:t>of all ages, including children, must be included in all human  </a:t>
            </a:r>
            <a:r>
              <a:rPr sz="2000" dirty="0">
                <a:cs typeface="Arial"/>
              </a:rPr>
              <a:t>subjects research </a:t>
            </a:r>
            <a:r>
              <a:rPr sz="2000" spc="-4" dirty="0">
                <a:cs typeface="Arial"/>
              </a:rPr>
              <a:t>conducted or supported by NIH, unless </a:t>
            </a:r>
            <a:r>
              <a:rPr sz="2000" dirty="0">
                <a:cs typeface="Arial"/>
              </a:rPr>
              <a:t>there are ethical  </a:t>
            </a:r>
            <a:r>
              <a:rPr sz="2000" spc="-4" dirty="0">
                <a:cs typeface="Arial"/>
              </a:rPr>
              <a:t>reasons not </a:t>
            </a:r>
            <a:r>
              <a:rPr sz="2000" dirty="0">
                <a:cs typeface="Arial"/>
              </a:rPr>
              <a:t>to </a:t>
            </a:r>
            <a:r>
              <a:rPr sz="2000" spc="-4" dirty="0">
                <a:cs typeface="Arial"/>
              </a:rPr>
              <a:t>include</a:t>
            </a:r>
            <a:r>
              <a:rPr sz="2000" spc="31" dirty="0">
                <a:cs typeface="Arial"/>
              </a:rPr>
              <a:t> </a:t>
            </a:r>
            <a:r>
              <a:rPr sz="2000" spc="-4" dirty="0" smtClean="0">
                <a:cs typeface="Arial"/>
              </a:rPr>
              <a:t>them</a:t>
            </a:r>
            <a:endParaRPr sz="2000" dirty="0">
              <a:cs typeface="Arial"/>
            </a:endParaRPr>
          </a:p>
          <a:p>
            <a:pPr>
              <a:lnSpc>
                <a:spcPct val="100000"/>
              </a:lnSpc>
            </a:pPr>
            <a:endParaRPr sz="2000" dirty="0">
              <a:cs typeface="Times New Roman"/>
            </a:endParaRPr>
          </a:p>
          <a:p>
            <a:pPr marL="313781" marR="387744" indent="-302575">
              <a:lnSpc>
                <a:spcPct val="109900"/>
              </a:lnSpc>
              <a:buChar char="•"/>
              <a:tabLst>
                <a:tab pos="313781" algn="l"/>
                <a:tab pos="314342" algn="l"/>
              </a:tabLst>
            </a:pPr>
            <a:r>
              <a:rPr sz="2000" spc="-4" dirty="0" smtClean="0">
                <a:cs typeface="Arial"/>
              </a:rPr>
              <a:t>Applies </a:t>
            </a:r>
            <a:r>
              <a:rPr sz="2000" dirty="0">
                <a:cs typeface="Arial"/>
              </a:rPr>
              <a:t>to </a:t>
            </a:r>
            <a:r>
              <a:rPr sz="2000" spc="-4" dirty="0">
                <a:cs typeface="Arial"/>
              </a:rPr>
              <a:t>all </a:t>
            </a:r>
            <a:r>
              <a:rPr sz="2000" u="heavy" spc="-4" dirty="0">
                <a:uFill>
                  <a:solidFill>
                    <a:srgbClr val="000000"/>
                  </a:solidFill>
                </a:uFill>
                <a:cs typeface="Arial"/>
              </a:rPr>
              <a:t>competing grant</a:t>
            </a:r>
            <a:r>
              <a:rPr sz="2000" spc="-4" dirty="0">
                <a:cs typeface="Arial"/>
              </a:rPr>
              <a:t> applications </a:t>
            </a:r>
            <a:r>
              <a:rPr sz="2000" dirty="0">
                <a:cs typeface="Arial"/>
              </a:rPr>
              <a:t>for </a:t>
            </a:r>
            <a:r>
              <a:rPr sz="2000" spc="-4" dirty="0">
                <a:cs typeface="Arial"/>
              </a:rPr>
              <a:t>due dates on or </a:t>
            </a:r>
            <a:r>
              <a:rPr sz="2000" dirty="0">
                <a:cs typeface="Arial"/>
              </a:rPr>
              <a:t>after  </a:t>
            </a:r>
            <a:r>
              <a:rPr sz="2000" b="1" spc="-4" dirty="0">
                <a:cs typeface="Arial"/>
              </a:rPr>
              <a:t>January 25,</a:t>
            </a:r>
            <a:r>
              <a:rPr sz="2000" spc="4" dirty="0">
                <a:cs typeface="Arial"/>
              </a:rPr>
              <a:t> </a:t>
            </a:r>
            <a:r>
              <a:rPr sz="2000" b="1" spc="-4" dirty="0">
                <a:cs typeface="Arial"/>
              </a:rPr>
              <a:t>2019</a:t>
            </a:r>
            <a:r>
              <a:rPr sz="2000" b="1" spc="-4" dirty="0" smtClean="0">
                <a:cs typeface="Arial"/>
              </a:rPr>
              <a:t>.</a:t>
            </a:r>
            <a:endParaRPr lang="en-US" sz="2000" b="1" spc="-4" dirty="0" smtClean="0">
              <a:cs typeface="Arial"/>
            </a:endParaRPr>
          </a:p>
          <a:p>
            <a:pPr marL="313221" indent="-302015">
              <a:buChar char="•"/>
              <a:tabLst>
                <a:tab pos="313221" algn="l"/>
                <a:tab pos="313781" algn="l"/>
              </a:tabLst>
            </a:pPr>
            <a:r>
              <a:rPr sz="2000" spc="-4" dirty="0" smtClean="0">
                <a:cs typeface="Arial"/>
              </a:rPr>
              <a:t>Policy </a:t>
            </a:r>
            <a:r>
              <a:rPr sz="2000" spc="-4" dirty="0">
                <a:cs typeface="Arial"/>
              </a:rPr>
              <a:t>has been expanded </a:t>
            </a:r>
            <a:r>
              <a:rPr sz="2000" dirty="0">
                <a:cs typeface="Arial"/>
              </a:rPr>
              <a:t>to </a:t>
            </a:r>
            <a:r>
              <a:rPr sz="2000" spc="-4" dirty="0">
                <a:cs typeface="Arial"/>
              </a:rPr>
              <a:t>include individuals across </a:t>
            </a:r>
            <a:r>
              <a:rPr sz="2000" dirty="0">
                <a:cs typeface="Arial"/>
              </a:rPr>
              <a:t>the</a:t>
            </a:r>
            <a:r>
              <a:rPr sz="2000" spc="101" dirty="0">
                <a:cs typeface="Arial"/>
              </a:rPr>
              <a:t> </a:t>
            </a:r>
            <a:r>
              <a:rPr sz="2000" spc="-4" dirty="0">
                <a:cs typeface="Arial"/>
              </a:rPr>
              <a:t>lifespan</a:t>
            </a:r>
            <a:r>
              <a:rPr sz="2000" spc="-4" dirty="0" smtClean="0">
                <a:cs typeface="Arial"/>
              </a:rPr>
              <a:t>.</a:t>
            </a:r>
            <a:endParaRPr lang="en-US" sz="2000" spc="-4" dirty="0" smtClean="0">
              <a:cs typeface="Arial"/>
            </a:endParaRPr>
          </a:p>
          <a:p>
            <a:pPr marL="313781" marR="8405" indent="-302575">
              <a:lnSpc>
                <a:spcPct val="110000"/>
              </a:lnSpc>
              <a:buChar char="•"/>
              <a:tabLst>
                <a:tab pos="313221" algn="l"/>
                <a:tab pos="313781" algn="l"/>
              </a:tabLst>
            </a:pPr>
            <a:r>
              <a:rPr sz="2000" spc="-4" dirty="0" smtClean="0">
                <a:cs typeface="Arial"/>
              </a:rPr>
              <a:t>Clinical </a:t>
            </a:r>
            <a:r>
              <a:rPr sz="2000" spc="-4" dirty="0">
                <a:cs typeface="Arial"/>
              </a:rPr>
              <a:t>research </a:t>
            </a:r>
            <a:r>
              <a:rPr sz="2000" dirty="0">
                <a:cs typeface="Arial"/>
              </a:rPr>
              <a:t>studies </a:t>
            </a:r>
            <a:r>
              <a:rPr sz="2000" spc="-4" dirty="0">
                <a:cs typeface="Arial"/>
              </a:rPr>
              <a:t>are expected </a:t>
            </a:r>
            <a:r>
              <a:rPr sz="2000" dirty="0">
                <a:cs typeface="Arial"/>
              </a:rPr>
              <a:t>to </a:t>
            </a:r>
            <a:r>
              <a:rPr sz="2000" spc="-4" dirty="0">
                <a:cs typeface="Arial"/>
              </a:rPr>
              <a:t>submit de-identified </a:t>
            </a:r>
            <a:r>
              <a:rPr sz="2000" dirty="0">
                <a:cs typeface="Arial"/>
              </a:rPr>
              <a:t>individual  </a:t>
            </a:r>
            <a:r>
              <a:rPr sz="2000" spc="-4" dirty="0">
                <a:cs typeface="Arial"/>
              </a:rPr>
              <a:t>level data on </a:t>
            </a:r>
            <a:r>
              <a:rPr sz="2000" spc="-13" dirty="0">
                <a:cs typeface="Arial"/>
              </a:rPr>
              <a:t>sex/gender, </a:t>
            </a:r>
            <a:r>
              <a:rPr sz="2000" spc="-4" dirty="0">
                <a:cs typeface="Arial"/>
              </a:rPr>
              <a:t>race, ethnicity and age at enrollment with  annual progress</a:t>
            </a:r>
            <a:r>
              <a:rPr sz="2000" spc="31" dirty="0">
                <a:cs typeface="Arial"/>
              </a:rPr>
              <a:t> </a:t>
            </a:r>
            <a:r>
              <a:rPr sz="2000" dirty="0">
                <a:cs typeface="Arial"/>
              </a:rPr>
              <a:t>reports</a:t>
            </a:r>
            <a:r>
              <a:rPr sz="2000" dirty="0" smtClean="0">
                <a:cs typeface="Arial"/>
              </a:rPr>
              <a:t>.</a:t>
            </a:r>
            <a:endParaRPr lang="en-US" sz="2000" dirty="0" smtClean="0">
              <a:cs typeface="Arial"/>
            </a:endParaRPr>
          </a:p>
          <a:p>
            <a:pPr marL="313781" marR="8405" indent="-302575">
              <a:lnSpc>
                <a:spcPct val="110000"/>
              </a:lnSpc>
              <a:buChar char="•"/>
              <a:tabLst>
                <a:tab pos="313221" algn="l"/>
                <a:tab pos="313781" algn="l"/>
              </a:tabLst>
            </a:pPr>
            <a:r>
              <a:rPr lang="en-US" sz="2000" b="1" dirty="0" smtClean="0"/>
              <a:t>See </a:t>
            </a:r>
            <a:r>
              <a:rPr lang="en-US" sz="2000" b="1" dirty="0" smtClean="0">
                <a:hlinkClick r:id="rId2"/>
              </a:rPr>
              <a:t>NOT-OD-18-116.html</a:t>
            </a:r>
            <a:endParaRPr sz="2000" dirty="0">
              <a:cs typeface="Arial"/>
            </a:endParaRPr>
          </a:p>
        </p:txBody>
      </p:sp>
    </p:spTree>
    <p:extLst>
      <p:ext uri="{BB962C8B-B14F-4D97-AF65-F5344CB8AC3E}">
        <p14:creationId xmlns:p14="http://schemas.microsoft.com/office/powerpoint/2010/main" val="35274441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NIH – Agency Update</a:t>
            </a:r>
          </a:p>
        </p:txBody>
      </p:sp>
      <p:sp>
        <p:nvSpPr>
          <p:cNvPr id="3" name="Slide Number Placeholder 2"/>
          <p:cNvSpPr>
            <a:spLocks noGrp="1"/>
          </p:cNvSpPr>
          <p:nvPr>
            <p:ph type="sldNum" sz="quarter" idx="12"/>
          </p:nvPr>
        </p:nvSpPr>
        <p:spPr/>
        <p:txBody>
          <a:bodyPr/>
          <a:lstStyle/>
          <a:p>
            <a:fld id="{6110038D-A307-41DF-A32A-3891FCEC6260}" type="slidenum">
              <a:rPr lang="en-US" smtClean="0"/>
              <a:pPr/>
              <a:t>48</a:t>
            </a:fld>
            <a:endParaRPr lang="en-US" dirty="0"/>
          </a:p>
        </p:txBody>
      </p:sp>
      <p:sp>
        <p:nvSpPr>
          <p:cNvPr id="8" name="object 21"/>
          <p:cNvSpPr txBox="1"/>
          <p:nvPr/>
        </p:nvSpPr>
        <p:spPr>
          <a:xfrm>
            <a:off x="838200" y="1752600"/>
            <a:ext cx="7619999" cy="3001463"/>
          </a:xfrm>
          <a:prstGeom prst="rect">
            <a:avLst/>
          </a:prstGeom>
        </p:spPr>
        <p:txBody>
          <a:bodyPr vert="horz" wrap="square" lIns="0" tIns="13335" rIns="0" bIns="0" rtlCol="0">
            <a:spAutoFit/>
          </a:bodyPr>
          <a:lstStyle/>
          <a:p>
            <a:pPr marL="12700">
              <a:lnSpc>
                <a:spcPct val="100000"/>
              </a:lnSpc>
              <a:spcBef>
                <a:spcPts val="2185"/>
              </a:spcBef>
              <a:tabLst>
                <a:tab pos="469265" algn="l"/>
                <a:tab pos="469900" algn="l"/>
              </a:tabLst>
            </a:pPr>
            <a:r>
              <a:rPr lang="en-US" sz="2600" b="1" spc="-5" dirty="0" smtClean="0">
                <a:latin typeface="Calibri"/>
                <a:cs typeface="Calibri"/>
              </a:rPr>
              <a:t>NIH to Allow </a:t>
            </a:r>
            <a:r>
              <a:rPr lang="en-US" sz="2600" b="1" spc="-5" dirty="0">
                <a:latin typeface="Calibri"/>
                <a:cs typeface="Calibri"/>
              </a:rPr>
              <a:t>D</a:t>
            </a:r>
            <a:r>
              <a:rPr lang="en-US" sz="2600" b="1" spc="-5" dirty="0" smtClean="0">
                <a:latin typeface="Calibri"/>
                <a:cs typeface="Calibri"/>
              </a:rPr>
              <a:t>ecimals in RPPR Personnel Reporting Section D</a:t>
            </a:r>
          </a:p>
          <a:p>
            <a:pPr marL="355600" indent="-342900">
              <a:lnSpc>
                <a:spcPct val="100000"/>
              </a:lnSpc>
              <a:spcBef>
                <a:spcPts val="2185"/>
              </a:spcBef>
              <a:buFont typeface="Arial" panose="020B0604020202020204" pitchFamily="34" charset="0"/>
              <a:buChar char="•"/>
              <a:tabLst>
                <a:tab pos="469265" algn="l"/>
                <a:tab pos="469900" algn="l"/>
              </a:tabLst>
            </a:pPr>
            <a:r>
              <a:rPr lang="en-US" sz="2000" dirty="0"/>
              <a:t>NIH has changed its RPPR format to allow effort </a:t>
            </a:r>
            <a:r>
              <a:rPr lang="en-US" sz="2000" dirty="0" smtClean="0"/>
              <a:t>to </a:t>
            </a:r>
            <a:r>
              <a:rPr lang="en-US" sz="2000" dirty="0"/>
              <a:t>include decimals</a:t>
            </a:r>
            <a:r>
              <a:rPr lang="en-US" sz="2000" dirty="0" smtClean="0"/>
              <a:t>.</a:t>
            </a:r>
          </a:p>
          <a:p>
            <a:pPr marL="355600" indent="-342900">
              <a:lnSpc>
                <a:spcPct val="100000"/>
              </a:lnSpc>
              <a:spcBef>
                <a:spcPts val="2185"/>
              </a:spcBef>
              <a:buFont typeface="Arial" panose="020B0604020202020204" pitchFamily="34" charset="0"/>
              <a:buChar char="•"/>
              <a:tabLst>
                <a:tab pos="469265" algn="l"/>
                <a:tab pos="469900" algn="l"/>
              </a:tabLst>
            </a:pPr>
            <a:r>
              <a:rPr lang="en-US" sz="2000" dirty="0" smtClean="0">
                <a:cs typeface="Calibri"/>
              </a:rPr>
              <a:t>It appears that this format change applies only to PI</a:t>
            </a:r>
          </a:p>
          <a:p>
            <a:pPr marL="355600" indent="-342900">
              <a:lnSpc>
                <a:spcPct val="100000"/>
              </a:lnSpc>
              <a:spcBef>
                <a:spcPts val="2185"/>
              </a:spcBef>
              <a:buFont typeface="Arial" panose="020B0604020202020204" pitchFamily="34" charset="0"/>
              <a:buChar char="•"/>
              <a:tabLst>
                <a:tab pos="469265" algn="l"/>
                <a:tab pos="469900" algn="l"/>
              </a:tabLst>
            </a:pPr>
            <a:r>
              <a:rPr lang="en-US" sz="2000" b="1" dirty="0" smtClean="0">
                <a:cs typeface="Calibri"/>
              </a:rPr>
              <a:t>See </a:t>
            </a:r>
            <a:r>
              <a:rPr lang="en-US" sz="2000" b="1" dirty="0" smtClean="0">
                <a:cs typeface="Calibri"/>
                <a:hlinkClick r:id="rId2"/>
              </a:rPr>
              <a:t>NOT-OD-18-202</a:t>
            </a:r>
            <a:endParaRPr lang="en-US" sz="2000" b="1" dirty="0" smtClean="0">
              <a:cs typeface="Calibri"/>
            </a:endParaRPr>
          </a:p>
          <a:p>
            <a:pPr marL="927100" lvl="1" indent="-451484">
              <a:lnSpc>
                <a:spcPct val="100000"/>
              </a:lnSpc>
              <a:spcBef>
                <a:spcPts val="500"/>
              </a:spcBef>
              <a:buFont typeface="Arial"/>
              <a:buChar char="•"/>
              <a:tabLst>
                <a:tab pos="926465" algn="l"/>
                <a:tab pos="927100" algn="l"/>
              </a:tabLst>
            </a:pPr>
            <a:endParaRPr lang="en-US" sz="2300" spc="-5" dirty="0" smtClean="0">
              <a:latin typeface="Calibri"/>
              <a:cs typeface="Calibri"/>
            </a:endParaRPr>
          </a:p>
        </p:txBody>
      </p:sp>
    </p:spTree>
    <p:extLst>
      <p:ext uri="{BB962C8B-B14F-4D97-AF65-F5344CB8AC3E}">
        <p14:creationId xmlns:p14="http://schemas.microsoft.com/office/powerpoint/2010/main" val="11144338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NSF </a:t>
            </a:r>
            <a:r>
              <a:rPr lang="en-US" dirty="0"/>
              <a:t>– Agency Update</a:t>
            </a:r>
          </a:p>
        </p:txBody>
      </p:sp>
      <p:sp>
        <p:nvSpPr>
          <p:cNvPr id="3" name="Slide Number Placeholder 2"/>
          <p:cNvSpPr>
            <a:spLocks noGrp="1"/>
          </p:cNvSpPr>
          <p:nvPr>
            <p:ph type="sldNum" sz="quarter" idx="12"/>
          </p:nvPr>
        </p:nvSpPr>
        <p:spPr/>
        <p:txBody>
          <a:bodyPr/>
          <a:lstStyle/>
          <a:p>
            <a:fld id="{6110038D-A307-41DF-A32A-3891FCEC6260}" type="slidenum">
              <a:rPr lang="en-US" smtClean="0"/>
              <a:pPr/>
              <a:t>49</a:t>
            </a:fld>
            <a:endParaRPr lang="en-US" dirty="0"/>
          </a:p>
        </p:txBody>
      </p:sp>
      <p:sp>
        <p:nvSpPr>
          <p:cNvPr id="8" name="object 21"/>
          <p:cNvSpPr txBox="1"/>
          <p:nvPr/>
        </p:nvSpPr>
        <p:spPr>
          <a:xfrm>
            <a:off x="762000" y="1676400"/>
            <a:ext cx="7924800" cy="6240811"/>
          </a:xfrm>
          <a:prstGeom prst="rect">
            <a:avLst/>
          </a:prstGeom>
        </p:spPr>
        <p:txBody>
          <a:bodyPr vert="horz" wrap="square" lIns="0" tIns="13335" rIns="0" bIns="0" rtlCol="0">
            <a:spAutoFit/>
          </a:bodyPr>
          <a:lstStyle/>
          <a:p>
            <a:pPr marL="12700">
              <a:lnSpc>
                <a:spcPct val="100000"/>
              </a:lnSpc>
              <a:spcBef>
                <a:spcPts val="2185"/>
              </a:spcBef>
              <a:tabLst>
                <a:tab pos="469265" algn="l"/>
                <a:tab pos="469900" algn="l"/>
              </a:tabLst>
            </a:pPr>
            <a:r>
              <a:rPr lang="en-US" sz="2000" b="1" spc="-5" dirty="0" smtClean="0">
                <a:latin typeface="Calibri"/>
                <a:cs typeface="Calibri"/>
              </a:rPr>
              <a:t>NSF Important Notice No. 144 Harassment – </a:t>
            </a:r>
            <a:r>
              <a:rPr lang="en-US" sz="2000" b="1" spc="-5" dirty="0" smtClean="0">
                <a:latin typeface="Calibri"/>
                <a:cs typeface="Calibri"/>
                <a:hlinkClick r:id="rId2"/>
              </a:rPr>
              <a:t>Next Steps</a:t>
            </a:r>
            <a:endParaRPr lang="en-US" sz="2000" b="1" spc="-5" dirty="0" smtClean="0">
              <a:latin typeface="Calibri"/>
              <a:cs typeface="Calibri"/>
            </a:endParaRPr>
          </a:p>
          <a:p>
            <a:pPr marL="355600" indent="-342900">
              <a:lnSpc>
                <a:spcPct val="100000"/>
              </a:lnSpc>
              <a:spcBef>
                <a:spcPts val="2185"/>
              </a:spcBef>
              <a:buFont typeface="Arial" panose="020B0604020202020204" pitchFamily="34" charset="0"/>
              <a:buChar char="•"/>
              <a:tabLst>
                <a:tab pos="469265" algn="l"/>
                <a:tab pos="469900" algn="l"/>
              </a:tabLst>
            </a:pPr>
            <a:r>
              <a:rPr lang="en-US" sz="2000" spc="-5" dirty="0" smtClean="0">
                <a:latin typeface="Calibri"/>
                <a:cs typeface="Calibri"/>
              </a:rPr>
              <a:t>Effective </a:t>
            </a:r>
            <a:r>
              <a:rPr lang="en-US" sz="2000" b="1" spc="-5" dirty="0" smtClean="0">
                <a:latin typeface="Calibri"/>
                <a:cs typeface="Calibri"/>
              </a:rPr>
              <a:t>October 21, 2018 </a:t>
            </a:r>
            <a:r>
              <a:rPr lang="en-US" sz="2000" spc="-5" dirty="0" smtClean="0">
                <a:latin typeface="Calibri"/>
                <a:cs typeface="Calibri"/>
              </a:rPr>
              <a:t>in new awards and funding increments</a:t>
            </a:r>
          </a:p>
          <a:p>
            <a:pPr marL="355600" indent="-342900">
              <a:lnSpc>
                <a:spcPct val="100000"/>
              </a:lnSpc>
              <a:spcBef>
                <a:spcPts val="2185"/>
              </a:spcBef>
              <a:buFont typeface="Arial" panose="020B0604020202020204" pitchFamily="34" charset="0"/>
              <a:buChar char="•"/>
              <a:tabLst>
                <a:tab pos="469265" algn="l"/>
                <a:tab pos="469900" algn="l"/>
              </a:tabLst>
            </a:pPr>
            <a:r>
              <a:rPr lang="en-US" sz="2000" spc="-5" dirty="0" smtClean="0">
                <a:latin typeface="Calibri"/>
                <a:cs typeface="Calibri"/>
              </a:rPr>
              <a:t>New </a:t>
            </a:r>
            <a:r>
              <a:rPr lang="en-US" sz="2000" dirty="0" smtClean="0"/>
              <a:t>term </a:t>
            </a:r>
            <a:r>
              <a:rPr lang="en-US" sz="2000" dirty="0"/>
              <a:t>and condition will </a:t>
            </a:r>
            <a:r>
              <a:rPr lang="en-US" sz="2000" dirty="0" smtClean="0"/>
              <a:t>requires Brown to </a:t>
            </a:r>
            <a:r>
              <a:rPr lang="en-US" sz="2000" dirty="0"/>
              <a:t>notify </a:t>
            </a:r>
            <a:r>
              <a:rPr lang="en-US" sz="2000" dirty="0" smtClean="0"/>
              <a:t>NSF of </a:t>
            </a:r>
            <a:r>
              <a:rPr lang="en-US" sz="2000" dirty="0"/>
              <a:t>any findings/determinations of sexual harassment, other forms </a:t>
            </a:r>
            <a:r>
              <a:rPr lang="en-US" sz="2000" dirty="0" smtClean="0"/>
              <a:t>of </a:t>
            </a:r>
            <a:r>
              <a:rPr lang="en-US" sz="2000" dirty="0"/>
              <a:t>harassment, or sexual assault regarding an NSF funded PI or co-PI</a:t>
            </a:r>
            <a:r>
              <a:rPr lang="en-US" sz="2000" dirty="0" smtClean="0"/>
              <a:t>.</a:t>
            </a:r>
          </a:p>
          <a:p>
            <a:pPr marL="355600" indent="-342900">
              <a:spcBef>
                <a:spcPts val="2185"/>
              </a:spcBef>
              <a:buFont typeface="Arial" panose="020B0604020202020204" pitchFamily="34" charset="0"/>
              <a:buChar char="•"/>
              <a:tabLst>
                <a:tab pos="469265" algn="l"/>
                <a:tab pos="469900" algn="l"/>
              </a:tabLst>
            </a:pPr>
            <a:r>
              <a:rPr lang="en-US" sz="2000" spc="-5" dirty="0" smtClean="0">
                <a:latin typeface="Calibri"/>
                <a:cs typeface="Calibri"/>
              </a:rPr>
              <a:t>N</a:t>
            </a:r>
            <a:r>
              <a:rPr lang="en-US" sz="2000" dirty="0" smtClean="0"/>
              <a:t>SF </a:t>
            </a:r>
            <a:r>
              <a:rPr lang="en-US" sz="2000" dirty="0"/>
              <a:t>will consult with the authorized organizational representative, or </a:t>
            </a:r>
            <a:r>
              <a:rPr lang="en-US" sz="2000" dirty="0" smtClean="0"/>
              <a:t>designee</a:t>
            </a:r>
            <a:r>
              <a:rPr lang="en-US" sz="2000" dirty="0"/>
              <a:t> </a:t>
            </a:r>
            <a:r>
              <a:rPr lang="en-US" sz="2000" dirty="0" smtClean="0"/>
              <a:t>prior to making a final determination</a:t>
            </a:r>
          </a:p>
          <a:p>
            <a:pPr marL="355600" indent="-342900">
              <a:spcBef>
                <a:spcPts val="2185"/>
              </a:spcBef>
              <a:buFont typeface="Arial" panose="020B0604020202020204" pitchFamily="34" charset="0"/>
              <a:buChar char="•"/>
              <a:tabLst>
                <a:tab pos="469265" algn="l"/>
                <a:tab pos="469900" algn="l"/>
              </a:tabLst>
            </a:pPr>
            <a:r>
              <a:rPr lang="en-US" sz="2000" dirty="0" smtClean="0"/>
              <a:t>NSF may </a:t>
            </a:r>
            <a:r>
              <a:rPr lang="en-US" sz="2000" dirty="0"/>
              <a:t>initiate the substitution or removal of the PI or any co-PI, reduce the award funding amount, or where neither of those previous options is available or adequate, to suspend or terminate the award.  </a:t>
            </a:r>
          </a:p>
          <a:p>
            <a:pPr marL="12700">
              <a:lnSpc>
                <a:spcPct val="100000"/>
              </a:lnSpc>
              <a:spcBef>
                <a:spcPts val="2185"/>
              </a:spcBef>
              <a:tabLst>
                <a:tab pos="469265" algn="l"/>
                <a:tab pos="469900" algn="l"/>
              </a:tabLst>
            </a:pPr>
            <a:endParaRPr lang="en-US" sz="2000" spc="-5" dirty="0" smtClean="0">
              <a:latin typeface="Calibri"/>
              <a:cs typeface="Calibri"/>
            </a:endParaRPr>
          </a:p>
          <a:p>
            <a:pPr marL="12700" marR="223520">
              <a:lnSpc>
                <a:spcPct val="100000"/>
              </a:lnSpc>
              <a:spcBef>
                <a:spcPts val="105"/>
              </a:spcBef>
              <a:tabLst>
                <a:tab pos="469265" algn="l"/>
                <a:tab pos="469900" algn="l"/>
              </a:tabLst>
            </a:pPr>
            <a:endParaRPr lang="en-US" sz="2000" spc="-5" dirty="0" smtClean="0">
              <a:cs typeface="Calibri"/>
            </a:endParaRPr>
          </a:p>
          <a:p>
            <a:pPr marL="12700" marR="223520">
              <a:lnSpc>
                <a:spcPct val="100000"/>
              </a:lnSpc>
              <a:spcBef>
                <a:spcPts val="105"/>
              </a:spcBef>
              <a:tabLst>
                <a:tab pos="469265" algn="l"/>
                <a:tab pos="469900" algn="l"/>
              </a:tabLst>
            </a:pPr>
            <a:endParaRPr lang="en-US" sz="2000" b="1" dirty="0">
              <a:cs typeface="Calibri"/>
            </a:endParaRPr>
          </a:p>
          <a:p>
            <a:pPr marL="18416">
              <a:spcBef>
                <a:spcPts val="500"/>
              </a:spcBef>
              <a:tabLst>
                <a:tab pos="926465" algn="l"/>
                <a:tab pos="927100" algn="l"/>
              </a:tabLst>
            </a:pPr>
            <a:endParaRPr lang="en-US" sz="2000" dirty="0">
              <a:cs typeface="Calibri"/>
            </a:endParaRPr>
          </a:p>
          <a:p>
            <a:pPr marL="927100" lvl="1" indent="-451484">
              <a:lnSpc>
                <a:spcPct val="100000"/>
              </a:lnSpc>
              <a:spcBef>
                <a:spcPts val="500"/>
              </a:spcBef>
              <a:buFont typeface="Arial"/>
              <a:buChar char="•"/>
              <a:tabLst>
                <a:tab pos="926465" algn="l"/>
                <a:tab pos="927100" algn="l"/>
              </a:tabLst>
            </a:pPr>
            <a:endParaRPr sz="2300" dirty="0">
              <a:latin typeface="Calibri"/>
              <a:cs typeface="Calibri"/>
            </a:endParaRPr>
          </a:p>
        </p:txBody>
      </p:sp>
    </p:spTree>
    <p:extLst>
      <p:ext uri="{BB962C8B-B14F-4D97-AF65-F5344CB8AC3E}">
        <p14:creationId xmlns:p14="http://schemas.microsoft.com/office/powerpoint/2010/main" val="1785318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Competitive Bid Requirements</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5</a:t>
            </a:fld>
            <a:endParaRPr lang="en-US" dirty="0"/>
          </a:p>
        </p:txBody>
      </p:sp>
      <p:sp>
        <p:nvSpPr>
          <p:cNvPr id="4" name="Rectangle 3"/>
          <p:cNvSpPr/>
          <p:nvPr/>
        </p:nvSpPr>
        <p:spPr>
          <a:xfrm>
            <a:off x="990600" y="1720840"/>
            <a:ext cx="6858000" cy="2862322"/>
          </a:xfrm>
          <a:prstGeom prst="rect">
            <a:avLst/>
          </a:prstGeom>
        </p:spPr>
        <p:txBody>
          <a:bodyPr wrap="square">
            <a:spAutoFit/>
          </a:bodyPr>
          <a:lstStyle/>
          <a:p>
            <a:r>
              <a:rPr lang="en-US" dirty="0"/>
              <a:t>Impact to Brown’s Purchasing policies: </a:t>
            </a:r>
            <a:endParaRPr lang="en-US" dirty="0" smtClean="0"/>
          </a:p>
          <a:p>
            <a:endParaRPr lang="en-US" dirty="0"/>
          </a:p>
          <a:p>
            <a:r>
              <a:rPr lang="en-US" dirty="0" smtClean="0"/>
              <a:t>The </a:t>
            </a:r>
            <a:r>
              <a:rPr lang="en-US" dirty="0"/>
              <a:t>most significant impacts to the University’s procurement policies are the limited circumstances that can be used to justify a “sole source”/use of noncompetitive purchases using sponsored funding and making bid opportunities public for purchases exceeding $250,000. </a:t>
            </a:r>
            <a:endParaRPr lang="en-US" dirty="0" smtClean="0"/>
          </a:p>
          <a:p>
            <a:endParaRPr lang="en-US" dirty="0"/>
          </a:p>
          <a:p>
            <a:r>
              <a:rPr lang="en-US" dirty="0" smtClean="0"/>
              <a:t>The </a:t>
            </a:r>
            <a:r>
              <a:rPr lang="en-US" dirty="0"/>
              <a:t>use of “sole source” (non-competitive purchases) will be reviewed by Purchasing Services for compliance with the regulations and University policies and will require a price/cost justification. </a:t>
            </a:r>
          </a:p>
        </p:txBody>
      </p:sp>
    </p:spTree>
    <p:extLst>
      <p:ext uri="{BB962C8B-B14F-4D97-AF65-F5344CB8AC3E}">
        <p14:creationId xmlns:p14="http://schemas.microsoft.com/office/powerpoint/2010/main" val="11807154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NSF – Agency Update</a:t>
            </a:r>
          </a:p>
        </p:txBody>
      </p:sp>
      <p:sp>
        <p:nvSpPr>
          <p:cNvPr id="3" name="Slide Number Placeholder 2"/>
          <p:cNvSpPr>
            <a:spLocks noGrp="1"/>
          </p:cNvSpPr>
          <p:nvPr>
            <p:ph type="sldNum" sz="quarter" idx="12"/>
          </p:nvPr>
        </p:nvSpPr>
        <p:spPr/>
        <p:txBody>
          <a:bodyPr/>
          <a:lstStyle/>
          <a:p>
            <a:fld id="{6110038D-A307-41DF-A32A-3891FCEC6260}" type="slidenum">
              <a:rPr lang="en-US" smtClean="0"/>
              <a:pPr/>
              <a:t>50</a:t>
            </a:fld>
            <a:endParaRPr lang="en-US" dirty="0"/>
          </a:p>
        </p:txBody>
      </p:sp>
      <p:sp>
        <p:nvSpPr>
          <p:cNvPr id="8" name="object 21"/>
          <p:cNvSpPr txBox="1"/>
          <p:nvPr/>
        </p:nvSpPr>
        <p:spPr>
          <a:xfrm>
            <a:off x="762000" y="1639855"/>
            <a:ext cx="7619999" cy="4309513"/>
          </a:xfrm>
          <a:prstGeom prst="rect">
            <a:avLst/>
          </a:prstGeom>
        </p:spPr>
        <p:txBody>
          <a:bodyPr vert="horz" wrap="square" lIns="0" tIns="13335" rIns="0" bIns="0" rtlCol="0">
            <a:spAutoFit/>
          </a:bodyPr>
          <a:lstStyle/>
          <a:p>
            <a:pPr marL="12700">
              <a:lnSpc>
                <a:spcPct val="100000"/>
              </a:lnSpc>
              <a:spcBef>
                <a:spcPts val="2185"/>
              </a:spcBef>
              <a:tabLst>
                <a:tab pos="469265" algn="l"/>
                <a:tab pos="469900" algn="l"/>
              </a:tabLst>
            </a:pPr>
            <a:r>
              <a:rPr lang="en-US" sz="2400" b="1" spc="-5" dirty="0" smtClean="0">
                <a:latin typeface="Calibri"/>
                <a:cs typeface="Calibri"/>
              </a:rPr>
              <a:t>NSF PAPPG effective January 28, 2019</a:t>
            </a:r>
          </a:p>
          <a:p>
            <a:pPr marL="12700">
              <a:lnSpc>
                <a:spcPct val="100000"/>
              </a:lnSpc>
              <a:tabLst>
                <a:tab pos="469265" algn="l"/>
                <a:tab pos="469900" algn="l"/>
              </a:tabLst>
            </a:pPr>
            <a:endParaRPr lang="en-US" sz="2400" b="1" spc="-5" dirty="0">
              <a:latin typeface="Calibri"/>
              <a:cs typeface="Calibri"/>
            </a:endParaRPr>
          </a:p>
          <a:p>
            <a:pPr marL="818516" lvl="1" indent="-342900">
              <a:spcBef>
                <a:spcPts val="515"/>
              </a:spcBef>
              <a:buFont typeface="Wingdings" panose="05000000000000000000" pitchFamily="2" charset="2"/>
              <a:buChar char="v"/>
              <a:tabLst>
                <a:tab pos="926465" algn="l"/>
                <a:tab pos="927100" algn="l"/>
              </a:tabLst>
            </a:pPr>
            <a:r>
              <a:rPr lang="en-US" sz="2200" spc="-15" dirty="0" smtClean="0">
                <a:cs typeface="Calibri"/>
              </a:rPr>
              <a:t>RAPID</a:t>
            </a:r>
            <a:r>
              <a:rPr lang="en-US" sz="2200" spc="-15" dirty="0">
                <a:cs typeface="Calibri"/>
              </a:rPr>
              <a:t>, </a:t>
            </a:r>
            <a:r>
              <a:rPr lang="en-US" sz="2200" spc="-10" dirty="0">
                <a:cs typeface="Calibri"/>
              </a:rPr>
              <a:t>EAGER </a:t>
            </a:r>
            <a:r>
              <a:rPr lang="en-US" sz="2200" spc="-5" dirty="0">
                <a:cs typeface="Calibri"/>
              </a:rPr>
              <a:t>and </a:t>
            </a:r>
            <a:r>
              <a:rPr lang="en-US" sz="2200" dirty="0">
                <a:cs typeface="Calibri"/>
              </a:rPr>
              <a:t>RAISE </a:t>
            </a:r>
            <a:r>
              <a:rPr lang="en-US" sz="2200" spc="-5" dirty="0">
                <a:cs typeface="Calibri"/>
              </a:rPr>
              <a:t>sections </a:t>
            </a:r>
            <a:r>
              <a:rPr lang="en-US" sz="2200" spc="-10" dirty="0">
                <a:cs typeface="Calibri"/>
              </a:rPr>
              <a:t>supplemented </a:t>
            </a:r>
            <a:r>
              <a:rPr lang="en-US" sz="2200" dirty="0">
                <a:cs typeface="Calibri"/>
              </a:rPr>
              <a:t>with </a:t>
            </a:r>
            <a:r>
              <a:rPr lang="en-US" sz="2200" spc="-10" dirty="0">
                <a:cs typeface="Calibri"/>
              </a:rPr>
              <a:t>reminders  that </a:t>
            </a:r>
            <a:r>
              <a:rPr lang="en-US" sz="2200" spc="-5" dirty="0">
                <a:cs typeface="Calibri"/>
              </a:rPr>
              <a:t>these </a:t>
            </a:r>
            <a:r>
              <a:rPr lang="en-US" sz="2200" spc="-10" dirty="0">
                <a:cs typeface="Calibri"/>
              </a:rPr>
              <a:t>proposal </a:t>
            </a:r>
            <a:r>
              <a:rPr lang="en-US" sz="2200" spc="-5" dirty="0">
                <a:cs typeface="Calibri"/>
              </a:rPr>
              <a:t>types </a:t>
            </a:r>
            <a:r>
              <a:rPr lang="en-US" sz="2200" spc="-15" dirty="0">
                <a:cs typeface="Calibri"/>
              </a:rPr>
              <a:t>are </a:t>
            </a:r>
            <a:r>
              <a:rPr lang="en-US" sz="2200" i="1" spc="-5" dirty="0">
                <a:cs typeface="Calibri"/>
              </a:rPr>
              <a:t>not </a:t>
            </a:r>
            <a:r>
              <a:rPr lang="en-US" sz="2200" i="1" dirty="0">
                <a:cs typeface="Calibri"/>
              </a:rPr>
              <a:t>subject </a:t>
            </a:r>
            <a:r>
              <a:rPr lang="en-US" sz="2200" spc="-15" dirty="0">
                <a:cs typeface="Calibri"/>
              </a:rPr>
              <a:t>to</a:t>
            </a:r>
            <a:r>
              <a:rPr lang="en-US" sz="2200" spc="-55" dirty="0">
                <a:cs typeface="Calibri"/>
              </a:rPr>
              <a:t> </a:t>
            </a:r>
            <a:r>
              <a:rPr lang="en-US" sz="2200" spc="-10" dirty="0">
                <a:cs typeface="Calibri"/>
              </a:rPr>
              <a:t>reconsideration</a:t>
            </a:r>
            <a:endParaRPr lang="en-US" sz="2200" dirty="0">
              <a:cs typeface="Calibri"/>
            </a:endParaRPr>
          </a:p>
          <a:p>
            <a:pPr marL="927100" marR="5080" lvl="1" indent="-457200">
              <a:spcBef>
                <a:spcPts val="2180"/>
              </a:spcBef>
              <a:buFont typeface="Wingdings" panose="05000000000000000000" pitchFamily="2" charset="2"/>
              <a:buChar char="v"/>
              <a:tabLst>
                <a:tab pos="469265" algn="l"/>
                <a:tab pos="469900" algn="l"/>
              </a:tabLst>
            </a:pPr>
            <a:r>
              <a:rPr sz="2200" spc="-15" dirty="0" smtClean="0">
                <a:latin typeface="Calibri"/>
                <a:cs typeface="Calibri"/>
              </a:rPr>
              <a:t>Foreign Organizations</a:t>
            </a:r>
            <a:endParaRPr sz="2200" dirty="0" smtClean="0">
              <a:latin typeface="Calibri"/>
              <a:cs typeface="Calibri"/>
            </a:endParaRPr>
          </a:p>
          <a:p>
            <a:pPr marL="1384300" lvl="2" indent="-451484">
              <a:spcBef>
                <a:spcPts val="520"/>
              </a:spcBef>
              <a:buFont typeface="Arial"/>
              <a:buChar char="•"/>
              <a:tabLst>
                <a:tab pos="926465" algn="l"/>
                <a:tab pos="927100" algn="l"/>
              </a:tabLst>
            </a:pPr>
            <a:r>
              <a:rPr sz="2000" spc="-5" dirty="0" smtClean="0">
                <a:latin typeface="Calibri"/>
                <a:cs typeface="Calibri"/>
              </a:rPr>
              <a:t>New </a:t>
            </a:r>
            <a:r>
              <a:rPr sz="2000" spc="-10" dirty="0" smtClean="0">
                <a:latin typeface="Calibri"/>
                <a:cs typeface="Calibri"/>
              </a:rPr>
              <a:t>checkbox </a:t>
            </a:r>
            <a:r>
              <a:rPr sz="2000" spc="-5" dirty="0" smtClean="0">
                <a:latin typeface="Calibri"/>
                <a:cs typeface="Calibri"/>
              </a:rPr>
              <a:t>on </a:t>
            </a:r>
            <a:r>
              <a:rPr sz="2000" dirty="0" smtClean="0">
                <a:latin typeface="Calibri"/>
                <a:cs typeface="Calibri"/>
              </a:rPr>
              <a:t>the </a:t>
            </a:r>
            <a:r>
              <a:rPr sz="2000" spc="-10" dirty="0" smtClean="0">
                <a:latin typeface="Calibri"/>
                <a:cs typeface="Calibri"/>
              </a:rPr>
              <a:t>proposal</a:t>
            </a:r>
            <a:r>
              <a:rPr sz="2000" spc="50" dirty="0" smtClean="0">
                <a:latin typeface="Calibri"/>
                <a:cs typeface="Calibri"/>
              </a:rPr>
              <a:t> </a:t>
            </a:r>
            <a:r>
              <a:rPr sz="2000" spc="-15" dirty="0" smtClean="0">
                <a:latin typeface="Calibri"/>
                <a:cs typeface="Calibri"/>
              </a:rPr>
              <a:t>coversheet</a:t>
            </a:r>
            <a:endParaRPr sz="2000" dirty="0" smtClean="0">
              <a:latin typeface="Calibri"/>
              <a:cs typeface="Calibri"/>
            </a:endParaRPr>
          </a:p>
          <a:p>
            <a:pPr marL="1384300" lvl="2" indent="-451484">
              <a:spcBef>
                <a:spcPts val="500"/>
              </a:spcBef>
              <a:buFont typeface="Arial"/>
              <a:buChar char="•"/>
              <a:tabLst>
                <a:tab pos="926465" algn="l"/>
                <a:tab pos="927100" algn="l"/>
              </a:tabLst>
            </a:pPr>
            <a:r>
              <a:rPr sz="2000" spc="-10" dirty="0" smtClean="0">
                <a:latin typeface="Calibri"/>
                <a:cs typeface="Calibri"/>
              </a:rPr>
              <a:t>Requirement </a:t>
            </a:r>
            <a:r>
              <a:rPr sz="2000" spc="-15" dirty="0">
                <a:latin typeface="Calibri"/>
                <a:cs typeface="Calibri"/>
              </a:rPr>
              <a:t>to </a:t>
            </a:r>
            <a:r>
              <a:rPr sz="2000" dirty="0">
                <a:latin typeface="Calibri"/>
                <a:cs typeface="Calibri"/>
              </a:rPr>
              <a:t>describe </a:t>
            </a:r>
            <a:r>
              <a:rPr sz="2000" spc="-5" dirty="0">
                <a:latin typeface="Calibri"/>
                <a:cs typeface="Calibri"/>
              </a:rPr>
              <a:t>in </a:t>
            </a:r>
            <a:r>
              <a:rPr sz="2000" dirty="0">
                <a:latin typeface="Calibri"/>
                <a:cs typeface="Calibri"/>
              </a:rPr>
              <a:t>the </a:t>
            </a:r>
            <a:r>
              <a:rPr sz="2000" spc="-10" dirty="0">
                <a:latin typeface="Calibri"/>
                <a:cs typeface="Calibri"/>
              </a:rPr>
              <a:t>Project</a:t>
            </a:r>
            <a:r>
              <a:rPr sz="2000" spc="40" dirty="0">
                <a:latin typeface="Calibri"/>
                <a:cs typeface="Calibri"/>
              </a:rPr>
              <a:t> </a:t>
            </a:r>
            <a:r>
              <a:rPr sz="2000" spc="-5" dirty="0" smtClean="0">
                <a:latin typeface="Calibri"/>
                <a:cs typeface="Calibri"/>
              </a:rPr>
              <a:t>Description</a:t>
            </a:r>
            <a:r>
              <a:rPr lang="en-US" sz="2000" spc="-5" dirty="0" smtClean="0">
                <a:latin typeface="Calibri"/>
                <a:cs typeface="Calibri"/>
              </a:rPr>
              <a:t> </a:t>
            </a:r>
          </a:p>
          <a:p>
            <a:pPr marL="1384300" lvl="2" indent="-451484">
              <a:spcBef>
                <a:spcPts val="500"/>
              </a:spcBef>
              <a:buFont typeface="Arial"/>
              <a:buChar char="•"/>
              <a:tabLst>
                <a:tab pos="926465" algn="l"/>
                <a:tab pos="927100" algn="l"/>
              </a:tabLst>
            </a:pPr>
            <a:endParaRPr lang="en-US" sz="2000" spc="-5" dirty="0" smtClean="0">
              <a:latin typeface="Calibri"/>
              <a:cs typeface="Calibri"/>
            </a:endParaRPr>
          </a:p>
          <a:p>
            <a:pPr marL="818516" lvl="1" indent="-342900">
              <a:spcBef>
                <a:spcPts val="500"/>
              </a:spcBef>
              <a:buFont typeface="Wingdings" panose="05000000000000000000" pitchFamily="2" charset="2"/>
              <a:buChar char="v"/>
              <a:tabLst>
                <a:tab pos="926465" algn="l"/>
                <a:tab pos="927100" algn="l"/>
              </a:tabLst>
            </a:pPr>
            <a:r>
              <a:rPr lang="en-US" sz="2200" spc="-10" dirty="0" smtClean="0">
                <a:cs typeface="Calibri"/>
              </a:rPr>
              <a:t>Synergistic </a:t>
            </a:r>
            <a:r>
              <a:rPr lang="en-US" sz="2200" dirty="0">
                <a:cs typeface="Calibri"/>
              </a:rPr>
              <a:t>Activities section </a:t>
            </a:r>
            <a:r>
              <a:rPr lang="en-US" sz="2200" spc="-5" dirty="0">
                <a:cs typeface="Calibri"/>
              </a:rPr>
              <a:t>of </a:t>
            </a:r>
            <a:r>
              <a:rPr lang="en-US" sz="2200" dirty="0">
                <a:cs typeface="Calibri"/>
              </a:rPr>
              <a:t>the </a:t>
            </a:r>
            <a:r>
              <a:rPr lang="en-US" sz="2200" spc="-10" dirty="0">
                <a:cs typeface="Calibri"/>
              </a:rPr>
              <a:t>biographical </a:t>
            </a:r>
            <a:r>
              <a:rPr lang="en-US" sz="2200" spc="-25" dirty="0">
                <a:cs typeface="Calibri"/>
              </a:rPr>
              <a:t>sketch </a:t>
            </a:r>
            <a:r>
              <a:rPr lang="en-US" sz="2200" dirty="0">
                <a:cs typeface="Calibri"/>
              </a:rPr>
              <a:t>is </a:t>
            </a:r>
            <a:r>
              <a:rPr lang="en-US" sz="2200" spc="-5" dirty="0">
                <a:cs typeface="Calibri"/>
              </a:rPr>
              <a:t>limited </a:t>
            </a:r>
            <a:r>
              <a:rPr lang="en-US" sz="2200" spc="-15" dirty="0">
                <a:cs typeface="Calibri"/>
              </a:rPr>
              <a:t>to </a:t>
            </a:r>
            <a:r>
              <a:rPr lang="en-US" sz="2200" spc="-10" dirty="0" smtClean="0">
                <a:cs typeface="Calibri"/>
              </a:rPr>
              <a:t>five </a:t>
            </a:r>
            <a:r>
              <a:rPr lang="en-US" sz="2200" b="1" spc="-10" dirty="0" smtClean="0">
                <a:cs typeface="Calibri"/>
              </a:rPr>
              <a:t>(5)</a:t>
            </a:r>
            <a:r>
              <a:rPr lang="en-US" sz="2200" spc="-10" dirty="0" smtClean="0">
                <a:cs typeface="Calibri"/>
              </a:rPr>
              <a:t>  </a:t>
            </a:r>
            <a:r>
              <a:rPr lang="en-US" sz="2200" spc="-5" dirty="0">
                <a:cs typeface="Calibri"/>
              </a:rPr>
              <a:t>distinct </a:t>
            </a:r>
            <a:r>
              <a:rPr lang="en-US" sz="2200" spc="-15" dirty="0">
                <a:cs typeface="Calibri"/>
              </a:rPr>
              <a:t>examples</a:t>
            </a:r>
            <a:r>
              <a:rPr lang="en-US" sz="2200" spc="-60" dirty="0">
                <a:cs typeface="Calibri"/>
              </a:rPr>
              <a:t> </a:t>
            </a:r>
            <a:r>
              <a:rPr lang="en-US" sz="2200" spc="-5" dirty="0" smtClean="0">
                <a:cs typeface="Calibri"/>
              </a:rPr>
              <a:t>only</a:t>
            </a:r>
            <a:endParaRPr lang="en-US" sz="2200" spc="-5" dirty="0" smtClean="0">
              <a:latin typeface="Calibri"/>
              <a:cs typeface="Calibri"/>
            </a:endParaRPr>
          </a:p>
        </p:txBody>
      </p:sp>
    </p:spTree>
    <p:extLst>
      <p:ext uri="{BB962C8B-B14F-4D97-AF65-F5344CB8AC3E}">
        <p14:creationId xmlns:p14="http://schemas.microsoft.com/office/powerpoint/2010/main" val="22025334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614" y="152400"/>
            <a:ext cx="7924800" cy="1066800"/>
          </a:xfrm>
        </p:spPr>
        <p:txBody>
          <a:bodyPr/>
          <a:lstStyle/>
          <a:p>
            <a:r>
              <a:rPr lang="en-US" dirty="0"/>
              <a:t>NSF – Agency Update</a:t>
            </a:r>
          </a:p>
        </p:txBody>
      </p:sp>
      <p:sp>
        <p:nvSpPr>
          <p:cNvPr id="3" name="Slide Number Placeholder 2"/>
          <p:cNvSpPr>
            <a:spLocks noGrp="1"/>
          </p:cNvSpPr>
          <p:nvPr>
            <p:ph type="sldNum" sz="quarter" idx="12"/>
          </p:nvPr>
        </p:nvSpPr>
        <p:spPr/>
        <p:txBody>
          <a:bodyPr/>
          <a:lstStyle/>
          <a:p>
            <a:fld id="{6110038D-A307-41DF-A32A-3891FCEC6260}" type="slidenum">
              <a:rPr lang="en-US" smtClean="0"/>
              <a:pPr/>
              <a:t>51</a:t>
            </a:fld>
            <a:endParaRPr lang="en-US" dirty="0"/>
          </a:p>
        </p:txBody>
      </p:sp>
      <p:sp>
        <p:nvSpPr>
          <p:cNvPr id="8" name="object 21"/>
          <p:cNvSpPr txBox="1"/>
          <p:nvPr/>
        </p:nvSpPr>
        <p:spPr>
          <a:xfrm>
            <a:off x="762000" y="1646287"/>
            <a:ext cx="7696200" cy="4209486"/>
          </a:xfrm>
          <a:prstGeom prst="rect">
            <a:avLst/>
          </a:prstGeom>
        </p:spPr>
        <p:txBody>
          <a:bodyPr vert="horz" wrap="square" lIns="0" tIns="13335" rIns="0" bIns="0" rtlCol="0">
            <a:spAutoFit/>
          </a:bodyPr>
          <a:lstStyle/>
          <a:p>
            <a:pPr marL="12700">
              <a:lnSpc>
                <a:spcPct val="100000"/>
              </a:lnSpc>
              <a:spcBef>
                <a:spcPts val="2185"/>
              </a:spcBef>
              <a:tabLst>
                <a:tab pos="469265" algn="l"/>
                <a:tab pos="469900" algn="l"/>
              </a:tabLst>
            </a:pPr>
            <a:r>
              <a:rPr lang="en-US" sz="2400" b="1" spc="-5" dirty="0" smtClean="0">
                <a:latin typeface="Calibri"/>
                <a:cs typeface="Calibri"/>
              </a:rPr>
              <a:t>NSF PAPPG effective January 28, 2019</a:t>
            </a:r>
          </a:p>
          <a:p>
            <a:pPr marL="12700" marR="223520">
              <a:lnSpc>
                <a:spcPct val="100000"/>
              </a:lnSpc>
              <a:spcBef>
                <a:spcPts val="105"/>
              </a:spcBef>
              <a:tabLst>
                <a:tab pos="469265" algn="l"/>
                <a:tab pos="469900" algn="l"/>
              </a:tabLst>
            </a:pPr>
            <a:endParaRPr lang="en-US" sz="2000" spc="-5" dirty="0" smtClean="0">
              <a:cs typeface="Calibri"/>
            </a:endParaRPr>
          </a:p>
          <a:p>
            <a:pPr marL="812800" marR="223520" lvl="1" indent="-342900">
              <a:spcBef>
                <a:spcPts val="105"/>
              </a:spcBef>
              <a:buFont typeface="Wingdings" panose="05000000000000000000" pitchFamily="2" charset="2"/>
              <a:buChar char="v"/>
              <a:tabLst>
                <a:tab pos="469265" algn="l"/>
                <a:tab pos="469900" algn="l"/>
              </a:tabLst>
            </a:pPr>
            <a:r>
              <a:rPr lang="en-US" sz="2000" spc="-5" dirty="0" smtClean="0">
                <a:cs typeface="Calibri"/>
              </a:rPr>
              <a:t>Eligibility </a:t>
            </a:r>
            <a:r>
              <a:rPr lang="en-US" sz="2000" spc="-25" dirty="0">
                <a:cs typeface="Calibri"/>
              </a:rPr>
              <a:t>for </a:t>
            </a:r>
            <a:r>
              <a:rPr lang="en-US" sz="2000" spc="-10" dirty="0">
                <a:cs typeface="Calibri"/>
              </a:rPr>
              <a:t>unaffiliated </a:t>
            </a:r>
            <a:r>
              <a:rPr lang="en-US" sz="2000" spc="-5" dirty="0">
                <a:cs typeface="Calibri"/>
              </a:rPr>
              <a:t>individuals has been </a:t>
            </a:r>
            <a:r>
              <a:rPr lang="en-US" sz="2000" spc="-10" dirty="0">
                <a:cs typeface="Calibri"/>
              </a:rPr>
              <a:t>revised </a:t>
            </a:r>
            <a:r>
              <a:rPr lang="en-US" sz="2000" spc="-15" dirty="0">
                <a:cs typeface="Calibri"/>
              </a:rPr>
              <a:t>to </a:t>
            </a:r>
            <a:r>
              <a:rPr lang="en-US" sz="2000" spc="-25" dirty="0">
                <a:cs typeface="Calibri"/>
              </a:rPr>
              <a:t>state </a:t>
            </a:r>
            <a:r>
              <a:rPr lang="en-US" sz="2000" spc="-10" dirty="0">
                <a:cs typeface="Calibri"/>
              </a:rPr>
              <a:t>that </a:t>
            </a:r>
            <a:r>
              <a:rPr lang="en-US" sz="2000" dirty="0">
                <a:cs typeface="Calibri"/>
              </a:rPr>
              <a:t>unless  </a:t>
            </a:r>
            <a:r>
              <a:rPr lang="en-US" sz="2000" spc="-5" dirty="0">
                <a:cs typeface="Calibri"/>
              </a:rPr>
              <a:t>specifically </a:t>
            </a:r>
            <a:r>
              <a:rPr lang="en-US" sz="2000" spc="-10" dirty="0">
                <a:cs typeface="Calibri"/>
              </a:rPr>
              <a:t>authorized </a:t>
            </a:r>
            <a:r>
              <a:rPr lang="en-US" sz="2000" dirty="0">
                <a:cs typeface="Calibri"/>
              </a:rPr>
              <a:t>in an NSF </a:t>
            </a:r>
            <a:r>
              <a:rPr lang="en-US" sz="2000" spc="-5" dirty="0">
                <a:cs typeface="Calibri"/>
              </a:rPr>
              <a:t>solicitation </a:t>
            </a:r>
            <a:r>
              <a:rPr lang="en-US" sz="2000" dirty="0">
                <a:cs typeface="Calibri"/>
              </a:rPr>
              <a:t>(i.e., </a:t>
            </a:r>
            <a:r>
              <a:rPr lang="en-US" sz="2000" spc="-15" dirty="0">
                <a:cs typeface="Calibri"/>
              </a:rPr>
              <a:t>postdoctoral fellows),  </a:t>
            </a:r>
            <a:r>
              <a:rPr lang="en-US" sz="2000" b="1" spc="-10" dirty="0">
                <a:cs typeface="Calibri"/>
              </a:rPr>
              <a:t>unaffiliated </a:t>
            </a:r>
            <a:r>
              <a:rPr lang="en-US" sz="2000" b="1" spc="-5" dirty="0">
                <a:cs typeface="Calibri"/>
              </a:rPr>
              <a:t>individuals </a:t>
            </a:r>
            <a:r>
              <a:rPr lang="en-US" sz="2000" b="1" spc="-15" dirty="0">
                <a:cs typeface="Calibri"/>
              </a:rPr>
              <a:t>are </a:t>
            </a:r>
            <a:r>
              <a:rPr lang="en-US" sz="2000" b="1" spc="-5" dirty="0">
                <a:cs typeface="Calibri"/>
              </a:rPr>
              <a:t>ineligible </a:t>
            </a:r>
            <a:r>
              <a:rPr lang="en-US" sz="2000" b="1" spc="-15" dirty="0">
                <a:cs typeface="Calibri"/>
              </a:rPr>
              <a:t>to </a:t>
            </a:r>
            <a:r>
              <a:rPr lang="en-US" sz="2000" b="1" spc="-10" dirty="0">
                <a:cs typeface="Calibri"/>
              </a:rPr>
              <a:t>receive direct </a:t>
            </a:r>
            <a:r>
              <a:rPr lang="en-US" sz="2000" b="1" spc="-5" dirty="0">
                <a:cs typeface="Calibri"/>
              </a:rPr>
              <a:t>funding </a:t>
            </a:r>
            <a:r>
              <a:rPr lang="en-US" sz="2000" b="1" spc="-15" dirty="0">
                <a:cs typeface="Calibri"/>
              </a:rPr>
              <a:t>from</a:t>
            </a:r>
            <a:r>
              <a:rPr lang="en-US" sz="2000" b="1" spc="-25" dirty="0">
                <a:cs typeface="Calibri"/>
              </a:rPr>
              <a:t> </a:t>
            </a:r>
            <a:r>
              <a:rPr lang="en-US" sz="2000" b="1" dirty="0">
                <a:cs typeface="Calibri"/>
              </a:rPr>
              <a:t>NSF</a:t>
            </a:r>
          </a:p>
          <a:p>
            <a:pPr marL="812800" lvl="1" indent="-342900">
              <a:spcBef>
                <a:spcPts val="994"/>
              </a:spcBef>
              <a:buFont typeface="Wingdings" panose="05000000000000000000" pitchFamily="2" charset="2"/>
              <a:buChar char="v"/>
              <a:tabLst>
                <a:tab pos="469265" algn="l"/>
                <a:tab pos="469900" algn="l"/>
              </a:tabLst>
            </a:pPr>
            <a:r>
              <a:rPr lang="en-US" sz="2000" spc="-10" dirty="0" smtClean="0">
                <a:cs typeface="Calibri"/>
              </a:rPr>
              <a:t>Participant </a:t>
            </a:r>
            <a:r>
              <a:rPr lang="en-US" sz="2000" spc="-5" dirty="0">
                <a:cs typeface="Calibri"/>
              </a:rPr>
              <a:t>Support</a:t>
            </a:r>
            <a:r>
              <a:rPr lang="en-US" sz="2000" spc="-15" dirty="0">
                <a:cs typeface="Calibri"/>
              </a:rPr>
              <a:t> </a:t>
            </a:r>
            <a:r>
              <a:rPr lang="en-US" sz="2000" spc="-5" dirty="0">
                <a:cs typeface="Calibri"/>
              </a:rPr>
              <a:t>enhancements</a:t>
            </a:r>
            <a:endParaRPr lang="en-US" sz="2000" dirty="0">
              <a:cs typeface="Calibri"/>
            </a:endParaRPr>
          </a:p>
          <a:p>
            <a:pPr marL="927100" lvl="1" indent="-451484">
              <a:lnSpc>
                <a:spcPct val="100000"/>
              </a:lnSpc>
              <a:spcBef>
                <a:spcPts val="520"/>
              </a:spcBef>
              <a:buFont typeface="Arial"/>
              <a:buChar char="•"/>
              <a:tabLst>
                <a:tab pos="926465" algn="l"/>
                <a:tab pos="927100" algn="l"/>
              </a:tabLst>
            </a:pPr>
            <a:r>
              <a:rPr lang="en-US" sz="2000" spc="-15" dirty="0">
                <a:cs typeface="Calibri"/>
              </a:rPr>
              <a:t>Speaker </a:t>
            </a:r>
            <a:r>
              <a:rPr lang="en-US" sz="2000" spc="-5" dirty="0">
                <a:cs typeface="Calibri"/>
              </a:rPr>
              <a:t>vs.</a:t>
            </a:r>
            <a:r>
              <a:rPr lang="en-US" sz="2000" dirty="0">
                <a:cs typeface="Calibri"/>
              </a:rPr>
              <a:t> </a:t>
            </a:r>
            <a:r>
              <a:rPr lang="en-US" sz="2000" spc="-10" dirty="0">
                <a:cs typeface="Calibri"/>
              </a:rPr>
              <a:t>Participant</a:t>
            </a:r>
            <a:endParaRPr lang="en-US" sz="2000" dirty="0">
              <a:cs typeface="Calibri"/>
            </a:endParaRPr>
          </a:p>
          <a:p>
            <a:pPr marL="927100" lvl="1" indent="-451484">
              <a:lnSpc>
                <a:spcPct val="100000"/>
              </a:lnSpc>
              <a:spcBef>
                <a:spcPts val="500"/>
              </a:spcBef>
              <a:buFont typeface="Arial"/>
              <a:buChar char="•"/>
              <a:tabLst>
                <a:tab pos="926465" algn="l"/>
                <a:tab pos="927100" algn="l"/>
              </a:tabLst>
            </a:pPr>
            <a:r>
              <a:rPr lang="en-US" sz="2000" spc="-5" dirty="0">
                <a:cs typeface="Calibri"/>
              </a:rPr>
              <a:t>Inclusion of </a:t>
            </a:r>
            <a:r>
              <a:rPr lang="en-US" sz="2000" spc="-15" dirty="0">
                <a:cs typeface="Calibri"/>
              </a:rPr>
              <a:t>answers to </a:t>
            </a:r>
            <a:r>
              <a:rPr lang="en-US" sz="2000" spc="-45" dirty="0">
                <a:cs typeface="Calibri"/>
              </a:rPr>
              <a:t>FAQs </a:t>
            </a:r>
            <a:r>
              <a:rPr lang="en-US" sz="2000" spc="-5" dirty="0">
                <a:cs typeface="Calibri"/>
              </a:rPr>
              <a:t>on this</a:t>
            </a:r>
            <a:r>
              <a:rPr lang="en-US" sz="2000" spc="114" dirty="0">
                <a:cs typeface="Calibri"/>
              </a:rPr>
              <a:t> </a:t>
            </a:r>
            <a:r>
              <a:rPr lang="en-US" sz="2000" spc="-10" dirty="0" smtClean="0">
                <a:cs typeface="Calibri"/>
              </a:rPr>
              <a:t>topic</a:t>
            </a:r>
          </a:p>
          <a:p>
            <a:pPr marL="475616" lvl="1">
              <a:spcBef>
                <a:spcPts val="500"/>
              </a:spcBef>
              <a:tabLst>
                <a:tab pos="926465" algn="l"/>
                <a:tab pos="927100" algn="l"/>
              </a:tabLst>
            </a:pPr>
            <a:endParaRPr lang="en-US" sz="2000" spc="-15" dirty="0" smtClean="0">
              <a:cs typeface="Calibri"/>
            </a:endParaRPr>
          </a:p>
          <a:p>
            <a:pPr marL="818516" lvl="1" indent="-342900">
              <a:spcBef>
                <a:spcPts val="500"/>
              </a:spcBef>
              <a:buFont typeface="Wingdings" panose="05000000000000000000" pitchFamily="2" charset="2"/>
              <a:buChar char="v"/>
              <a:tabLst>
                <a:tab pos="926465" algn="l"/>
                <a:tab pos="927100" algn="l"/>
              </a:tabLst>
            </a:pPr>
            <a:r>
              <a:rPr lang="en-US" sz="2000" spc="-15" dirty="0" smtClean="0">
                <a:cs typeface="Calibri"/>
              </a:rPr>
              <a:t>Conference </a:t>
            </a:r>
            <a:r>
              <a:rPr lang="en-US" sz="2000" spc="-10" dirty="0">
                <a:cs typeface="Calibri"/>
              </a:rPr>
              <a:t>proposals over </a:t>
            </a:r>
            <a:r>
              <a:rPr lang="en-US" sz="2000" dirty="0">
                <a:cs typeface="Calibri"/>
              </a:rPr>
              <a:t>$50,000 </a:t>
            </a:r>
            <a:r>
              <a:rPr lang="en-US" sz="2000" spc="-5" dirty="0">
                <a:cs typeface="Calibri"/>
              </a:rPr>
              <a:t>and equipment </a:t>
            </a:r>
            <a:r>
              <a:rPr lang="en-US" sz="2000" spc="-10" dirty="0">
                <a:cs typeface="Calibri"/>
              </a:rPr>
              <a:t>proposals must  </a:t>
            </a:r>
            <a:r>
              <a:rPr lang="en-US" sz="2000" dirty="0">
                <a:cs typeface="Calibri"/>
              </a:rPr>
              <a:t>include </a:t>
            </a:r>
            <a:r>
              <a:rPr lang="en-US" sz="2000" spc="-15" dirty="0">
                <a:cs typeface="Calibri"/>
              </a:rPr>
              <a:t>Collaborators </a:t>
            </a:r>
            <a:r>
              <a:rPr lang="en-US" sz="2000" dirty="0">
                <a:cs typeface="Calibri"/>
              </a:rPr>
              <a:t>and Other </a:t>
            </a:r>
            <a:r>
              <a:rPr lang="en-US" sz="2000" spc="-5" dirty="0">
                <a:cs typeface="Calibri"/>
              </a:rPr>
              <a:t>Affiliations</a:t>
            </a:r>
            <a:r>
              <a:rPr lang="en-US" sz="2000" spc="-75" dirty="0">
                <a:cs typeface="Calibri"/>
              </a:rPr>
              <a:t> </a:t>
            </a:r>
            <a:r>
              <a:rPr lang="en-US" sz="2000" spc="-10" dirty="0" smtClean="0">
                <a:cs typeface="Calibri"/>
              </a:rPr>
              <a:t>information</a:t>
            </a:r>
            <a:endParaRPr lang="en-US" sz="2000" dirty="0">
              <a:cs typeface="Calibri"/>
            </a:endParaRPr>
          </a:p>
        </p:txBody>
      </p:sp>
    </p:spTree>
    <p:extLst>
      <p:ext uri="{BB962C8B-B14F-4D97-AF65-F5344CB8AC3E}">
        <p14:creationId xmlns:p14="http://schemas.microsoft.com/office/powerpoint/2010/main" val="26034842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ONR </a:t>
            </a:r>
            <a:r>
              <a:rPr lang="en-US" dirty="0"/>
              <a:t>– Agency Update</a:t>
            </a:r>
          </a:p>
        </p:txBody>
      </p:sp>
      <p:sp>
        <p:nvSpPr>
          <p:cNvPr id="3" name="Slide Number Placeholder 2"/>
          <p:cNvSpPr>
            <a:spLocks noGrp="1"/>
          </p:cNvSpPr>
          <p:nvPr>
            <p:ph type="sldNum" sz="quarter" idx="12"/>
          </p:nvPr>
        </p:nvSpPr>
        <p:spPr/>
        <p:txBody>
          <a:bodyPr/>
          <a:lstStyle/>
          <a:p>
            <a:fld id="{6110038D-A307-41DF-A32A-3891FCEC6260}" type="slidenum">
              <a:rPr lang="en-US" smtClean="0"/>
              <a:pPr/>
              <a:t>52</a:t>
            </a:fld>
            <a:endParaRPr lang="en-US" dirty="0"/>
          </a:p>
        </p:txBody>
      </p:sp>
      <p:sp>
        <p:nvSpPr>
          <p:cNvPr id="8" name="object 21"/>
          <p:cNvSpPr txBox="1"/>
          <p:nvPr/>
        </p:nvSpPr>
        <p:spPr>
          <a:xfrm>
            <a:off x="762000" y="1660539"/>
            <a:ext cx="7696200" cy="4486485"/>
          </a:xfrm>
          <a:prstGeom prst="rect">
            <a:avLst/>
          </a:prstGeom>
        </p:spPr>
        <p:txBody>
          <a:bodyPr vert="horz" wrap="square" lIns="0" tIns="13335" rIns="0" bIns="0" rtlCol="0">
            <a:spAutoFit/>
          </a:bodyPr>
          <a:lstStyle/>
          <a:p>
            <a:pPr marL="12700" marR="223520">
              <a:lnSpc>
                <a:spcPct val="100000"/>
              </a:lnSpc>
              <a:spcBef>
                <a:spcPts val="105"/>
              </a:spcBef>
              <a:tabLst>
                <a:tab pos="469265" algn="l"/>
                <a:tab pos="469900" algn="l"/>
              </a:tabLst>
            </a:pPr>
            <a:r>
              <a:rPr lang="en-US" sz="2400" b="1" dirty="0" smtClean="0">
                <a:cs typeface="Calibri"/>
              </a:rPr>
              <a:t>Office of Naval Research (ONR) </a:t>
            </a:r>
          </a:p>
          <a:p>
            <a:pPr marL="12700" marR="223520">
              <a:lnSpc>
                <a:spcPct val="100000"/>
              </a:lnSpc>
              <a:spcBef>
                <a:spcPts val="105"/>
              </a:spcBef>
              <a:tabLst>
                <a:tab pos="469265" algn="l"/>
                <a:tab pos="469900" algn="l"/>
              </a:tabLst>
            </a:pPr>
            <a:endParaRPr lang="en-US" sz="2000" dirty="0">
              <a:cs typeface="Calibri"/>
            </a:endParaRPr>
          </a:p>
          <a:p>
            <a:pPr marL="12700" marR="223520">
              <a:lnSpc>
                <a:spcPct val="100000"/>
              </a:lnSpc>
              <a:spcBef>
                <a:spcPts val="105"/>
              </a:spcBef>
              <a:tabLst>
                <a:tab pos="469265" algn="l"/>
                <a:tab pos="469900" algn="l"/>
              </a:tabLst>
            </a:pPr>
            <a:r>
              <a:rPr lang="en-US" sz="2000" dirty="0" smtClean="0">
                <a:cs typeface="Calibri"/>
              </a:rPr>
              <a:t>Going forward ONR is likely to fund </a:t>
            </a:r>
            <a:r>
              <a:rPr lang="en-US" sz="2000" dirty="0">
                <a:cs typeface="Calibri"/>
              </a:rPr>
              <a:t>research grants with initial increment for:</a:t>
            </a:r>
          </a:p>
          <a:p>
            <a:pPr marL="812800" marR="223520" lvl="1" indent="-342900">
              <a:spcBef>
                <a:spcPts val="105"/>
              </a:spcBef>
              <a:buFont typeface="Arial" panose="020B0604020202020204" pitchFamily="34" charset="0"/>
              <a:buChar char="•"/>
              <a:tabLst>
                <a:tab pos="469265" algn="l"/>
                <a:tab pos="469900" algn="l"/>
              </a:tabLst>
            </a:pPr>
            <a:r>
              <a:rPr lang="en-US" sz="2000" dirty="0" smtClean="0">
                <a:cs typeface="Calibri"/>
              </a:rPr>
              <a:t>24 </a:t>
            </a:r>
            <a:r>
              <a:rPr lang="en-US" sz="2000" dirty="0">
                <a:cs typeface="Calibri"/>
              </a:rPr>
              <a:t>months and annually thereafter, or</a:t>
            </a:r>
          </a:p>
          <a:p>
            <a:pPr marL="812800" marR="223520" lvl="1" indent="-342900">
              <a:spcBef>
                <a:spcPts val="105"/>
              </a:spcBef>
              <a:buFont typeface="Arial" panose="020B0604020202020204" pitchFamily="34" charset="0"/>
              <a:buChar char="•"/>
              <a:tabLst>
                <a:tab pos="469265" algn="l"/>
                <a:tab pos="469900" algn="l"/>
              </a:tabLst>
            </a:pPr>
            <a:r>
              <a:rPr lang="en-US" sz="2000" dirty="0" smtClean="0">
                <a:cs typeface="Calibri"/>
              </a:rPr>
              <a:t>If P.I</a:t>
            </a:r>
            <a:r>
              <a:rPr lang="en-US" sz="2000" dirty="0">
                <a:cs typeface="Calibri"/>
              </a:rPr>
              <a:t>. </a:t>
            </a:r>
            <a:r>
              <a:rPr lang="en-US" sz="2000" dirty="0" smtClean="0">
                <a:cs typeface="Calibri"/>
              </a:rPr>
              <a:t>does not have a </a:t>
            </a:r>
            <a:r>
              <a:rPr lang="en-US" sz="2000" dirty="0">
                <a:cs typeface="Calibri"/>
              </a:rPr>
              <a:t>proven track record, </a:t>
            </a:r>
            <a:r>
              <a:rPr lang="en-US" sz="2000" dirty="0" smtClean="0">
                <a:cs typeface="Calibri"/>
              </a:rPr>
              <a:t>12 </a:t>
            </a:r>
            <a:r>
              <a:rPr lang="en-US" sz="2000" dirty="0">
                <a:cs typeface="Calibri"/>
              </a:rPr>
              <a:t>months and then a subsequent 24 month </a:t>
            </a:r>
            <a:r>
              <a:rPr lang="en-US" sz="2000" dirty="0" smtClean="0">
                <a:cs typeface="Calibri"/>
              </a:rPr>
              <a:t>increment </a:t>
            </a:r>
            <a:r>
              <a:rPr lang="en-US" sz="2000" dirty="0">
                <a:cs typeface="Calibri"/>
              </a:rPr>
              <a:t>if sufficient progress is </a:t>
            </a:r>
            <a:r>
              <a:rPr lang="en-US" sz="2000" dirty="0" smtClean="0">
                <a:cs typeface="Calibri"/>
              </a:rPr>
              <a:t>demonstrated</a:t>
            </a:r>
          </a:p>
          <a:p>
            <a:pPr marL="12700" marR="223520">
              <a:lnSpc>
                <a:spcPct val="100000"/>
              </a:lnSpc>
              <a:spcBef>
                <a:spcPts val="105"/>
              </a:spcBef>
              <a:tabLst>
                <a:tab pos="469265" algn="l"/>
                <a:tab pos="469900" algn="l"/>
              </a:tabLst>
            </a:pPr>
            <a:endParaRPr lang="en-US" sz="2000" dirty="0">
              <a:cs typeface="Calibri"/>
            </a:endParaRPr>
          </a:p>
          <a:p>
            <a:pPr marL="12700" marR="223520">
              <a:lnSpc>
                <a:spcPct val="100000"/>
              </a:lnSpc>
              <a:spcBef>
                <a:spcPts val="105"/>
              </a:spcBef>
              <a:tabLst>
                <a:tab pos="469265" algn="l"/>
                <a:tab pos="469900" algn="l"/>
              </a:tabLst>
            </a:pPr>
            <a:r>
              <a:rPr lang="en-US" sz="2000" dirty="0" smtClean="0">
                <a:cs typeface="Calibri"/>
              </a:rPr>
              <a:t> •</a:t>
            </a:r>
            <a:r>
              <a:rPr lang="en-US" sz="2000" dirty="0">
                <a:cs typeface="Calibri"/>
              </a:rPr>
              <a:t>	</a:t>
            </a:r>
            <a:r>
              <a:rPr lang="en-US" sz="2000" dirty="0" smtClean="0">
                <a:cs typeface="Calibri"/>
              </a:rPr>
              <a:t>Intention </a:t>
            </a:r>
            <a:r>
              <a:rPr lang="en-US" sz="2000" dirty="0">
                <a:cs typeface="Calibri"/>
              </a:rPr>
              <a:t>is to ensure ONR projects can attract and retain the best and brightest researchers and graduate </a:t>
            </a:r>
            <a:r>
              <a:rPr lang="en-US" sz="2000" dirty="0" smtClean="0">
                <a:cs typeface="Calibri"/>
              </a:rPr>
              <a:t>students</a:t>
            </a:r>
          </a:p>
          <a:p>
            <a:pPr marL="12700" marR="223520">
              <a:lnSpc>
                <a:spcPct val="100000"/>
              </a:lnSpc>
              <a:spcBef>
                <a:spcPts val="105"/>
              </a:spcBef>
              <a:tabLst>
                <a:tab pos="469265" algn="l"/>
                <a:tab pos="469900" algn="l"/>
              </a:tabLst>
            </a:pPr>
            <a:endParaRPr lang="en-US" sz="2000" dirty="0">
              <a:cs typeface="Calibri"/>
            </a:endParaRPr>
          </a:p>
          <a:p>
            <a:pPr marL="12700" marR="223520">
              <a:lnSpc>
                <a:spcPct val="100000"/>
              </a:lnSpc>
              <a:spcBef>
                <a:spcPts val="105"/>
              </a:spcBef>
              <a:tabLst>
                <a:tab pos="469265" algn="l"/>
                <a:tab pos="469900" algn="l"/>
              </a:tabLst>
            </a:pPr>
            <a:r>
              <a:rPr lang="en-US" sz="2000" dirty="0">
                <a:cs typeface="Calibri"/>
              </a:rPr>
              <a:t>•	The more reliable funding stream resulting from this </a:t>
            </a:r>
            <a:r>
              <a:rPr lang="en-US" sz="2000" dirty="0" smtClean="0">
                <a:cs typeface="Calibri"/>
              </a:rPr>
              <a:t>change </a:t>
            </a:r>
            <a:r>
              <a:rPr lang="en-US" sz="2000" dirty="0">
                <a:cs typeface="Calibri"/>
              </a:rPr>
              <a:t>is expected to </a:t>
            </a:r>
            <a:r>
              <a:rPr lang="en-US" sz="2000" u="sng" dirty="0">
                <a:cs typeface="Calibri"/>
              </a:rPr>
              <a:t>limit the number of No Funds Extension </a:t>
            </a:r>
            <a:r>
              <a:rPr lang="en-US" sz="2000" u="sng" dirty="0" smtClean="0">
                <a:cs typeface="Calibri"/>
              </a:rPr>
              <a:t>requests</a:t>
            </a:r>
            <a:endParaRPr lang="en-US" sz="2000" dirty="0">
              <a:cs typeface="Calibri"/>
            </a:endParaRPr>
          </a:p>
        </p:txBody>
      </p:sp>
    </p:spTree>
    <p:extLst>
      <p:ext uri="{BB962C8B-B14F-4D97-AF65-F5344CB8AC3E}">
        <p14:creationId xmlns:p14="http://schemas.microsoft.com/office/powerpoint/2010/main" val="24217502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ONR – Agency Update</a:t>
            </a:r>
          </a:p>
        </p:txBody>
      </p:sp>
      <p:sp>
        <p:nvSpPr>
          <p:cNvPr id="3" name="Slide Number Placeholder 2"/>
          <p:cNvSpPr>
            <a:spLocks noGrp="1"/>
          </p:cNvSpPr>
          <p:nvPr>
            <p:ph type="sldNum" sz="quarter" idx="12"/>
          </p:nvPr>
        </p:nvSpPr>
        <p:spPr/>
        <p:txBody>
          <a:bodyPr/>
          <a:lstStyle/>
          <a:p>
            <a:fld id="{6110038D-A307-41DF-A32A-3891FCEC6260}" type="slidenum">
              <a:rPr lang="en-US" smtClean="0"/>
              <a:pPr/>
              <a:t>53</a:t>
            </a:fld>
            <a:endParaRPr lang="en-US" dirty="0"/>
          </a:p>
        </p:txBody>
      </p:sp>
      <p:sp>
        <p:nvSpPr>
          <p:cNvPr id="8" name="object 21"/>
          <p:cNvSpPr txBox="1"/>
          <p:nvPr/>
        </p:nvSpPr>
        <p:spPr>
          <a:xfrm>
            <a:off x="762000" y="1295400"/>
            <a:ext cx="7924800" cy="2293577"/>
          </a:xfrm>
          <a:prstGeom prst="rect">
            <a:avLst/>
          </a:prstGeom>
        </p:spPr>
        <p:txBody>
          <a:bodyPr vert="horz" wrap="square" lIns="0" tIns="13335" rIns="0" bIns="0" rtlCol="0">
            <a:spAutoFit/>
          </a:bodyPr>
          <a:lstStyle/>
          <a:p>
            <a:pPr marL="12700">
              <a:lnSpc>
                <a:spcPct val="100000"/>
              </a:lnSpc>
              <a:spcBef>
                <a:spcPts val="2185"/>
              </a:spcBef>
              <a:tabLst>
                <a:tab pos="469265" algn="l"/>
                <a:tab pos="469900" algn="l"/>
              </a:tabLst>
            </a:pPr>
            <a:endParaRPr lang="en-US" sz="2600" spc="-5" dirty="0">
              <a:latin typeface="Calibri"/>
              <a:cs typeface="Calibri"/>
            </a:endParaRPr>
          </a:p>
          <a:p>
            <a:pPr marL="12700" marR="223520">
              <a:lnSpc>
                <a:spcPct val="100000"/>
              </a:lnSpc>
              <a:spcBef>
                <a:spcPts val="105"/>
              </a:spcBef>
              <a:tabLst>
                <a:tab pos="469265" algn="l"/>
                <a:tab pos="469900" algn="l"/>
              </a:tabLst>
            </a:pPr>
            <a:r>
              <a:rPr lang="en-US" sz="2400" b="1" spc="-5" dirty="0" smtClean="0">
                <a:cs typeface="Calibri"/>
              </a:rPr>
              <a:t>Office of Naval Research (ONR)</a:t>
            </a:r>
          </a:p>
          <a:p>
            <a:pPr marL="18416">
              <a:spcBef>
                <a:spcPts val="500"/>
              </a:spcBef>
              <a:tabLst>
                <a:tab pos="926465" algn="l"/>
                <a:tab pos="927100" algn="l"/>
              </a:tabLst>
            </a:pPr>
            <a:endParaRPr lang="en-US" sz="2000" dirty="0" smtClean="0">
              <a:cs typeface="Calibri"/>
            </a:endParaRPr>
          </a:p>
          <a:p>
            <a:pPr marL="927100" lvl="1" indent="-451484">
              <a:lnSpc>
                <a:spcPct val="100000"/>
              </a:lnSpc>
              <a:spcBef>
                <a:spcPts val="500"/>
              </a:spcBef>
              <a:buFont typeface="Arial"/>
              <a:buChar char="•"/>
              <a:tabLst>
                <a:tab pos="926465" algn="l"/>
                <a:tab pos="927100" algn="l"/>
              </a:tabLst>
            </a:pPr>
            <a:r>
              <a:rPr lang="en-US" sz="2300" dirty="0" smtClean="0">
                <a:cs typeface="Calibri"/>
              </a:rPr>
              <a:t>ONR </a:t>
            </a:r>
            <a:r>
              <a:rPr lang="en-US" sz="2300" dirty="0">
                <a:cs typeface="Calibri"/>
              </a:rPr>
              <a:t>grant form no longer has summary description on page 2 of the reports required by grant, must look for those requirements in </a:t>
            </a:r>
            <a:r>
              <a:rPr lang="en-US" sz="2300" dirty="0" smtClean="0">
                <a:cs typeface="Calibri"/>
              </a:rPr>
              <a:t>the Award Terms &amp;Conditions</a:t>
            </a:r>
            <a:r>
              <a:rPr lang="en-US" sz="2300" dirty="0">
                <a:cs typeface="Calibri"/>
              </a:rPr>
              <a:t>.</a:t>
            </a:r>
            <a:endParaRPr sz="2300" dirty="0">
              <a:latin typeface="Calibri"/>
              <a:cs typeface="Calibri"/>
            </a:endParaRPr>
          </a:p>
        </p:txBody>
      </p:sp>
      <p:pic>
        <p:nvPicPr>
          <p:cNvPr id="4" name="Picture 3" descr="“crs_stat” obsoleto em 11gR2 e quais o substituíram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4114800"/>
            <a:ext cx="2101132" cy="1689722"/>
          </a:xfrm>
          <a:prstGeom prst="rect">
            <a:avLst/>
          </a:prstGeom>
        </p:spPr>
      </p:pic>
    </p:spTree>
    <p:extLst>
      <p:ext uri="{BB962C8B-B14F-4D97-AF65-F5344CB8AC3E}">
        <p14:creationId xmlns:p14="http://schemas.microsoft.com/office/powerpoint/2010/main" val="9920085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Air Force </a:t>
            </a:r>
            <a:r>
              <a:rPr lang="en-US" dirty="0"/>
              <a:t>– Agency Update</a:t>
            </a:r>
          </a:p>
        </p:txBody>
      </p:sp>
      <p:sp>
        <p:nvSpPr>
          <p:cNvPr id="3" name="Slide Number Placeholder 2"/>
          <p:cNvSpPr>
            <a:spLocks noGrp="1"/>
          </p:cNvSpPr>
          <p:nvPr>
            <p:ph type="sldNum" sz="quarter" idx="12"/>
          </p:nvPr>
        </p:nvSpPr>
        <p:spPr/>
        <p:txBody>
          <a:bodyPr/>
          <a:lstStyle/>
          <a:p>
            <a:fld id="{6110038D-A307-41DF-A32A-3891FCEC6260}" type="slidenum">
              <a:rPr lang="en-US" smtClean="0"/>
              <a:pPr/>
              <a:t>54</a:t>
            </a:fld>
            <a:endParaRPr lang="en-US" dirty="0"/>
          </a:p>
        </p:txBody>
      </p:sp>
      <p:sp>
        <p:nvSpPr>
          <p:cNvPr id="8" name="object 21"/>
          <p:cNvSpPr txBox="1"/>
          <p:nvPr/>
        </p:nvSpPr>
        <p:spPr>
          <a:xfrm>
            <a:off x="762000" y="1295400"/>
            <a:ext cx="7543800" cy="4953279"/>
          </a:xfrm>
          <a:prstGeom prst="rect">
            <a:avLst/>
          </a:prstGeom>
        </p:spPr>
        <p:txBody>
          <a:bodyPr vert="horz" wrap="square" lIns="0" tIns="13335" rIns="0" bIns="0" rtlCol="0">
            <a:spAutoFit/>
          </a:bodyPr>
          <a:lstStyle/>
          <a:p>
            <a:pPr marL="12700">
              <a:lnSpc>
                <a:spcPct val="100000"/>
              </a:lnSpc>
              <a:spcBef>
                <a:spcPts val="2185"/>
              </a:spcBef>
              <a:tabLst>
                <a:tab pos="469265" algn="l"/>
                <a:tab pos="469900" algn="l"/>
              </a:tabLst>
            </a:pPr>
            <a:endParaRPr lang="en-US" sz="2600" spc="-5" dirty="0">
              <a:latin typeface="Calibri"/>
              <a:cs typeface="Calibri"/>
            </a:endParaRPr>
          </a:p>
          <a:p>
            <a:pPr marL="12700" marR="223520">
              <a:lnSpc>
                <a:spcPct val="100000"/>
              </a:lnSpc>
              <a:spcBef>
                <a:spcPts val="105"/>
              </a:spcBef>
              <a:tabLst>
                <a:tab pos="469265" algn="l"/>
                <a:tab pos="469900" algn="l"/>
              </a:tabLst>
            </a:pPr>
            <a:r>
              <a:rPr lang="en-US" sz="2400" b="1" spc="-5" dirty="0" smtClean="0">
                <a:cs typeface="Calibri"/>
              </a:rPr>
              <a:t>Air Force Research Laboratory (ARL) and </a:t>
            </a:r>
          </a:p>
          <a:p>
            <a:pPr marL="12700" marR="223520">
              <a:lnSpc>
                <a:spcPct val="100000"/>
              </a:lnSpc>
              <a:spcBef>
                <a:spcPts val="105"/>
              </a:spcBef>
              <a:tabLst>
                <a:tab pos="469265" algn="l"/>
                <a:tab pos="469900" algn="l"/>
              </a:tabLst>
            </a:pPr>
            <a:r>
              <a:rPr lang="en-US" sz="2400" b="1" spc="-5" dirty="0" smtClean="0">
                <a:cs typeface="Calibri"/>
              </a:rPr>
              <a:t>Air </a:t>
            </a:r>
            <a:r>
              <a:rPr lang="en-US" sz="2400" b="1" spc="-5" dirty="0">
                <a:cs typeface="Calibri"/>
              </a:rPr>
              <a:t>Force Office of Scientific </a:t>
            </a:r>
            <a:r>
              <a:rPr lang="en-US" sz="2400" b="1" spc="-5" dirty="0" smtClean="0">
                <a:cs typeface="Calibri"/>
              </a:rPr>
              <a:t>Research (AFOSR)</a:t>
            </a:r>
          </a:p>
          <a:p>
            <a:pPr marL="18416">
              <a:spcBef>
                <a:spcPts val="500"/>
              </a:spcBef>
              <a:tabLst>
                <a:tab pos="926465" algn="l"/>
                <a:tab pos="927100" algn="l"/>
              </a:tabLst>
            </a:pPr>
            <a:endParaRPr lang="en-US" sz="2000" dirty="0" smtClean="0">
              <a:cs typeface="Calibri"/>
            </a:endParaRPr>
          </a:p>
          <a:p>
            <a:pPr marL="18416">
              <a:spcBef>
                <a:spcPts val="500"/>
              </a:spcBef>
              <a:tabLst>
                <a:tab pos="926465" algn="l"/>
                <a:tab pos="927100" algn="l"/>
              </a:tabLst>
            </a:pPr>
            <a:r>
              <a:rPr lang="en-US" sz="2000" dirty="0" smtClean="0">
                <a:cs typeface="Calibri"/>
              </a:rPr>
              <a:t>No-Cost </a:t>
            </a:r>
            <a:r>
              <a:rPr lang="en-US" sz="2000" dirty="0">
                <a:cs typeface="Calibri"/>
              </a:rPr>
              <a:t>Extension </a:t>
            </a:r>
            <a:r>
              <a:rPr lang="en-US" sz="2000" dirty="0" smtClean="0">
                <a:cs typeface="Calibri"/>
              </a:rPr>
              <a:t>Process</a:t>
            </a:r>
          </a:p>
          <a:p>
            <a:pPr marL="818516" lvl="1" indent="-342900">
              <a:spcBef>
                <a:spcPts val="500"/>
              </a:spcBef>
              <a:buFont typeface="Arial" panose="020B0604020202020204" pitchFamily="34" charset="0"/>
              <a:buChar char="•"/>
              <a:tabLst>
                <a:tab pos="926465" algn="l"/>
                <a:tab pos="927100" algn="l"/>
              </a:tabLst>
            </a:pPr>
            <a:r>
              <a:rPr lang="en-US" sz="2000" dirty="0" smtClean="0">
                <a:cs typeface="Calibri"/>
              </a:rPr>
              <a:t>Must </a:t>
            </a:r>
            <a:r>
              <a:rPr lang="en-US" sz="2000" dirty="0">
                <a:cs typeface="Calibri"/>
              </a:rPr>
              <a:t>be in </a:t>
            </a:r>
            <a:r>
              <a:rPr lang="en-US" sz="2000" dirty="0" smtClean="0">
                <a:cs typeface="Calibri"/>
              </a:rPr>
              <a:t>writing</a:t>
            </a:r>
          </a:p>
          <a:p>
            <a:pPr marL="818516" lvl="1" indent="-342900">
              <a:spcBef>
                <a:spcPts val="500"/>
              </a:spcBef>
              <a:buFont typeface="Arial" panose="020B0604020202020204" pitchFamily="34" charset="0"/>
              <a:buChar char="•"/>
              <a:tabLst>
                <a:tab pos="926465" algn="l"/>
                <a:tab pos="927100" algn="l"/>
              </a:tabLst>
            </a:pPr>
            <a:r>
              <a:rPr lang="en-US" sz="2000" dirty="0" smtClean="0">
                <a:cs typeface="Calibri"/>
              </a:rPr>
              <a:t>Must </a:t>
            </a:r>
            <a:r>
              <a:rPr lang="en-US" sz="2000" dirty="0">
                <a:cs typeface="Calibri"/>
              </a:rPr>
              <a:t>be submitted </a:t>
            </a:r>
            <a:r>
              <a:rPr lang="en-US" sz="2000" dirty="0" smtClean="0">
                <a:cs typeface="Calibri"/>
              </a:rPr>
              <a:t>by OSP/BMRA at </a:t>
            </a:r>
            <a:r>
              <a:rPr lang="en-US" sz="2000" dirty="0">
                <a:cs typeface="Calibri"/>
              </a:rPr>
              <a:t>least 30 days prior to expiration of award</a:t>
            </a:r>
          </a:p>
          <a:p>
            <a:pPr marL="818516" lvl="1" indent="-342900">
              <a:spcBef>
                <a:spcPts val="500"/>
              </a:spcBef>
              <a:buFont typeface="Arial" panose="020B0604020202020204" pitchFamily="34" charset="0"/>
              <a:buChar char="•"/>
              <a:tabLst>
                <a:tab pos="926465" algn="l"/>
                <a:tab pos="927100" algn="l"/>
              </a:tabLst>
            </a:pPr>
            <a:r>
              <a:rPr lang="en-US" sz="2000" dirty="0" smtClean="0">
                <a:cs typeface="Calibri"/>
              </a:rPr>
              <a:t>Must </a:t>
            </a:r>
            <a:r>
              <a:rPr lang="en-US" sz="2000" dirty="0">
                <a:cs typeface="Calibri"/>
              </a:rPr>
              <a:t>be submitted to Program Officer </a:t>
            </a:r>
            <a:r>
              <a:rPr lang="en-US" sz="2000" dirty="0" smtClean="0">
                <a:cs typeface="Calibri"/>
              </a:rPr>
              <a:t>at appropriate			 </a:t>
            </a:r>
            <a:r>
              <a:rPr lang="en-US" sz="2000" dirty="0">
                <a:cs typeface="Calibri"/>
              </a:rPr>
              <a:t>e-mail listed in BAA  </a:t>
            </a:r>
            <a:r>
              <a:rPr lang="en-US" sz="2000" u="sng" dirty="0" smtClean="0">
                <a:cs typeface="Calibri"/>
              </a:rPr>
              <a:t>AND</a:t>
            </a:r>
          </a:p>
          <a:p>
            <a:pPr marL="818516" lvl="1" indent="-342900">
              <a:spcBef>
                <a:spcPts val="500"/>
              </a:spcBef>
              <a:buFont typeface="Arial" panose="020B0604020202020204" pitchFamily="34" charset="0"/>
              <a:buChar char="•"/>
              <a:tabLst>
                <a:tab pos="926465" algn="l"/>
                <a:tab pos="927100" algn="l"/>
              </a:tabLst>
            </a:pPr>
            <a:r>
              <a:rPr lang="en-US" sz="2000" dirty="0" smtClean="0">
                <a:cs typeface="Calibri"/>
              </a:rPr>
              <a:t>Must </a:t>
            </a:r>
            <a:r>
              <a:rPr lang="en-US" sz="2000" dirty="0">
                <a:cs typeface="Calibri"/>
              </a:rPr>
              <a:t>be submitted to GRANTS OFFICER </a:t>
            </a:r>
            <a:r>
              <a:rPr lang="en-US" sz="2000" dirty="0" smtClean="0">
                <a:cs typeface="Calibri"/>
              </a:rPr>
              <a:t>at</a:t>
            </a:r>
          </a:p>
          <a:p>
            <a:pPr marL="18416">
              <a:spcBef>
                <a:spcPts val="500"/>
              </a:spcBef>
              <a:tabLst>
                <a:tab pos="926465" algn="l"/>
                <a:tab pos="927100" algn="l"/>
              </a:tabLst>
            </a:pPr>
            <a:r>
              <a:rPr lang="en-US" sz="2400" dirty="0" smtClean="0">
                <a:solidFill>
                  <a:srgbClr val="FF0000"/>
                </a:solidFill>
                <a:cs typeface="Calibri"/>
              </a:rPr>
              <a:t>	</a:t>
            </a:r>
            <a:r>
              <a:rPr lang="en-US" sz="3200" dirty="0" smtClean="0">
                <a:solidFill>
                  <a:srgbClr val="FF0000"/>
                </a:solidFill>
                <a:cs typeface="Calibri"/>
              </a:rPr>
              <a:t>afrl.afosr.pkcontracting@us.af.mil</a:t>
            </a:r>
            <a:endParaRPr lang="en-US" sz="3200" dirty="0">
              <a:solidFill>
                <a:srgbClr val="FF0000"/>
              </a:solidFill>
              <a:cs typeface="Calibri"/>
            </a:endParaRPr>
          </a:p>
          <a:p>
            <a:pPr marL="18416">
              <a:spcBef>
                <a:spcPts val="500"/>
              </a:spcBef>
              <a:tabLst>
                <a:tab pos="926465" algn="l"/>
                <a:tab pos="927100" algn="l"/>
              </a:tabLst>
            </a:pPr>
            <a:endParaRPr lang="en-US" sz="2000" dirty="0" smtClean="0">
              <a:cs typeface="Calibri"/>
            </a:endParaRPr>
          </a:p>
        </p:txBody>
      </p:sp>
    </p:spTree>
    <p:extLst>
      <p:ext uri="{BB962C8B-B14F-4D97-AF65-F5344CB8AC3E}">
        <p14:creationId xmlns:p14="http://schemas.microsoft.com/office/powerpoint/2010/main" val="8193537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Army </a:t>
            </a:r>
            <a:r>
              <a:rPr lang="en-US" dirty="0"/>
              <a:t>– Agency Update</a:t>
            </a:r>
          </a:p>
        </p:txBody>
      </p:sp>
      <p:sp>
        <p:nvSpPr>
          <p:cNvPr id="3" name="Slide Number Placeholder 2"/>
          <p:cNvSpPr>
            <a:spLocks noGrp="1"/>
          </p:cNvSpPr>
          <p:nvPr>
            <p:ph type="sldNum" sz="quarter" idx="12"/>
          </p:nvPr>
        </p:nvSpPr>
        <p:spPr/>
        <p:txBody>
          <a:bodyPr/>
          <a:lstStyle/>
          <a:p>
            <a:fld id="{6110038D-A307-41DF-A32A-3891FCEC6260}" type="slidenum">
              <a:rPr lang="en-US" smtClean="0"/>
              <a:pPr/>
              <a:t>55</a:t>
            </a:fld>
            <a:endParaRPr lang="en-US" dirty="0"/>
          </a:p>
        </p:txBody>
      </p:sp>
      <p:sp>
        <p:nvSpPr>
          <p:cNvPr id="8" name="object 21"/>
          <p:cNvSpPr txBox="1"/>
          <p:nvPr/>
        </p:nvSpPr>
        <p:spPr>
          <a:xfrm>
            <a:off x="762000" y="1600200"/>
            <a:ext cx="7924800" cy="4753224"/>
          </a:xfrm>
          <a:prstGeom prst="rect">
            <a:avLst/>
          </a:prstGeom>
        </p:spPr>
        <p:txBody>
          <a:bodyPr vert="horz" wrap="square" lIns="0" tIns="13335" rIns="0" bIns="0" rtlCol="0">
            <a:spAutoFit/>
          </a:bodyPr>
          <a:lstStyle/>
          <a:p>
            <a:r>
              <a:rPr lang="en-US" sz="2200" b="1" dirty="0" smtClean="0"/>
              <a:t>Congressionally </a:t>
            </a:r>
            <a:r>
              <a:rPr lang="en-US" sz="2200" b="1" dirty="0"/>
              <a:t>Directed Medical Research Programs </a:t>
            </a:r>
            <a:r>
              <a:rPr lang="en-US" sz="2200" b="1" dirty="0" smtClean="0"/>
              <a:t>(CDMRP)</a:t>
            </a:r>
          </a:p>
          <a:p>
            <a:endParaRPr lang="en-US" sz="900" b="1" dirty="0" smtClean="0"/>
          </a:p>
          <a:p>
            <a:pPr lvl="2"/>
            <a:r>
              <a:rPr lang="en-US" b="1" dirty="0" smtClean="0"/>
              <a:t>Sample of Current Programs:</a:t>
            </a:r>
          </a:p>
          <a:p>
            <a:pPr lvl="2"/>
            <a:r>
              <a:rPr lang="en-US" dirty="0" smtClean="0"/>
              <a:t>• </a:t>
            </a:r>
            <a:r>
              <a:rPr lang="en-US" dirty="0"/>
              <a:t>Alcohol and Substance </a:t>
            </a:r>
            <a:r>
              <a:rPr lang="en-US" dirty="0" smtClean="0"/>
              <a:t>Abuse Disorders</a:t>
            </a:r>
            <a:endParaRPr lang="en-US" dirty="0"/>
          </a:p>
          <a:p>
            <a:pPr lvl="2"/>
            <a:r>
              <a:rPr lang="en-US" dirty="0"/>
              <a:t>• Amyotrophic Lateral Sclerosis</a:t>
            </a:r>
          </a:p>
          <a:p>
            <a:pPr lvl="2"/>
            <a:r>
              <a:rPr lang="en-US" dirty="0" smtClean="0"/>
              <a:t>• </a:t>
            </a:r>
            <a:r>
              <a:rPr lang="en-US" dirty="0"/>
              <a:t>Breast Cancer</a:t>
            </a:r>
          </a:p>
          <a:p>
            <a:pPr lvl="2"/>
            <a:r>
              <a:rPr lang="en-US" dirty="0" smtClean="0"/>
              <a:t>• </a:t>
            </a:r>
            <a:r>
              <a:rPr lang="en-US" dirty="0"/>
              <a:t>Gulf War Illness</a:t>
            </a:r>
          </a:p>
          <a:p>
            <a:pPr lvl="2"/>
            <a:r>
              <a:rPr lang="en-US" dirty="0"/>
              <a:t>• </a:t>
            </a:r>
            <a:r>
              <a:rPr lang="en-US" dirty="0" smtClean="0"/>
              <a:t> </a:t>
            </a:r>
            <a:r>
              <a:rPr lang="en-US" dirty="0"/>
              <a:t>Orthotics and Prosthetics</a:t>
            </a:r>
          </a:p>
          <a:p>
            <a:pPr lvl="2"/>
            <a:r>
              <a:rPr lang="en-US" dirty="0" smtClean="0"/>
              <a:t>• </a:t>
            </a:r>
            <a:r>
              <a:rPr lang="en-US" dirty="0"/>
              <a:t>Prostate Cancer</a:t>
            </a:r>
          </a:p>
          <a:p>
            <a:pPr lvl="2"/>
            <a:r>
              <a:rPr lang="en-US" dirty="0"/>
              <a:t>• Reconstructive Transplant</a:t>
            </a:r>
          </a:p>
          <a:p>
            <a:pPr lvl="2"/>
            <a:r>
              <a:rPr lang="en-US" dirty="0"/>
              <a:t>• </a:t>
            </a:r>
            <a:r>
              <a:rPr lang="en-US" dirty="0" smtClean="0"/>
              <a:t>Tick-Borne </a:t>
            </a:r>
            <a:r>
              <a:rPr lang="en-US" dirty="0"/>
              <a:t>Disease</a:t>
            </a:r>
          </a:p>
          <a:p>
            <a:pPr lvl="2"/>
            <a:r>
              <a:rPr lang="en-US" dirty="0"/>
              <a:t>• Tuberous Sclerosis Complex</a:t>
            </a:r>
          </a:p>
          <a:p>
            <a:pPr lvl="2"/>
            <a:r>
              <a:rPr lang="en-US" dirty="0"/>
              <a:t>• </a:t>
            </a:r>
            <a:r>
              <a:rPr lang="en-US" dirty="0" smtClean="0"/>
              <a:t>Vision</a:t>
            </a:r>
          </a:p>
          <a:p>
            <a:r>
              <a:rPr lang="en-US" b="1" dirty="0"/>
              <a:t>Assistance Agreements</a:t>
            </a:r>
          </a:p>
          <a:p>
            <a:r>
              <a:rPr lang="en-US" dirty="0" smtClean="0"/>
              <a:t>Opportunities </a:t>
            </a:r>
            <a:r>
              <a:rPr lang="en-US" dirty="0"/>
              <a:t>announced through BAA or </a:t>
            </a:r>
            <a:r>
              <a:rPr lang="en-US" dirty="0" smtClean="0"/>
              <a:t>PA advertised </a:t>
            </a:r>
            <a:r>
              <a:rPr lang="en-US" dirty="0"/>
              <a:t>at </a:t>
            </a:r>
            <a:r>
              <a:rPr lang="en-US" dirty="0" smtClean="0">
                <a:hlinkClick r:id="rId2"/>
              </a:rPr>
              <a:t>www.grants.gov</a:t>
            </a:r>
            <a:endParaRPr lang="en-US" dirty="0" smtClean="0"/>
          </a:p>
          <a:p>
            <a:r>
              <a:rPr lang="en-US" b="1" dirty="0" smtClean="0"/>
              <a:t>Contract </a:t>
            </a:r>
          </a:p>
          <a:p>
            <a:r>
              <a:rPr lang="en-US" dirty="0" smtClean="0"/>
              <a:t>Solicited </a:t>
            </a:r>
            <a:r>
              <a:rPr lang="en-US" dirty="0"/>
              <a:t>by RFQ, RFP and </a:t>
            </a:r>
            <a:r>
              <a:rPr lang="en-US" dirty="0" smtClean="0"/>
              <a:t>BAA advertised at </a:t>
            </a:r>
            <a:r>
              <a:rPr lang="en-US" dirty="0" smtClean="0">
                <a:hlinkClick r:id="rId3"/>
              </a:rPr>
              <a:t>www.fbo.gov</a:t>
            </a:r>
            <a:endParaRPr lang="en-US" dirty="0"/>
          </a:p>
        </p:txBody>
      </p:sp>
    </p:spTree>
    <p:extLst>
      <p:ext uri="{BB962C8B-B14F-4D97-AF65-F5344CB8AC3E}">
        <p14:creationId xmlns:p14="http://schemas.microsoft.com/office/powerpoint/2010/main" val="3353031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OSP Brown Bag</a:t>
            </a:r>
          </a:p>
        </p:txBody>
      </p:sp>
      <p:sp>
        <p:nvSpPr>
          <p:cNvPr id="3" name="Slide Number Placeholder 2"/>
          <p:cNvSpPr>
            <a:spLocks noGrp="1"/>
          </p:cNvSpPr>
          <p:nvPr>
            <p:ph type="sldNum" sz="quarter" idx="12"/>
          </p:nvPr>
        </p:nvSpPr>
        <p:spPr/>
        <p:txBody>
          <a:bodyPr/>
          <a:lstStyle/>
          <a:p>
            <a:fld id="{6110038D-A307-41DF-A32A-3891FCEC6260}" type="slidenum">
              <a:rPr lang="en-US" smtClean="0"/>
              <a:pPr/>
              <a:t>56</a:t>
            </a:fld>
            <a:endParaRPr lang="en-US" dirty="0"/>
          </a:p>
        </p:txBody>
      </p:sp>
      <p:sp>
        <p:nvSpPr>
          <p:cNvPr id="8" name="object 21"/>
          <p:cNvSpPr txBox="1"/>
          <p:nvPr/>
        </p:nvSpPr>
        <p:spPr>
          <a:xfrm>
            <a:off x="762000" y="1295400"/>
            <a:ext cx="7696200" cy="4784002"/>
          </a:xfrm>
          <a:prstGeom prst="rect">
            <a:avLst/>
          </a:prstGeom>
        </p:spPr>
        <p:txBody>
          <a:bodyPr vert="horz" wrap="square" lIns="0" tIns="13335" rIns="0" bIns="0" rtlCol="0">
            <a:spAutoFit/>
          </a:bodyPr>
          <a:lstStyle/>
          <a:p>
            <a:pPr marL="12700">
              <a:lnSpc>
                <a:spcPct val="100000"/>
              </a:lnSpc>
              <a:spcBef>
                <a:spcPts val="2185"/>
              </a:spcBef>
              <a:tabLst>
                <a:tab pos="469265" algn="l"/>
                <a:tab pos="469900" algn="l"/>
              </a:tabLst>
            </a:pPr>
            <a:endParaRPr lang="en-US" sz="2600" spc="-5" dirty="0">
              <a:latin typeface="Calibri"/>
              <a:cs typeface="Calibri"/>
            </a:endParaRPr>
          </a:p>
          <a:p>
            <a:r>
              <a:rPr lang="en-US" sz="2800" b="1" dirty="0" smtClean="0"/>
              <a:t>Proposal Submission Reminders</a:t>
            </a:r>
          </a:p>
          <a:p>
            <a:endParaRPr lang="en-US" b="1" dirty="0"/>
          </a:p>
          <a:p>
            <a:pPr marL="285750" indent="-285750">
              <a:buFont typeface="Arial" panose="020B0604020202020204" pitchFamily="34" charset="0"/>
              <a:buChar char="•"/>
            </a:pPr>
            <a:r>
              <a:rPr lang="en-US" sz="2000" dirty="0" smtClean="0"/>
              <a:t>Proposal submission via web portal – be sure to affiliate OSP if Institutional Signature or approval is necessary in system</a:t>
            </a:r>
          </a:p>
          <a:p>
            <a:pPr marL="285750" indent="-285750">
              <a:buFont typeface="Arial" panose="020B0604020202020204" pitchFamily="34" charset="0"/>
              <a:buChar char="•"/>
            </a:pPr>
            <a:r>
              <a:rPr lang="en-US" sz="2000" dirty="0" smtClean="0"/>
              <a:t>FastLane Cover Sheet Reminder – Degree Information may not display correctly for S2S proposals</a:t>
            </a:r>
            <a:endParaRPr lang="en-US" sz="2000" dirty="0"/>
          </a:p>
          <a:p>
            <a:pPr marL="285750" indent="-285750">
              <a:buFont typeface="Arial" panose="020B0604020202020204" pitchFamily="34" charset="0"/>
              <a:buChar char="•"/>
            </a:pPr>
            <a:r>
              <a:rPr lang="en-US" sz="2000" dirty="0" smtClean="0"/>
              <a:t>If you are working on a proposal in which a subaward to a foreign institution or High Risk subrecipient is anticipated, please contact OSP to discuss appropriate proposal language relating to Fixed Price Subcontracts</a:t>
            </a:r>
          </a:p>
          <a:p>
            <a:pPr marL="285750" indent="-285750">
              <a:buFont typeface="Arial" panose="020B0604020202020204" pitchFamily="34" charset="0"/>
              <a:buChar char="•"/>
            </a:pPr>
            <a:r>
              <a:rPr lang="en-US" sz="2000" dirty="0" smtClean="0"/>
              <a:t>When preparing </a:t>
            </a:r>
            <a:r>
              <a:rPr lang="en-US" sz="2000" i="1" dirty="0" smtClean="0"/>
              <a:t>Current and Pending </a:t>
            </a:r>
            <a:r>
              <a:rPr lang="en-US" sz="2000" dirty="0" smtClean="0"/>
              <a:t>or </a:t>
            </a:r>
            <a:r>
              <a:rPr lang="en-US" sz="2000" i="1" dirty="0" smtClean="0"/>
              <a:t>Other Support </a:t>
            </a:r>
            <a:r>
              <a:rPr lang="en-US" sz="2000" dirty="0" smtClean="0"/>
              <a:t>documents, be sure to include all sources of funding, even those from international sources</a:t>
            </a:r>
            <a:endParaRPr lang="en-US" sz="20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701669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OSP Update </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57</a:t>
            </a:fld>
            <a:endParaRPr lang="en-US" dirty="0"/>
          </a:p>
        </p:txBody>
      </p:sp>
      <p:sp>
        <p:nvSpPr>
          <p:cNvPr id="8" name="object 21"/>
          <p:cNvSpPr txBox="1"/>
          <p:nvPr/>
        </p:nvSpPr>
        <p:spPr>
          <a:xfrm>
            <a:off x="762000" y="1295400"/>
            <a:ext cx="7696200" cy="3368230"/>
          </a:xfrm>
          <a:prstGeom prst="rect">
            <a:avLst/>
          </a:prstGeom>
        </p:spPr>
        <p:txBody>
          <a:bodyPr vert="horz" wrap="square" lIns="0" tIns="13335" rIns="0" bIns="0" rtlCol="0">
            <a:spAutoFit/>
          </a:bodyPr>
          <a:lstStyle/>
          <a:p>
            <a:endParaRPr lang="en-US" i="1" dirty="0"/>
          </a:p>
          <a:p>
            <a:pPr marL="285750" indent="-285750">
              <a:buFont typeface="Arial" panose="020B0604020202020204" pitchFamily="34" charset="0"/>
              <a:buChar char="•"/>
            </a:pPr>
            <a:r>
              <a:rPr lang="en-US" sz="2800" dirty="0" smtClean="0"/>
              <a:t>New OSP Staff member Post Award Grant &amp; Contract Accountant Peter Salant</a:t>
            </a:r>
          </a:p>
          <a:p>
            <a:endParaRPr lang="en-US" sz="3600" dirty="0"/>
          </a:p>
          <a:p>
            <a:r>
              <a:rPr lang="en-US" sz="3600" dirty="0" smtClean="0">
                <a:hlinkClick r:id="rId2"/>
              </a:rPr>
              <a:t>OSP Fall Training Curriculum </a:t>
            </a:r>
            <a:endParaRPr lang="en-US" sz="3600" dirty="0" smtClean="0"/>
          </a:p>
          <a:p>
            <a:endParaRPr lang="en-US" sz="3600" dirty="0"/>
          </a:p>
          <a:p>
            <a:r>
              <a:rPr lang="en-US" sz="3600" dirty="0" smtClean="0"/>
              <a:t>And survey coming soon ! </a:t>
            </a:r>
          </a:p>
        </p:txBody>
      </p:sp>
    </p:spTree>
    <p:extLst>
      <p:ext uri="{BB962C8B-B14F-4D97-AF65-F5344CB8AC3E}">
        <p14:creationId xmlns:p14="http://schemas.microsoft.com/office/powerpoint/2010/main" val="36268169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OSP Update</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58</a:t>
            </a:fld>
            <a:endParaRPr lang="en-US" dirty="0"/>
          </a:p>
        </p:txBody>
      </p:sp>
      <p:sp>
        <p:nvSpPr>
          <p:cNvPr id="8" name="TextBox 4"/>
          <p:cNvSpPr txBox="1"/>
          <p:nvPr/>
        </p:nvSpPr>
        <p:spPr>
          <a:xfrm>
            <a:off x="2133600" y="2459504"/>
            <a:ext cx="4876800" cy="2554545"/>
          </a:xfrm>
          <a:prstGeom prst="rect">
            <a:avLst/>
          </a:prstGeom>
          <a:solidFill>
            <a:schemeClr val="accent5"/>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dirty="0"/>
              <a:t>Michael Liu, </a:t>
            </a:r>
          </a:p>
          <a:p>
            <a:pPr algn="ctr"/>
            <a:r>
              <a:rPr lang="en-US" sz="4000" dirty="0"/>
              <a:t>Grant &amp; Contract </a:t>
            </a:r>
            <a:r>
              <a:rPr lang="en-US" sz="4000" dirty="0" smtClean="0"/>
              <a:t>Administrator,</a:t>
            </a:r>
            <a:endParaRPr lang="en-US" sz="4000" dirty="0"/>
          </a:p>
          <a:p>
            <a:pPr algn="ctr"/>
            <a:r>
              <a:rPr lang="en-US" sz="4000" dirty="0"/>
              <a:t>Pre-Award Services</a:t>
            </a:r>
          </a:p>
        </p:txBody>
      </p:sp>
    </p:spTree>
    <p:extLst>
      <p:ext uri="{BB962C8B-B14F-4D97-AF65-F5344CB8AC3E}">
        <p14:creationId xmlns:p14="http://schemas.microsoft.com/office/powerpoint/2010/main" val="19496969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644253"/>
            <a:ext cx="6858000" cy="413147"/>
          </a:xfrm>
        </p:spPr>
        <p:txBody>
          <a:bodyPr>
            <a:normAutofit/>
          </a:bodyPr>
          <a:lstStyle/>
          <a:p>
            <a:r>
              <a:rPr lang="en-US" sz="1800" dirty="0" smtClean="0"/>
              <a:t>SUBAWARD ORDER FORM</a:t>
            </a:r>
            <a:endParaRPr lang="en-US" sz="1800" dirty="0"/>
          </a:p>
        </p:txBody>
      </p:sp>
      <p:sp>
        <p:nvSpPr>
          <p:cNvPr id="3" name="Subtitle 2"/>
          <p:cNvSpPr>
            <a:spLocks noGrp="1"/>
          </p:cNvSpPr>
          <p:nvPr>
            <p:ph type="subTitle" idx="1"/>
          </p:nvPr>
        </p:nvSpPr>
        <p:spPr>
          <a:xfrm>
            <a:off x="1066801" y="2133600"/>
            <a:ext cx="7010399" cy="3429000"/>
          </a:xfrm>
        </p:spPr>
        <p:txBody>
          <a:bodyPr>
            <a:noAutofit/>
          </a:bodyPr>
          <a:lstStyle/>
          <a:p>
            <a:pPr algn="just"/>
            <a:r>
              <a:rPr lang="en-US" sz="1200" b="1" dirty="0"/>
              <a:t>Brown PI: </a:t>
            </a:r>
            <a:r>
              <a:rPr lang="en-US" sz="1200" dirty="0" smtClean="0"/>
              <a:t>___________________________________</a:t>
            </a:r>
            <a:r>
              <a:rPr lang="en-US" sz="1200" b="1" dirty="0"/>
              <a:t>	</a:t>
            </a:r>
            <a:r>
              <a:rPr lang="en-US" sz="1200" b="1" dirty="0" smtClean="0"/>
              <a:t>Subrecipient </a:t>
            </a:r>
            <a:r>
              <a:rPr lang="en-US" sz="1200" b="1" dirty="0"/>
              <a:t>Organization:</a:t>
            </a:r>
            <a:r>
              <a:rPr lang="en-US" sz="1200" dirty="0"/>
              <a:t> </a:t>
            </a:r>
            <a:r>
              <a:rPr lang="en-US" sz="1200" dirty="0" smtClean="0"/>
              <a:t>___________________</a:t>
            </a:r>
            <a:endParaRPr lang="en-US" sz="1200" dirty="0"/>
          </a:p>
          <a:p>
            <a:pPr algn="just"/>
            <a:r>
              <a:rPr lang="en-US" sz="1200" dirty="0"/>
              <a:t>Requested By: </a:t>
            </a:r>
            <a:r>
              <a:rPr lang="en-US" sz="1200" dirty="0" smtClean="0"/>
              <a:t>_______________________________</a:t>
            </a:r>
            <a:r>
              <a:rPr lang="en-US" sz="1200" dirty="0"/>
              <a:t>	</a:t>
            </a:r>
            <a:r>
              <a:rPr lang="en-US" sz="1200" dirty="0" smtClean="0"/>
              <a:t>Subrecipient </a:t>
            </a:r>
            <a:r>
              <a:rPr lang="en-US" sz="1200" dirty="0"/>
              <a:t>Contact Name: </a:t>
            </a:r>
            <a:r>
              <a:rPr lang="en-US" sz="1200" dirty="0" smtClean="0"/>
              <a:t>__________________</a:t>
            </a:r>
            <a:endParaRPr lang="en-US" sz="1200" dirty="0"/>
          </a:p>
          <a:p>
            <a:pPr algn="just"/>
            <a:r>
              <a:rPr lang="en-US" sz="1200" dirty="0"/>
              <a:t>Request Date: </a:t>
            </a:r>
            <a:r>
              <a:rPr lang="en-US" sz="1200" dirty="0" smtClean="0"/>
              <a:t>________________________________	Subrecipient </a:t>
            </a:r>
            <a:r>
              <a:rPr lang="en-US" sz="1200" dirty="0"/>
              <a:t>Contact Email: </a:t>
            </a:r>
            <a:r>
              <a:rPr lang="en-US" sz="1200" dirty="0" smtClean="0"/>
              <a:t>__________________</a:t>
            </a:r>
            <a:endParaRPr lang="en-US" sz="1200" dirty="0"/>
          </a:p>
          <a:p>
            <a:pPr algn="just"/>
            <a:endParaRPr lang="en-US" sz="1200" dirty="0"/>
          </a:p>
          <a:p>
            <a:pPr algn="just"/>
            <a:r>
              <a:rPr lang="en-US" sz="1600" b="1" dirty="0" smtClean="0"/>
              <a:t>New </a:t>
            </a:r>
            <a:r>
              <a:rPr lang="en-US" sz="1600" b="1" dirty="0"/>
              <a:t>Subaward	</a:t>
            </a:r>
            <a:r>
              <a:rPr lang="en-US" sz="1200" b="1" dirty="0"/>
              <a:t>Proposal #: </a:t>
            </a:r>
            <a:r>
              <a:rPr lang="en-US" sz="1200" dirty="0"/>
              <a:t>_____________________</a:t>
            </a:r>
          </a:p>
          <a:p>
            <a:pPr algn="just"/>
            <a:r>
              <a:rPr lang="en-US" sz="1200" dirty="0"/>
              <a:t> </a:t>
            </a:r>
          </a:p>
          <a:p>
            <a:pPr algn="just"/>
            <a:r>
              <a:rPr lang="en-US" sz="1200" b="1" dirty="0"/>
              <a:t>Period of Performance:</a:t>
            </a:r>
            <a:r>
              <a:rPr lang="en-US" sz="1200" dirty="0"/>
              <a:t>	</a:t>
            </a:r>
            <a:r>
              <a:rPr lang="en-US" sz="1200" dirty="0" smtClean="0"/>
              <a:t>Start </a:t>
            </a:r>
            <a:r>
              <a:rPr lang="en-US" sz="1200" dirty="0"/>
              <a:t>Date: _____________	End Date: ______________</a:t>
            </a:r>
          </a:p>
          <a:p>
            <a:pPr algn="just"/>
            <a:r>
              <a:rPr lang="en-US" sz="1200" b="1" dirty="0"/>
              <a:t>Scope of Work &amp; Budget:</a:t>
            </a:r>
            <a:r>
              <a:rPr lang="en-US" sz="1200" dirty="0"/>
              <a:t>	</a:t>
            </a:r>
            <a:r>
              <a:rPr lang="en-US" sz="1200" dirty="0" smtClean="0"/>
              <a:t>As </a:t>
            </a:r>
            <a:r>
              <a:rPr lang="en-US" sz="1200" dirty="0"/>
              <a:t>Proposed, </a:t>
            </a:r>
            <a:r>
              <a:rPr lang="en-US" sz="1200" dirty="0" smtClean="0"/>
              <a:t>or          See </a:t>
            </a:r>
            <a:r>
              <a:rPr lang="en-US" sz="1200" dirty="0"/>
              <a:t>Attached</a:t>
            </a:r>
          </a:p>
          <a:p>
            <a:pPr algn="just"/>
            <a:r>
              <a:rPr lang="en-US" sz="1200" dirty="0"/>
              <a:t> </a:t>
            </a:r>
          </a:p>
          <a:p>
            <a:pPr algn="just"/>
            <a:r>
              <a:rPr lang="en-US" sz="1200" b="1" dirty="0"/>
              <a:t>Funding:</a:t>
            </a:r>
            <a:r>
              <a:rPr lang="en-US" sz="1200" dirty="0"/>
              <a:t> $______________________</a:t>
            </a:r>
          </a:p>
          <a:p>
            <a:pPr algn="just"/>
            <a:r>
              <a:rPr lang="en-US" sz="1200" b="1" dirty="0"/>
              <a:t>Is this funding from the Parent Account?</a:t>
            </a:r>
            <a:r>
              <a:rPr lang="en-US" sz="1200" dirty="0"/>
              <a:t>	</a:t>
            </a:r>
            <a:r>
              <a:rPr lang="en-US" sz="1200" dirty="0" smtClean="0"/>
              <a:t>   Yes         No</a:t>
            </a:r>
            <a:endParaRPr lang="en-US" sz="1200" dirty="0"/>
          </a:p>
          <a:p>
            <a:pPr algn="just"/>
            <a:r>
              <a:rPr lang="en-US" sz="1200" dirty="0"/>
              <a:t>	</a:t>
            </a:r>
            <a:r>
              <a:rPr lang="en-US" sz="1200" dirty="0" smtClean="0"/>
              <a:t>If </a:t>
            </a:r>
            <a:r>
              <a:rPr lang="en-US" sz="1200" dirty="0"/>
              <a:t>no, please provide the funding source account #: ________________________</a:t>
            </a:r>
          </a:p>
          <a:p>
            <a:pPr algn="just"/>
            <a:r>
              <a:rPr lang="en-US" sz="1200" b="1" dirty="0"/>
              <a:t>Cost Sharing on the subaward</a:t>
            </a:r>
            <a:r>
              <a:rPr lang="en-US" sz="1200" b="1" dirty="0" smtClean="0"/>
              <a:t>?           YES</a:t>
            </a:r>
            <a:r>
              <a:rPr lang="en-US" sz="1200" dirty="0"/>
              <a:t>, indicate dollar amount </a:t>
            </a:r>
            <a:r>
              <a:rPr lang="en-US" sz="1200" dirty="0" smtClean="0"/>
              <a:t>$_______________   </a:t>
            </a:r>
            <a:r>
              <a:rPr lang="en-US" sz="1200" b="1" dirty="0" smtClean="0"/>
              <a:t>      No</a:t>
            </a:r>
            <a:endParaRPr lang="en-US" sz="1200" dirty="0"/>
          </a:p>
          <a:p>
            <a:pPr algn="just"/>
            <a:r>
              <a:rPr lang="en-US" sz="1200" b="1" dirty="0"/>
              <a:t>Automatic Carry Forward</a:t>
            </a:r>
            <a:r>
              <a:rPr lang="en-US" sz="1200" b="1" dirty="0" smtClean="0"/>
              <a:t>?</a:t>
            </a:r>
            <a:r>
              <a:rPr lang="en-US" sz="1200" dirty="0"/>
              <a:t>	</a:t>
            </a:r>
            <a:r>
              <a:rPr lang="en-US" sz="1200" dirty="0" smtClean="0"/>
              <a:t>   Yes          No </a:t>
            </a:r>
            <a:endParaRPr lang="en-US" sz="1200" dirty="0"/>
          </a:p>
          <a:p>
            <a:r>
              <a:rPr lang="en-US" sz="1200" dirty="0"/>
              <a:t> </a:t>
            </a:r>
          </a:p>
          <a:p>
            <a:pPr algn="just"/>
            <a:endParaRPr lang="en-US" sz="1200" dirty="0"/>
          </a:p>
        </p:txBody>
      </p:sp>
      <p:sp>
        <p:nvSpPr>
          <p:cNvPr id="5" name="Left Arrow 4"/>
          <p:cNvSpPr/>
          <p:nvPr/>
        </p:nvSpPr>
        <p:spPr>
          <a:xfrm>
            <a:off x="7370890" y="4346777"/>
            <a:ext cx="638175" cy="4476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100" dirty="0">
              <a:solidFill>
                <a:prstClr val="white"/>
              </a:solidFill>
              <a:latin typeface="Calibri" panose="020F0502020204030204"/>
            </a:endParaRPr>
          </a:p>
        </p:txBody>
      </p:sp>
      <p:sp>
        <p:nvSpPr>
          <p:cNvPr id="7" name="Left Arrow 6"/>
          <p:cNvSpPr/>
          <p:nvPr/>
        </p:nvSpPr>
        <p:spPr>
          <a:xfrm>
            <a:off x="7367781" y="4729940"/>
            <a:ext cx="638175" cy="4476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100" dirty="0">
              <a:solidFill>
                <a:prstClr val="white"/>
              </a:solidFill>
              <a:latin typeface="Calibri" panose="020F0502020204030204"/>
            </a:endParaRPr>
          </a:p>
        </p:txBody>
      </p:sp>
      <p:sp>
        <p:nvSpPr>
          <p:cNvPr id="9" name="Rectangle 8"/>
          <p:cNvSpPr/>
          <p:nvPr/>
        </p:nvSpPr>
        <p:spPr>
          <a:xfrm>
            <a:off x="2806700" y="3810001"/>
            <a:ext cx="152400" cy="152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endParaRPr lang="en-US" sz="1100" dirty="0">
              <a:ln>
                <a:solidFill>
                  <a:prstClr val="black"/>
                </a:solidFill>
              </a:ln>
              <a:solidFill>
                <a:prstClr val="black"/>
              </a:solidFill>
              <a:latin typeface="Calibri" panose="020F0502020204030204"/>
            </a:endParaRPr>
          </a:p>
        </p:txBody>
      </p:sp>
      <p:sp>
        <p:nvSpPr>
          <p:cNvPr id="10" name="Rectangle 9"/>
          <p:cNvSpPr/>
          <p:nvPr/>
        </p:nvSpPr>
        <p:spPr>
          <a:xfrm>
            <a:off x="4114800" y="3806827"/>
            <a:ext cx="152400" cy="152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endParaRPr lang="en-US" sz="1100" dirty="0">
              <a:ln>
                <a:solidFill>
                  <a:prstClr val="black"/>
                </a:solidFill>
              </a:ln>
              <a:solidFill>
                <a:prstClr val="black"/>
              </a:solidFill>
              <a:latin typeface="Calibri" panose="020F0502020204030204"/>
            </a:endParaRPr>
          </a:p>
        </p:txBody>
      </p:sp>
      <p:sp>
        <p:nvSpPr>
          <p:cNvPr id="11" name="Rectangle 10"/>
          <p:cNvSpPr/>
          <p:nvPr/>
        </p:nvSpPr>
        <p:spPr>
          <a:xfrm>
            <a:off x="3810000" y="4466034"/>
            <a:ext cx="152400" cy="152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endParaRPr lang="en-US" sz="1100" dirty="0">
              <a:ln>
                <a:solidFill>
                  <a:prstClr val="black"/>
                </a:solidFill>
              </a:ln>
              <a:solidFill>
                <a:prstClr val="black"/>
              </a:solidFill>
              <a:latin typeface="Calibri" panose="020F0502020204030204"/>
            </a:endParaRPr>
          </a:p>
        </p:txBody>
      </p:sp>
      <p:sp>
        <p:nvSpPr>
          <p:cNvPr id="12" name="Rectangle 11"/>
          <p:cNvSpPr/>
          <p:nvPr/>
        </p:nvSpPr>
        <p:spPr>
          <a:xfrm>
            <a:off x="4307205" y="4466034"/>
            <a:ext cx="152400" cy="152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endParaRPr lang="en-US" sz="1100" dirty="0">
              <a:ln>
                <a:solidFill>
                  <a:prstClr val="black"/>
                </a:solidFill>
              </a:ln>
              <a:solidFill>
                <a:prstClr val="black"/>
              </a:solidFill>
              <a:latin typeface="Calibri" panose="020F0502020204030204"/>
            </a:endParaRPr>
          </a:p>
        </p:txBody>
      </p:sp>
      <p:sp>
        <p:nvSpPr>
          <p:cNvPr id="13" name="Rectangle 12"/>
          <p:cNvSpPr/>
          <p:nvPr/>
        </p:nvSpPr>
        <p:spPr>
          <a:xfrm>
            <a:off x="2882900" y="5105400"/>
            <a:ext cx="152400" cy="152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endParaRPr lang="en-US" sz="1100" dirty="0">
              <a:ln>
                <a:solidFill>
                  <a:prstClr val="black"/>
                </a:solidFill>
              </a:ln>
              <a:solidFill>
                <a:prstClr val="black"/>
              </a:solidFill>
              <a:latin typeface="Calibri" panose="020F0502020204030204"/>
            </a:endParaRPr>
          </a:p>
        </p:txBody>
      </p:sp>
      <p:sp>
        <p:nvSpPr>
          <p:cNvPr id="14" name="Rectangle 13"/>
          <p:cNvSpPr/>
          <p:nvPr/>
        </p:nvSpPr>
        <p:spPr>
          <a:xfrm>
            <a:off x="3416300" y="5105400"/>
            <a:ext cx="152400" cy="152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endParaRPr lang="en-US" sz="1100" dirty="0">
              <a:ln>
                <a:solidFill>
                  <a:prstClr val="black"/>
                </a:solidFill>
              </a:ln>
              <a:solidFill>
                <a:prstClr val="black"/>
              </a:solidFill>
              <a:latin typeface="Calibri" panose="020F0502020204030204"/>
            </a:endParaRPr>
          </a:p>
        </p:txBody>
      </p:sp>
      <p:sp>
        <p:nvSpPr>
          <p:cNvPr id="15" name="Rectangle 14"/>
          <p:cNvSpPr/>
          <p:nvPr/>
        </p:nvSpPr>
        <p:spPr>
          <a:xfrm>
            <a:off x="6553200" y="4916486"/>
            <a:ext cx="152400" cy="152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endParaRPr lang="en-US" sz="1100" dirty="0">
              <a:ln>
                <a:solidFill>
                  <a:prstClr val="black"/>
                </a:solidFill>
              </a:ln>
              <a:solidFill>
                <a:prstClr val="black"/>
              </a:solidFill>
              <a:latin typeface="Calibri" panose="020F0502020204030204"/>
            </a:endParaRPr>
          </a:p>
        </p:txBody>
      </p:sp>
      <p:sp>
        <p:nvSpPr>
          <p:cNvPr id="16" name="Rectangle 15"/>
          <p:cNvSpPr/>
          <p:nvPr/>
        </p:nvSpPr>
        <p:spPr>
          <a:xfrm>
            <a:off x="3263900" y="4910137"/>
            <a:ext cx="152400" cy="152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endParaRPr lang="en-US" sz="1100" dirty="0">
              <a:ln>
                <a:solidFill>
                  <a:prstClr val="black"/>
                </a:solidFill>
              </a:ln>
              <a:solidFill>
                <a:prstClr val="black"/>
              </a:solidFill>
              <a:latin typeface="Calibri" panose="020F0502020204030204"/>
            </a:endParaRPr>
          </a:p>
        </p:txBody>
      </p:sp>
      <p:cxnSp>
        <p:nvCxnSpPr>
          <p:cNvPr id="19" name="Straight Connector 18"/>
          <p:cNvCxnSpPr/>
          <p:nvPr/>
        </p:nvCxnSpPr>
        <p:spPr>
          <a:xfrm>
            <a:off x="1051560" y="2895600"/>
            <a:ext cx="7040880" cy="0"/>
          </a:xfrm>
          <a:prstGeom prst="line">
            <a:avLst/>
          </a:prstGeom>
          <a:ln w="2222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4098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Competitive Bid Requirements</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6</a:t>
            </a:fld>
            <a:endParaRPr lang="en-US" dirty="0"/>
          </a:p>
        </p:txBody>
      </p:sp>
      <p:sp>
        <p:nvSpPr>
          <p:cNvPr id="4" name="Rectangle 3"/>
          <p:cNvSpPr/>
          <p:nvPr/>
        </p:nvSpPr>
        <p:spPr>
          <a:xfrm>
            <a:off x="914400" y="1166843"/>
            <a:ext cx="7239000" cy="4524315"/>
          </a:xfrm>
          <a:prstGeom prst="rect">
            <a:avLst/>
          </a:prstGeom>
        </p:spPr>
        <p:txBody>
          <a:bodyPr wrap="square">
            <a:spAutoFit/>
          </a:bodyPr>
          <a:lstStyle/>
          <a:p>
            <a:endParaRPr lang="en-US" dirty="0" smtClean="0"/>
          </a:p>
          <a:p>
            <a:endParaRPr lang="en-US" dirty="0"/>
          </a:p>
          <a:p>
            <a:endParaRPr lang="en-US" dirty="0" smtClean="0"/>
          </a:p>
          <a:p>
            <a:endParaRPr lang="en-US" b="1" dirty="0" smtClean="0"/>
          </a:p>
          <a:p>
            <a:r>
              <a:rPr lang="en-US" b="1" dirty="0" smtClean="0"/>
              <a:t>Sole Source</a:t>
            </a:r>
            <a:r>
              <a:rPr lang="en-US" dirty="0" smtClean="0"/>
              <a:t>: When </a:t>
            </a:r>
            <a:r>
              <a:rPr lang="en-US" dirty="0"/>
              <a:t>using sponsored funding -in order to qualify as a “sole source”/ procurement using a non-competitive process - the transaction must meet one of the following four requirements: </a:t>
            </a:r>
            <a:endParaRPr lang="en-US" dirty="0" smtClean="0"/>
          </a:p>
          <a:p>
            <a:endParaRPr lang="en-US" dirty="0" smtClean="0"/>
          </a:p>
          <a:p>
            <a:r>
              <a:rPr lang="en-US" dirty="0" smtClean="0"/>
              <a:t>● </a:t>
            </a:r>
            <a:r>
              <a:rPr lang="en-US" dirty="0"/>
              <a:t>The item is available only from a single source; </a:t>
            </a:r>
            <a:endParaRPr lang="en-US" dirty="0" smtClean="0"/>
          </a:p>
          <a:p>
            <a:r>
              <a:rPr lang="en-US" dirty="0" smtClean="0"/>
              <a:t>● </a:t>
            </a:r>
            <a:r>
              <a:rPr lang="en-US" dirty="0"/>
              <a:t>The public exigency or emergency for the requirement will not permit a delay resulting in exemption from competitive solicitation requirement; </a:t>
            </a:r>
            <a:endParaRPr lang="en-US" dirty="0" smtClean="0"/>
          </a:p>
          <a:p>
            <a:r>
              <a:rPr lang="en-US" dirty="0" smtClean="0"/>
              <a:t>● </a:t>
            </a:r>
            <a:r>
              <a:rPr lang="en-US" dirty="0"/>
              <a:t>The Federal awarding agency or pass-through entity expressly authorizes noncompetitive proposals in response to a written request from the non-Federal entity (Brown); or </a:t>
            </a:r>
            <a:endParaRPr lang="en-US" dirty="0" smtClean="0"/>
          </a:p>
          <a:p>
            <a:r>
              <a:rPr lang="en-US" dirty="0" smtClean="0"/>
              <a:t>● </a:t>
            </a:r>
            <a:r>
              <a:rPr lang="en-US" dirty="0"/>
              <a:t>After solicitation of a number of sources, competition is determined inadequate</a:t>
            </a:r>
          </a:p>
        </p:txBody>
      </p:sp>
    </p:spTree>
    <p:extLst>
      <p:ext uri="{BB962C8B-B14F-4D97-AF65-F5344CB8AC3E}">
        <p14:creationId xmlns:p14="http://schemas.microsoft.com/office/powerpoint/2010/main" val="8225773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51560" y="1959887"/>
            <a:ext cx="7040880" cy="3450313"/>
          </a:xfrm>
        </p:spPr>
        <p:txBody>
          <a:bodyPr>
            <a:normAutofit/>
          </a:bodyPr>
          <a:lstStyle/>
          <a:p>
            <a:pPr algn="just"/>
            <a:endParaRPr lang="en-US" sz="1100" b="1" dirty="0" smtClean="0"/>
          </a:p>
          <a:p>
            <a:pPr algn="just"/>
            <a:r>
              <a:rPr lang="en-US" sz="1200" b="1" dirty="0" smtClean="0"/>
              <a:t>Are </a:t>
            </a:r>
            <a:r>
              <a:rPr lang="en-US" sz="1200" b="1" dirty="0"/>
              <a:t>Human or Animal Subjects Involved in Subrecipient’s Scope of Work?</a:t>
            </a:r>
            <a:endParaRPr lang="en-US" sz="1200" dirty="0"/>
          </a:p>
          <a:p>
            <a:pPr algn="just"/>
            <a:r>
              <a:rPr lang="en-US" sz="1200" dirty="0" smtClean="0"/>
              <a:t>     Human </a:t>
            </a:r>
            <a:r>
              <a:rPr lang="en-US" sz="1200" dirty="0"/>
              <a:t>Subjects:	</a:t>
            </a:r>
            <a:r>
              <a:rPr lang="en-US" sz="1200" dirty="0" smtClean="0"/>
              <a:t>Yes</a:t>
            </a:r>
            <a:r>
              <a:rPr lang="en-US" sz="1200" dirty="0"/>
              <a:t> </a:t>
            </a:r>
            <a:r>
              <a:rPr lang="en-US" sz="1200" dirty="0" smtClean="0"/>
              <a:t>             No</a:t>
            </a:r>
            <a:r>
              <a:rPr lang="en-US" sz="1200" dirty="0"/>
              <a:t>	</a:t>
            </a:r>
            <a:r>
              <a:rPr lang="en-US" sz="1200" dirty="0" smtClean="0"/>
              <a:t>             Approval </a:t>
            </a:r>
            <a:r>
              <a:rPr lang="en-US" sz="1200" dirty="0"/>
              <a:t>Attached, or	</a:t>
            </a:r>
            <a:r>
              <a:rPr lang="en-US" sz="1200" dirty="0" smtClean="0"/>
              <a:t>       Pending</a:t>
            </a:r>
            <a:endParaRPr lang="en-US" sz="1200" dirty="0"/>
          </a:p>
          <a:p>
            <a:pPr algn="just"/>
            <a:r>
              <a:rPr lang="en-US" sz="1200" dirty="0" smtClean="0"/>
              <a:t>     Animal </a:t>
            </a:r>
            <a:r>
              <a:rPr lang="en-US" sz="1200" dirty="0"/>
              <a:t>Subjects:	</a:t>
            </a:r>
            <a:r>
              <a:rPr lang="en-US" sz="1200" dirty="0" smtClean="0"/>
              <a:t>Yes</a:t>
            </a:r>
            <a:r>
              <a:rPr lang="en-US" sz="1200" dirty="0"/>
              <a:t> </a:t>
            </a:r>
            <a:r>
              <a:rPr lang="en-US" sz="1200" dirty="0" smtClean="0"/>
              <a:t>             No	             Approval </a:t>
            </a:r>
            <a:r>
              <a:rPr lang="en-US" sz="1200" dirty="0"/>
              <a:t>Attached, or </a:t>
            </a:r>
            <a:r>
              <a:rPr lang="en-US" sz="1200" dirty="0" smtClean="0"/>
              <a:t>       Pending</a:t>
            </a:r>
            <a:endParaRPr lang="en-US" sz="1200" dirty="0"/>
          </a:p>
          <a:p>
            <a:pPr algn="just"/>
            <a:r>
              <a:rPr lang="en-US" sz="1200" dirty="0" smtClean="0"/>
              <a:t>     If </a:t>
            </a:r>
            <a:r>
              <a:rPr lang="en-US" sz="1200" dirty="0"/>
              <a:t>not approved, can other work be performed prior to approval?	</a:t>
            </a:r>
            <a:r>
              <a:rPr lang="en-US" sz="1200" dirty="0" smtClean="0"/>
              <a:t>Yes         No</a:t>
            </a:r>
            <a:endParaRPr lang="en-US" sz="1200" dirty="0"/>
          </a:p>
          <a:p>
            <a:pPr algn="just"/>
            <a:r>
              <a:rPr lang="en-US" sz="1200" b="1" dirty="0"/>
              <a:t>Exchange of Human Subject Research Data (select all that apply):</a:t>
            </a:r>
            <a:endParaRPr lang="en-US" sz="1200" dirty="0"/>
          </a:p>
          <a:p>
            <a:pPr algn="just"/>
            <a:r>
              <a:rPr lang="en-US" sz="1200" dirty="0" smtClean="0"/>
              <a:t>            Brown </a:t>
            </a:r>
            <a:r>
              <a:rPr lang="en-US" sz="1200" dirty="0"/>
              <a:t>to Sub	</a:t>
            </a:r>
            <a:r>
              <a:rPr lang="en-US" sz="1200" dirty="0" smtClean="0"/>
              <a:t>Sub </a:t>
            </a:r>
            <a:r>
              <a:rPr lang="en-US" sz="1200" dirty="0"/>
              <a:t>to Brown	</a:t>
            </a:r>
            <a:r>
              <a:rPr lang="en-US" sz="1200" dirty="0" smtClean="0"/>
              <a:t>              No </a:t>
            </a:r>
            <a:r>
              <a:rPr lang="en-US" sz="1200" dirty="0"/>
              <a:t>Exchange</a:t>
            </a:r>
          </a:p>
          <a:p>
            <a:pPr algn="just"/>
            <a:r>
              <a:rPr lang="en-US" sz="1200" b="1" dirty="0"/>
              <a:t> </a:t>
            </a:r>
            <a:endParaRPr lang="en-US" sz="1200" dirty="0"/>
          </a:p>
          <a:p>
            <a:pPr algn="just"/>
            <a:r>
              <a:rPr lang="en-US" sz="1200" b="1" dirty="0"/>
              <a:t>Is the award subject to a Data Management/Sharing Plan?</a:t>
            </a:r>
            <a:r>
              <a:rPr lang="en-US" sz="1200" dirty="0"/>
              <a:t>	Yes        </a:t>
            </a:r>
            <a:r>
              <a:rPr lang="en-US" sz="1200" dirty="0" smtClean="0"/>
              <a:t> No</a:t>
            </a:r>
            <a:endParaRPr lang="en-US" sz="1200" dirty="0"/>
          </a:p>
          <a:p>
            <a:pPr algn="just"/>
            <a:r>
              <a:rPr lang="en-US" sz="1200" dirty="0"/>
              <a:t> </a:t>
            </a:r>
          </a:p>
          <a:p>
            <a:pPr algn="l"/>
            <a:r>
              <a:rPr lang="en-US" sz="1200" dirty="0"/>
              <a:t>Brown Financial Contact for Invoices (name and email): </a:t>
            </a:r>
            <a:r>
              <a:rPr lang="en-US" sz="1200" dirty="0" smtClean="0"/>
              <a:t>_________________________________</a:t>
            </a:r>
            <a:endParaRPr lang="en-US" sz="1200" dirty="0"/>
          </a:p>
          <a:p>
            <a:pPr algn="l"/>
            <a:endParaRPr lang="en-US" sz="1200" b="1" dirty="0" smtClean="0"/>
          </a:p>
          <a:p>
            <a:pPr algn="l"/>
            <a:r>
              <a:rPr lang="en-US" sz="1200" b="1" dirty="0" smtClean="0"/>
              <a:t>Other </a:t>
            </a:r>
            <a:r>
              <a:rPr lang="en-US" sz="1200" b="1" dirty="0"/>
              <a:t>Terms:</a:t>
            </a:r>
            <a:r>
              <a:rPr lang="en-US" sz="1200" dirty="0"/>
              <a:t> </a:t>
            </a:r>
            <a:r>
              <a:rPr lang="en-US" sz="1200" dirty="0" smtClean="0"/>
              <a:t>____________________________________________________________________________________________________________________________________________________________________________________</a:t>
            </a:r>
            <a:r>
              <a:rPr lang="en-US" sz="1200" dirty="0"/>
              <a:t> </a:t>
            </a:r>
          </a:p>
          <a:p>
            <a:pPr algn="just"/>
            <a:endParaRPr lang="en-US" sz="1200" dirty="0"/>
          </a:p>
        </p:txBody>
      </p:sp>
      <p:cxnSp>
        <p:nvCxnSpPr>
          <p:cNvPr id="8" name="Straight Connector 7"/>
          <p:cNvCxnSpPr/>
          <p:nvPr/>
        </p:nvCxnSpPr>
        <p:spPr>
          <a:xfrm>
            <a:off x="1051560" y="5257800"/>
            <a:ext cx="7040880" cy="0"/>
          </a:xfrm>
          <a:prstGeom prst="line">
            <a:avLst/>
          </a:prstGeom>
          <a:ln w="22225"/>
        </p:spPr>
        <p:style>
          <a:lnRef idx="1">
            <a:schemeClr val="dk1"/>
          </a:lnRef>
          <a:fillRef idx="0">
            <a:schemeClr val="dk1"/>
          </a:fillRef>
          <a:effectRef idx="0">
            <a:schemeClr val="dk1"/>
          </a:effectRef>
          <a:fontRef idx="minor">
            <a:schemeClr val="tx1"/>
          </a:fontRef>
        </p:style>
      </p:cxnSp>
      <p:sp>
        <p:nvSpPr>
          <p:cNvPr id="6" name="Left Arrow 5"/>
          <p:cNvSpPr/>
          <p:nvPr/>
        </p:nvSpPr>
        <p:spPr>
          <a:xfrm>
            <a:off x="7391399" y="3136954"/>
            <a:ext cx="638175" cy="4476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100" dirty="0">
              <a:solidFill>
                <a:prstClr val="white"/>
              </a:solidFill>
              <a:latin typeface="Calibri" panose="020F0502020204030204"/>
            </a:endParaRPr>
          </a:p>
        </p:txBody>
      </p:sp>
      <p:sp>
        <p:nvSpPr>
          <p:cNvPr id="7" name="Rectangle 6"/>
          <p:cNvSpPr/>
          <p:nvPr/>
        </p:nvSpPr>
        <p:spPr>
          <a:xfrm>
            <a:off x="2749154" y="2446407"/>
            <a:ext cx="152400" cy="152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endParaRPr lang="en-US" sz="1100" dirty="0">
              <a:ln>
                <a:solidFill>
                  <a:prstClr val="black"/>
                </a:solidFill>
              </a:ln>
              <a:solidFill>
                <a:prstClr val="black"/>
              </a:solidFill>
              <a:latin typeface="Calibri" panose="020F0502020204030204"/>
            </a:endParaRPr>
          </a:p>
        </p:txBody>
      </p:sp>
      <p:sp>
        <p:nvSpPr>
          <p:cNvPr id="9" name="Rectangle 8"/>
          <p:cNvSpPr/>
          <p:nvPr/>
        </p:nvSpPr>
        <p:spPr>
          <a:xfrm>
            <a:off x="3454004" y="2446407"/>
            <a:ext cx="152400" cy="152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endParaRPr lang="en-US" sz="1100" dirty="0">
              <a:ln>
                <a:solidFill>
                  <a:prstClr val="black"/>
                </a:solidFill>
              </a:ln>
              <a:solidFill>
                <a:prstClr val="black"/>
              </a:solidFill>
              <a:latin typeface="Calibri" panose="020F0502020204030204"/>
            </a:endParaRPr>
          </a:p>
        </p:txBody>
      </p:sp>
      <p:sp>
        <p:nvSpPr>
          <p:cNvPr id="10" name="Rectangle 9"/>
          <p:cNvSpPr/>
          <p:nvPr/>
        </p:nvSpPr>
        <p:spPr>
          <a:xfrm>
            <a:off x="2749154" y="2664291"/>
            <a:ext cx="152400" cy="152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endParaRPr lang="en-US" sz="1100" dirty="0">
              <a:ln>
                <a:solidFill>
                  <a:prstClr val="black"/>
                </a:solidFill>
              </a:ln>
              <a:solidFill>
                <a:prstClr val="black"/>
              </a:solidFill>
              <a:latin typeface="Calibri" panose="020F0502020204030204"/>
            </a:endParaRPr>
          </a:p>
        </p:txBody>
      </p:sp>
      <p:sp>
        <p:nvSpPr>
          <p:cNvPr id="11" name="Rectangle 10"/>
          <p:cNvSpPr/>
          <p:nvPr/>
        </p:nvSpPr>
        <p:spPr>
          <a:xfrm>
            <a:off x="3454004" y="2664291"/>
            <a:ext cx="152400" cy="152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endParaRPr lang="en-US" sz="1100" dirty="0">
              <a:ln>
                <a:solidFill>
                  <a:prstClr val="black"/>
                </a:solidFill>
              </a:ln>
              <a:solidFill>
                <a:prstClr val="black"/>
              </a:solidFill>
              <a:latin typeface="Calibri" panose="020F0502020204030204"/>
            </a:endParaRPr>
          </a:p>
        </p:txBody>
      </p:sp>
      <p:sp>
        <p:nvSpPr>
          <p:cNvPr id="12" name="Rectangle 11"/>
          <p:cNvSpPr/>
          <p:nvPr/>
        </p:nvSpPr>
        <p:spPr>
          <a:xfrm>
            <a:off x="4132660" y="2446407"/>
            <a:ext cx="152400" cy="152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endParaRPr lang="en-US" sz="1100" dirty="0">
              <a:ln>
                <a:solidFill>
                  <a:prstClr val="black"/>
                </a:solidFill>
              </a:ln>
              <a:solidFill>
                <a:prstClr val="black"/>
              </a:solidFill>
              <a:latin typeface="Calibri" panose="020F0502020204030204"/>
            </a:endParaRPr>
          </a:p>
        </p:txBody>
      </p:sp>
      <p:sp>
        <p:nvSpPr>
          <p:cNvPr id="13" name="Rectangle 12"/>
          <p:cNvSpPr/>
          <p:nvPr/>
        </p:nvSpPr>
        <p:spPr>
          <a:xfrm>
            <a:off x="4132660" y="2664291"/>
            <a:ext cx="152400" cy="152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endParaRPr lang="en-US" sz="1100" dirty="0">
              <a:ln>
                <a:solidFill>
                  <a:prstClr val="black"/>
                </a:solidFill>
              </a:ln>
              <a:solidFill>
                <a:prstClr val="black"/>
              </a:solidFill>
              <a:latin typeface="Calibri" panose="020F0502020204030204"/>
            </a:endParaRPr>
          </a:p>
        </p:txBody>
      </p:sp>
      <p:sp>
        <p:nvSpPr>
          <p:cNvPr id="14" name="Rectangle 13"/>
          <p:cNvSpPr/>
          <p:nvPr/>
        </p:nvSpPr>
        <p:spPr>
          <a:xfrm>
            <a:off x="5753100" y="2446407"/>
            <a:ext cx="152400" cy="152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endParaRPr lang="en-US" sz="1100" dirty="0">
              <a:ln>
                <a:solidFill>
                  <a:prstClr val="black"/>
                </a:solidFill>
              </a:ln>
              <a:solidFill>
                <a:prstClr val="black"/>
              </a:solidFill>
              <a:latin typeface="Calibri" panose="020F0502020204030204"/>
            </a:endParaRPr>
          </a:p>
        </p:txBody>
      </p:sp>
      <p:sp>
        <p:nvSpPr>
          <p:cNvPr id="15" name="Rectangle 14"/>
          <p:cNvSpPr/>
          <p:nvPr/>
        </p:nvSpPr>
        <p:spPr>
          <a:xfrm>
            <a:off x="5753100" y="2664291"/>
            <a:ext cx="152400" cy="152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endParaRPr lang="en-US" sz="1100" dirty="0">
              <a:ln>
                <a:solidFill>
                  <a:prstClr val="black"/>
                </a:solidFill>
              </a:ln>
              <a:solidFill>
                <a:prstClr val="black"/>
              </a:solidFill>
              <a:latin typeface="Calibri" panose="020F0502020204030204"/>
            </a:endParaRPr>
          </a:p>
        </p:txBody>
      </p:sp>
      <p:sp>
        <p:nvSpPr>
          <p:cNvPr id="17" name="Rectangle 16"/>
          <p:cNvSpPr/>
          <p:nvPr/>
        </p:nvSpPr>
        <p:spPr>
          <a:xfrm>
            <a:off x="5513298" y="2872650"/>
            <a:ext cx="152400" cy="152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endParaRPr lang="en-US" sz="1100" dirty="0">
              <a:ln>
                <a:solidFill>
                  <a:prstClr val="black"/>
                </a:solidFill>
              </a:ln>
              <a:solidFill>
                <a:prstClr val="black"/>
              </a:solidFill>
              <a:latin typeface="Calibri" panose="020F0502020204030204"/>
            </a:endParaRPr>
          </a:p>
        </p:txBody>
      </p:sp>
      <p:sp>
        <p:nvSpPr>
          <p:cNvPr id="18" name="Rectangle 17"/>
          <p:cNvSpPr/>
          <p:nvPr/>
        </p:nvSpPr>
        <p:spPr>
          <a:xfrm>
            <a:off x="6019800" y="2872650"/>
            <a:ext cx="152400" cy="152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endParaRPr lang="en-US" sz="1100" dirty="0">
              <a:ln>
                <a:solidFill>
                  <a:prstClr val="black"/>
                </a:solidFill>
              </a:ln>
              <a:solidFill>
                <a:prstClr val="black"/>
              </a:solidFill>
              <a:latin typeface="Calibri" panose="020F0502020204030204"/>
            </a:endParaRPr>
          </a:p>
        </p:txBody>
      </p:sp>
      <p:sp>
        <p:nvSpPr>
          <p:cNvPr id="19" name="Rectangle 18"/>
          <p:cNvSpPr/>
          <p:nvPr/>
        </p:nvSpPr>
        <p:spPr>
          <a:xfrm>
            <a:off x="1362075" y="3324939"/>
            <a:ext cx="152400" cy="152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endParaRPr lang="en-US" sz="1100" dirty="0">
              <a:ln>
                <a:solidFill>
                  <a:prstClr val="black"/>
                </a:solidFill>
              </a:ln>
              <a:solidFill>
                <a:prstClr val="black"/>
              </a:solidFill>
              <a:latin typeface="Calibri" panose="020F0502020204030204"/>
            </a:endParaRPr>
          </a:p>
        </p:txBody>
      </p:sp>
      <p:sp>
        <p:nvSpPr>
          <p:cNvPr id="20" name="Rectangle 19"/>
          <p:cNvSpPr/>
          <p:nvPr/>
        </p:nvSpPr>
        <p:spPr>
          <a:xfrm>
            <a:off x="2749154" y="3328165"/>
            <a:ext cx="152400" cy="152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endParaRPr lang="en-US" sz="1100" dirty="0">
              <a:ln>
                <a:solidFill>
                  <a:prstClr val="black"/>
                </a:solidFill>
              </a:ln>
              <a:solidFill>
                <a:prstClr val="black"/>
              </a:solidFill>
              <a:latin typeface="Calibri" panose="020F0502020204030204"/>
            </a:endParaRPr>
          </a:p>
        </p:txBody>
      </p:sp>
      <p:sp>
        <p:nvSpPr>
          <p:cNvPr id="21" name="Rectangle 20"/>
          <p:cNvSpPr/>
          <p:nvPr/>
        </p:nvSpPr>
        <p:spPr>
          <a:xfrm>
            <a:off x="4132660" y="3324939"/>
            <a:ext cx="152400" cy="152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endParaRPr lang="en-US" sz="1100" dirty="0">
              <a:ln>
                <a:solidFill>
                  <a:prstClr val="black"/>
                </a:solidFill>
              </a:ln>
              <a:solidFill>
                <a:prstClr val="black"/>
              </a:solidFill>
              <a:latin typeface="Calibri" panose="020F0502020204030204"/>
            </a:endParaRPr>
          </a:p>
        </p:txBody>
      </p:sp>
      <p:sp>
        <p:nvSpPr>
          <p:cNvPr id="23" name="Rectangle 22"/>
          <p:cNvSpPr/>
          <p:nvPr/>
        </p:nvSpPr>
        <p:spPr>
          <a:xfrm>
            <a:off x="5519410" y="3772614"/>
            <a:ext cx="152400" cy="152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endParaRPr lang="en-US" sz="1100" dirty="0">
              <a:ln>
                <a:solidFill>
                  <a:prstClr val="black"/>
                </a:solidFill>
              </a:ln>
              <a:solidFill>
                <a:prstClr val="black"/>
              </a:solidFill>
              <a:latin typeface="Calibri" panose="020F0502020204030204"/>
            </a:endParaRPr>
          </a:p>
        </p:txBody>
      </p:sp>
      <p:sp>
        <p:nvSpPr>
          <p:cNvPr id="24" name="Rectangle 23"/>
          <p:cNvSpPr/>
          <p:nvPr/>
        </p:nvSpPr>
        <p:spPr>
          <a:xfrm>
            <a:off x="6019800" y="3772614"/>
            <a:ext cx="152400" cy="152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endParaRPr lang="en-US" sz="1100" dirty="0">
              <a:ln>
                <a:solidFill>
                  <a:prstClr val="black"/>
                </a:solidFill>
              </a:ln>
              <a:solidFill>
                <a:prstClr val="black"/>
              </a:solidFill>
              <a:latin typeface="Calibri" panose="020F0502020204030204"/>
            </a:endParaRPr>
          </a:p>
        </p:txBody>
      </p:sp>
      <p:sp>
        <p:nvSpPr>
          <p:cNvPr id="25" name="Left Arrow 24"/>
          <p:cNvSpPr/>
          <p:nvPr/>
        </p:nvSpPr>
        <p:spPr>
          <a:xfrm>
            <a:off x="7391399" y="3584629"/>
            <a:ext cx="638175" cy="4476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100" dirty="0">
              <a:solidFill>
                <a:prstClr val="white"/>
              </a:solidFill>
              <a:latin typeface="Calibri" panose="020F0502020204030204"/>
            </a:endParaRPr>
          </a:p>
        </p:txBody>
      </p:sp>
      <p:sp>
        <p:nvSpPr>
          <p:cNvPr id="26" name="Left Arrow 25"/>
          <p:cNvSpPr/>
          <p:nvPr/>
        </p:nvSpPr>
        <p:spPr>
          <a:xfrm>
            <a:off x="7391399" y="4009637"/>
            <a:ext cx="638175" cy="4476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100" dirty="0">
              <a:solidFill>
                <a:prstClr val="white"/>
              </a:solidFill>
              <a:latin typeface="Calibri" panose="020F0502020204030204"/>
            </a:endParaRPr>
          </a:p>
        </p:txBody>
      </p:sp>
    </p:spTree>
    <p:extLst>
      <p:ext uri="{BB962C8B-B14F-4D97-AF65-F5344CB8AC3E}">
        <p14:creationId xmlns:p14="http://schemas.microsoft.com/office/powerpoint/2010/main" val="416935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5"/>
                                        </p:tgtEl>
                                      </p:cBhvr>
                                    </p:animEffect>
                                    <p:set>
                                      <p:cBhvr>
                                        <p:cTn id="20" dur="1" fill="hold">
                                          <p:stCondLst>
                                            <p:cond delay="499"/>
                                          </p:stCondLst>
                                        </p:cTn>
                                        <p:tgtEl>
                                          <p:spTgt spid="25"/>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5" grpId="0" animBg="1"/>
      <p:bldP spid="25" grpId="1" animBg="1"/>
      <p:bldP spid="2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1765696"/>
            <a:ext cx="7062788" cy="4177904"/>
          </a:xfrm>
        </p:spPr>
        <p:txBody>
          <a:bodyPr>
            <a:normAutofit/>
          </a:bodyPr>
          <a:lstStyle/>
          <a:p>
            <a:pPr algn="just"/>
            <a:r>
              <a:rPr lang="en-US" sz="1600" b="1" dirty="0"/>
              <a:t>Modification to Existing Subaward</a:t>
            </a:r>
            <a:r>
              <a:rPr lang="en-US" sz="1200" dirty="0"/>
              <a:t>	</a:t>
            </a:r>
            <a:r>
              <a:rPr lang="en-US" sz="1200" dirty="0" smtClean="0"/>
              <a:t>            </a:t>
            </a:r>
            <a:r>
              <a:rPr lang="en-US" sz="1200" b="1" dirty="0" smtClean="0"/>
              <a:t>Subaward </a:t>
            </a:r>
            <a:r>
              <a:rPr lang="en-US" sz="1200" b="1" dirty="0"/>
              <a:t>#:</a:t>
            </a:r>
            <a:r>
              <a:rPr lang="en-US" sz="1200" dirty="0"/>
              <a:t> ______________________  </a:t>
            </a:r>
          </a:p>
          <a:p>
            <a:pPr algn="just"/>
            <a:r>
              <a:rPr lang="en-US" sz="1200" b="1" dirty="0"/>
              <a:t> </a:t>
            </a:r>
            <a:endParaRPr lang="en-US" sz="1200" dirty="0"/>
          </a:p>
          <a:p>
            <a:pPr algn="just"/>
            <a:r>
              <a:rPr lang="en-US" sz="1200" b="1" dirty="0" smtClean="0"/>
              <a:t>      New </a:t>
            </a:r>
            <a:r>
              <a:rPr lang="en-US" sz="1200" b="1" dirty="0"/>
              <a:t>End Date:</a:t>
            </a:r>
            <a:r>
              <a:rPr lang="en-US" sz="1200" dirty="0"/>
              <a:t> _________________</a:t>
            </a:r>
          </a:p>
          <a:p>
            <a:pPr algn="just"/>
            <a:r>
              <a:rPr lang="en-US" sz="1200" b="1" dirty="0" smtClean="0"/>
              <a:t>      Amount </a:t>
            </a:r>
            <a:r>
              <a:rPr lang="en-US" sz="1200" b="1" dirty="0"/>
              <a:t>of NEW funds to be added:</a:t>
            </a:r>
            <a:r>
              <a:rPr lang="en-US" sz="1200" dirty="0"/>
              <a:t>  (indicate if a decrease)                    $________________  </a:t>
            </a:r>
          </a:p>
          <a:p>
            <a:pPr algn="just"/>
            <a:r>
              <a:rPr lang="en-US" sz="1200" b="1" dirty="0" smtClean="0"/>
              <a:t>      Is this funding from the Parent Account?            </a:t>
            </a:r>
            <a:r>
              <a:rPr lang="en-US" sz="1200" dirty="0" smtClean="0"/>
              <a:t>Yes	 No</a:t>
            </a:r>
          </a:p>
          <a:p>
            <a:pPr algn="just"/>
            <a:r>
              <a:rPr lang="en-US" sz="1200" dirty="0" smtClean="0"/>
              <a:t>	If no, please provide the funding source account #: _____________________</a:t>
            </a:r>
          </a:p>
          <a:p>
            <a:pPr algn="just"/>
            <a:r>
              <a:rPr lang="en-US" sz="1200" dirty="0" smtClean="0"/>
              <a:t>      </a:t>
            </a:r>
            <a:endParaRPr lang="en-US" sz="1200" dirty="0"/>
          </a:p>
          <a:p>
            <a:pPr algn="just"/>
            <a:r>
              <a:rPr lang="en-US" sz="1200" b="1" dirty="0" smtClean="0"/>
              <a:t>      If </a:t>
            </a:r>
            <a:r>
              <a:rPr lang="en-US" sz="1200" b="1" dirty="0"/>
              <a:t>Carry Forward is NOT Automatic please complete the following:</a:t>
            </a:r>
            <a:endParaRPr lang="en-US" sz="1200" dirty="0"/>
          </a:p>
          <a:p>
            <a:pPr algn="just"/>
            <a:r>
              <a:rPr lang="en-US" sz="1200" dirty="0" smtClean="0"/>
              <a:t>      1 </a:t>
            </a:r>
            <a:r>
              <a:rPr lang="en-US" sz="1200" dirty="0"/>
              <a:t>– Amount of unexpended funds from previous period		   $________________</a:t>
            </a:r>
          </a:p>
          <a:p>
            <a:pPr algn="just"/>
            <a:r>
              <a:rPr lang="en-US" sz="1200" dirty="0" smtClean="0"/>
              <a:t>      2 </a:t>
            </a:r>
            <a:r>
              <a:rPr lang="en-US" sz="1200" dirty="0"/>
              <a:t>– Amount from line 1 to be allowed for current year		   $________________</a:t>
            </a:r>
          </a:p>
          <a:p>
            <a:pPr algn="just"/>
            <a:r>
              <a:rPr lang="en-US" sz="1200" dirty="0"/>
              <a:t> </a:t>
            </a:r>
          </a:p>
          <a:p>
            <a:pPr algn="just"/>
            <a:r>
              <a:rPr lang="en-US" sz="1200" b="1" dirty="0" smtClean="0"/>
              <a:t>      New </a:t>
            </a:r>
            <a:r>
              <a:rPr lang="en-US" sz="1200" b="1" dirty="0"/>
              <a:t>Cumulative Total  </a:t>
            </a:r>
            <a:r>
              <a:rPr lang="en-US" sz="1200" dirty="0"/>
              <a:t>(including carry forward if applicable)</a:t>
            </a:r>
            <a:r>
              <a:rPr lang="en-US" sz="1200" b="1" dirty="0"/>
              <a:t>	</a:t>
            </a:r>
            <a:r>
              <a:rPr lang="en-US" sz="1200" b="1" dirty="0" smtClean="0"/>
              <a:t>   </a:t>
            </a:r>
            <a:r>
              <a:rPr lang="en-US" sz="1200" b="1" dirty="0"/>
              <a:t>$________________</a:t>
            </a:r>
            <a:endParaRPr lang="en-US" sz="1200" dirty="0"/>
          </a:p>
          <a:p>
            <a:pPr algn="just"/>
            <a:r>
              <a:rPr lang="en-US" sz="1200" b="1" dirty="0"/>
              <a:t> </a:t>
            </a:r>
            <a:endParaRPr lang="en-US" sz="1200" dirty="0"/>
          </a:p>
          <a:p>
            <a:pPr algn="just"/>
            <a:r>
              <a:rPr lang="en-US" sz="1200" b="1" dirty="0" smtClean="0"/>
              <a:t>     Cost </a:t>
            </a:r>
            <a:r>
              <a:rPr lang="en-US" sz="1200" b="1" dirty="0"/>
              <a:t>Sharing on the subaward? </a:t>
            </a:r>
            <a:r>
              <a:rPr lang="en-US" sz="1200" b="1" dirty="0" smtClean="0"/>
              <a:t>       If </a:t>
            </a:r>
            <a:r>
              <a:rPr lang="en-US" sz="1200" b="1" dirty="0"/>
              <a:t>YES</a:t>
            </a:r>
            <a:r>
              <a:rPr lang="en-US" sz="1200" dirty="0"/>
              <a:t>, indicate dollar amount </a:t>
            </a:r>
            <a:r>
              <a:rPr lang="en-US" sz="1200" dirty="0" smtClean="0"/>
              <a:t>$_________________ </a:t>
            </a:r>
            <a:r>
              <a:rPr lang="en-US" sz="1200" b="1" dirty="0" smtClean="0"/>
              <a:t>        No</a:t>
            </a:r>
            <a:endParaRPr lang="en-US" sz="1200" dirty="0"/>
          </a:p>
          <a:p>
            <a:pPr algn="just"/>
            <a:r>
              <a:rPr lang="en-US" sz="1200" dirty="0"/>
              <a:t> </a:t>
            </a:r>
          </a:p>
          <a:p>
            <a:pPr algn="l"/>
            <a:r>
              <a:rPr lang="en-US" sz="1200" b="1" dirty="0"/>
              <a:t>Other Terms: (e.g. change of PI, change of scope, etc.) </a:t>
            </a:r>
            <a:r>
              <a:rPr lang="en-US" sz="1200" dirty="0" smtClean="0"/>
              <a:t>____________________________________________________________________________________________________________________________________________________________________________________</a:t>
            </a:r>
            <a:endParaRPr lang="en-US" sz="1200" dirty="0"/>
          </a:p>
          <a:p>
            <a:pPr algn="just"/>
            <a:endParaRPr lang="en-US" sz="1200" b="1" dirty="0" smtClean="0"/>
          </a:p>
        </p:txBody>
      </p:sp>
      <p:sp>
        <p:nvSpPr>
          <p:cNvPr id="4" name="Rectangle 3"/>
          <p:cNvSpPr/>
          <p:nvPr/>
        </p:nvSpPr>
        <p:spPr>
          <a:xfrm>
            <a:off x="4191000" y="2762250"/>
            <a:ext cx="152400" cy="152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endParaRPr lang="en-US" sz="1350" dirty="0">
              <a:ln>
                <a:solidFill>
                  <a:prstClr val="black"/>
                </a:solidFill>
              </a:ln>
              <a:solidFill>
                <a:prstClr val="black"/>
              </a:solidFill>
              <a:latin typeface="Calibri" panose="020F0502020204030204"/>
            </a:endParaRPr>
          </a:p>
        </p:txBody>
      </p:sp>
      <p:sp>
        <p:nvSpPr>
          <p:cNvPr id="6" name="Rectangle 5"/>
          <p:cNvSpPr/>
          <p:nvPr/>
        </p:nvSpPr>
        <p:spPr>
          <a:xfrm>
            <a:off x="4724400" y="2762250"/>
            <a:ext cx="152400" cy="152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endParaRPr lang="en-US" sz="1350" dirty="0">
              <a:ln>
                <a:solidFill>
                  <a:prstClr val="black"/>
                </a:solidFill>
              </a:ln>
              <a:solidFill>
                <a:prstClr val="black"/>
              </a:solidFill>
              <a:latin typeface="Calibri" panose="020F0502020204030204"/>
            </a:endParaRPr>
          </a:p>
        </p:txBody>
      </p:sp>
      <p:sp>
        <p:nvSpPr>
          <p:cNvPr id="8" name="Left Arrow 7"/>
          <p:cNvSpPr/>
          <p:nvPr/>
        </p:nvSpPr>
        <p:spPr>
          <a:xfrm>
            <a:off x="7605615" y="2690812"/>
            <a:ext cx="638175" cy="4476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Rectangle 8"/>
          <p:cNvSpPr/>
          <p:nvPr/>
        </p:nvSpPr>
        <p:spPr>
          <a:xfrm>
            <a:off x="3429000" y="4734878"/>
            <a:ext cx="152400" cy="152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endParaRPr lang="en-US" sz="1350" dirty="0">
              <a:ln>
                <a:solidFill>
                  <a:prstClr val="black"/>
                </a:solidFill>
              </a:ln>
              <a:solidFill>
                <a:prstClr val="black"/>
              </a:solidFill>
              <a:latin typeface="Calibri" panose="020F0502020204030204"/>
            </a:endParaRPr>
          </a:p>
        </p:txBody>
      </p:sp>
      <p:sp>
        <p:nvSpPr>
          <p:cNvPr id="10" name="Rectangle 9"/>
          <p:cNvSpPr/>
          <p:nvPr/>
        </p:nvSpPr>
        <p:spPr>
          <a:xfrm>
            <a:off x="6934200" y="4734878"/>
            <a:ext cx="152400" cy="152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endParaRPr lang="en-US" sz="1350" dirty="0">
              <a:ln>
                <a:solidFill>
                  <a:prstClr val="black"/>
                </a:solidFill>
              </a:ln>
              <a:solidFill>
                <a:prstClr val="black"/>
              </a:solidFill>
              <a:latin typeface="Calibri" panose="020F0502020204030204"/>
            </a:endParaRPr>
          </a:p>
        </p:txBody>
      </p:sp>
      <p:sp>
        <p:nvSpPr>
          <p:cNvPr id="11" name="Left Arrow 10"/>
          <p:cNvSpPr/>
          <p:nvPr/>
        </p:nvSpPr>
        <p:spPr>
          <a:xfrm>
            <a:off x="7600950" y="3352799"/>
            <a:ext cx="638175" cy="4476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16" name="Left Arrow 15"/>
          <p:cNvSpPr/>
          <p:nvPr/>
        </p:nvSpPr>
        <p:spPr>
          <a:xfrm>
            <a:off x="7600950" y="4587240"/>
            <a:ext cx="638175" cy="4476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Tree>
    <p:extLst>
      <p:ext uri="{BB962C8B-B14F-4D97-AF65-F5344CB8AC3E}">
        <p14:creationId xmlns:p14="http://schemas.microsoft.com/office/powerpoint/2010/main" val="281696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animBg="1"/>
      <p:bldP spid="11" grpId="1" animBg="1"/>
      <p:bldP spid="1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28900"/>
            <a:ext cx="9144000" cy="1838965"/>
          </a:xfrm>
          <a:prstGeom prst="rect">
            <a:avLst/>
          </a:prstGeom>
          <a:noFill/>
        </p:spPr>
        <p:txBody>
          <a:bodyPr wrap="square" rtlCol="0">
            <a:spAutoFit/>
          </a:bodyPr>
          <a:lstStyle/>
          <a:p>
            <a:pPr algn="ctr" defTabSz="685800"/>
            <a:r>
              <a:rPr lang="en-US" sz="2400" dirty="0">
                <a:solidFill>
                  <a:prstClr val="black"/>
                </a:solidFill>
                <a:latin typeface="Calibri" panose="020F0502020204030204"/>
              </a:rPr>
              <a:t>The updated form is now posted on </a:t>
            </a:r>
            <a:r>
              <a:rPr lang="en-US" sz="2400" dirty="0" smtClean="0">
                <a:solidFill>
                  <a:prstClr val="black"/>
                </a:solidFill>
                <a:latin typeface="Calibri" panose="020F0502020204030204"/>
              </a:rPr>
              <a:t>the </a:t>
            </a:r>
          </a:p>
          <a:p>
            <a:pPr algn="ctr" defTabSz="685800"/>
            <a:r>
              <a:rPr lang="en-US" sz="2400" dirty="0" smtClean="0">
                <a:solidFill>
                  <a:prstClr val="black"/>
                </a:solidFill>
                <a:latin typeface="Calibri" panose="020F0502020204030204"/>
              </a:rPr>
              <a:t>Research </a:t>
            </a:r>
            <a:r>
              <a:rPr lang="en-US" sz="2400" dirty="0">
                <a:solidFill>
                  <a:prstClr val="black"/>
                </a:solidFill>
                <a:latin typeface="Calibri" panose="020F0502020204030204"/>
              </a:rPr>
              <a:t>at Brown – Forms and Policies webpage: </a:t>
            </a:r>
          </a:p>
          <a:p>
            <a:pPr algn="ctr" defTabSz="685800"/>
            <a:r>
              <a:rPr lang="en-US" sz="2400" dirty="0">
                <a:solidFill>
                  <a:prstClr val="black"/>
                </a:solidFill>
                <a:latin typeface="Calibri" panose="020F0502020204030204"/>
                <a:hlinkClick r:id="rId2"/>
              </a:rPr>
              <a:t>Subaward Order Form</a:t>
            </a:r>
            <a:endParaRPr lang="en-US" sz="2400" dirty="0">
              <a:solidFill>
                <a:prstClr val="black"/>
              </a:solidFill>
              <a:latin typeface="Calibri" panose="020F0502020204030204"/>
            </a:endParaRPr>
          </a:p>
          <a:p>
            <a:pPr algn="ctr" defTabSz="685800"/>
            <a:endParaRPr lang="en-US" sz="1350" dirty="0">
              <a:solidFill>
                <a:prstClr val="black"/>
              </a:solidFill>
              <a:latin typeface="Calibri" panose="020F0502020204030204"/>
            </a:endParaRPr>
          </a:p>
          <a:p>
            <a:pPr algn="ctr" defTabSz="685800"/>
            <a:r>
              <a:rPr lang="en-US" sz="2800" dirty="0">
                <a:solidFill>
                  <a:prstClr val="black"/>
                </a:solidFill>
                <a:latin typeface="Calibri" panose="020F0502020204030204"/>
              </a:rPr>
              <a:t>Thank you!</a:t>
            </a:r>
          </a:p>
        </p:txBody>
      </p:sp>
    </p:spTree>
    <p:extLst>
      <p:ext uri="{BB962C8B-B14F-4D97-AF65-F5344CB8AC3E}">
        <p14:creationId xmlns:p14="http://schemas.microsoft.com/office/powerpoint/2010/main" val="14016820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OSP Update</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63</a:t>
            </a:fld>
            <a:endParaRPr lang="en-US" dirty="0"/>
          </a:p>
        </p:txBody>
      </p:sp>
      <p:sp>
        <p:nvSpPr>
          <p:cNvPr id="8" name="TextBox 4"/>
          <p:cNvSpPr txBox="1"/>
          <p:nvPr/>
        </p:nvSpPr>
        <p:spPr>
          <a:xfrm>
            <a:off x="2133600" y="2459504"/>
            <a:ext cx="4876800" cy="2646878"/>
          </a:xfrm>
          <a:prstGeom prst="rect">
            <a:avLst/>
          </a:prstGeom>
          <a:solidFill>
            <a:schemeClr val="accent5"/>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a:t>Robin Eubank</a:t>
            </a:r>
          </a:p>
          <a:p>
            <a:pPr algn="ctr"/>
            <a:r>
              <a:rPr lang="en-US" sz="2800" dirty="0" smtClean="0"/>
              <a:t>Grants </a:t>
            </a:r>
            <a:r>
              <a:rPr lang="en-US" sz="2800" dirty="0"/>
              <a:t>&amp; Contracts Accountant </a:t>
            </a:r>
          </a:p>
          <a:p>
            <a:pPr algn="ctr"/>
            <a:r>
              <a:rPr lang="en-US" sz="2800" dirty="0"/>
              <a:t>and </a:t>
            </a:r>
          </a:p>
          <a:p>
            <a:pPr algn="ctr"/>
            <a:r>
              <a:rPr lang="en-US" sz="2800" dirty="0"/>
              <a:t>Effort Certification Administrator</a:t>
            </a:r>
          </a:p>
        </p:txBody>
      </p:sp>
    </p:spTree>
    <p:extLst>
      <p:ext uri="{BB962C8B-B14F-4D97-AF65-F5344CB8AC3E}">
        <p14:creationId xmlns:p14="http://schemas.microsoft.com/office/powerpoint/2010/main" val="13139452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Effort Reporting Statistics</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64</a:t>
            </a:fld>
            <a:endParaRPr lang="en-US" dirty="0"/>
          </a:p>
        </p:txBody>
      </p:sp>
      <p:graphicFrame>
        <p:nvGraphicFramePr>
          <p:cNvPr id="9" name="Chart 8"/>
          <p:cNvGraphicFramePr/>
          <p:nvPr>
            <p:extLst/>
          </p:nvPr>
        </p:nvGraphicFramePr>
        <p:xfrm>
          <a:off x="1066800" y="1752600"/>
          <a:ext cx="7162800"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735560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Reminder - Effort Reporting Policy</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65</a:t>
            </a:fld>
            <a:endParaRPr lang="en-US" dirty="0"/>
          </a:p>
        </p:txBody>
      </p:sp>
      <p:graphicFrame>
        <p:nvGraphicFramePr>
          <p:cNvPr id="4" name="Diagram 3"/>
          <p:cNvGraphicFramePr/>
          <p:nvPr>
            <p:extLst/>
          </p:nvPr>
        </p:nvGraphicFramePr>
        <p:xfrm>
          <a:off x="914400" y="1752600"/>
          <a:ext cx="7391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07070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Reminder - Terminated Employee</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66</a:t>
            </a:fld>
            <a:endParaRPr lang="en-US" dirty="0"/>
          </a:p>
        </p:txBody>
      </p:sp>
      <p:graphicFrame>
        <p:nvGraphicFramePr>
          <p:cNvPr id="11" name="Diagram 10"/>
          <p:cNvGraphicFramePr/>
          <p:nvPr>
            <p:extLst/>
          </p:nvPr>
        </p:nvGraphicFramePr>
        <p:xfrm>
          <a:off x="1524000" y="177328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6728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Reminder – Add/Remove ECP</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67</a:t>
            </a:fld>
            <a:endParaRPr lang="en-US" dirty="0"/>
          </a:p>
        </p:txBody>
      </p:sp>
      <p:graphicFrame>
        <p:nvGraphicFramePr>
          <p:cNvPr id="4" name="Diagram 3"/>
          <p:cNvGraphicFramePr/>
          <p:nvPr>
            <p:extLst/>
          </p:nvPr>
        </p:nvGraphicFramePr>
        <p:xfrm>
          <a:off x="1066800" y="1752600"/>
          <a:ext cx="71628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80406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dirty="0" smtClean="0"/>
              <a:t>Upcoming Effort Reporting Dates</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solidFill>
                  <a:prstClr val="black"/>
                </a:solidFill>
              </a:rPr>
              <a:pPr/>
              <a:t>68</a:t>
            </a:fld>
            <a:endParaRPr lang="en-US" dirty="0">
              <a:solidFill>
                <a:prstClr val="black"/>
              </a:solidFill>
            </a:endParaRPr>
          </a:p>
        </p:txBody>
      </p:sp>
      <p:graphicFrame>
        <p:nvGraphicFramePr>
          <p:cNvPr id="5" name="Table 4"/>
          <p:cNvGraphicFramePr>
            <a:graphicFrameLocks noGrp="1"/>
          </p:cNvGraphicFramePr>
          <p:nvPr>
            <p:extLst/>
          </p:nvPr>
        </p:nvGraphicFramePr>
        <p:xfrm>
          <a:off x="914400" y="1752599"/>
          <a:ext cx="7391400" cy="4191002"/>
        </p:xfrm>
        <a:graphic>
          <a:graphicData uri="http://schemas.openxmlformats.org/drawingml/2006/table">
            <a:tbl>
              <a:tblPr firstRow="1" bandRow="1">
                <a:tableStyleId>{5C22544A-7EE6-4342-B048-85BDC9FD1C3A}</a:tableStyleId>
              </a:tblPr>
              <a:tblGrid>
                <a:gridCol w="2463800">
                  <a:extLst>
                    <a:ext uri="{9D8B030D-6E8A-4147-A177-3AD203B41FA5}">
                      <a16:colId xmlns:a16="http://schemas.microsoft.com/office/drawing/2014/main" val="20000"/>
                    </a:ext>
                  </a:extLst>
                </a:gridCol>
                <a:gridCol w="2463800">
                  <a:extLst>
                    <a:ext uri="{9D8B030D-6E8A-4147-A177-3AD203B41FA5}">
                      <a16:colId xmlns:a16="http://schemas.microsoft.com/office/drawing/2014/main" val="20001"/>
                    </a:ext>
                  </a:extLst>
                </a:gridCol>
                <a:gridCol w="2463800">
                  <a:extLst>
                    <a:ext uri="{9D8B030D-6E8A-4147-A177-3AD203B41FA5}">
                      <a16:colId xmlns:a16="http://schemas.microsoft.com/office/drawing/2014/main" val="20002"/>
                    </a:ext>
                  </a:extLst>
                </a:gridCol>
              </a:tblGrid>
              <a:tr h="676916">
                <a:tc>
                  <a:txBody>
                    <a:bodyPr/>
                    <a:lstStyle/>
                    <a:p>
                      <a:pPr algn="just"/>
                      <a:r>
                        <a:rPr lang="en-US" dirty="0" smtClean="0"/>
                        <a:t>Certification Period</a:t>
                      </a:r>
                      <a:endParaRPr lang="en-US" dirty="0"/>
                    </a:p>
                  </a:txBody>
                  <a:tcPr/>
                </a:tc>
                <a:tc>
                  <a:txBody>
                    <a:bodyPr/>
                    <a:lstStyle/>
                    <a:p>
                      <a:pPr algn="just"/>
                      <a:r>
                        <a:rPr lang="en-US" dirty="0" smtClean="0"/>
                        <a:t>Report Run</a:t>
                      </a:r>
                      <a:r>
                        <a:rPr lang="en-US" baseline="0" dirty="0" smtClean="0"/>
                        <a:t> Date</a:t>
                      </a:r>
                      <a:endParaRPr lang="en-US" dirty="0"/>
                    </a:p>
                  </a:txBody>
                  <a:tcPr/>
                </a:tc>
                <a:tc>
                  <a:txBody>
                    <a:bodyPr/>
                    <a:lstStyle/>
                    <a:p>
                      <a:pPr algn="just"/>
                      <a:r>
                        <a:rPr lang="en-US" dirty="0" smtClean="0"/>
                        <a:t>Employee Type</a:t>
                      </a:r>
                      <a:endParaRPr lang="en-US" dirty="0"/>
                    </a:p>
                  </a:txBody>
                  <a:tcPr/>
                </a:tc>
                <a:extLst>
                  <a:ext uri="{0D108BD9-81ED-4DB2-BD59-A6C34878D82A}">
                    <a16:rowId xmlns:a16="http://schemas.microsoft.com/office/drawing/2014/main" val="10000"/>
                  </a:ext>
                </a:extLst>
              </a:tr>
              <a:tr h="1171362">
                <a:tc>
                  <a:txBody>
                    <a:bodyPr/>
                    <a:lstStyle/>
                    <a:p>
                      <a:r>
                        <a:rPr lang="en-US" dirty="0" smtClean="0"/>
                        <a:t>07/22/18-09/01/18</a:t>
                      </a:r>
                      <a:endParaRPr lang="en-US" dirty="0"/>
                    </a:p>
                  </a:txBody>
                  <a:tcPr>
                    <a:solidFill>
                      <a:schemeClr val="accent4">
                        <a:lumMod val="40000"/>
                        <a:lumOff val="60000"/>
                      </a:schemeClr>
                    </a:solidFill>
                  </a:tcPr>
                </a:tc>
                <a:tc>
                  <a:txBody>
                    <a:bodyPr/>
                    <a:lstStyle/>
                    <a:p>
                      <a:r>
                        <a:rPr lang="en-US" dirty="0" smtClean="0"/>
                        <a:t>October 9, 2018</a:t>
                      </a:r>
                      <a:endParaRPr lang="en-US" dirty="0"/>
                    </a:p>
                  </a:txBody>
                  <a:tcPr>
                    <a:solidFill>
                      <a:schemeClr val="accent4">
                        <a:lumMod val="40000"/>
                        <a:lumOff val="60000"/>
                      </a:schemeClr>
                    </a:solidFill>
                  </a:tcPr>
                </a:tc>
                <a:tc>
                  <a:txBody>
                    <a:bodyPr/>
                    <a:lstStyle/>
                    <a:p>
                      <a:r>
                        <a:rPr lang="en-US" dirty="0" smtClean="0"/>
                        <a:t>Non-exempt staff</a:t>
                      </a:r>
                      <a:r>
                        <a:rPr lang="en-US" baseline="0" dirty="0" smtClean="0"/>
                        <a:t> and undergraduates</a:t>
                      </a:r>
                      <a:endParaRPr lang="en-US" dirty="0"/>
                    </a:p>
                  </a:txBody>
                  <a:tcPr>
                    <a:solidFill>
                      <a:schemeClr val="accent4">
                        <a:lumMod val="40000"/>
                        <a:lumOff val="60000"/>
                      </a:schemeClr>
                    </a:solidFill>
                  </a:tcPr>
                </a:tc>
                <a:extLst>
                  <a:ext uri="{0D108BD9-81ED-4DB2-BD59-A6C34878D82A}">
                    <a16:rowId xmlns:a16="http://schemas.microsoft.com/office/drawing/2014/main" val="10001"/>
                  </a:ext>
                </a:extLst>
              </a:tr>
              <a:tr h="1171362">
                <a:tc>
                  <a:txBody>
                    <a:bodyPr/>
                    <a:lstStyle/>
                    <a:p>
                      <a:r>
                        <a:rPr lang="en-US" dirty="0" smtClean="0"/>
                        <a:t>09/02/18-09/29/18</a:t>
                      </a:r>
                      <a:endParaRPr lang="en-US" dirty="0"/>
                    </a:p>
                  </a:txBody>
                  <a:tcPr>
                    <a:solidFill>
                      <a:schemeClr val="accent4">
                        <a:lumMod val="20000"/>
                        <a:lumOff val="80000"/>
                      </a:schemeClr>
                    </a:solidFill>
                  </a:tcPr>
                </a:tc>
                <a:tc>
                  <a:txBody>
                    <a:bodyPr/>
                    <a:lstStyle/>
                    <a:p>
                      <a:r>
                        <a:rPr lang="en-US" dirty="0" smtClean="0"/>
                        <a:t>November 8, 2018</a:t>
                      </a:r>
                      <a:endParaRPr lang="en-US" dirty="0"/>
                    </a:p>
                  </a:txBody>
                  <a:tcPr>
                    <a:solidFill>
                      <a:schemeClr val="accent4">
                        <a:lumMod val="20000"/>
                        <a:lumOff val="80000"/>
                      </a:schemeClr>
                    </a:solidFill>
                  </a:tcPr>
                </a:tc>
                <a:tc>
                  <a:txBody>
                    <a:bodyPr/>
                    <a:lstStyle/>
                    <a:p>
                      <a:r>
                        <a:rPr lang="en-US" dirty="0" smtClean="0"/>
                        <a:t>Non-exempt</a:t>
                      </a:r>
                      <a:r>
                        <a:rPr lang="en-US" baseline="0" dirty="0" smtClean="0"/>
                        <a:t> staff and undergraduates</a:t>
                      </a:r>
                      <a:endParaRPr lang="en-US" dirty="0"/>
                    </a:p>
                  </a:txBody>
                  <a:tcPr>
                    <a:solidFill>
                      <a:schemeClr val="accent4">
                        <a:lumMod val="20000"/>
                        <a:lumOff val="80000"/>
                      </a:schemeClr>
                    </a:solidFill>
                  </a:tcPr>
                </a:tc>
                <a:extLst>
                  <a:ext uri="{0D108BD9-81ED-4DB2-BD59-A6C34878D82A}">
                    <a16:rowId xmlns:a16="http://schemas.microsoft.com/office/drawing/2014/main" val="10002"/>
                  </a:ext>
                </a:extLst>
              </a:tr>
              <a:tr h="1171362">
                <a:tc>
                  <a:txBody>
                    <a:bodyPr/>
                    <a:lstStyle/>
                    <a:p>
                      <a:r>
                        <a:rPr lang="en-US" dirty="0" smtClean="0"/>
                        <a:t>09/30/18-10/27/18</a:t>
                      </a:r>
                      <a:endParaRPr lang="en-US" dirty="0"/>
                    </a:p>
                  </a:txBody>
                  <a:tcPr/>
                </a:tc>
                <a:tc>
                  <a:txBody>
                    <a:bodyPr/>
                    <a:lstStyle/>
                    <a:p>
                      <a:r>
                        <a:rPr lang="en-US" dirty="0" smtClean="0"/>
                        <a:t>December 10, 2018</a:t>
                      </a:r>
                      <a:endParaRPr lang="en-US" dirty="0"/>
                    </a:p>
                  </a:txBody>
                  <a:tcPr/>
                </a:tc>
                <a:tc>
                  <a:txBody>
                    <a:bodyPr/>
                    <a:lstStyle/>
                    <a:p>
                      <a:r>
                        <a:rPr lang="en-US" dirty="0" smtClean="0"/>
                        <a:t>Non-exempt</a:t>
                      </a:r>
                      <a:r>
                        <a:rPr lang="en-US" baseline="0" dirty="0" smtClean="0"/>
                        <a:t> staff and undergraduates</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44989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Effort Reporting</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69</a:t>
            </a:fld>
            <a:endParaRPr lang="en-US" dirty="0"/>
          </a:p>
        </p:txBody>
      </p:sp>
      <p:pic>
        <p:nvPicPr>
          <p:cNvPr id="4" name="Picture 3" descr="This Technique Really Helps People With Depress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938337"/>
            <a:ext cx="5334000" cy="2981325"/>
          </a:xfrm>
          <a:prstGeom prst="rect">
            <a:avLst/>
          </a:prstGeom>
        </p:spPr>
      </p:pic>
      <p:sp>
        <p:nvSpPr>
          <p:cNvPr id="5" name="TextBox 4"/>
          <p:cNvSpPr txBox="1"/>
          <p:nvPr/>
        </p:nvSpPr>
        <p:spPr>
          <a:xfrm>
            <a:off x="1447800" y="4953000"/>
            <a:ext cx="6400800" cy="646331"/>
          </a:xfrm>
          <a:prstGeom prst="rect">
            <a:avLst/>
          </a:prstGeom>
          <a:noFill/>
        </p:spPr>
        <p:txBody>
          <a:bodyPr wrap="square" rtlCol="0">
            <a:spAutoFit/>
          </a:bodyPr>
          <a:lstStyle/>
          <a:p>
            <a:pPr algn="ctr"/>
            <a:r>
              <a:rPr lang="en-US" dirty="0" smtClean="0"/>
              <a:t>Please send effort related questions and feedback to </a:t>
            </a:r>
          </a:p>
          <a:p>
            <a:pPr algn="ctr"/>
            <a:r>
              <a:rPr lang="en-US" dirty="0" smtClean="0">
                <a:hlinkClick r:id="rId3"/>
              </a:rPr>
              <a:t>effort-reporting@brown.edu</a:t>
            </a:r>
            <a:endParaRPr lang="en-US" dirty="0"/>
          </a:p>
        </p:txBody>
      </p:sp>
    </p:spTree>
    <p:extLst>
      <p:ext uri="{BB962C8B-B14F-4D97-AF65-F5344CB8AC3E}">
        <p14:creationId xmlns:p14="http://schemas.microsoft.com/office/powerpoint/2010/main" val="1969098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
            <a:ext cx="7924800" cy="1066800"/>
          </a:xfrm>
        </p:spPr>
        <p:txBody>
          <a:bodyPr/>
          <a:lstStyle/>
          <a:p>
            <a:r>
              <a:rPr lang="en-US" dirty="0" smtClean="0"/>
              <a:t>Competitive Bid </a:t>
            </a:r>
            <a:r>
              <a:rPr lang="en-US" dirty="0"/>
              <a:t>Requirements</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6110038D-A307-41DF-A32A-3891FCEC6260}" type="slidenum">
              <a:rPr lang="en-US" smtClean="0"/>
              <a:pPr/>
              <a:t>7</a:t>
            </a:fld>
            <a:endParaRPr lang="en-US" dirty="0"/>
          </a:p>
        </p:txBody>
      </p:sp>
      <p:sp>
        <p:nvSpPr>
          <p:cNvPr id="4" name="Rectangle 3"/>
          <p:cNvSpPr/>
          <p:nvPr/>
        </p:nvSpPr>
        <p:spPr>
          <a:xfrm>
            <a:off x="990600" y="1582341"/>
            <a:ext cx="7086600" cy="2862322"/>
          </a:xfrm>
          <a:prstGeom prst="rect">
            <a:avLst/>
          </a:prstGeom>
        </p:spPr>
        <p:txBody>
          <a:bodyPr wrap="square">
            <a:spAutoFit/>
          </a:bodyPr>
          <a:lstStyle/>
          <a:p>
            <a:endParaRPr lang="en-US" dirty="0" smtClean="0"/>
          </a:p>
          <a:p>
            <a:endParaRPr lang="en-US" dirty="0"/>
          </a:p>
          <a:p>
            <a:r>
              <a:rPr lang="en-US" dirty="0" smtClean="0"/>
              <a:t>When </a:t>
            </a:r>
            <a:r>
              <a:rPr lang="en-US" dirty="0"/>
              <a:t>purchases using federal funding exceed $250,001, there must be an opportunity for a public bid to be posted. This will require involving Purchasing Services early enough in the process to enable our department to assist with developing an RFP and to be able to post the opportunity for public bids to be received. The purchase can only proceed once these steps have been taken, the bid responses have been reviewed and the business is awarded to the successful bidder. The federal funding sponsor may require that they have an opportunity to review the RFP. </a:t>
            </a:r>
          </a:p>
        </p:txBody>
      </p:sp>
    </p:spTree>
    <p:extLst>
      <p:ext uri="{BB962C8B-B14F-4D97-AF65-F5344CB8AC3E}">
        <p14:creationId xmlns:p14="http://schemas.microsoft.com/office/powerpoint/2010/main" val="6560576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OSP Update	</a:t>
            </a:r>
            <a:endParaRPr lang="en-US" dirty="0"/>
          </a:p>
        </p:txBody>
      </p:sp>
      <p:sp>
        <p:nvSpPr>
          <p:cNvPr id="5" name="TextBox 4"/>
          <p:cNvSpPr txBox="1"/>
          <p:nvPr/>
        </p:nvSpPr>
        <p:spPr>
          <a:xfrm>
            <a:off x="2133600" y="2895600"/>
            <a:ext cx="4876800" cy="1323439"/>
          </a:xfrm>
          <a:prstGeom prst="rect">
            <a:avLst/>
          </a:prstGeom>
          <a:solidFill>
            <a:schemeClr val="accent5"/>
          </a:solidFill>
        </p:spPr>
        <p:txBody>
          <a:bodyPr wrap="square" rtlCol="0">
            <a:spAutoFit/>
          </a:bodyPr>
          <a:lstStyle/>
          <a:p>
            <a:pPr algn="ctr"/>
            <a:r>
              <a:rPr lang="en-US" sz="4000" dirty="0" smtClean="0"/>
              <a:t>Patrice Carroll</a:t>
            </a:r>
          </a:p>
          <a:p>
            <a:pPr algn="ctr"/>
            <a:r>
              <a:rPr lang="en-US" sz="4000" dirty="0" smtClean="0"/>
              <a:t>Director, OSP</a:t>
            </a:r>
            <a:endParaRPr lang="en-US" sz="4000" dirty="0"/>
          </a:p>
        </p:txBody>
      </p:sp>
      <p:sp>
        <p:nvSpPr>
          <p:cNvPr id="4" name="Slide Number Placeholder 3"/>
          <p:cNvSpPr>
            <a:spLocks noGrp="1"/>
          </p:cNvSpPr>
          <p:nvPr>
            <p:ph type="sldNum" sz="quarter" idx="12"/>
          </p:nvPr>
        </p:nvSpPr>
        <p:spPr/>
        <p:txBody>
          <a:bodyPr/>
          <a:lstStyle/>
          <a:p>
            <a:fld id="{6110038D-A307-41DF-A32A-3891FCEC6260}" type="slidenum">
              <a:rPr lang="en-US" smtClean="0"/>
              <a:pPr/>
              <a:t>70</a:t>
            </a:fld>
            <a:endParaRPr lang="en-US" dirty="0"/>
          </a:p>
        </p:txBody>
      </p:sp>
    </p:spTree>
    <p:extLst>
      <p:ext uri="{BB962C8B-B14F-4D97-AF65-F5344CB8AC3E}">
        <p14:creationId xmlns:p14="http://schemas.microsoft.com/office/powerpoint/2010/main" val="11197071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848600" cy="1066800"/>
          </a:xfrm>
        </p:spPr>
        <p:txBody>
          <a:bodyPr/>
          <a:lstStyle/>
          <a:p>
            <a:r>
              <a:rPr lang="en-US" sz="4000" dirty="0" smtClean="0"/>
              <a:t>Brown Bag Listserv</a:t>
            </a:r>
            <a:endParaRPr lang="en-US" sz="4000"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71</a:t>
            </a:fld>
            <a:endParaRPr lang="en-US" dirty="0"/>
          </a:p>
        </p:txBody>
      </p:sp>
      <p:sp>
        <p:nvSpPr>
          <p:cNvPr id="4" name="TextBox 3"/>
          <p:cNvSpPr txBox="1"/>
          <p:nvPr/>
        </p:nvSpPr>
        <p:spPr>
          <a:xfrm>
            <a:off x="793376" y="2655838"/>
            <a:ext cx="7543800" cy="2308324"/>
          </a:xfrm>
          <a:prstGeom prst="rect">
            <a:avLst/>
          </a:prstGeom>
          <a:noFill/>
        </p:spPr>
        <p:txBody>
          <a:bodyPr wrap="square" rtlCol="0">
            <a:spAutoFit/>
          </a:bodyPr>
          <a:lstStyle/>
          <a:p>
            <a:pPr algn="ctr"/>
            <a:r>
              <a:rPr lang="en-US" sz="3600" dirty="0" smtClean="0"/>
              <a:t>To be added to OSP’s Brown Bag Listserv, please email:</a:t>
            </a:r>
          </a:p>
          <a:p>
            <a:pPr algn="ctr"/>
            <a:endParaRPr lang="en-US" sz="3600" dirty="0" smtClean="0"/>
          </a:p>
          <a:p>
            <a:pPr algn="ctr"/>
            <a:r>
              <a:rPr lang="en-US" sz="3600" dirty="0">
                <a:hlinkClick r:id="rId2"/>
              </a:rPr>
              <a:t>r</a:t>
            </a:r>
            <a:r>
              <a:rPr lang="en-US" sz="3600" dirty="0" smtClean="0">
                <a:hlinkClick r:id="rId2"/>
              </a:rPr>
              <a:t>esadmin@brown.edu</a:t>
            </a:r>
            <a:r>
              <a:rPr lang="en-US" sz="3600" dirty="0" smtClean="0"/>
              <a:t> </a:t>
            </a:r>
          </a:p>
        </p:txBody>
      </p:sp>
    </p:spTree>
    <p:extLst>
      <p:ext uri="{BB962C8B-B14F-4D97-AF65-F5344CB8AC3E}">
        <p14:creationId xmlns:p14="http://schemas.microsoft.com/office/powerpoint/2010/main" val="1995265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Purchasing Services</a:t>
            </a:r>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8</a:t>
            </a:fld>
            <a:endParaRPr lang="en-US" dirty="0"/>
          </a:p>
        </p:txBody>
      </p:sp>
      <p:sp>
        <p:nvSpPr>
          <p:cNvPr id="4" name="Rectangle 3"/>
          <p:cNvSpPr/>
          <p:nvPr/>
        </p:nvSpPr>
        <p:spPr>
          <a:xfrm>
            <a:off x="990600" y="1443841"/>
            <a:ext cx="7086600" cy="4801314"/>
          </a:xfrm>
          <a:prstGeom prst="rect">
            <a:avLst/>
          </a:prstGeom>
        </p:spPr>
        <p:txBody>
          <a:bodyPr wrap="square">
            <a:spAutoFit/>
          </a:bodyPr>
          <a:lstStyle/>
          <a:p>
            <a:endParaRPr lang="en-US" dirty="0"/>
          </a:p>
          <a:p>
            <a:r>
              <a:rPr lang="en-US" dirty="0" smtClean="0"/>
              <a:t>Purchasing Services can:</a:t>
            </a:r>
          </a:p>
          <a:p>
            <a:r>
              <a:rPr lang="en-US" dirty="0"/>
              <a:t>A</a:t>
            </a:r>
            <a:r>
              <a:rPr lang="en-US" dirty="0" smtClean="0"/>
              <a:t>ssist with identifying suppliers to use for obtaining competitive bids</a:t>
            </a:r>
          </a:p>
          <a:p>
            <a:r>
              <a:rPr lang="en-US" dirty="0" smtClean="0"/>
              <a:t>Assist with developing and managing RFP’s and RFQ’s (requests for proposals or requests for quotes).</a:t>
            </a:r>
          </a:p>
          <a:p>
            <a:r>
              <a:rPr lang="en-US" dirty="0" smtClean="0"/>
              <a:t>Assist with identifying preferred suppliers </a:t>
            </a:r>
          </a:p>
          <a:p>
            <a:r>
              <a:rPr lang="en-US" dirty="0" smtClean="0"/>
              <a:t>Assist with identifying purchasing methods that support University initiatives such as sustainability, utilizing local and diversity suppliers, making use of strategic sourcing strategies.</a:t>
            </a:r>
          </a:p>
          <a:p>
            <a:endParaRPr lang="en-US" dirty="0"/>
          </a:p>
          <a:p>
            <a:r>
              <a:rPr lang="en-US" dirty="0" smtClean="0"/>
              <a:t>Contact list:</a:t>
            </a:r>
          </a:p>
          <a:p>
            <a:r>
              <a:rPr lang="en-US" dirty="0"/>
              <a:t>https://www.brown.edu/about/administration/insurance/about/staff</a:t>
            </a:r>
            <a:endParaRPr lang="en-US" dirty="0" smtClean="0"/>
          </a:p>
          <a:p>
            <a:endParaRPr lang="en-US" dirty="0" smtClean="0"/>
          </a:p>
          <a:p>
            <a:r>
              <a:rPr lang="en-US" dirty="0" smtClean="0"/>
              <a:t>Purchasing Services Website:</a:t>
            </a:r>
          </a:p>
          <a:p>
            <a:r>
              <a:rPr lang="en-US" dirty="0"/>
              <a:t>https://www.brown.edu/about/administration/purchasing/</a:t>
            </a:r>
          </a:p>
          <a:p>
            <a:pPr marL="285750" indent="-285750">
              <a:buFont typeface="Arial" panose="020B0604020202020204" pitchFamily="34" charset="0"/>
              <a:buChar char="•"/>
            </a:pPr>
            <a:endParaRPr lang="en-US" dirty="0" smtClean="0"/>
          </a:p>
          <a:p>
            <a:endParaRPr lang="en-US" dirty="0" smtClean="0"/>
          </a:p>
        </p:txBody>
      </p:sp>
    </p:spTree>
    <p:extLst>
      <p:ext uri="{BB962C8B-B14F-4D97-AF65-F5344CB8AC3E}">
        <p14:creationId xmlns:p14="http://schemas.microsoft.com/office/powerpoint/2010/main" val="55025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lide Number Placeholder 2"/>
          <p:cNvSpPr>
            <a:spLocks noGrp="1"/>
          </p:cNvSpPr>
          <p:nvPr>
            <p:ph type="sldNum" sz="quarter" idx="12"/>
          </p:nvPr>
        </p:nvSpPr>
        <p:spPr/>
        <p:txBody>
          <a:bodyPr/>
          <a:lstStyle/>
          <a:p>
            <a:fld id="{6110038D-A307-41DF-A32A-3891FCEC6260}" type="slidenum">
              <a:rPr lang="en-US" smtClean="0"/>
              <a:pPr/>
              <a:t>9</a:t>
            </a:fld>
            <a:endParaRPr lang="en-US" dirty="0"/>
          </a:p>
        </p:txBody>
      </p:sp>
      <p:pic>
        <p:nvPicPr>
          <p:cNvPr id="4" name="Picture 3"/>
          <p:cNvPicPr>
            <a:picLocks noChangeAspect="1"/>
          </p:cNvPicPr>
          <p:nvPr/>
        </p:nvPicPr>
        <p:blipFill>
          <a:blip r:embed="rId2"/>
          <a:stretch>
            <a:fillRect/>
          </a:stretch>
        </p:blipFill>
        <p:spPr>
          <a:xfrm>
            <a:off x="685800" y="1600200"/>
            <a:ext cx="7848600" cy="4572000"/>
          </a:xfrm>
          <a:prstGeom prst="rect">
            <a:avLst/>
          </a:prstGeom>
        </p:spPr>
      </p:pic>
    </p:spTree>
    <p:extLst>
      <p:ext uri="{BB962C8B-B14F-4D97-AF65-F5344CB8AC3E}">
        <p14:creationId xmlns:p14="http://schemas.microsoft.com/office/powerpoint/2010/main" val="1889014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D7D0C0"/>
      </a:dk2>
      <a:lt2>
        <a:srgbClr val="E9E5DC"/>
      </a:lt2>
      <a:accent1>
        <a:srgbClr val="760000"/>
      </a:accent1>
      <a:accent2>
        <a:srgbClr val="742117"/>
      </a:accent2>
      <a:accent3>
        <a:srgbClr val="A28E6A"/>
      </a:accent3>
      <a:accent4>
        <a:srgbClr val="75A3D1"/>
      </a:accent4>
      <a:accent5>
        <a:srgbClr val="BDB196"/>
      </a:accent5>
      <a:accent6>
        <a:srgbClr val="855D5D"/>
      </a:accent6>
      <a:hlink>
        <a:srgbClr val="336699"/>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D7D0C0"/>
      </a:dk2>
      <a:lt2>
        <a:srgbClr val="E9E5DC"/>
      </a:lt2>
      <a:accent1>
        <a:srgbClr val="760000"/>
      </a:accent1>
      <a:accent2>
        <a:srgbClr val="742117"/>
      </a:accent2>
      <a:accent3>
        <a:srgbClr val="A28E6A"/>
      </a:accent3>
      <a:accent4>
        <a:srgbClr val="75A3D1"/>
      </a:accent4>
      <a:accent5>
        <a:srgbClr val="BDB196"/>
      </a:accent5>
      <a:accent6>
        <a:srgbClr val="855D5D"/>
      </a:accent6>
      <a:hlink>
        <a:srgbClr val="336699"/>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766</TotalTime>
  <Words>2356</Words>
  <Application>Microsoft Office PowerPoint</Application>
  <PresentationFormat>On-screen Show (4:3)</PresentationFormat>
  <Paragraphs>474</Paragraphs>
  <Slides>71</Slides>
  <Notes>7</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71</vt:i4>
      </vt:variant>
    </vt:vector>
  </HeadingPairs>
  <TitlesOfParts>
    <vt:vector size="78" baseType="lpstr">
      <vt:lpstr>Arial</vt:lpstr>
      <vt:lpstr>Calibri</vt:lpstr>
      <vt:lpstr>Times New Roman</vt:lpstr>
      <vt:lpstr>Wingdings</vt:lpstr>
      <vt:lpstr>Office Theme</vt:lpstr>
      <vt:lpstr>1_Office Theme</vt:lpstr>
      <vt:lpstr>Worksheet</vt:lpstr>
      <vt:lpstr>OSP Quarterly Brown Bag September 25, 2018</vt:lpstr>
      <vt:lpstr>OSP Quarterly Brown Bag September 25, 2018 </vt:lpstr>
      <vt:lpstr>Updates from Purchasing Services</vt:lpstr>
      <vt:lpstr>Updates from Purchasing Services</vt:lpstr>
      <vt:lpstr>Competitive Bid Requirements</vt:lpstr>
      <vt:lpstr>Competitive Bid Requirements</vt:lpstr>
      <vt:lpstr>Competitive Bid Requirements</vt:lpstr>
      <vt:lpstr> Purchasing Services</vt:lpstr>
      <vt:lpstr>PowerPoint Presentation</vt:lpstr>
      <vt:lpstr>Research Development Update</vt:lpstr>
      <vt:lpstr>Research Development Update </vt:lpstr>
      <vt:lpstr>Research Development Update </vt:lpstr>
      <vt:lpstr>Research Development Update </vt:lpstr>
      <vt:lpstr>Research Development Update </vt:lpstr>
      <vt:lpstr>Research Development Update </vt:lpstr>
      <vt:lpstr>PowerPoint Presentation</vt:lpstr>
      <vt:lpstr>RAIS Updates</vt:lpstr>
      <vt:lpstr>RAIS Update </vt:lpstr>
      <vt:lpstr>RAIS Update </vt:lpstr>
      <vt:lpstr>Coeus Update </vt:lpstr>
      <vt:lpstr>Coeus Update </vt:lpstr>
      <vt:lpstr>Coeus Update </vt:lpstr>
      <vt:lpstr>Coeus Update </vt:lpstr>
      <vt:lpstr>Coeus Update</vt:lpstr>
      <vt:lpstr>Coeus Update: Sponsor or Organization Requests</vt:lpstr>
      <vt:lpstr>Coeus Update: Sponsor or Organization Requests</vt:lpstr>
      <vt:lpstr>Coeus Update: Sponsor or Organization Requests</vt:lpstr>
      <vt:lpstr>Other Ticket Requests:  Support and Access for Coeus and InfoEd</vt:lpstr>
      <vt:lpstr>Support Ticket:  Coeus</vt:lpstr>
      <vt:lpstr>Support Ticket: InfoEd</vt:lpstr>
      <vt:lpstr>Access Ticket: Coeus</vt:lpstr>
      <vt:lpstr>Access Ticket: Coeus</vt:lpstr>
      <vt:lpstr>Access Ticket: Coeus</vt:lpstr>
      <vt:lpstr>Access Ticket: InfoEd</vt:lpstr>
      <vt:lpstr>Access Ticket: InfoEd</vt:lpstr>
      <vt:lpstr>Access Ticket: InfoEd</vt:lpstr>
      <vt:lpstr>RAIS Update</vt:lpstr>
      <vt:lpstr>OSP Brown Bag  September 25, 2018</vt:lpstr>
      <vt:lpstr>Pre Award Update</vt:lpstr>
      <vt:lpstr>PowerPoint Presentation</vt:lpstr>
      <vt:lpstr>PowerPoint Presentation</vt:lpstr>
      <vt:lpstr>PowerPoint Presentation</vt:lpstr>
      <vt:lpstr>PowerPoint Presentation</vt:lpstr>
      <vt:lpstr>PowerPoint Presentation</vt:lpstr>
      <vt:lpstr>PowerPoint Presentation</vt:lpstr>
      <vt:lpstr>NIH – Agency Update</vt:lpstr>
      <vt:lpstr>NIH – Agency Update</vt:lpstr>
      <vt:lpstr>NIH – Agency Update</vt:lpstr>
      <vt:lpstr>NSF – Agency Update</vt:lpstr>
      <vt:lpstr>NSF – Agency Update</vt:lpstr>
      <vt:lpstr>NSF – Agency Update</vt:lpstr>
      <vt:lpstr>ONR – Agency Update</vt:lpstr>
      <vt:lpstr>ONR – Agency Update</vt:lpstr>
      <vt:lpstr>Air Force – Agency Update</vt:lpstr>
      <vt:lpstr>Army – Agency Update</vt:lpstr>
      <vt:lpstr>OSP Brown Bag</vt:lpstr>
      <vt:lpstr>OSP Update </vt:lpstr>
      <vt:lpstr>OSP Update</vt:lpstr>
      <vt:lpstr>SUBAWARD ORDER FORM</vt:lpstr>
      <vt:lpstr>PowerPoint Presentation</vt:lpstr>
      <vt:lpstr>PowerPoint Presentation</vt:lpstr>
      <vt:lpstr>PowerPoint Presentation</vt:lpstr>
      <vt:lpstr>OSP Update</vt:lpstr>
      <vt:lpstr>Effort Reporting Statistics</vt:lpstr>
      <vt:lpstr>Reminder - Effort Reporting Policy</vt:lpstr>
      <vt:lpstr>Reminder - Terminated Employee</vt:lpstr>
      <vt:lpstr>Reminder – Add/Remove ECP</vt:lpstr>
      <vt:lpstr>Upcoming Effort Reporting Dates</vt:lpstr>
      <vt:lpstr>Effort Reporting</vt:lpstr>
      <vt:lpstr>OSP Update </vt:lpstr>
      <vt:lpstr>Brown Bag Listserv</vt:lpstr>
    </vt:vector>
  </TitlesOfParts>
  <Company>Brown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tempadmin</dc:creator>
  <cp:lastModifiedBy>Waterman, Robert</cp:lastModifiedBy>
  <cp:revision>74</cp:revision>
  <dcterms:created xsi:type="dcterms:W3CDTF">2013-11-15T21:07:35Z</dcterms:created>
  <dcterms:modified xsi:type="dcterms:W3CDTF">2018-09-25T12:45:40Z</dcterms:modified>
</cp:coreProperties>
</file>