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7"/>
  </p:notesMasterIdLst>
  <p:handoutMasterIdLst>
    <p:handoutMasterId r:id="rId68"/>
  </p:handoutMasterIdLst>
  <p:sldIdLst>
    <p:sldId id="284" r:id="rId3"/>
    <p:sldId id="327" r:id="rId4"/>
    <p:sldId id="267" r:id="rId5"/>
    <p:sldId id="281" r:id="rId6"/>
    <p:sldId id="279" r:id="rId7"/>
    <p:sldId id="280" r:id="rId8"/>
    <p:sldId id="258" r:id="rId9"/>
    <p:sldId id="268" r:id="rId10"/>
    <p:sldId id="259" r:id="rId11"/>
    <p:sldId id="260" r:id="rId12"/>
    <p:sldId id="269" r:id="rId13"/>
    <p:sldId id="273" r:id="rId14"/>
    <p:sldId id="270" r:id="rId15"/>
    <p:sldId id="271" r:id="rId16"/>
    <p:sldId id="272" r:id="rId17"/>
    <p:sldId id="274" r:id="rId18"/>
    <p:sldId id="275" r:id="rId19"/>
    <p:sldId id="276" r:id="rId20"/>
    <p:sldId id="277" r:id="rId21"/>
    <p:sldId id="278" r:id="rId22"/>
    <p:sldId id="328" r:id="rId23"/>
    <p:sldId id="294" r:id="rId24"/>
    <p:sldId id="295" r:id="rId25"/>
    <p:sldId id="296" r:id="rId26"/>
    <p:sldId id="297" r:id="rId27"/>
    <p:sldId id="298" r:id="rId28"/>
    <p:sldId id="299" r:id="rId29"/>
    <p:sldId id="300" r:id="rId30"/>
    <p:sldId id="301" r:id="rId31"/>
    <p:sldId id="285" r:id="rId32"/>
    <p:sldId id="286" r:id="rId33"/>
    <p:sldId id="287" r:id="rId34"/>
    <p:sldId id="288" r:id="rId35"/>
    <p:sldId id="289" r:id="rId36"/>
    <p:sldId id="290" r:id="rId37"/>
    <p:sldId id="291" r:id="rId38"/>
    <p:sldId id="329" r:id="rId39"/>
    <p:sldId id="330" r:id="rId40"/>
    <p:sldId id="292"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6" r:id="rId65"/>
    <p:sldId id="293"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73" autoAdjust="0"/>
  </p:normalViewPr>
  <p:slideViewPr>
    <p:cSldViewPr>
      <p:cViewPr varScale="1">
        <p:scale>
          <a:sx n="86" d="100"/>
          <a:sy n="86" d="100"/>
        </p:scale>
        <p:origin x="13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6"/>
      </p:cViewPr>
      <p:guideLst>
        <p:guide orient="horz" pos="2932"/>
        <p:guide pos="2222"/>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0" tIns="46151" rIns="92300" bIns="4615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300" tIns="46151" rIns="92300" bIns="46151" rtlCol="0"/>
          <a:lstStyle>
            <a:lvl1pPr algn="r">
              <a:defRPr sz="1200"/>
            </a:lvl1pPr>
          </a:lstStyle>
          <a:p>
            <a:fld id="{0B489A60-0676-4330-B33B-108618B45155}" type="datetimeFigureOut">
              <a:rPr lang="en-US" smtClean="0"/>
              <a:pPr/>
              <a:t>3/23/2015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0" tIns="46151" rIns="92300"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0" tIns="46151" rIns="92300" bIns="46151" rtlCol="0" anchor="b"/>
          <a:lstStyle>
            <a:lvl1pPr algn="r">
              <a:defRPr sz="1200"/>
            </a:lvl1pPr>
          </a:lstStyle>
          <a:p>
            <a:fld id="{27F7F801-64B4-4AD8-B622-0F71883201B5}" type="slidenum">
              <a:rPr lang="en-US" smtClean="0"/>
              <a:pPr/>
              <a:t>‹#›</a:t>
            </a:fld>
            <a:endParaRPr lang="en-US"/>
          </a:p>
        </p:txBody>
      </p:sp>
    </p:spTree>
    <p:extLst>
      <p:ext uri="{BB962C8B-B14F-4D97-AF65-F5344CB8AC3E}">
        <p14:creationId xmlns:p14="http://schemas.microsoft.com/office/powerpoint/2010/main" val="473244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0" tIns="46151" rIns="92300"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0" tIns="46151" rIns="92300" bIns="46151" rtlCol="0"/>
          <a:lstStyle>
            <a:lvl1pPr algn="r">
              <a:defRPr sz="1200"/>
            </a:lvl1pPr>
          </a:lstStyle>
          <a:p>
            <a:fld id="{6FF01B4D-F3AA-4374-925B-59312BC26D75}" type="datetimeFigureOut">
              <a:rPr lang="en-US" smtClean="0"/>
              <a:pPr/>
              <a:t>3/23/2015</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300" tIns="46151" rIns="92300" bIns="46151"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0" tIns="46151" rIns="92300"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0" tIns="46151" rIns="92300"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0" tIns="46151" rIns="92300" bIns="46151" rtlCol="0" anchor="b"/>
          <a:lstStyle>
            <a:lvl1pPr algn="r">
              <a:defRPr sz="1200"/>
            </a:lvl1pPr>
          </a:lstStyle>
          <a:p>
            <a:fld id="{B95BB1C1-7632-4BC0-AF4A-B61A224749A1}" type="slidenum">
              <a:rPr lang="en-US" smtClean="0"/>
              <a:pPr/>
              <a:t>‹#›</a:t>
            </a:fld>
            <a:endParaRPr lang="en-US"/>
          </a:p>
        </p:txBody>
      </p:sp>
    </p:spTree>
    <p:extLst>
      <p:ext uri="{BB962C8B-B14F-4D97-AF65-F5344CB8AC3E}">
        <p14:creationId xmlns:p14="http://schemas.microsoft.com/office/powerpoint/2010/main" val="280446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902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12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66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OSP is seeing from departments</a:t>
            </a:r>
          </a:p>
          <a:p>
            <a:pPr marL="229104" indent="-229104">
              <a:buAutoNum type="arabicParenR"/>
            </a:pPr>
            <a:endParaRPr lang="en-US" dirty="0"/>
          </a:p>
          <a:p>
            <a:pPr marL="229104" indent="-229104">
              <a:buAutoNum type="arabicParenR"/>
            </a:pPr>
            <a:r>
              <a:rPr lang="en-US" dirty="0"/>
              <a:t>not getting advance account numbers when work is beginning on projects not yet funded</a:t>
            </a:r>
          </a:p>
          <a:p>
            <a:pPr marL="229104" indent="-229104">
              <a:buAutoNum type="arabicParenR"/>
            </a:pPr>
            <a:endParaRPr lang="en-US" dirty="0"/>
          </a:p>
          <a:p>
            <a:r>
              <a:rPr lang="en-US" dirty="0"/>
              <a:t>2)  not reviewing current costing for workers (employees have been charged to incorrect awards and awards that have ended or their costing has ended and they are charged to their default costing)</a:t>
            </a:r>
          </a:p>
          <a:p>
            <a:endParaRPr lang="en-US" dirty="0"/>
          </a:p>
          <a:p>
            <a:r>
              <a:rPr lang="en-US" dirty="0"/>
              <a:t>3)  accounts not being reviewed timely and regularly with the PI resulting in late transfers or transfers at closeout to spend down awards</a:t>
            </a:r>
          </a:p>
          <a:p>
            <a:endParaRPr lang="en-US" dirty="0"/>
          </a:p>
          <a:p>
            <a:pPr defTabSz="916417"/>
            <a:r>
              <a:rPr lang="en-US" dirty="0"/>
              <a:t>4)  infrequent review of non-sponsored accounts (finding workers </a:t>
            </a:r>
            <a:r>
              <a:rPr lang="en-US" dirty="0" err="1"/>
              <a:t>costed</a:t>
            </a:r>
            <a:r>
              <a:rPr lang="en-US" dirty="0"/>
              <a:t> to non-sponsored accounts when they are working on sponsored projects.</a:t>
            </a:r>
          </a:p>
          <a:p>
            <a:pPr defTabSz="916417"/>
            <a:endParaRPr lang="en-US" dirty="0"/>
          </a:p>
          <a:p>
            <a:r>
              <a:rPr lang="en-US" dirty="0"/>
              <a:t>5)  if two departments are involved (e.g. </a:t>
            </a:r>
            <a:r>
              <a:rPr lang="en-US" dirty="0" err="1"/>
              <a:t>dept</a:t>
            </a:r>
            <a:r>
              <a:rPr lang="en-US" dirty="0"/>
              <a:t> and Grad School; </a:t>
            </a:r>
            <a:r>
              <a:rPr lang="en-US" dirty="0" err="1"/>
              <a:t>dept</a:t>
            </a:r>
            <a:r>
              <a:rPr lang="en-US" dirty="0"/>
              <a:t> and DOF; </a:t>
            </a:r>
            <a:r>
              <a:rPr lang="en-US" dirty="0" err="1"/>
              <a:t>dept</a:t>
            </a:r>
            <a:r>
              <a:rPr lang="en-US" dirty="0"/>
              <a:t> and POSC; two </a:t>
            </a:r>
            <a:r>
              <a:rPr lang="en-US" dirty="0" err="1"/>
              <a:t>depts</a:t>
            </a:r>
            <a:r>
              <a:rPr lang="en-US" dirty="0"/>
              <a:t>) each is not sure of who is responsible for completing a PAA - there is infrequent and little communication </a:t>
            </a:r>
          </a:p>
          <a:p>
            <a:pPr rtl="0"/>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1823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departments need to develop their "upfront" procedures, obtain advance a/c's, review costing allocations prospectively (they have reports to do so), reconcile quarterly, etc.  More is done at the back end and even at closeout and it appears in some cases PAA's are being used to manage accounts.</a:t>
            </a:r>
          </a:p>
        </p:txBody>
      </p:sp>
    </p:spTree>
    <p:extLst>
      <p:ext uri="{BB962C8B-B14F-4D97-AF65-F5344CB8AC3E}">
        <p14:creationId xmlns:p14="http://schemas.microsoft.com/office/powerpoint/2010/main" val="284020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question</a:t>
            </a:r>
            <a:r>
              <a:rPr lang="en-US" baseline="0" dirty="0" smtClean="0"/>
              <a:t> about allowing these write-off’s to occur in FY 16</a:t>
            </a:r>
            <a:endParaRPr lang="en-US" dirty="0"/>
          </a:p>
        </p:txBody>
      </p:sp>
    </p:spTree>
    <p:extLst>
      <p:ext uri="{BB962C8B-B14F-4D97-AF65-F5344CB8AC3E}">
        <p14:creationId xmlns:p14="http://schemas.microsoft.com/office/powerpoint/2010/main" val="196539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question</a:t>
            </a:r>
            <a:r>
              <a:rPr lang="en-US" baseline="0" dirty="0" smtClean="0"/>
              <a:t> about allowing these write-off’s to occur in FY 16</a:t>
            </a:r>
            <a:endParaRPr lang="en-US" dirty="0"/>
          </a:p>
        </p:txBody>
      </p:sp>
    </p:spTree>
    <p:extLst>
      <p:ext uri="{BB962C8B-B14F-4D97-AF65-F5344CB8AC3E}">
        <p14:creationId xmlns:p14="http://schemas.microsoft.com/office/powerpoint/2010/main" val="296965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question</a:t>
            </a:r>
            <a:r>
              <a:rPr lang="en-US" baseline="0" dirty="0" smtClean="0"/>
              <a:t> about allowing these write-off’s to occur in FY 16</a:t>
            </a:r>
            <a:endParaRPr lang="en-US" dirty="0"/>
          </a:p>
        </p:txBody>
      </p:sp>
    </p:spTree>
    <p:extLst>
      <p:ext uri="{BB962C8B-B14F-4D97-AF65-F5344CB8AC3E}">
        <p14:creationId xmlns:p14="http://schemas.microsoft.com/office/powerpoint/2010/main" val="205694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535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940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902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619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959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902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370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2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95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ct val="20000"/>
              </a:spcBef>
              <a:buFont typeface="Arial" charset="0"/>
              <a:buNone/>
            </a:pPr>
            <a:endParaRPr lang="en-US" sz="3200" dirty="0">
              <a:latin typeface="Calibri" charset="0"/>
            </a:endParaRPr>
          </a:p>
        </p:txBody>
      </p:sp>
    </p:spTree>
    <p:extLst>
      <p:ext uri="{BB962C8B-B14F-4D97-AF65-F5344CB8AC3E}">
        <p14:creationId xmlns:p14="http://schemas.microsoft.com/office/powerpoint/2010/main" val="288219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dirty="0"/>
          </a:p>
        </p:txBody>
      </p:sp>
    </p:spTree>
    <p:extLst>
      <p:ext uri="{BB962C8B-B14F-4D97-AF65-F5344CB8AC3E}">
        <p14:creationId xmlns:p14="http://schemas.microsoft.com/office/powerpoint/2010/main" val="308010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1"/>
            <a:ext cx="7924800" cy="1066800"/>
          </a:xfrm>
          <a:prstGeom prst="rect">
            <a:avLst/>
          </a:prstGeom>
          <a:solidFill>
            <a:schemeClr val="accent2"/>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OSP Brown Bag </a:t>
            </a:r>
            <a:endParaRPr lang="en-US" dirty="0"/>
          </a:p>
        </p:txBody>
      </p:sp>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
        <p:nvSpPr>
          <p:cNvPr id="4" name="Rectangle 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 Placeholder 8"/>
          <p:cNvSpPr>
            <a:spLocks noGrp="1"/>
          </p:cNvSpPr>
          <p:nvPr>
            <p:ph type="body" sz="quarter" idx="13"/>
          </p:nvPr>
        </p:nvSpPr>
        <p:spPr>
          <a:xfrm>
            <a:off x="762000" y="1676400"/>
            <a:ext cx="769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1"/>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OSP Brown Bag </a:t>
            </a: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4" name="Rectangle 1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0"/>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
        <p:nvSpPr>
          <p:cNvPr id="18"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Rectangle 18"/>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txBox="1">
            <a:spLocks/>
          </p:cNvSpPr>
          <p:nvPr userDrawn="1"/>
        </p:nvSpPr>
        <p:spPr>
          <a:xfrm>
            <a:off x="762000" y="1676400"/>
            <a:ext cx="7696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grants.nih.gov/grants/guide/notice-files/NOT-OD-15-032.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ies.ed.gov/funding/researchaccess.as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sf.gov/news/special_reports/public_acces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brown.edu/research/proposals-awards-research-administration/proposals-awards-research-administration/uniform-guid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brown.edu/research/proposals-awards-research-administration/proposals-awards-research-administration/uniform-guidan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grants.nih.gov/grants/guide/notice-files/NOT-OD-15-073.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Maria_Mento@brown.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at07apply.grants.gov/apply/forms/sample/NSF_CoverPage_1_6-V1.6.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www.nsf.gov/pubs/policydocs/grantsgovguide1214.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ants.nih.gov/grants/guide/notice-files/NOT-OD-15-073.html"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Coeus_Help@brown.edu"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Shelly_Hull@brown.edu" TargetMode="External"/><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Kathryn_Tompson@brown.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OSP Brown Bag</a:t>
            </a:r>
            <a:endParaRPr lang="en-US" sz="4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75" t="6758" r="364" b="3684"/>
          <a:stretch/>
        </p:blipFill>
        <p:spPr>
          <a:xfrm>
            <a:off x="709843" y="1676400"/>
            <a:ext cx="7748357" cy="4419600"/>
          </a:xfrm>
          <a:prstGeom prst="rect">
            <a:avLst/>
          </a:prstGeom>
        </p:spPr>
      </p:pic>
      <p:sp>
        <p:nvSpPr>
          <p:cNvPr id="6" name="TextBox 5"/>
          <p:cNvSpPr txBox="1"/>
          <p:nvPr/>
        </p:nvSpPr>
        <p:spPr>
          <a:xfrm>
            <a:off x="1905000" y="3200400"/>
            <a:ext cx="5562600" cy="769441"/>
          </a:xfrm>
          <a:prstGeom prst="rect">
            <a:avLst/>
          </a:prstGeom>
          <a:noFill/>
        </p:spPr>
        <p:txBody>
          <a:bodyPr wrap="square" rtlCol="0">
            <a:spAutoFit/>
          </a:bodyPr>
          <a:lstStyle/>
          <a:p>
            <a:pPr algn="ctr"/>
            <a:r>
              <a:rPr lang="en-US" sz="4400" dirty="0" smtClean="0">
                <a:latin typeface="Britannic Bold" panose="020B0903060703020204" pitchFamily="34" charset="0"/>
              </a:rPr>
              <a:t>March 23, 2015</a:t>
            </a:r>
            <a:endParaRPr lang="en-US" sz="4400" dirty="0">
              <a:latin typeface="Britannic Bold" panose="020B0903060703020204" pitchFamily="34" charset="0"/>
            </a:endParaRPr>
          </a:p>
        </p:txBody>
      </p:sp>
    </p:spTree>
    <p:extLst>
      <p:ext uri="{BB962C8B-B14F-4D97-AF65-F5344CB8AC3E}">
        <p14:creationId xmlns:p14="http://schemas.microsoft.com/office/powerpoint/2010/main" val="2902535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838200" y="1752600"/>
            <a:ext cx="7543800" cy="3539430"/>
          </a:xfrm>
          <a:prstGeom prst="rect">
            <a:avLst/>
          </a:prstGeom>
          <a:noFill/>
        </p:spPr>
        <p:txBody>
          <a:bodyPr wrap="square" rtlCol="0">
            <a:spAutoFit/>
          </a:bodyPr>
          <a:lstStyle/>
          <a:p>
            <a:r>
              <a:rPr lang="en-US" sz="2800" dirty="0" smtClean="0"/>
              <a:t>Biographical Sketch - NSF  Instructions:</a:t>
            </a:r>
          </a:p>
          <a:p>
            <a:pPr>
              <a:buFont typeface="Arial" pitchFamily="34" charset="0"/>
              <a:buChar char="•"/>
            </a:pPr>
            <a:endParaRPr lang="en-US" sz="2800" dirty="0" smtClean="0"/>
          </a:p>
          <a:p>
            <a:r>
              <a:rPr lang="en-US" sz="2800" b="1" dirty="0" smtClean="0"/>
              <a:t>(</a:t>
            </a:r>
            <a:r>
              <a:rPr lang="en-US" sz="2800" b="1" dirty="0"/>
              <a:t>d) Synergistic Activities</a:t>
            </a:r>
            <a:endParaRPr lang="en-US" sz="2800" dirty="0"/>
          </a:p>
          <a:p>
            <a:r>
              <a:rPr lang="en-US" sz="2800" dirty="0"/>
              <a:t>A list of up to </a:t>
            </a:r>
            <a:r>
              <a:rPr lang="en-US" sz="2800" b="1" dirty="0">
                <a:solidFill>
                  <a:srgbClr val="FF0000"/>
                </a:solidFill>
              </a:rPr>
              <a:t>five</a:t>
            </a:r>
            <a:r>
              <a:rPr lang="en-US" sz="2800" dirty="0"/>
              <a:t> examples that demonstrate the broader impact of the individual’s professional and scholarly activities that focuses on the integration and transfer of knowledge as well as its creation. </a:t>
            </a:r>
          </a:p>
          <a:p>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838200" y="1752600"/>
            <a:ext cx="7543800" cy="4401205"/>
          </a:xfrm>
          <a:prstGeom prst="rect">
            <a:avLst/>
          </a:prstGeom>
          <a:noFill/>
        </p:spPr>
        <p:txBody>
          <a:bodyPr wrap="square" rtlCol="0">
            <a:spAutoFit/>
          </a:bodyPr>
          <a:lstStyle/>
          <a:p>
            <a:r>
              <a:rPr lang="en-US" sz="2800" dirty="0" smtClean="0"/>
              <a:t>Biographical Sketch –</a:t>
            </a:r>
          </a:p>
          <a:p>
            <a:endParaRPr lang="en-US" sz="2800" dirty="0" smtClean="0"/>
          </a:p>
          <a:p>
            <a:r>
              <a:rPr lang="en-US" sz="2800" dirty="0" smtClean="0"/>
              <a:t>NSF (Economics) reviewer response:</a:t>
            </a:r>
          </a:p>
          <a:p>
            <a:endParaRPr lang="en-US" sz="2800" dirty="0" smtClean="0"/>
          </a:p>
          <a:p>
            <a:r>
              <a:rPr lang="en-US" sz="2800" dirty="0" smtClean="0"/>
              <a:t>“[</a:t>
            </a:r>
            <a:r>
              <a:rPr lang="en-US" sz="2800" dirty="0"/>
              <a:t>PI's] Biographical Sketch has exceeded the limit of 5 specific Synergistic Activities.</a:t>
            </a:r>
            <a:r>
              <a:rPr lang="en-US" sz="2800" b="1" dirty="0"/>
              <a:t>  </a:t>
            </a:r>
            <a:r>
              <a:rPr lang="en-US" sz="2800" b="1" dirty="0">
                <a:solidFill>
                  <a:srgbClr val="FF0000"/>
                </a:solidFill>
              </a:rPr>
              <a:t>The information listed under each heading counts as multiple activities.  Please shorten the list to only 5 specific activities</a:t>
            </a:r>
            <a:r>
              <a:rPr lang="en-US" sz="2800" b="1" dirty="0" smtClean="0">
                <a:solidFill>
                  <a:srgbClr val="FF0000"/>
                </a:solidFill>
              </a:rPr>
              <a:t>.”</a:t>
            </a:r>
            <a:endParaRPr lang="en-US" sz="2800" b="1" dirty="0">
              <a:solidFill>
                <a:srgbClr val="FF0000"/>
              </a:solidFill>
            </a:endParaRPr>
          </a:p>
          <a:p>
            <a:endParaRPr lang="en-US" sz="2800" dirty="0" smtClean="0"/>
          </a:p>
        </p:txBody>
      </p:sp>
    </p:spTree>
    <p:extLst>
      <p:ext uri="{BB962C8B-B14F-4D97-AF65-F5344CB8AC3E}">
        <p14:creationId xmlns:p14="http://schemas.microsoft.com/office/powerpoint/2010/main" val="4691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838200" y="1752600"/>
            <a:ext cx="7543800" cy="4401205"/>
          </a:xfrm>
          <a:prstGeom prst="rect">
            <a:avLst/>
          </a:prstGeom>
          <a:noFill/>
        </p:spPr>
        <p:txBody>
          <a:bodyPr wrap="square" rtlCol="0">
            <a:spAutoFit/>
          </a:bodyPr>
          <a:lstStyle/>
          <a:p>
            <a:r>
              <a:rPr lang="en-US" sz="2800" dirty="0" smtClean="0"/>
              <a:t>Biographical Sketch – NSF (STS) reviewer response:</a:t>
            </a:r>
          </a:p>
          <a:p>
            <a:r>
              <a:rPr lang="en-US" sz="2800" dirty="0" smtClean="0"/>
              <a:t>“[</a:t>
            </a:r>
            <a:r>
              <a:rPr lang="en-US" sz="2800" dirty="0"/>
              <a:t>PI's] Biographical Sketch exceeds the limit of 5 specific Synergistic Activities.   </a:t>
            </a:r>
            <a:r>
              <a:rPr lang="en-US" sz="2800" b="1" dirty="0">
                <a:solidFill>
                  <a:srgbClr val="FF0000"/>
                </a:solidFill>
              </a:rPr>
              <a:t>Each bullet may only include one specific activity.</a:t>
            </a:r>
            <a:r>
              <a:rPr lang="en-US" sz="2800" dirty="0"/>
              <a:t>  You may not, for example, include a list of journals you review for or societies you are a member of as one Synergistic Activity.  However, you may list reviewing for journals generically, and then mention a specific journal (such as </a:t>
            </a:r>
            <a:r>
              <a:rPr lang="en-US" sz="2800" i="1" dirty="0"/>
              <a:t>Science</a:t>
            </a:r>
            <a:r>
              <a:rPr lang="en-US" sz="2800" dirty="0"/>
              <a:t>) as one of your activities. </a:t>
            </a:r>
            <a:r>
              <a:rPr lang="en-US" sz="2800" dirty="0" smtClean="0"/>
              <a:t>“</a:t>
            </a:r>
          </a:p>
        </p:txBody>
      </p:sp>
    </p:spTree>
    <p:extLst>
      <p:ext uri="{BB962C8B-B14F-4D97-AF65-F5344CB8AC3E}">
        <p14:creationId xmlns:p14="http://schemas.microsoft.com/office/powerpoint/2010/main" val="3357910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838200" y="1752600"/>
            <a:ext cx="7543800" cy="4339650"/>
          </a:xfrm>
          <a:prstGeom prst="rect">
            <a:avLst/>
          </a:prstGeom>
          <a:noFill/>
        </p:spPr>
        <p:txBody>
          <a:bodyPr wrap="square" rtlCol="0">
            <a:spAutoFit/>
          </a:bodyPr>
          <a:lstStyle/>
          <a:p>
            <a:r>
              <a:rPr lang="en-US" sz="2800" dirty="0" smtClean="0"/>
              <a:t>Biographical Sketch - NSF   (Policy Office) response:</a:t>
            </a:r>
          </a:p>
          <a:p>
            <a:endParaRPr lang="en-US" sz="2800" dirty="0" smtClean="0"/>
          </a:p>
          <a:p>
            <a:r>
              <a:rPr lang="en-US" sz="2400" dirty="0" smtClean="0"/>
              <a:t>“The </a:t>
            </a:r>
            <a:r>
              <a:rPr lang="en-US" sz="2400" dirty="0"/>
              <a:t>NSF </a:t>
            </a:r>
            <a:r>
              <a:rPr lang="en-US" sz="2400" i="1" dirty="0"/>
              <a:t>Grant Proposal Guide</a:t>
            </a:r>
            <a:r>
              <a:rPr lang="en-US" sz="2400" dirty="0"/>
              <a:t> (GPG) </a:t>
            </a:r>
            <a:r>
              <a:rPr lang="en-US" sz="2400" b="1" dirty="0">
                <a:solidFill>
                  <a:srgbClr val="FF0000"/>
                </a:solidFill>
              </a:rPr>
              <a:t>does not indicate a specific number of items that can be included in each example</a:t>
            </a:r>
            <a:r>
              <a:rPr lang="en-US" sz="2400" dirty="0"/>
              <a:t>. </a:t>
            </a:r>
            <a:r>
              <a:rPr lang="en-US" sz="2400" b="1" dirty="0"/>
              <a:t>However, as mentioned, it is important that the list does not appear to expand the number of examples of activities beyond five</a:t>
            </a:r>
            <a:r>
              <a:rPr lang="en-US" sz="2400" dirty="0"/>
              <a:t>, which would be in violation of the GPG. It </a:t>
            </a:r>
            <a:r>
              <a:rPr lang="en-US" sz="2400" dirty="0" smtClean="0"/>
              <a:t>is</a:t>
            </a:r>
            <a:r>
              <a:rPr lang="en-US" sz="2400" dirty="0"/>
              <a:t> up to the program review of proposals to make the determination on if they feel the list expands the number of examples of activities beyond five.</a:t>
            </a:r>
            <a:r>
              <a:rPr lang="en-US" sz="2400" b="1" dirty="0" smtClean="0"/>
              <a:t>”</a:t>
            </a:r>
            <a:endParaRPr lang="en-US" sz="2400" b="1" dirty="0"/>
          </a:p>
          <a:p>
            <a:endParaRPr lang="en-US" sz="2800" dirty="0" smtClean="0"/>
          </a:p>
        </p:txBody>
      </p:sp>
    </p:spTree>
    <p:extLst>
      <p:ext uri="{BB962C8B-B14F-4D97-AF65-F5344CB8AC3E}">
        <p14:creationId xmlns:p14="http://schemas.microsoft.com/office/powerpoint/2010/main" val="289560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 </a:t>
            </a:r>
            <a:endParaRPr lang="en-US" dirty="0"/>
          </a:p>
        </p:txBody>
      </p:sp>
      <p:sp>
        <p:nvSpPr>
          <p:cNvPr id="4" name="TextBox 3"/>
          <p:cNvSpPr txBox="1"/>
          <p:nvPr/>
        </p:nvSpPr>
        <p:spPr>
          <a:xfrm>
            <a:off x="762000" y="1905000"/>
            <a:ext cx="7772400" cy="4401205"/>
          </a:xfrm>
          <a:prstGeom prst="rect">
            <a:avLst/>
          </a:prstGeom>
          <a:noFill/>
        </p:spPr>
        <p:txBody>
          <a:bodyPr wrap="square" rtlCol="0">
            <a:spAutoFit/>
          </a:bodyPr>
          <a:lstStyle/>
          <a:p>
            <a:r>
              <a:rPr lang="en-US" sz="2800" dirty="0" smtClean="0"/>
              <a:t>NIH/AHRQ </a:t>
            </a:r>
            <a:r>
              <a:rPr lang="en-US" sz="2800" dirty="0" err="1" smtClean="0"/>
              <a:t>Biosketch</a:t>
            </a:r>
            <a:r>
              <a:rPr lang="en-US" sz="2800" dirty="0" smtClean="0"/>
              <a:t> </a:t>
            </a:r>
            <a:r>
              <a:rPr lang="en-US" sz="2800" dirty="0"/>
              <a:t>revisions </a:t>
            </a:r>
            <a:r>
              <a:rPr lang="en-US" sz="2800" dirty="0" smtClean="0"/>
              <a:t> </a:t>
            </a:r>
            <a:r>
              <a:rPr lang="en-US" sz="2800" b="1" dirty="0" smtClean="0">
                <a:solidFill>
                  <a:srgbClr val="FF0000"/>
                </a:solidFill>
              </a:rPr>
              <a:t>May 25, 2015</a:t>
            </a:r>
          </a:p>
          <a:p>
            <a:r>
              <a:rPr lang="en-US" sz="2800" b="1" dirty="0">
                <a:solidFill>
                  <a:srgbClr val="FF0000"/>
                </a:solidFill>
              </a:rPr>
              <a:t>	</a:t>
            </a:r>
            <a:r>
              <a:rPr lang="en-US" sz="2800" dirty="0" smtClean="0"/>
              <a:t>For R’s, K’s, T’s </a:t>
            </a:r>
          </a:p>
          <a:p>
            <a:pPr lvl="2">
              <a:buFont typeface="Arial" pitchFamily="34" charset="0"/>
              <a:buChar char="•"/>
            </a:pPr>
            <a:r>
              <a:rPr lang="en-US" sz="2800" dirty="0" smtClean="0"/>
              <a:t>Formatting – up to five pages</a:t>
            </a:r>
          </a:p>
          <a:p>
            <a:pPr lvl="2">
              <a:buFont typeface="Arial" pitchFamily="34" charset="0"/>
              <a:buChar char="•"/>
            </a:pPr>
            <a:r>
              <a:rPr lang="en-US" sz="2800" dirty="0" smtClean="0"/>
              <a:t>Revision to personal statement to include expertise along with publications</a:t>
            </a:r>
          </a:p>
          <a:p>
            <a:pPr lvl="2">
              <a:buFont typeface="Arial" pitchFamily="34" charset="0"/>
              <a:buChar char="•"/>
            </a:pPr>
            <a:r>
              <a:rPr lang="en-US" sz="2800" dirty="0" smtClean="0"/>
              <a:t>New section “Contribution to Science”</a:t>
            </a:r>
          </a:p>
          <a:p>
            <a:pPr lvl="2">
              <a:buFont typeface="Arial" pitchFamily="34" charset="0"/>
              <a:buChar char="•"/>
            </a:pPr>
            <a:r>
              <a:rPr lang="en-US" sz="2800" dirty="0" err="1" smtClean="0"/>
              <a:t>MyNCBI</a:t>
            </a:r>
            <a:r>
              <a:rPr lang="en-US" sz="2800" dirty="0" smtClean="0"/>
              <a:t> reference can now appear on </a:t>
            </a:r>
            <a:r>
              <a:rPr lang="en-US" sz="2800" dirty="0" err="1" smtClean="0"/>
              <a:t>Biosketch</a:t>
            </a:r>
            <a:endParaRPr lang="en-US" sz="2800" dirty="0" smtClean="0"/>
          </a:p>
          <a:p>
            <a:pPr lvl="2">
              <a:buFont typeface="Arial" pitchFamily="34" charset="0"/>
              <a:buChar char="•"/>
            </a:pPr>
            <a:r>
              <a:rPr lang="en-US" sz="2800" dirty="0" smtClean="0"/>
              <a:t>NOT-OD-15-032</a:t>
            </a:r>
            <a:endParaRPr lang="en-US" sz="2800" dirty="0"/>
          </a:p>
          <a:p>
            <a:pPr lvl="2"/>
            <a:endParaRPr lang="en-US" sz="2800" dirty="0" smtClean="0"/>
          </a:p>
        </p:txBody>
      </p:sp>
      <p:sp>
        <p:nvSpPr>
          <p:cNvPr id="6" name="Rectangle 2"/>
          <p:cNvSpPr>
            <a:spLocks noChangeArrowheads="1"/>
          </p:cNvSpPr>
          <p:nvPr/>
        </p:nvSpPr>
        <p:spPr bwMode="auto">
          <a:xfrm>
            <a:off x="152400" y="-322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152400" y="-322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98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 </a:t>
            </a:r>
            <a:endParaRPr lang="en-US" dirty="0"/>
          </a:p>
        </p:txBody>
      </p:sp>
      <p:sp>
        <p:nvSpPr>
          <p:cNvPr id="4" name="TextBox 3"/>
          <p:cNvSpPr txBox="1"/>
          <p:nvPr/>
        </p:nvSpPr>
        <p:spPr>
          <a:xfrm>
            <a:off x="762000" y="1905000"/>
            <a:ext cx="7772400" cy="2246769"/>
          </a:xfrm>
          <a:prstGeom prst="rect">
            <a:avLst/>
          </a:prstGeom>
          <a:noFill/>
        </p:spPr>
        <p:txBody>
          <a:bodyPr wrap="square" rtlCol="0">
            <a:spAutoFit/>
          </a:bodyPr>
          <a:lstStyle/>
          <a:p>
            <a:r>
              <a:rPr lang="en-US" sz="2800" dirty="0"/>
              <a:t>NIH </a:t>
            </a:r>
            <a:r>
              <a:rPr lang="en-US" sz="2800" dirty="0" err="1" smtClean="0"/>
              <a:t>Biosketch</a:t>
            </a:r>
            <a:r>
              <a:rPr lang="en-US" sz="2800" dirty="0"/>
              <a:t> </a:t>
            </a:r>
            <a:r>
              <a:rPr lang="en-US" sz="2800" dirty="0" smtClean="0"/>
              <a:t> revisions  </a:t>
            </a:r>
            <a:r>
              <a:rPr lang="en-US" sz="2800" b="1" dirty="0" smtClean="0">
                <a:solidFill>
                  <a:srgbClr val="FF0000"/>
                </a:solidFill>
              </a:rPr>
              <a:t>May 25, 2015</a:t>
            </a:r>
          </a:p>
          <a:p>
            <a:endParaRPr lang="en-US" sz="2800" dirty="0" smtClean="0"/>
          </a:p>
          <a:p>
            <a:pPr>
              <a:buFont typeface="Arial" pitchFamily="34" charset="0"/>
              <a:buChar char="•"/>
            </a:pPr>
            <a:r>
              <a:rPr lang="en-US" sz="2800" dirty="0" smtClean="0"/>
              <a:t>Individual </a:t>
            </a:r>
            <a:r>
              <a:rPr lang="en-US" sz="2800" dirty="0"/>
              <a:t>fellowships, R36 dissertation grants, and diversity supplements should </a:t>
            </a:r>
            <a:r>
              <a:rPr lang="en-US" sz="2800" dirty="0" smtClean="0"/>
              <a:t>follow Samples and detail at </a:t>
            </a:r>
            <a:r>
              <a:rPr lang="en-US" sz="2800" dirty="0" smtClean="0">
                <a:hlinkClick r:id="rId2"/>
              </a:rPr>
              <a:t>Fellowship Biographical Sketch</a:t>
            </a:r>
            <a:endParaRPr lang="en-US" sz="2800" dirty="0"/>
          </a:p>
        </p:txBody>
      </p:sp>
      <p:sp>
        <p:nvSpPr>
          <p:cNvPr id="6" name="Rectangle 2"/>
          <p:cNvSpPr>
            <a:spLocks noChangeArrowheads="1"/>
          </p:cNvSpPr>
          <p:nvPr/>
        </p:nvSpPr>
        <p:spPr bwMode="auto">
          <a:xfrm>
            <a:off x="152400" y="-322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152400" y="-322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438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762000" y="1676400"/>
            <a:ext cx="7620000" cy="4401205"/>
          </a:xfrm>
          <a:prstGeom prst="rect">
            <a:avLst/>
          </a:prstGeom>
          <a:noFill/>
        </p:spPr>
        <p:txBody>
          <a:bodyPr wrap="square" rtlCol="0">
            <a:spAutoFit/>
          </a:bodyPr>
          <a:lstStyle/>
          <a:p>
            <a:pPr>
              <a:defRPr/>
            </a:pPr>
            <a:r>
              <a:rPr lang="en-US" sz="2800" b="1" dirty="0" smtClean="0"/>
              <a:t>Uniform Guidance -Contractor </a:t>
            </a:r>
            <a:r>
              <a:rPr lang="en-US" sz="2800" b="1" dirty="0"/>
              <a:t>vs. </a:t>
            </a:r>
            <a:r>
              <a:rPr lang="en-US" sz="2800" b="1" dirty="0" err="1"/>
              <a:t>Subrecipient</a:t>
            </a:r>
            <a:r>
              <a:rPr lang="en-US" sz="2800" b="1" dirty="0"/>
              <a:t> Determinations </a:t>
            </a:r>
            <a:endParaRPr lang="en-US" sz="2800" b="1" dirty="0" smtClean="0"/>
          </a:p>
          <a:p>
            <a:pPr marL="457200" indent="-457200">
              <a:buFont typeface="Arial" panose="020B0604020202020204" pitchFamily="34" charset="0"/>
              <a:buChar char="•"/>
              <a:defRPr/>
            </a:pPr>
            <a:r>
              <a:rPr lang="en-US" sz="2800" dirty="0" smtClean="0"/>
              <a:t>Pass-through </a:t>
            </a:r>
            <a:r>
              <a:rPr lang="en-US" sz="2800" dirty="0"/>
              <a:t>entities </a:t>
            </a:r>
            <a:r>
              <a:rPr lang="en-US" sz="2800" u="sng" dirty="0"/>
              <a:t>must</a:t>
            </a:r>
            <a:r>
              <a:rPr lang="en-US" sz="2800" dirty="0"/>
              <a:t> make determinations of </a:t>
            </a:r>
            <a:r>
              <a:rPr lang="en-US" sz="2800" dirty="0" err="1"/>
              <a:t>subaward</a:t>
            </a:r>
            <a:r>
              <a:rPr lang="en-US" sz="2800" dirty="0"/>
              <a:t> vs. contractor</a:t>
            </a:r>
          </a:p>
          <a:p>
            <a:pPr>
              <a:defRPr/>
            </a:pPr>
            <a:r>
              <a:rPr lang="en-US" sz="2800" dirty="0" smtClean="0"/>
              <a:t>     “</a:t>
            </a:r>
            <a:r>
              <a:rPr lang="en-US" sz="2800" dirty="0"/>
              <a:t>Contractor” has replaced “vendor”</a:t>
            </a:r>
          </a:p>
          <a:p>
            <a:pPr marL="457200" indent="-457200">
              <a:buFont typeface="Arial" panose="020B0604020202020204" pitchFamily="34" charset="0"/>
              <a:buChar char="•"/>
              <a:defRPr/>
            </a:pPr>
            <a:r>
              <a:rPr lang="en-US" sz="2800" dirty="0"/>
              <a:t>Characteristics of a </a:t>
            </a:r>
            <a:r>
              <a:rPr lang="en-US" sz="2800" dirty="0" err="1"/>
              <a:t>Subrecipient</a:t>
            </a:r>
            <a:r>
              <a:rPr lang="en-US" sz="2800" dirty="0"/>
              <a:t> –  entity carrying out a portion of the federal award</a:t>
            </a:r>
          </a:p>
          <a:p>
            <a:pPr marL="457200" indent="-457200">
              <a:buFont typeface="Arial" panose="020B0604020202020204" pitchFamily="34" charset="0"/>
              <a:buChar char="•"/>
              <a:defRPr/>
            </a:pPr>
            <a:r>
              <a:rPr lang="en-US" sz="2800" dirty="0"/>
              <a:t>Characteristics of a Contractor (vendor) –obtaining goods or services for the pass-through entities own use in a procurement relationship</a:t>
            </a:r>
            <a:endParaRPr lang="en-US" sz="2800" dirty="0" smtClean="0"/>
          </a:p>
        </p:txBody>
      </p:sp>
    </p:spTree>
    <p:extLst>
      <p:ext uri="{BB962C8B-B14F-4D97-AF65-F5344CB8AC3E}">
        <p14:creationId xmlns:p14="http://schemas.microsoft.com/office/powerpoint/2010/main" val="45619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762000" y="1676400"/>
            <a:ext cx="7620000" cy="4832092"/>
          </a:xfrm>
          <a:prstGeom prst="rect">
            <a:avLst/>
          </a:prstGeom>
          <a:noFill/>
        </p:spPr>
        <p:txBody>
          <a:bodyPr wrap="square" rtlCol="0">
            <a:spAutoFit/>
          </a:bodyPr>
          <a:lstStyle/>
          <a:p>
            <a:r>
              <a:rPr lang="en-US" sz="2800" dirty="0" smtClean="0"/>
              <a:t>Uniform Guidance – </a:t>
            </a:r>
            <a:r>
              <a:rPr lang="en-US" altLang="en-US" sz="2400" b="1" dirty="0" smtClean="0">
                <a:ea typeface="ＭＳ Ｐゴシック" pitchFamily="34" charset="-128"/>
              </a:rPr>
              <a:t>Fixed </a:t>
            </a:r>
            <a:r>
              <a:rPr lang="en-US" altLang="en-US" sz="2400" b="1" dirty="0">
                <a:ea typeface="ＭＳ Ｐゴシック" pitchFamily="34" charset="-128"/>
              </a:rPr>
              <a:t>Price </a:t>
            </a:r>
            <a:r>
              <a:rPr lang="en-US" altLang="en-US" sz="2400" b="1" dirty="0" err="1" smtClean="0">
                <a:ea typeface="ＭＳ Ｐゴシック" pitchFamily="34" charset="-128"/>
              </a:rPr>
              <a:t>Subawards</a:t>
            </a:r>
            <a:endParaRPr lang="en-US" altLang="en-US" sz="2400" b="1" dirty="0">
              <a:ea typeface="ＭＳ Ｐゴシック" pitchFamily="34" charset="-128"/>
            </a:endParaRPr>
          </a:p>
          <a:p>
            <a:pPr lvl="1">
              <a:buFont typeface="Arial" charset="0"/>
              <a:buChar char="•"/>
              <a:defRPr/>
            </a:pPr>
            <a:r>
              <a:rPr lang="en-US" altLang="en-US" sz="2800" dirty="0">
                <a:ea typeface="ＭＳ Ｐゴシック" pitchFamily="34" charset="-128"/>
              </a:rPr>
              <a:t>“A specific level of support without regard to actual cost incurred” </a:t>
            </a:r>
          </a:p>
          <a:p>
            <a:pPr lvl="1">
              <a:buFont typeface="Arial" charset="0"/>
              <a:buChar char="•"/>
              <a:defRPr/>
            </a:pPr>
            <a:r>
              <a:rPr lang="en-US" altLang="en-US" sz="2800" dirty="0">
                <a:ea typeface="ＭＳ Ｐゴシック" pitchFamily="34" charset="-128"/>
              </a:rPr>
              <a:t>Fixed price (FP) </a:t>
            </a:r>
            <a:r>
              <a:rPr lang="en-US" altLang="en-US" sz="2800" dirty="0" err="1">
                <a:ea typeface="ＭＳ Ｐゴシック" pitchFamily="34" charset="-128"/>
              </a:rPr>
              <a:t>subawards</a:t>
            </a:r>
            <a:r>
              <a:rPr lang="en-US" altLang="en-US" sz="2800" dirty="0">
                <a:ea typeface="ＭＳ Ｐゴシック" pitchFamily="34" charset="-128"/>
              </a:rPr>
              <a:t> limited to Simplified Acquisition Threshold (currently $150,000)</a:t>
            </a:r>
          </a:p>
          <a:p>
            <a:pPr lvl="1">
              <a:buFont typeface="Arial" charset="0"/>
              <a:buChar char="•"/>
              <a:defRPr/>
            </a:pPr>
            <a:r>
              <a:rPr lang="en-US" altLang="en-US" sz="2800" b="1" dirty="0">
                <a:solidFill>
                  <a:srgbClr val="FF0000"/>
                </a:solidFill>
                <a:ea typeface="ＭＳ Ｐゴシック" pitchFamily="34" charset="-128"/>
              </a:rPr>
              <a:t>Prior written approval </a:t>
            </a:r>
            <a:r>
              <a:rPr lang="en-US" altLang="en-US" sz="2800" dirty="0">
                <a:ea typeface="ＭＳ Ｐゴシック" pitchFamily="34" charset="-128"/>
              </a:rPr>
              <a:t>to enter into FP </a:t>
            </a:r>
            <a:r>
              <a:rPr lang="en-US" altLang="en-US" sz="2800" dirty="0" err="1">
                <a:ea typeface="ＭＳ Ｐゴシック" pitchFamily="34" charset="-128"/>
              </a:rPr>
              <a:t>Subaward</a:t>
            </a:r>
            <a:r>
              <a:rPr lang="en-US" altLang="en-US" sz="2800" dirty="0">
                <a:ea typeface="ＭＳ Ｐゴシック" pitchFamily="34" charset="-128"/>
              </a:rPr>
              <a:t>, may not be used if mandatory cost-sharing included</a:t>
            </a:r>
          </a:p>
          <a:p>
            <a:pPr lvl="1">
              <a:buFont typeface="Arial" charset="0"/>
              <a:buChar char="•"/>
              <a:defRPr/>
            </a:pPr>
            <a:r>
              <a:rPr lang="en-US" altLang="en-US" sz="2800" b="1" dirty="0">
                <a:solidFill>
                  <a:srgbClr val="FF0000"/>
                </a:solidFill>
                <a:ea typeface="ＭＳ Ｐゴシック" pitchFamily="34" charset="-128"/>
              </a:rPr>
              <a:t>Requirement to certify to the pass-through entity at close-out that all work is complete </a:t>
            </a:r>
          </a:p>
          <a:p>
            <a:pPr>
              <a:buFont typeface="Arial" pitchFamily="34" charset="0"/>
              <a:buChar char="•"/>
            </a:pPr>
            <a:endParaRPr lang="en-US" sz="2800" dirty="0" smtClean="0"/>
          </a:p>
        </p:txBody>
      </p:sp>
    </p:spTree>
    <p:extLst>
      <p:ext uri="{BB962C8B-B14F-4D97-AF65-F5344CB8AC3E}">
        <p14:creationId xmlns:p14="http://schemas.microsoft.com/office/powerpoint/2010/main" val="3820324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762000" y="1676400"/>
            <a:ext cx="7620000" cy="4247317"/>
          </a:xfrm>
          <a:prstGeom prst="rect">
            <a:avLst/>
          </a:prstGeom>
          <a:noFill/>
        </p:spPr>
        <p:txBody>
          <a:bodyPr wrap="square" rtlCol="0">
            <a:spAutoFit/>
          </a:bodyPr>
          <a:lstStyle/>
          <a:p>
            <a:r>
              <a:rPr lang="en-US" sz="2800" dirty="0" smtClean="0"/>
              <a:t>Uniform Guidance –</a:t>
            </a:r>
            <a:r>
              <a:rPr lang="en-US" altLang="en-US" sz="2400" b="1" dirty="0" smtClean="0">
                <a:ea typeface="ＭＳ Ｐゴシック" pitchFamily="34" charset="-128"/>
              </a:rPr>
              <a:t> </a:t>
            </a:r>
            <a:r>
              <a:rPr lang="en-US" altLang="en-US" sz="2800" dirty="0" smtClean="0">
                <a:ea typeface="ＭＳ Ｐゴシック" pitchFamily="34" charset="-128"/>
              </a:rPr>
              <a:t>NIH Interim Guidance</a:t>
            </a:r>
          </a:p>
          <a:p>
            <a:endParaRPr lang="en-US" altLang="en-US" sz="2800" dirty="0" smtClean="0">
              <a:solidFill>
                <a:srgbClr val="FF0000"/>
              </a:solidFill>
              <a:ea typeface="ＭＳ Ｐゴシック" pitchFamily="34" charset="-128"/>
            </a:endParaRPr>
          </a:p>
          <a:p>
            <a:r>
              <a:rPr lang="en-US" altLang="en-US" sz="2800" dirty="0" smtClean="0">
                <a:ea typeface="ＭＳ Ｐゴシック" pitchFamily="34" charset="-128"/>
              </a:rPr>
              <a:t>The </a:t>
            </a:r>
            <a:r>
              <a:rPr lang="en-US" altLang="en-US" sz="2800" i="1" dirty="0" smtClean="0">
                <a:ea typeface="ＭＳ Ｐゴシック" pitchFamily="34" charset="-128"/>
              </a:rPr>
              <a:t>de </a:t>
            </a:r>
            <a:r>
              <a:rPr lang="en-US" altLang="en-US" sz="2800" i="1" dirty="0" err="1" smtClean="0">
                <a:ea typeface="ＭＳ Ｐゴシック" pitchFamily="34" charset="-128"/>
              </a:rPr>
              <a:t>minimus</a:t>
            </a:r>
            <a:r>
              <a:rPr lang="en-US" altLang="en-US" sz="2800" i="1" dirty="0" smtClean="0">
                <a:ea typeface="ＭＳ Ｐゴシック" pitchFamily="34" charset="-128"/>
              </a:rPr>
              <a:t> </a:t>
            </a:r>
            <a:r>
              <a:rPr lang="en-US" altLang="en-US" sz="2800" dirty="0" smtClean="0">
                <a:ea typeface="ＭＳ Ｐゴシック" pitchFamily="34" charset="-128"/>
              </a:rPr>
              <a:t>rate for organizations </a:t>
            </a:r>
            <a:r>
              <a:rPr lang="en-US" altLang="en-US" sz="2800" i="1" dirty="0" smtClean="0">
                <a:ea typeface="ＭＳ Ｐゴシック" pitchFamily="34" charset="-128"/>
              </a:rPr>
              <a:t>without </a:t>
            </a:r>
            <a:r>
              <a:rPr lang="en-US" altLang="en-US" sz="2800" dirty="0" smtClean="0">
                <a:ea typeface="ＭＳ Ｐゴシック" pitchFamily="34" charset="-128"/>
              </a:rPr>
              <a:t>a negotiated Facilities &amp; Administrative (F&amp;A) cost rate </a:t>
            </a:r>
            <a:endParaRPr lang="en-US" altLang="en-US" sz="2800" dirty="0">
              <a:ea typeface="ＭＳ Ｐゴシック" pitchFamily="34" charset="-128"/>
            </a:endParaRPr>
          </a:p>
          <a:p>
            <a:pPr lvl="1">
              <a:buFont typeface="Arial" charset="0"/>
              <a:buChar char="•"/>
              <a:defRPr/>
            </a:pPr>
            <a:r>
              <a:rPr lang="en-US" altLang="en-US" sz="2800" dirty="0" smtClean="0">
                <a:ea typeface="ＭＳ Ｐゴシック" pitchFamily="34" charset="-128"/>
              </a:rPr>
              <a:t>Domestic </a:t>
            </a:r>
            <a:r>
              <a:rPr lang="en-US" altLang="en-US" sz="2800" dirty="0" err="1" smtClean="0">
                <a:ea typeface="ＭＳ Ｐゴシック" pitchFamily="34" charset="-128"/>
              </a:rPr>
              <a:t>subawards</a:t>
            </a:r>
            <a:r>
              <a:rPr lang="en-US" altLang="en-US" sz="2800" dirty="0" smtClean="0">
                <a:ea typeface="ＭＳ Ｐゴシック" pitchFamily="34" charset="-128"/>
              </a:rPr>
              <a:t> is 10% MTDC</a:t>
            </a:r>
          </a:p>
          <a:p>
            <a:pPr lvl="1">
              <a:buFont typeface="Arial" charset="0"/>
              <a:buChar char="•"/>
              <a:defRPr/>
            </a:pPr>
            <a:r>
              <a:rPr lang="en-US" altLang="en-US" sz="2800" dirty="0" smtClean="0">
                <a:ea typeface="ＭＳ Ｐゴシック" pitchFamily="34" charset="-128"/>
              </a:rPr>
              <a:t>Foreign </a:t>
            </a:r>
            <a:r>
              <a:rPr lang="en-US" altLang="en-US" sz="2800" dirty="0" err="1" smtClean="0">
                <a:ea typeface="ＭＳ Ｐゴシック" pitchFamily="34" charset="-128"/>
              </a:rPr>
              <a:t>subawards</a:t>
            </a:r>
            <a:r>
              <a:rPr lang="en-US" altLang="en-US" sz="2800" dirty="0" smtClean="0">
                <a:ea typeface="ＭＳ Ｐゴシック" pitchFamily="34" charset="-128"/>
              </a:rPr>
              <a:t> is 8% MTDC </a:t>
            </a:r>
          </a:p>
          <a:p>
            <a:pPr lvl="1">
              <a:defRPr/>
            </a:pPr>
            <a:r>
              <a:rPr lang="en-US" sz="2800" dirty="0">
                <a:ea typeface="ＭＳ Ｐゴシック" pitchFamily="34" charset="-128"/>
              </a:rPr>
              <a:t>*</a:t>
            </a:r>
            <a:r>
              <a:rPr lang="en-US" dirty="0" smtClean="0"/>
              <a:t>With </a:t>
            </a:r>
            <a:r>
              <a:rPr lang="en-US" dirty="0"/>
              <a:t>the exception of the American University of Beirut and the World </a:t>
            </a:r>
            <a:r>
              <a:rPr lang="en-US" dirty="0" smtClean="0"/>
              <a:t>Health Organization</a:t>
            </a:r>
            <a:r>
              <a:rPr lang="en-US" dirty="0"/>
              <a:t>, which are eligible for full F&amp;A cost </a:t>
            </a:r>
            <a:r>
              <a:rPr lang="en-US" dirty="0" smtClean="0"/>
              <a:t>reimbursement  </a:t>
            </a:r>
            <a:endParaRPr lang="en-US" dirty="0"/>
          </a:p>
          <a:p>
            <a:pPr lvl="1">
              <a:defRPr/>
            </a:pPr>
            <a:endParaRPr lang="en-US" sz="2800" dirty="0" smtClean="0"/>
          </a:p>
        </p:txBody>
      </p:sp>
    </p:spTree>
    <p:extLst>
      <p:ext uri="{BB962C8B-B14F-4D97-AF65-F5344CB8AC3E}">
        <p14:creationId xmlns:p14="http://schemas.microsoft.com/office/powerpoint/2010/main" val="166993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762000" y="1676400"/>
            <a:ext cx="7620000" cy="3970318"/>
          </a:xfrm>
          <a:prstGeom prst="rect">
            <a:avLst/>
          </a:prstGeom>
          <a:noFill/>
        </p:spPr>
        <p:txBody>
          <a:bodyPr wrap="square" rtlCol="0">
            <a:spAutoFit/>
          </a:bodyPr>
          <a:lstStyle/>
          <a:p>
            <a:r>
              <a:rPr lang="en-US" sz="2800" dirty="0" smtClean="0"/>
              <a:t>NSF Public Access Plan announced </a:t>
            </a:r>
          </a:p>
          <a:p>
            <a:r>
              <a:rPr lang="en-US" sz="2800" dirty="0"/>
              <a:t>	 </a:t>
            </a:r>
            <a:endParaRPr lang="en-US" sz="2800" dirty="0" smtClean="0"/>
          </a:p>
          <a:p>
            <a:r>
              <a:rPr lang="en-US" sz="2800" dirty="0" smtClean="0"/>
              <a:t>January </a:t>
            </a:r>
            <a:r>
              <a:rPr lang="en-US" sz="2800" dirty="0"/>
              <a:t>2016, any new research funded wholly or partially by NSF, </a:t>
            </a:r>
            <a:r>
              <a:rPr lang="en-US" sz="2800" dirty="0" smtClean="0"/>
              <a:t>must </a:t>
            </a:r>
            <a:r>
              <a:rPr lang="en-US" sz="2800" dirty="0"/>
              <a:t>be made public as soon as possible, and no more than 12 months after publication. This is similar to </a:t>
            </a:r>
            <a:r>
              <a:rPr lang="en-US" sz="2800" dirty="0">
                <a:hlinkClick r:id="rId2"/>
              </a:rPr>
              <a:t>U.S. Education Department rules</a:t>
            </a:r>
            <a:r>
              <a:rPr lang="en-US" sz="2800" dirty="0"/>
              <a:t>, which since 2012 have required published studies to be submitted to its online public database within a year</a:t>
            </a:r>
            <a:r>
              <a:rPr lang="en-US" sz="2800" dirty="0" smtClean="0"/>
              <a:t>.</a:t>
            </a:r>
            <a:endParaRPr lang="en-US" sz="2800" dirty="0"/>
          </a:p>
        </p:txBody>
      </p:sp>
    </p:spTree>
    <p:extLst>
      <p:ext uri="{BB962C8B-B14F-4D97-AF65-F5344CB8AC3E}">
        <p14:creationId xmlns:p14="http://schemas.microsoft.com/office/powerpoint/2010/main" val="192828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Staffing / Pre-Award Updates</a:t>
            </a:r>
            <a:endParaRPr lang="en-US" dirty="0"/>
          </a:p>
        </p:txBody>
      </p:sp>
      <p:sp>
        <p:nvSpPr>
          <p:cNvPr id="4" name="TextBox 3"/>
          <p:cNvSpPr txBox="1"/>
          <p:nvPr/>
        </p:nvSpPr>
        <p:spPr>
          <a:xfrm>
            <a:off x="762000" y="3100487"/>
            <a:ext cx="7543800" cy="1384995"/>
          </a:xfrm>
          <a:prstGeom prst="rect">
            <a:avLst/>
          </a:prstGeom>
          <a:noFill/>
        </p:spPr>
        <p:txBody>
          <a:bodyPr wrap="square" rtlCol="0">
            <a:spAutoFit/>
          </a:bodyPr>
          <a:lstStyle/>
          <a:p>
            <a:pPr lvl="1" algn="ctr"/>
            <a:r>
              <a:rPr lang="en-US" sz="2800" dirty="0" smtClean="0"/>
              <a:t>Patrice Carroll</a:t>
            </a:r>
          </a:p>
          <a:p>
            <a:pPr lvl="1" algn="ctr"/>
            <a:r>
              <a:rPr lang="en-US" sz="2800" dirty="0" smtClean="0"/>
              <a:t>Director, Pre-Award Services</a:t>
            </a:r>
          </a:p>
          <a:p>
            <a:pPr lvl="1" algn="ctr"/>
            <a:r>
              <a:rPr lang="en-US" sz="2800" dirty="0" smtClean="0"/>
              <a:t>Office of Sponsored Projects</a:t>
            </a:r>
          </a:p>
        </p:txBody>
      </p:sp>
    </p:spTree>
    <p:extLst>
      <p:ext uri="{BB962C8B-B14F-4D97-AF65-F5344CB8AC3E}">
        <p14:creationId xmlns:p14="http://schemas.microsoft.com/office/powerpoint/2010/main" val="2430241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762000" y="1676400"/>
            <a:ext cx="7848600" cy="523220"/>
          </a:xfrm>
          <a:prstGeom prst="rect">
            <a:avLst/>
          </a:prstGeom>
          <a:noFill/>
        </p:spPr>
        <p:txBody>
          <a:bodyPr wrap="square" rtlCol="0">
            <a:spAutoFit/>
          </a:bodyPr>
          <a:lstStyle/>
          <a:p>
            <a:r>
              <a:rPr lang="en-US" sz="2800" dirty="0" smtClean="0">
                <a:hlinkClick r:id="rId2"/>
              </a:rPr>
              <a:t>Today's Data  Tomorrow's Discoveries</a:t>
            </a:r>
            <a:endParaRPr lang="en-US" sz="2800" dirty="0" smtClean="0"/>
          </a:p>
        </p:txBody>
      </p:sp>
      <p:sp>
        <p:nvSpPr>
          <p:cNvPr id="5" name="AutoShape 2" descr="Image result for nsf public access pl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895600"/>
            <a:ext cx="2095500" cy="2095500"/>
          </a:xfrm>
          <a:prstGeom prst="rect">
            <a:avLst/>
          </a:prstGeom>
        </p:spPr>
      </p:pic>
    </p:spTree>
    <p:extLst>
      <p:ext uri="{BB962C8B-B14F-4D97-AF65-F5344CB8AC3E}">
        <p14:creationId xmlns:p14="http://schemas.microsoft.com/office/powerpoint/2010/main" val="1349088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Uniform Guidance Update</a:t>
            </a:r>
            <a:endParaRPr lang="en-US" dirty="0"/>
          </a:p>
        </p:txBody>
      </p:sp>
      <p:sp>
        <p:nvSpPr>
          <p:cNvPr id="4" name="TextBox 3"/>
          <p:cNvSpPr txBox="1"/>
          <p:nvPr/>
        </p:nvSpPr>
        <p:spPr>
          <a:xfrm>
            <a:off x="609600" y="3100487"/>
            <a:ext cx="7543800" cy="1384995"/>
          </a:xfrm>
          <a:prstGeom prst="rect">
            <a:avLst/>
          </a:prstGeom>
          <a:noFill/>
        </p:spPr>
        <p:txBody>
          <a:bodyPr wrap="square" rtlCol="0">
            <a:spAutoFit/>
          </a:bodyPr>
          <a:lstStyle/>
          <a:p>
            <a:pPr lvl="1" algn="ctr"/>
            <a:r>
              <a:rPr lang="en-US" sz="2800" dirty="0" smtClean="0"/>
              <a:t>Heather </a:t>
            </a:r>
            <a:r>
              <a:rPr lang="en-US" sz="2800" dirty="0" err="1" smtClean="0"/>
              <a:t>Dominey</a:t>
            </a:r>
            <a:endParaRPr lang="en-US" sz="2800" dirty="0" smtClean="0"/>
          </a:p>
          <a:p>
            <a:pPr lvl="1" algn="ctr"/>
            <a:r>
              <a:rPr lang="en-US" sz="2800" dirty="0" smtClean="0"/>
              <a:t>Grants / Contracts Accountant II</a:t>
            </a:r>
          </a:p>
          <a:p>
            <a:pPr lvl="1" algn="ctr"/>
            <a:r>
              <a:rPr lang="en-US" sz="2800" dirty="0" smtClean="0"/>
              <a:t>Office of Sponsored Projects</a:t>
            </a:r>
          </a:p>
        </p:txBody>
      </p:sp>
    </p:spTree>
    <p:extLst>
      <p:ext uri="{BB962C8B-B14F-4D97-AF65-F5344CB8AC3E}">
        <p14:creationId xmlns:p14="http://schemas.microsoft.com/office/powerpoint/2010/main" val="243024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dirty="0">
                <a:cs typeface="Arial" panose="020B0604020202020204" pitchFamily="34" charset="0"/>
              </a:rPr>
              <a:t>Uniform Guidance Webpage</a:t>
            </a:r>
          </a:p>
        </p:txBody>
      </p:sp>
      <p:sp>
        <p:nvSpPr>
          <p:cNvPr id="4" name="Rectangle 3"/>
          <p:cNvSpPr/>
          <p:nvPr/>
        </p:nvSpPr>
        <p:spPr>
          <a:xfrm>
            <a:off x="533400" y="2209800"/>
            <a:ext cx="7620000" cy="2554545"/>
          </a:xfrm>
          <a:prstGeom prst="rect">
            <a:avLst/>
          </a:prstGeom>
        </p:spPr>
        <p:txBody>
          <a:bodyPr wrap="square">
            <a:spAutoFit/>
          </a:bodyPr>
          <a:lstStyle/>
          <a:p>
            <a:pPr marL="804672" lvl="1" indent="-347472"/>
            <a:endParaRPr lang="en-US" sz="2000" dirty="0" smtClean="0">
              <a:cs typeface="Arial" panose="020B0604020202020204" pitchFamily="34" charset="0"/>
            </a:endParaRPr>
          </a:p>
          <a:p>
            <a:pPr marL="804672" lvl="1" indent="-347472"/>
            <a:endParaRPr lang="en-US" sz="2000" dirty="0">
              <a:cs typeface="Arial" panose="020B0604020202020204" pitchFamily="34" charset="0"/>
            </a:endParaRPr>
          </a:p>
          <a:p>
            <a:pPr marL="804672" lvl="1" indent="-347472"/>
            <a:endParaRPr lang="en-US" sz="2000" dirty="0" smtClean="0">
              <a:cs typeface="Arial" panose="020B0604020202020204" pitchFamily="34" charset="0"/>
            </a:endParaRPr>
          </a:p>
          <a:p>
            <a:pPr marL="804672" lvl="1" indent="-347472"/>
            <a:endParaRPr lang="en-US" sz="2000" dirty="0">
              <a:cs typeface="Arial" panose="020B0604020202020204" pitchFamily="34" charset="0"/>
            </a:endParaRPr>
          </a:p>
          <a:p>
            <a:pPr marL="804672" lvl="1" indent="-347472" algn="ctr"/>
            <a:endParaRPr lang="en-US" sz="2000" dirty="0" smtClean="0">
              <a:cs typeface="Arial" panose="020B0604020202020204" pitchFamily="34" charset="0"/>
              <a:hlinkClick r:id="rId3"/>
            </a:endParaRPr>
          </a:p>
          <a:p>
            <a:pPr marL="804672" lvl="1" indent="-347472" algn="ctr"/>
            <a:r>
              <a:rPr lang="en-US" sz="2000" dirty="0" smtClean="0">
                <a:cs typeface="Arial" panose="020B0604020202020204" pitchFamily="34" charset="0"/>
                <a:hlinkClick r:id="rId3"/>
              </a:rPr>
              <a:t>http</a:t>
            </a:r>
            <a:r>
              <a:rPr lang="en-US" sz="2000" dirty="0">
                <a:cs typeface="Arial" panose="020B0604020202020204" pitchFamily="34" charset="0"/>
                <a:hlinkClick r:id="rId3"/>
              </a:rPr>
              <a:t>://www.brown.edu/research/proposals-awards-research-administration/proposals-awards-research-administration/uniform-guidance</a:t>
            </a:r>
            <a:endParaRPr lang="en-US" sz="2000" dirty="0" smtClean="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1238250" y="1905000"/>
            <a:ext cx="6667500" cy="1428750"/>
          </a:xfrm>
          <a:prstGeom prst="rect">
            <a:avLst/>
          </a:prstGeom>
        </p:spPr>
      </p:pic>
    </p:spTree>
    <p:extLst>
      <p:ext uri="{BB962C8B-B14F-4D97-AF65-F5344CB8AC3E}">
        <p14:creationId xmlns:p14="http://schemas.microsoft.com/office/powerpoint/2010/main" val="1017866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sz="3600" dirty="0" smtClean="0">
                <a:cs typeface="Arial" panose="020B0604020202020204" pitchFamily="34" charset="0"/>
              </a:rPr>
              <a:t>New Field in COEUS</a:t>
            </a:r>
            <a:br>
              <a:rPr lang="en-US" sz="3600" dirty="0" smtClean="0">
                <a:cs typeface="Arial" panose="020B0604020202020204" pitchFamily="34" charset="0"/>
              </a:rPr>
            </a:br>
            <a:r>
              <a:rPr lang="en-US" sz="3600" dirty="0" smtClean="0">
                <a:cs typeface="Arial" panose="020B0604020202020204" pitchFamily="34" charset="0"/>
              </a:rPr>
              <a:t>Uniform </a:t>
            </a:r>
            <a:r>
              <a:rPr lang="en-US" sz="3600" dirty="0">
                <a:cs typeface="Arial" panose="020B0604020202020204" pitchFamily="34" charset="0"/>
              </a:rPr>
              <a:t>Guidance </a:t>
            </a:r>
            <a:r>
              <a:rPr lang="en-US" sz="3600" dirty="0" smtClean="0">
                <a:cs typeface="Arial" panose="020B0604020202020204" pitchFamily="34" charset="0"/>
              </a:rPr>
              <a:t>Effective Date</a:t>
            </a:r>
            <a:endParaRPr lang="en-US" sz="3600" dirty="0">
              <a:cs typeface="Arial" panose="020B0604020202020204" pitchFamily="34" charset="0"/>
            </a:endParaRPr>
          </a:p>
        </p:txBody>
      </p:sp>
      <p:pic>
        <p:nvPicPr>
          <p:cNvPr id="6" name="Picture 5"/>
          <p:cNvPicPr>
            <a:picLocks noChangeAspect="1"/>
          </p:cNvPicPr>
          <p:nvPr/>
        </p:nvPicPr>
        <p:blipFill rotWithShape="1">
          <a:blip r:embed="rId3"/>
          <a:srcRect l="32827" t="42271" r="30596" b="38255"/>
          <a:stretch/>
        </p:blipFill>
        <p:spPr>
          <a:xfrm>
            <a:off x="1676400" y="2993441"/>
            <a:ext cx="5307771" cy="2194560"/>
          </a:xfrm>
          <a:prstGeom prst="rect">
            <a:avLst/>
          </a:prstGeom>
        </p:spPr>
      </p:pic>
      <p:sp>
        <p:nvSpPr>
          <p:cNvPr id="7" name="Rectangle 6"/>
          <p:cNvSpPr/>
          <p:nvPr/>
        </p:nvSpPr>
        <p:spPr>
          <a:xfrm>
            <a:off x="762000" y="1720841"/>
            <a:ext cx="7620000" cy="2369880"/>
          </a:xfrm>
          <a:prstGeom prst="rect">
            <a:avLst/>
          </a:prstGeom>
        </p:spPr>
        <p:txBody>
          <a:bodyPr wrap="square">
            <a:spAutoFit/>
          </a:bodyPr>
          <a:lstStyle/>
          <a:p>
            <a:pPr marL="804672" lvl="1" indent="-347472"/>
            <a:r>
              <a:rPr lang="en-US" sz="2400" dirty="0" smtClean="0">
                <a:cs typeface="Arial" panose="020B0604020202020204" pitchFamily="34" charset="0"/>
              </a:rPr>
              <a:t>Is the Uniform Guidance applicable to my award?</a:t>
            </a:r>
          </a:p>
          <a:p>
            <a:pPr marL="804672" lvl="1" indent="-347472"/>
            <a:r>
              <a:rPr lang="en-US" sz="2000" dirty="0" smtClean="0">
                <a:cs typeface="Arial" panose="020B0604020202020204" pitchFamily="34" charset="0"/>
              </a:rPr>
              <a:t> </a:t>
            </a:r>
          </a:p>
          <a:p>
            <a:pPr marL="804672" lvl="1" indent="-347472"/>
            <a:r>
              <a:rPr lang="en-US" sz="2400" dirty="0" smtClean="0">
                <a:cs typeface="Arial" panose="020B0604020202020204" pitchFamily="34" charset="0"/>
              </a:rPr>
              <a:t>Find out in COEUS under the Award Detail Tab:</a:t>
            </a:r>
          </a:p>
          <a:p>
            <a:pPr marL="804672" lvl="1" indent="-347472"/>
            <a:endParaRPr lang="en-US" sz="2000" dirty="0">
              <a:cs typeface="Arial" panose="020B0604020202020204" pitchFamily="34" charset="0"/>
            </a:endParaRPr>
          </a:p>
          <a:p>
            <a:pPr marL="804672" lvl="1" indent="-347472"/>
            <a:endParaRPr lang="en-US" sz="2000" dirty="0" smtClean="0">
              <a:cs typeface="Arial" panose="020B0604020202020204" pitchFamily="34" charset="0"/>
            </a:endParaRPr>
          </a:p>
          <a:p>
            <a:pPr marL="804672" lvl="1" indent="-347472"/>
            <a:endParaRPr lang="en-US" sz="2000" dirty="0">
              <a:cs typeface="Arial" panose="020B0604020202020204" pitchFamily="34" charset="0"/>
            </a:endParaRPr>
          </a:p>
          <a:p>
            <a:pPr marL="804672" lvl="1" indent="-347472" algn="ctr"/>
            <a:endParaRPr lang="en-US" sz="2000" dirty="0" smtClean="0">
              <a:cs typeface="Arial" panose="020B0604020202020204" pitchFamily="34" charset="0"/>
              <a:hlinkClick r:id="rId4"/>
            </a:endParaRPr>
          </a:p>
        </p:txBody>
      </p:sp>
    </p:spTree>
    <p:extLst>
      <p:ext uri="{BB962C8B-B14F-4D97-AF65-F5344CB8AC3E}">
        <p14:creationId xmlns:p14="http://schemas.microsoft.com/office/powerpoint/2010/main" val="2303473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sz="3600" dirty="0" smtClean="0"/>
              <a:t>Uniform Guidance </a:t>
            </a:r>
            <a:br>
              <a:rPr lang="en-US" sz="3600" dirty="0" smtClean="0"/>
            </a:br>
            <a:r>
              <a:rPr lang="en-US" sz="3600" dirty="0" smtClean="0"/>
              <a:t>Updated Award Notice - Standard</a:t>
            </a:r>
            <a:endParaRPr lang="en-US" sz="3600" dirty="0"/>
          </a:p>
        </p:txBody>
      </p:sp>
      <p:sp>
        <p:nvSpPr>
          <p:cNvPr id="4" name="Rectangle 3"/>
          <p:cNvSpPr/>
          <p:nvPr/>
        </p:nvSpPr>
        <p:spPr>
          <a:xfrm>
            <a:off x="762000" y="1720841"/>
            <a:ext cx="7620000" cy="400110"/>
          </a:xfrm>
          <a:prstGeom prst="rect">
            <a:avLst/>
          </a:prstGeom>
        </p:spPr>
        <p:txBody>
          <a:bodyPr wrap="square">
            <a:spAutoFit/>
          </a:bodyPr>
          <a:lstStyle/>
          <a:p>
            <a:pPr marL="804672" lvl="1" indent="-347472"/>
            <a:endParaRPr lang="en-US" sz="500" dirty="0" smtClean="0">
              <a:cs typeface="Arial" panose="020B0604020202020204" pitchFamily="34" charset="0"/>
            </a:endParaRPr>
          </a:p>
          <a:p>
            <a:endParaRPr lang="en-US" sz="1500" dirty="0" smtClean="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50457" y="2209800"/>
            <a:ext cx="7043086" cy="3652403"/>
          </a:xfrm>
          <a:prstGeom prst="rect">
            <a:avLst/>
          </a:prstGeom>
        </p:spPr>
      </p:pic>
      <p:sp>
        <p:nvSpPr>
          <p:cNvPr id="7" name="Rectangle 6"/>
          <p:cNvSpPr/>
          <p:nvPr/>
        </p:nvSpPr>
        <p:spPr>
          <a:xfrm>
            <a:off x="762000" y="1720841"/>
            <a:ext cx="7620000" cy="169277"/>
          </a:xfrm>
          <a:prstGeom prst="rect">
            <a:avLst/>
          </a:prstGeom>
        </p:spPr>
        <p:txBody>
          <a:bodyPr wrap="square">
            <a:spAutoFit/>
          </a:bodyPr>
          <a:lstStyle/>
          <a:p>
            <a:pPr marL="804672" lvl="1" indent="-347472"/>
            <a:endParaRPr lang="en-US" sz="500" dirty="0" smtClean="0">
              <a:cs typeface="Arial" panose="020B0604020202020204" pitchFamily="34" charset="0"/>
            </a:endParaRPr>
          </a:p>
        </p:txBody>
      </p:sp>
    </p:spTree>
    <p:extLst>
      <p:ext uri="{BB962C8B-B14F-4D97-AF65-F5344CB8AC3E}">
        <p14:creationId xmlns:p14="http://schemas.microsoft.com/office/powerpoint/2010/main" val="202267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a:t>Uniform Guidance </a:t>
            </a:r>
            <a:br>
              <a:rPr lang="en-US" sz="3600" dirty="0"/>
            </a:br>
            <a:r>
              <a:rPr lang="en-US" sz="3600" dirty="0"/>
              <a:t>Updated Award </a:t>
            </a:r>
            <a:r>
              <a:rPr lang="en-US" sz="3600" dirty="0" smtClean="0"/>
              <a:t>Notice - Standard</a:t>
            </a:r>
            <a:endParaRPr lang="en-US" sz="3600" dirty="0"/>
          </a:p>
        </p:txBody>
      </p:sp>
      <p:pic>
        <p:nvPicPr>
          <p:cNvPr id="4" name="Picture 3"/>
          <p:cNvPicPr>
            <a:picLocks noChangeAspect="1"/>
          </p:cNvPicPr>
          <p:nvPr/>
        </p:nvPicPr>
        <p:blipFill>
          <a:blip r:embed="rId2"/>
          <a:stretch>
            <a:fillRect/>
          </a:stretch>
        </p:blipFill>
        <p:spPr>
          <a:xfrm>
            <a:off x="1050457" y="2307060"/>
            <a:ext cx="7043086" cy="2243880"/>
          </a:xfrm>
          <a:prstGeom prst="rect">
            <a:avLst/>
          </a:prstGeom>
        </p:spPr>
      </p:pic>
      <p:sp>
        <p:nvSpPr>
          <p:cNvPr id="5" name="Rectangle 4"/>
          <p:cNvSpPr/>
          <p:nvPr/>
        </p:nvSpPr>
        <p:spPr>
          <a:xfrm>
            <a:off x="762000" y="1720841"/>
            <a:ext cx="7620000" cy="169277"/>
          </a:xfrm>
          <a:prstGeom prst="rect">
            <a:avLst/>
          </a:prstGeom>
        </p:spPr>
        <p:txBody>
          <a:bodyPr wrap="square">
            <a:spAutoFit/>
          </a:bodyPr>
          <a:lstStyle/>
          <a:p>
            <a:pPr marL="804672" lvl="1" indent="-347472"/>
            <a:endParaRPr lang="en-US" sz="500" dirty="0" smtClean="0">
              <a:cs typeface="Arial" panose="020B0604020202020204" pitchFamily="34" charset="0"/>
            </a:endParaRPr>
          </a:p>
        </p:txBody>
      </p:sp>
    </p:spTree>
    <p:extLst>
      <p:ext uri="{BB962C8B-B14F-4D97-AF65-F5344CB8AC3E}">
        <p14:creationId xmlns:p14="http://schemas.microsoft.com/office/powerpoint/2010/main" val="1333216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a:t>Uniform Guidance </a:t>
            </a:r>
            <a:br>
              <a:rPr lang="en-US" sz="3600" dirty="0"/>
            </a:br>
            <a:r>
              <a:rPr lang="en-US" sz="3600" dirty="0"/>
              <a:t>Updated Award </a:t>
            </a:r>
            <a:r>
              <a:rPr lang="en-US" sz="3600" dirty="0" smtClean="0"/>
              <a:t>Notice - Standard</a:t>
            </a:r>
            <a:br>
              <a:rPr lang="en-US" sz="3600" dirty="0" smtClean="0"/>
            </a:br>
            <a:endParaRPr lang="en-US" sz="3600" dirty="0"/>
          </a:p>
        </p:txBody>
      </p:sp>
      <p:pic>
        <p:nvPicPr>
          <p:cNvPr id="6" name="Picture 5"/>
          <p:cNvPicPr>
            <a:picLocks noChangeAspect="1"/>
          </p:cNvPicPr>
          <p:nvPr/>
        </p:nvPicPr>
        <p:blipFill>
          <a:blip r:embed="rId3"/>
          <a:stretch>
            <a:fillRect/>
          </a:stretch>
        </p:blipFill>
        <p:spPr>
          <a:xfrm>
            <a:off x="1002229" y="2133600"/>
            <a:ext cx="7043086" cy="2631071"/>
          </a:xfrm>
          <a:prstGeom prst="rect">
            <a:avLst/>
          </a:prstGeom>
        </p:spPr>
      </p:pic>
      <p:sp>
        <p:nvSpPr>
          <p:cNvPr id="7" name="Rectangle 6"/>
          <p:cNvSpPr/>
          <p:nvPr/>
        </p:nvSpPr>
        <p:spPr>
          <a:xfrm>
            <a:off x="762000" y="1720841"/>
            <a:ext cx="7620000" cy="169277"/>
          </a:xfrm>
          <a:prstGeom prst="rect">
            <a:avLst/>
          </a:prstGeom>
        </p:spPr>
        <p:txBody>
          <a:bodyPr wrap="square">
            <a:spAutoFit/>
          </a:bodyPr>
          <a:lstStyle/>
          <a:p>
            <a:pPr marL="804672" lvl="1" indent="-347472"/>
            <a:endParaRPr lang="en-US" sz="500" dirty="0" smtClean="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6104965" y="4572000"/>
            <a:ext cx="2286000" cy="14856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115" y="1858360"/>
            <a:ext cx="914400" cy="914400"/>
          </a:xfrm>
          <a:prstGeom prst="rect">
            <a:avLst/>
          </a:prstGeom>
        </p:spPr>
      </p:pic>
    </p:spTree>
    <p:extLst>
      <p:ext uri="{BB962C8B-B14F-4D97-AF65-F5344CB8AC3E}">
        <p14:creationId xmlns:p14="http://schemas.microsoft.com/office/powerpoint/2010/main" val="3350037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a:t>Uniform Guidance </a:t>
            </a:r>
            <a:br>
              <a:rPr lang="en-US" sz="3600" dirty="0"/>
            </a:br>
            <a:r>
              <a:rPr lang="en-US" sz="3600" dirty="0"/>
              <a:t>Updated Award </a:t>
            </a:r>
            <a:r>
              <a:rPr lang="en-US" sz="3600" dirty="0" smtClean="0"/>
              <a:t>Notice - Standard</a:t>
            </a:r>
            <a:endParaRPr lang="en-US" sz="3600" dirty="0"/>
          </a:p>
        </p:txBody>
      </p:sp>
      <p:pic>
        <p:nvPicPr>
          <p:cNvPr id="5" name="Picture 4"/>
          <p:cNvPicPr>
            <a:picLocks noChangeAspect="1"/>
          </p:cNvPicPr>
          <p:nvPr/>
        </p:nvPicPr>
        <p:blipFill>
          <a:blip r:embed="rId3"/>
          <a:stretch>
            <a:fillRect/>
          </a:stretch>
        </p:blipFill>
        <p:spPr>
          <a:xfrm>
            <a:off x="1050457" y="2282670"/>
            <a:ext cx="7303531" cy="2377440"/>
          </a:xfrm>
          <a:prstGeom prst="rect">
            <a:avLst/>
          </a:prstGeom>
        </p:spPr>
      </p:pic>
      <p:pic>
        <p:nvPicPr>
          <p:cNvPr id="8" name="Picture 7"/>
          <p:cNvPicPr>
            <a:picLocks noChangeAspect="1"/>
          </p:cNvPicPr>
          <p:nvPr/>
        </p:nvPicPr>
        <p:blipFill>
          <a:blip r:embed="rId4"/>
          <a:stretch>
            <a:fillRect/>
          </a:stretch>
        </p:blipFill>
        <p:spPr>
          <a:xfrm>
            <a:off x="7800910" y="4429013"/>
            <a:ext cx="600187" cy="600187"/>
          </a:xfrm>
          <a:prstGeom prst="rect">
            <a:avLst/>
          </a:prstGeom>
        </p:spPr>
      </p:pic>
      <p:pic>
        <p:nvPicPr>
          <p:cNvPr id="9" name="Picture 8"/>
          <p:cNvPicPr>
            <a:picLocks noChangeAspect="1"/>
          </p:cNvPicPr>
          <p:nvPr/>
        </p:nvPicPr>
        <p:blipFill>
          <a:blip r:embed="rId5"/>
          <a:stretch>
            <a:fillRect/>
          </a:stretch>
        </p:blipFill>
        <p:spPr>
          <a:xfrm>
            <a:off x="7872117" y="1883798"/>
            <a:ext cx="640080" cy="640080"/>
          </a:xfrm>
          <a:prstGeom prst="rect">
            <a:avLst/>
          </a:prstGeom>
        </p:spPr>
      </p:pic>
    </p:spTree>
    <p:extLst>
      <p:ext uri="{BB962C8B-B14F-4D97-AF65-F5344CB8AC3E}">
        <p14:creationId xmlns:p14="http://schemas.microsoft.com/office/powerpoint/2010/main" val="2556454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sz="3600" dirty="0"/>
              <a:t>Uniform Guidance </a:t>
            </a:r>
            <a:br>
              <a:rPr lang="en-US" sz="3600" dirty="0"/>
            </a:br>
            <a:r>
              <a:rPr lang="en-US" sz="3600" dirty="0"/>
              <a:t>Updated Award </a:t>
            </a:r>
            <a:r>
              <a:rPr lang="en-US" sz="3600" dirty="0" smtClean="0"/>
              <a:t>Notice -NIH</a:t>
            </a:r>
            <a:endParaRPr lang="en-US" sz="3600" dirty="0"/>
          </a:p>
        </p:txBody>
      </p:sp>
      <p:sp>
        <p:nvSpPr>
          <p:cNvPr id="4" name="Rectangle 3"/>
          <p:cNvSpPr/>
          <p:nvPr/>
        </p:nvSpPr>
        <p:spPr>
          <a:xfrm>
            <a:off x="762000" y="1720841"/>
            <a:ext cx="7620000" cy="477054"/>
          </a:xfrm>
          <a:prstGeom prst="rect">
            <a:avLst/>
          </a:prstGeom>
        </p:spPr>
        <p:txBody>
          <a:bodyPr wrap="square">
            <a:spAutoFit/>
          </a:bodyPr>
          <a:lstStyle/>
          <a:p>
            <a:pPr marL="804672" lvl="1" indent="-347472"/>
            <a:endParaRPr lang="en-US" sz="500" dirty="0" smtClean="0">
              <a:cs typeface="Arial" panose="020B0604020202020204" pitchFamily="34" charset="0"/>
            </a:endParaRPr>
          </a:p>
          <a:p>
            <a:r>
              <a:rPr lang="en-US" sz="2000" b="1" dirty="0" smtClean="0">
                <a:cs typeface="Arial" panose="020B0604020202020204" pitchFamily="34" charset="0"/>
              </a:rPr>
              <a:t>Unique to NIH Awards:</a:t>
            </a:r>
          </a:p>
        </p:txBody>
      </p:sp>
      <p:pic>
        <p:nvPicPr>
          <p:cNvPr id="5" name="Picture 4"/>
          <p:cNvPicPr>
            <a:picLocks noChangeAspect="1"/>
          </p:cNvPicPr>
          <p:nvPr/>
        </p:nvPicPr>
        <p:blipFill>
          <a:blip r:embed="rId3"/>
          <a:stretch>
            <a:fillRect/>
          </a:stretch>
        </p:blipFill>
        <p:spPr>
          <a:xfrm>
            <a:off x="1050457" y="2257635"/>
            <a:ext cx="7043086" cy="1368889"/>
          </a:xfrm>
          <a:prstGeom prst="rect">
            <a:avLst/>
          </a:prstGeom>
        </p:spPr>
      </p:pic>
      <p:pic>
        <p:nvPicPr>
          <p:cNvPr id="6" name="Picture 5"/>
          <p:cNvPicPr>
            <a:picLocks noChangeAspect="1"/>
          </p:cNvPicPr>
          <p:nvPr/>
        </p:nvPicPr>
        <p:blipFill>
          <a:blip r:embed="rId4"/>
          <a:stretch>
            <a:fillRect/>
          </a:stretch>
        </p:blipFill>
        <p:spPr>
          <a:xfrm>
            <a:off x="1050457" y="4124207"/>
            <a:ext cx="7043086" cy="1516753"/>
          </a:xfrm>
          <a:prstGeom prst="rect">
            <a:avLst/>
          </a:prstGeom>
        </p:spPr>
      </p:pic>
      <p:pic>
        <p:nvPicPr>
          <p:cNvPr id="8" name="Picture 7"/>
          <p:cNvPicPr>
            <a:picLocks noChangeAspect="1"/>
          </p:cNvPicPr>
          <p:nvPr/>
        </p:nvPicPr>
        <p:blipFill rotWithShape="1">
          <a:blip r:embed="rId5"/>
          <a:srcRect r="41596" b="34146"/>
          <a:stretch/>
        </p:blipFill>
        <p:spPr>
          <a:xfrm>
            <a:off x="1050457" y="3686265"/>
            <a:ext cx="6950544" cy="361299"/>
          </a:xfrm>
          <a:prstGeom prst="rect">
            <a:avLst/>
          </a:prstGeom>
        </p:spPr>
      </p:pic>
    </p:spTree>
    <p:extLst>
      <p:ext uri="{BB962C8B-B14F-4D97-AF65-F5344CB8AC3E}">
        <p14:creationId xmlns:p14="http://schemas.microsoft.com/office/powerpoint/2010/main" val="298008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sz="3600" dirty="0"/>
              <a:t>Uniform Guidance </a:t>
            </a:r>
            <a:br>
              <a:rPr lang="en-US" sz="3600" dirty="0"/>
            </a:br>
            <a:r>
              <a:rPr lang="en-US" sz="3600" dirty="0"/>
              <a:t>Updated Award </a:t>
            </a:r>
            <a:r>
              <a:rPr lang="en-US" sz="3600" dirty="0" smtClean="0"/>
              <a:t>Notice -NSF</a:t>
            </a:r>
            <a:endParaRPr lang="en-US" sz="3600" dirty="0"/>
          </a:p>
        </p:txBody>
      </p:sp>
      <p:sp>
        <p:nvSpPr>
          <p:cNvPr id="4" name="Rectangle 3"/>
          <p:cNvSpPr/>
          <p:nvPr/>
        </p:nvSpPr>
        <p:spPr>
          <a:xfrm>
            <a:off x="762000" y="1720841"/>
            <a:ext cx="7620000" cy="477054"/>
          </a:xfrm>
          <a:prstGeom prst="rect">
            <a:avLst/>
          </a:prstGeom>
        </p:spPr>
        <p:txBody>
          <a:bodyPr wrap="square">
            <a:spAutoFit/>
          </a:bodyPr>
          <a:lstStyle/>
          <a:p>
            <a:pPr marL="804672" lvl="1" indent="-347472"/>
            <a:endParaRPr lang="en-US" sz="500" dirty="0" smtClean="0">
              <a:cs typeface="Arial" panose="020B0604020202020204" pitchFamily="34" charset="0"/>
            </a:endParaRPr>
          </a:p>
          <a:p>
            <a:r>
              <a:rPr lang="en-US" sz="2000" b="1" dirty="0" smtClean="0">
                <a:cs typeface="Arial" panose="020B0604020202020204" pitchFamily="34" charset="0"/>
              </a:rPr>
              <a:t>Unique to NSF Awards:</a:t>
            </a:r>
          </a:p>
        </p:txBody>
      </p:sp>
      <p:pic>
        <p:nvPicPr>
          <p:cNvPr id="7" name="Picture 6"/>
          <p:cNvPicPr>
            <a:picLocks noChangeAspect="1"/>
          </p:cNvPicPr>
          <p:nvPr/>
        </p:nvPicPr>
        <p:blipFill>
          <a:blip r:embed="rId2"/>
          <a:stretch>
            <a:fillRect/>
          </a:stretch>
        </p:blipFill>
        <p:spPr>
          <a:xfrm>
            <a:off x="990600" y="2317376"/>
            <a:ext cx="6858863" cy="1330779"/>
          </a:xfrm>
          <a:prstGeom prst="rect">
            <a:avLst/>
          </a:prstGeom>
        </p:spPr>
      </p:pic>
      <p:pic>
        <p:nvPicPr>
          <p:cNvPr id="8" name="Picture 7"/>
          <p:cNvPicPr>
            <a:picLocks noChangeAspect="1"/>
          </p:cNvPicPr>
          <p:nvPr/>
        </p:nvPicPr>
        <p:blipFill>
          <a:blip r:embed="rId3"/>
          <a:stretch>
            <a:fillRect/>
          </a:stretch>
        </p:blipFill>
        <p:spPr>
          <a:xfrm>
            <a:off x="1066800" y="3684014"/>
            <a:ext cx="6858863" cy="1144806"/>
          </a:xfrm>
          <a:prstGeom prst="rect">
            <a:avLst/>
          </a:prstGeom>
        </p:spPr>
      </p:pic>
      <p:pic>
        <p:nvPicPr>
          <p:cNvPr id="10" name="Picture 9"/>
          <p:cNvPicPr>
            <a:picLocks noChangeAspect="1"/>
          </p:cNvPicPr>
          <p:nvPr/>
        </p:nvPicPr>
        <p:blipFill>
          <a:blip r:embed="rId4"/>
          <a:stretch>
            <a:fillRect/>
          </a:stretch>
        </p:blipFill>
        <p:spPr>
          <a:xfrm>
            <a:off x="1066799" y="5029200"/>
            <a:ext cx="6858863" cy="5213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280" y="3722749"/>
            <a:ext cx="822960" cy="822960"/>
          </a:xfrm>
          <a:prstGeom prst="rect">
            <a:avLst/>
          </a:prstGeom>
        </p:spPr>
      </p:pic>
    </p:spTree>
    <p:extLst>
      <p:ext uri="{BB962C8B-B14F-4D97-AF65-F5344CB8AC3E}">
        <p14:creationId xmlns:p14="http://schemas.microsoft.com/office/powerpoint/2010/main" val="313502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a:t>
            </a:r>
            <a:r>
              <a:rPr lang="en-US" smtClean="0"/>
              <a:t>Staffing Update</a:t>
            </a:r>
            <a:endParaRPr lang="en-US" dirty="0"/>
          </a:p>
        </p:txBody>
      </p:sp>
      <p:sp>
        <p:nvSpPr>
          <p:cNvPr id="4" name="TextBox 3"/>
          <p:cNvSpPr txBox="1"/>
          <p:nvPr/>
        </p:nvSpPr>
        <p:spPr>
          <a:xfrm>
            <a:off x="838200" y="1752600"/>
            <a:ext cx="7543800" cy="4524315"/>
          </a:xfrm>
          <a:prstGeom prst="rect">
            <a:avLst/>
          </a:prstGeom>
          <a:noFill/>
        </p:spPr>
        <p:txBody>
          <a:bodyPr wrap="square" rtlCol="0">
            <a:spAutoFit/>
          </a:bodyPr>
          <a:lstStyle/>
          <a:p>
            <a:r>
              <a:rPr lang="en-US" sz="3600" dirty="0" smtClean="0">
                <a:solidFill>
                  <a:srgbClr val="FF0000"/>
                </a:solidFill>
              </a:rPr>
              <a:t>Shelly Hull </a:t>
            </a:r>
            <a:r>
              <a:rPr lang="en-US" sz="3600" dirty="0" smtClean="0"/>
              <a:t>named Manager </a:t>
            </a:r>
          </a:p>
          <a:p>
            <a:pPr lvl="1">
              <a:buFont typeface="Arial" pitchFamily="34" charset="0"/>
              <a:buChar char="•"/>
            </a:pPr>
            <a:r>
              <a:rPr lang="en-US" sz="3600" dirty="0" err="1" smtClean="0"/>
              <a:t>Subrecipient</a:t>
            </a:r>
            <a:r>
              <a:rPr lang="en-US" sz="3600" dirty="0" smtClean="0"/>
              <a:t> Monitoring</a:t>
            </a:r>
          </a:p>
          <a:p>
            <a:pPr lvl="1">
              <a:buFont typeface="Arial" pitchFamily="34" charset="0"/>
              <a:buChar char="•"/>
            </a:pPr>
            <a:r>
              <a:rPr lang="en-US" sz="3600" dirty="0" smtClean="0"/>
              <a:t>FFATA Reporting</a:t>
            </a:r>
          </a:p>
          <a:p>
            <a:pPr lvl="1">
              <a:buFont typeface="Arial" pitchFamily="34" charset="0"/>
              <a:buChar char="•"/>
            </a:pPr>
            <a:r>
              <a:rPr lang="en-US" sz="3600" dirty="0" smtClean="0"/>
              <a:t>Pre-Award Compliance </a:t>
            </a:r>
          </a:p>
          <a:p>
            <a:pPr lvl="1">
              <a:buFont typeface="Arial" pitchFamily="34" charset="0"/>
              <a:buChar char="•"/>
            </a:pPr>
            <a:r>
              <a:rPr lang="en-US" sz="3600" dirty="0" smtClean="0"/>
              <a:t>Biennial Inventory </a:t>
            </a:r>
          </a:p>
          <a:p>
            <a:pPr lvl="1">
              <a:buFont typeface="Arial" pitchFamily="34" charset="0"/>
              <a:buChar char="•"/>
            </a:pPr>
            <a:r>
              <a:rPr lang="en-US" sz="3600" dirty="0" smtClean="0"/>
              <a:t>Equipment Surplus and Disposals</a:t>
            </a:r>
          </a:p>
          <a:p>
            <a:pPr lvl="1">
              <a:buFont typeface="Arial" pitchFamily="34" charset="0"/>
              <a:buChar char="•"/>
            </a:pPr>
            <a:r>
              <a:rPr lang="en-US" sz="3600" dirty="0" smtClean="0"/>
              <a:t>Equipment Fabrication Accounts </a:t>
            </a:r>
          </a:p>
          <a:p>
            <a:pPr lvl="1">
              <a:buFont typeface="Arial" pitchFamily="34" charset="0"/>
              <a:buChar char="•"/>
            </a:pPr>
            <a:endParaRPr lang="en-US" sz="3600" dirty="0" smtClean="0"/>
          </a:p>
        </p:txBody>
      </p:sp>
    </p:spTree>
    <p:extLst>
      <p:ext uri="{BB962C8B-B14F-4D97-AF65-F5344CB8AC3E}">
        <p14:creationId xmlns:p14="http://schemas.microsoft.com/office/powerpoint/2010/main" val="50420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a:t>
            </a:r>
            <a:endParaRPr lang="en-US" dirty="0"/>
          </a:p>
        </p:txBody>
      </p:sp>
      <p:sp>
        <p:nvSpPr>
          <p:cNvPr id="4" name="Rectangle 3"/>
          <p:cNvSpPr/>
          <p:nvPr/>
        </p:nvSpPr>
        <p:spPr>
          <a:xfrm>
            <a:off x="2286000" y="2828836"/>
            <a:ext cx="4572000" cy="1815882"/>
          </a:xfrm>
          <a:prstGeom prst="rect">
            <a:avLst/>
          </a:prstGeom>
        </p:spPr>
        <p:txBody>
          <a:bodyPr>
            <a:spAutoFit/>
          </a:bodyPr>
          <a:lstStyle/>
          <a:p>
            <a:pPr algn="ctr"/>
            <a:r>
              <a:rPr lang="en-US" sz="2800" dirty="0"/>
              <a:t>Marisa </a:t>
            </a:r>
            <a:r>
              <a:rPr lang="en-US" sz="2800" dirty="0" err="1"/>
              <a:t>Schasel</a:t>
            </a:r>
            <a:endParaRPr lang="en-US" sz="2800" dirty="0"/>
          </a:p>
          <a:p>
            <a:pPr algn="ctr"/>
            <a:r>
              <a:rPr lang="en-US" sz="2800" dirty="0"/>
              <a:t>Managing Director, Finance, Operations and Systems</a:t>
            </a:r>
          </a:p>
          <a:p>
            <a:pPr algn="ctr"/>
            <a:r>
              <a:rPr lang="en-US" sz="2800" dirty="0"/>
              <a:t>Office of Sponsored Projects</a:t>
            </a:r>
          </a:p>
        </p:txBody>
      </p:sp>
    </p:spTree>
    <p:extLst>
      <p:ext uri="{BB962C8B-B14F-4D97-AF65-F5344CB8AC3E}">
        <p14:creationId xmlns:p14="http://schemas.microsoft.com/office/powerpoint/2010/main" val="3722616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Payroll Accounting Adjustment Process</a:t>
            </a:r>
            <a:r>
              <a:rPr lang="en-US" dirty="0" smtClean="0"/>
              <a:t/>
            </a:r>
            <a:br>
              <a:rPr lang="en-US" dirty="0" smtClean="0"/>
            </a:br>
            <a:endParaRPr lang="en-US" dirty="0"/>
          </a:p>
        </p:txBody>
      </p:sp>
      <p:sp>
        <p:nvSpPr>
          <p:cNvPr id="4" name="TextBox 3"/>
          <p:cNvSpPr txBox="1"/>
          <p:nvPr/>
        </p:nvSpPr>
        <p:spPr>
          <a:xfrm>
            <a:off x="1371601" y="2057400"/>
            <a:ext cx="7010400" cy="3143938"/>
          </a:xfrm>
          <a:prstGeom prst="rect">
            <a:avLst/>
          </a:prstGeom>
          <a:noFill/>
        </p:spPr>
        <p:txBody>
          <a:bodyPr wrap="square" rtlCol="0">
            <a:spAutoFit/>
          </a:bodyPr>
          <a:lstStyle/>
          <a:p>
            <a:pPr indent="-228600" fontAlgn="auto">
              <a:lnSpc>
                <a:spcPct val="80000"/>
              </a:lnSpc>
              <a:spcBef>
                <a:spcPts val="250"/>
              </a:spcBef>
              <a:spcAft>
                <a:spcPts val="0"/>
              </a:spcAft>
              <a:buClr>
                <a:schemeClr val="accent1"/>
              </a:buClr>
              <a:buSzPct val="80000"/>
              <a:buFont typeface="Arial" pitchFamily="34" charset="0"/>
              <a:buChar char="•"/>
              <a:defRPr/>
            </a:pPr>
            <a:r>
              <a:rPr lang="en-US" sz="2800" b="1" dirty="0"/>
              <a:t>Process</a:t>
            </a:r>
          </a:p>
          <a:p>
            <a:pPr marL="742950" lvl="1"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Complete and submit </a:t>
            </a:r>
            <a:r>
              <a:rPr lang="en-US" sz="2200" dirty="0" smtClean="0"/>
              <a:t>the payroll accounting adjustment (PAA) google </a:t>
            </a:r>
            <a:r>
              <a:rPr lang="en-US" sz="2200" dirty="0"/>
              <a:t>form</a:t>
            </a:r>
          </a:p>
          <a:p>
            <a:pPr marL="742950" lvl="1"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Complete and send via email the Cost Transfer Justification Form to post award accountant</a:t>
            </a:r>
          </a:p>
          <a:p>
            <a:pPr marL="1200150" lvl="2"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Required responses</a:t>
            </a:r>
          </a:p>
          <a:p>
            <a:pPr marL="1657350" lvl="3"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Questions 1 and 2 for all </a:t>
            </a:r>
            <a:r>
              <a:rPr lang="en-US" sz="2200" dirty="0" smtClean="0"/>
              <a:t>PAA’s</a:t>
            </a:r>
            <a:endParaRPr lang="en-US" sz="2200" dirty="0"/>
          </a:p>
          <a:p>
            <a:pPr marL="1657350" lvl="3"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Questions  3 &amp; 4 if &gt; 90 days</a:t>
            </a:r>
          </a:p>
          <a:p>
            <a:pPr marL="1200150" lvl="2"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dirty="0"/>
              <a:t>Recertified effort report(s) if applicable	</a:t>
            </a:r>
          </a:p>
          <a:p>
            <a:pPr marL="1657350" lvl="3" indent="-285750" fontAlgn="auto">
              <a:lnSpc>
                <a:spcPct val="80000"/>
              </a:lnSpc>
              <a:spcBef>
                <a:spcPts val="250"/>
              </a:spcBef>
              <a:spcAft>
                <a:spcPts val="0"/>
              </a:spcAft>
              <a:buClr>
                <a:schemeClr val="accent1"/>
              </a:buClr>
              <a:buSzPct val="80000"/>
              <a:buFont typeface="Arial" panose="020B0604020202020204" pitchFamily="34" charset="0"/>
              <a:buChar char="•"/>
              <a:defRPr/>
            </a:pPr>
            <a:r>
              <a:rPr lang="en-US" sz="2200" u="sng" dirty="0"/>
              <a:t>Address recertification</a:t>
            </a:r>
          </a:p>
        </p:txBody>
      </p:sp>
    </p:spTree>
    <p:extLst>
      <p:ext uri="{BB962C8B-B14F-4D97-AF65-F5344CB8AC3E}">
        <p14:creationId xmlns:p14="http://schemas.microsoft.com/office/powerpoint/2010/main" val="2596315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High Volume of Payroll Accounting Adjustments</a:t>
            </a:r>
            <a:endParaRPr lang="en-US" sz="3600" dirty="0"/>
          </a:p>
        </p:txBody>
      </p:sp>
      <p:sp>
        <p:nvSpPr>
          <p:cNvPr id="4" name="TextBox 3"/>
          <p:cNvSpPr txBox="1"/>
          <p:nvPr/>
        </p:nvSpPr>
        <p:spPr>
          <a:xfrm>
            <a:off x="1219200" y="1905000"/>
            <a:ext cx="7086600" cy="3847207"/>
          </a:xfrm>
          <a:prstGeom prst="rect">
            <a:avLst/>
          </a:prstGeom>
          <a:noFill/>
        </p:spPr>
        <p:txBody>
          <a:bodyPr wrap="square" rtlCol="0">
            <a:spAutoFit/>
          </a:bodyPr>
          <a:lstStyle/>
          <a:p>
            <a:r>
              <a:rPr lang="en-US" sz="2400" b="1" dirty="0" smtClean="0"/>
              <a:t>Why?</a:t>
            </a:r>
          </a:p>
          <a:p>
            <a:pPr marL="742950" lvl="1" indent="-285750">
              <a:buFont typeface="Arial" panose="020B0604020202020204" pitchFamily="34" charset="0"/>
              <a:buChar char="•"/>
            </a:pPr>
            <a:r>
              <a:rPr lang="en-US" sz="2000" dirty="0" smtClean="0"/>
              <a:t>Not requesting awards be set up in advance</a:t>
            </a:r>
          </a:p>
          <a:p>
            <a:pPr marL="742950" lvl="1" indent="-285750">
              <a:buFont typeface="Arial" panose="020B0604020202020204" pitchFamily="34" charset="0"/>
              <a:buChar char="•"/>
            </a:pPr>
            <a:r>
              <a:rPr lang="en-US" sz="2000" dirty="0" smtClean="0"/>
              <a:t>Not reviewing current costing resulting in workers being charged to</a:t>
            </a:r>
          </a:p>
          <a:p>
            <a:pPr marL="1200150" lvl="2" indent="-285750">
              <a:buFont typeface="Arial" panose="020B0604020202020204" pitchFamily="34" charset="0"/>
              <a:buChar char="•"/>
            </a:pPr>
            <a:r>
              <a:rPr lang="en-US" sz="2000" dirty="0" smtClean="0"/>
              <a:t>Incorrect grants</a:t>
            </a:r>
          </a:p>
          <a:p>
            <a:pPr marL="1200150" lvl="2" indent="-285750">
              <a:buFont typeface="Arial" panose="020B0604020202020204" pitchFamily="34" charset="0"/>
              <a:buChar char="•"/>
            </a:pPr>
            <a:r>
              <a:rPr lang="en-US" sz="2000" dirty="0" smtClean="0"/>
              <a:t>Grants that have ended</a:t>
            </a:r>
          </a:p>
          <a:p>
            <a:pPr marL="1200150" lvl="2" indent="-285750">
              <a:buFont typeface="Arial" panose="020B0604020202020204" pitchFamily="34" charset="0"/>
              <a:buChar char="•"/>
            </a:pPr>
            <a:r>
              <a:rPr lang="en-US" sz="2000" dirty="0" smtClean="0"/>
              <a:t>Default costing allocations</a:t>
            </a:r>
          </a:p>
          <a:p>
            <a:pPr marL="742950" lvl="1" indent="-285750">
              <a:buFont typeface="Arial" panose="020B0604020202020204" pitchFamily="34" charset="0"/>
              <a:buChar char="•"/>
            </a:pPr>
            <a:r>
              <a:rPr lang="en-US" sz="2000" dirty="0" smtClean="0"/>
              <a:t>Lack of regular and timely reviews of salary costs on awards with PI’s</a:t>
            </a:r>
          </a:p>
          <a:p>
            <a:pPr marL="742950" lvl="1" indent="-285750">
              <a:buFont typeface="Arial" panose="020B0604020202020204" pitchFamily="34" charset="0"/>
              <a:buChar char="•"/>
            </a:pPr>
            <a:r>
              <a:rPr lang="en-US" sz="2000" dirty="0" smtClean="0"/>
              <a:t>Infrequent reviews of non-sponsored funding</a:t>
            </a:r>
          </a:p>
          <a:p>
            <a:pPr marL="742950" lvl="1" indent="-285750">
              <a:buFont typeface="Arial" panose="020B0604020202020204" pitchFamily="34" charset="0"/>
              <a:buChar char="•"/>
            </a:pPr>
            <a:r>
              <a:rPr lang="en-US" sz="2000" dirty="0" smtClean="0"/>
              <a:t>Inadequate communication when two departments are involved </a:t>
            </a:r>
            <a:endParaRPr lang="en-US" sz="2000" dirty="0"/>
          </a:p>
        </p:txBody>
      </p:sp>
    </p:spTree>
    <p:extLst>
      <p:ext uri="{BB962C8B-B14F-4D97-AF65-F5344CB8AC3E}">
        <p14:creationId xmlns:p14="http://schemas.microsoft.com/office/powerpoint/2010/main" val="2359811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a:t>High Volume of Payroll Accounting </a:t>
            </a:r>
            <a:r>
              <a:rPr lang="en-US" sz="3600" dirty="0" smtClean="0"/>
              <a:t>Adjustments</a:t>
            </a:r>
            <a:endParaRPr lang="en-US" sz="3600" dirty="0"/>
          </a:p>
        </p:txBody>
      </p:sp>
      <p:sp>
        <p:nvSpPr>
          <p:cNvPr id="4" name="TextBox 3"/>
          <p:cNvSpPr txBox="1"/>
          <p:nvPr/>
        </p:nvSpPr>
        <p:spPr>
          <a:xfrm>
            <a:off x="1295401" y="1905000"/>
            <a:ext cx="7086600" cy="4093428"/>
          </a:xfrm>
          <a:prstGeom prst="rect">
            <a:avLst/>
          </a:prstGeom>
          <a:noFill/>
        </p:spPr>
        <p:txBody>
          <a:bodyPr wrap="square" rtlCol="0">
            <a:spAutoFit/>
          </a:bodyPr>
          <a:lstStyle/>
          <a:p>
            <a:r>
              <a:rPr lang="en-US" sz="2400" b="1" dirty="0" smtClean="0"/>
              <a:t>Best Practices</a:t>
            </a:r>
          </a:p>
          <a:p>
            <a:pPr marL="742950" lvl="1" indent="-285750">
              <a:buFont typeface="Arial" panose="020B0604020202020204" pitchFamily="34" charset="0"/>
              <a:buChar char="•"/>
            </a:pPr>
            <a:r>
              <a:rPr lang="en-US" sz="2000" dirty="0" smtClean="0"/>
              <a:t>Request awards be set up when work begins on sponsored awards</a:t>
            </a:r>
          </a:p>
          <a:p>
            <a:pPr marL="742950" lvl="1" indent="-285750">
              <a:buFont typeface="Arial" panose="020B0604020202020204" pitchFamily="34" charset="0"/>
              <a:buChar char="•"/>
            </a:pPr>
            <a:r>
              <a:rPr lang="en-US" sz="2000" dirty="0" smtClean="0"/>
              <a:t>Review costing allocations prospectively for grant personnel with PI’s</a:t>
            </a:r>
          </a:p>
          <a:p>
            <a:pPr marL="742950" lvl="1" indent="-285750">
              <a:buFont typeface="Arial" panose="020B0604020202020204" pitchFamily="34" charset="0"/>
              <a:buChar char="•"/>
            </a:pPr>
            <a:r>
              <a:rPr lang="en-US" sz="2000" dirty="0" smtClean="0"/>
              <a:t>Review award expenditures monthly with PI’s</a:t>
            </a:r>
          </a:p>
          <a:p>
            <a:pPr marL="742950" lvl="1" indent="-285750">
              <a:buFont typeface="Arial" panose="020B0604020202020204" pitchFamily="34" charset="0"/>
              <a:buChar char="•"/>
            </a:pPr>
            <a:r>
              <a:rPr lang="en-US" sz="2000" dirty="0" smtClean="0"/>
              <a:t>When two departments are involved understand which department is responsible for </a:t>
            </a:r>
          </a:p>
          <a:p>
            <a:pPr marL="1200150" lvl="2" indent="-285750">
              <a:buFont typeface="Arial" panose="020B0604020202020204" pitchFamily="34" charset="0"/>
              <a:buChar char="•"/>
            </a:pPr>
            <a:r>
              <a:rPr lang="en-US" sz="2000" dirty="0"/>
              <a:t>c</a:t>
            </a:r>
            <a:r>
              <a:rPr lang="en-US" sz="2000" dirty="0" smtClean="0"/>
              <a:t>osting allocations</a:t>
            </a:r>
          </a:p>
          <a:p>
            <a:pPr marL="1200150" lvl="2" indent="-285750">
              <a:buFont typeface="Arial" panose="020B0604020202020204" pitchFamily="34" charset="0"/>
              <a:buChar char="•"/>
            </a:pPr>
            <a:r>
              <a:rPr lang="en-US" sz="2000" dirty="0" smtClean="0"/>
              <a:t>payroll accounting adjustments</a:t>
            </a:r>
          </a:p>
          <a:p>
            <a:pPr marL="742950" lvl="1" indent="-285750">
              <a:buFont typeface="Arial" panose="020B0604020202020204" pitchFamily="34" charset="0"/>
              <a:buChar char="•"/>
            </a:pPr>
            <a:r>
              <a:rPr lang="en-US" sz="2000" dirty="0" smtClean="0"/>
              <a:t>Recently hired Grant Managers should pursue training</a:t>
            </a:r>
          </a:p>
          <a:p>
            <a:pPr marL="742950" lvl="1" indent="-285750">
              <a:buFont typeface="Arial" panose="020B0604020202020204" pitchFamily="34" charset="0"/>
              <a:buChar char="•"/>
            </a:pPr>
            <a:endParaRPr lang="en-US" dirty="0" smtClean="0"/>
          </a:p>
          <a:p>
            <a:pPr lvl="1"/>
            <a:endParaRPr lang="en-US" dirty="0"/>
          </a:p>
        </p:txBody>
      </p:sp>
    </p:spTree>
    <p:extLst>
      <p:ext uri="{BB962C8B-B14F-4D97-AF65-F5344CB8AC3E}">
        <p14:creationId xmlns:p14="http://schemas.microsoft.com/office/powerpoint/2010/main" val="2392316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Fiscal Year End Closing Schedule</a:t>
            </a:r>
            <a:endParaRPr lang="en-US" dirty="0"/>
          </a:p>
        </p:txBody>
      </p:sp>
      <p:sp>
        <p:nvSpPr>
          <p:cNvPr id="4" name="TextBox 3"/>
          <p:cNvSpPr txBox="1"/>
          <p:nvPr/>
        </p:nvSpPr>
        <p:spPr>
          <a:xfrm>
            <a:off x="1066800" y="1752600"/>
            <a:ext cx="7315200" cy="3847207"/>
          </a:xfrm>
          <a:prstGeom prst="rect">
            <a:avLst/>
          </a:prstGeom>
          <a:noFill/>
        </p:spPr>
        <p:txBody>
          <a:bodyPr wrap="square" rtlCol="0">
            <a:spAutoFit/>
          </a:bodyPr>
          <a:lstStyle/>
          <a:p>
            <a:r>
              <a:rPr lang="en-US" sz="2200" i="1" dirty="0" smtClean="0">
                <a:solidFill>
                  <a:srgbClr val="C00000"/>
                </a:solidFill>
                <a:latin typeface="Cooper Black" panose="0208090404030B020404" pitchFamily="18" charset="0"/>
              </a:rPr>
              <a:t>Looking ahead……………</a:t>
            </a:r>
          </a:p>
          <a:p>
            <a:endParaRPr lang="en-US" sz="2200" dirty="0" smtClean="0"/>
          </a:p>
          <a:p>
            <a:r>
              <a:rPr lang="en-US" sz="2000" dirty="0" smtClean="0"/>
              <a:t>OSP will follow the Controller’s Office closing schedule for all business processes including:</a:t>
            </a:r>
          </a:p>
          <a:p>
            <a:pPr marL="1200150" lvl="2" indent="-285750">
              <a:buFont typeface="Arial" panose="020B0604020202020204" pitchFamily="34" charset="0"/>
              <a:buChar char="•"/>
            </a:pPr>
            <a:r>
              <a:rPr lang="en-US" sz="2000" dirty="0" smtClean="0"/>
              <a:t>Payroll accounting adjustments (PAA’s)</a:t>
            </a:r>
          </a:p>
          <a:p>
            <a:pPr marL="1200150" lvl="2" indent="-285750">
              <a:buFont typeface="Arial" panose="020B0604020202020204" pitchFamily="34" charset="0"/>
              <a:buChar char="•"/>
            </a:pPr>
            <a:r>
              <a:rPr lang="en-US" sz="2000" dirty="0" smtClean="0"/>
              <a:t>Cost transfer journals</a:t>
            </a:r>
          </a:p>
          <a:p>
            <a:pPr lvl="2"/>
            <a:endParaRPr lang="en-US" sz="2000" dirty="0"/>
          </a:p>
          <a:p>
            <a:r>
              <a:rPr lang="en-US" sz="2000" u="sng" dirty="0" smtClean="0"/>
              <a:t>Exceptions</a:t>
            </a:r>
            <a:r>
              <a:rPr lang="en-US" sz="2000" dirty="0" smtClean="0"/>
              <a:t>:</a:t>
            </a:r>
          </a:p>
          <a:p>
            <a:pPr marL="1200150" lvl="2" indent="-285750">
              <a:buFont typeface="Arial" panose="020B0604020202020204" pitchFamily="34" charset="0"/>
              <a:buChar char="•"/>
            </a:pPr>
            <a:r>
              <a:rPr lang="en-US" sz="2000" dirty="0" smtClean="0"/>
              <a:t>Delayed receipt of an award</a:t>
            </a:r>
          </a:p>
          <a:p>
            <a:pPr marL="1200150" lvl="2" indent="-285750">
              <a:buFont typeface="Arial" panose="020B0604020202020204" pitchFamily="34" charset="0"/>
              <a:buChar char="•"/>
            </a:pPr>
            <a:r>
              <a:rPr lang="en-US" sz="2000" dirty="0" smtClean="0"/>
              <a:t>Removal of costs to non-sponsored funding source</a:t>
            </a:r>
          </a:p>
          <a:p>
            <a:pPr marL="1200150" lvl="2" indent="-285750">
              <a:buFont typeface="Arial" panose="020B0604020202020204" pitchFamily="34" charset="0"/>
              <a:buChar char="•"/>
            </a:pPr>
            <a:endParaRPr lang="en-US" sz="2000" dirty="0" smtClean="0"/>
          </a:p>
          <a:p>
            <a:r>
              <a:rPr lang="en-US" sz="2000" u="sng" dirty="0" smtClean="0"/>
              <a:t>Best Practice</a:t>
            </a:r>
            <a:r>
              <a:rPr lang="en-US" sz="2000" dirty="0" smtClean="0"/>
              <a:t>:  Begin reviewing sponsored awards </a:t>
            </a:r>
            <a:r>
              <a:rPr lang="en-US" sz="2000" b="1" u="sng" dirty="0" smtClean="0"/>
              <a:t>now</a:t>
            </a:r>
            <a:endParaRPr lang="en-US" b="1" u="sng" dirty="0"/>
          </a:p>
        </p:txBody>
      </p:sp>
    </p:spTree>
    <p:extLst>
      <p:ext uri="{BB962C8B-B14F-4D97-AF65-F5344CB8AC3E}">
        <p14:creationId xmlns:p14="http://schemas.microsoft.com/office/powerpoint/2010/main" val="4054878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Financial Reports/Invoices to our Sponsors</a:t>
            </a:r>
            <a:endParaRPr lang="en-US" sz="3600" dirty="0"/>
          </a:p>
        </p:txBody>
      </p:sp>
      <p:sp>
        <p:nvSpPr>
          <p:cNvPr id="4" name="TextBox 3"/>
          <p:cNvSpPr txBox="1"/>
          <p:nvPr/>
        </p:nvSpPr>
        <p:spPr>
          <a:xfrm>
            <a:off x="1143000" y="1981200"/>
            <a:ext cx="7010400" cy="4258089"/>
          </a:xfrm>
          <a:prstGeom prst="rect">
            <a:avLst/>
          </a:prstGeom>
          <a:noFill/>
        </p:spPr>
        <p:txBody>
          <a:bodyPr wrap="square" rtlCol="0">
            <a:spAutoFit/>
          </a:bodyPr>
          <a:lstStyle/>
          <a:p>
            <a:pPr marL="228600" indent="-228600" algn="just" eaLnBrk="0" fontAlgn="auto" hangingPunct="0">
              <a:lnSpc>
                <a:spcPct val="80000"/>
              </a:lnSpc>
              <a:spcBef>
                <a:spcPts val="250"/>
              </a:spcBef>
              <a:spcAft>
                <a:spcPts val="600"/>
              </a:spcAft>
              <a:buClr>
                <a:schemeClr val="accent1"/>
              </a:buClr>
              <a:buSzPct val="80000"/>
              <a:buFont typeface="Arial" pitchFamily="34" charset="0"/>
              <a:buChar char="•"/>
              <a:defRPr/>
            </a:pPr>
            <a:r>
              <a:rPr lang="en-US" sz="2400" dirty="0"/>
              <a:t>Transactions after </a:t>
            </a:r>
            <a:r>
              <a:rPr lang="en-US" sz="2400" dirty="0" smtClean="0"/>
              <a:t>award </a:t>
            </a:r>
            <a:r>
              <a:rPr lang="en-US" sz="2400" dirty="0"/>
              <a:t>end date</a:t>
            </a:r>
          </a:p>
          <a:p>
            <a:pPr marL="685800" lvl="1" indent="-228600" algn="just" eaLnBrk="0" hangingPunct="0">
              <a:lnSpc>
                <a:spcPct val="80000"/>
              </a:lnSpc>
              <a:spcBef>
                <a:spcPts val="250"/>
              </a:spcBef>
              <a:spcAft>
                <a:spcPts val="600"/>
              </a:spcAft>
              <a:buClr>
                <a:schemeClr val="accent1"/>
              </a:buClr>
              <a:buSzPct val="80000"/>
              <a:buFont typeface="Arial" pitchFamily="34" charset="0"/>
              <a:buChar char="•"/>
              <a:defRPr/>
            </a:pPr>
            <a:r>
              <a:rPr lang="en-US" sz="2000" dirty="0" smtClean="0"/>
              <a:t>Pending Expenditures </a:t>
            </a:r>
          </a:p>
          <a:p>
            <a:pPr marL="1143000" lvl="2" indent="-228600" algn="just" eaLnBrk="0" hangingPunct="0">
              <a:lnSpc>
                <a:spcPct val="80000"/>
              </a:lnSpc>
              <a:spcBef>
                <a:spcPts val="250"/>
              </a:spcBef>
              <a:spcAft>
                <a:spcPts val="600"/>
              </a:spcAft>
              <a:buClr>
                <a:schemeClr val="accent1"/>
              </a:buClr>
              <a:buSzPct val="80000"/>
              <a:buFont typeface="Arial" pitchFamily="34" charset="0"/>
              <a:buChar char="•"/>
              <a:defRPr/>
            </a:pPr>
            <a:r>
              <a:rPr lang="en-US" sz="2000" dirty="0" smtClean="0"/>
              <a:t>Reflect in </a:t>
            </a:r>
            <a:r>
              <a:rPr lang="en-US" sz="2000" dirty="0"/>
              <a:t>adjustments column </a:t>
            </a:r>
            <a:r>
              <a:rPr lang="en-US" sz="2000" dirty="0" smtClean="0"/>
              <a:t>on rough draft financial report</a:t>
            </a:r>
          </a:p>
          <a:p>
            <a:pPr marL="1143000" lvl="2" indent="-228600" eaLnBrk="0" hangingPunct="0">
              <a:lnSpc>
                <a:spcPct val="80000"/>
              </a:lnSpc>
              <a:spcBef>
                <a:spcPts val="250"/>
              </a:spcBef>
              <a:spcAft>
                <a:spcPts val="600"/>
              </a:spcAft>
              <a:buClr>
                <a:schemeClr val="accent1"/>
              </a:buClr>
              <a:buSzPct val="80000"/>
              <a:buFont typeface="Arial" pitchFamily="34" charset="0"/>
              <a:buChar char="•"/>
              <a:defRPr/>
            </a:pPr>
            <a:r>
              <a:rPr lang="en-US" sz="2000" dirty="0" smtClean="0"/>
              <a:t>Complete and submit transaction in Workday</a:t>
            </a:r>
          </a:p>
          <a:p>
            <a:pPr marL="1600200" lvl="3" indent="-228600" eaLnBrk="0" hangingPunct="0">
              <a:lnSpc>
                <a:spcPct val="80000"/>
              </a:lnSpc>
              <a:spcBef>
                <a:spcPts val="250"/>
              </a:spcBef>
              <a:spcAft>
                <a:spcPts val="600"/>
              </a:spcAft>
              <a:buClr>
                <a:schemeClr val="accent1"/>
              </a:buClr>
              <a:buSzPct val="80000"/>
              <a:buFont typeface="Arial" pitchFamily="34" charset="0"/>
              <a:buChar char="•"/>
              <a:defRPr/>
            </a:pPr>
            <a:r>
              <a:rPr lang="en-US" sz="2000" dirty="0">
                <a:solidFill>
                  <a:srgbClr val="C00000"/>
                </a:solidFill>
                <a:latin typeface="Cooper Black" panose="0208090404030B020404" pitchFamily="18" charset="0"/>
              </a:rPr>
              <a:t>Transactions not executed in Workday will not be reported to sponsor and will be the responsibility of the department</a:t>
            </a:r>
          </a:p>
          <a:p>
            <a:pPr marL="685800" lvl="1" indent="-228600" eaLnBrk="0" hangingPunct="0">
              <a:lnSpc>
                <a:spcPct val="80000"/>
              </a:lnSpc>
              <a:spcBef>
                <a:spcPts val="250"/>
              </a:spcBef>
              <a:spcAft>
                <a:spcPts val="600"/>
              </a:spcAft>
              <a:buClr>
                <a:schemeClr val="accent1"/>
              </a:buClr>
              <a:buSzPct val="80000"/>
              <a:buFont typeface="Arial" pitchFamily="34" charset="0"/>
              <a:buChar char="•"/>
              <a:defRPr/>
            </a:pPr>
            <a:r>
              <a:rPr lang="en-US" sz="2000" dirty="0" smtClean="0"/>
              <a:t>Expenditures </a:t>
            </a:r>
            <a:r>
              <a:rPr lang="en-US" sz="2000" dirty="0"/>
              <a:t>to be removed from the </a:t>
            </a:r>
            <a:r>
              <a:rPr lang="en-US" sz="2000" dirty="0" smtClean="0"/>
              <a:t>award</a:t>
            </a:r>
            <a:endParaRPr lang="en-US" sz="2000" dirty="0"/>
          </a:p>
          <a:p>
            <a:pPr marL="1143000" lvl="2" indent="-228600" eaLnBrk="0" hangingPunct="0">
              <a:lnSpc>
                <a:spcPct val="80000"/>
              </a:lnSpc>
              <a:spcBef>
                <a:spcPts val="250"/>
              </a:spcBef>
              <a:spcAft>
                <a:spcPts val="600"/>
              </a:spcAft>
              <a:buClr>
                <a:schemeClr val="accent1"/>
              </a:buClr>
              <a:buSzPct val="80000"/>
              <a:buFont typeface="Arial" pitchFamily="34" charset="0"/>
              <a:buChar char="•"/>
              <a:defRPr/>
            </a:pPr>
            <a:r>
              <a:rPr lang="en-US" sz="2000" dirty="0"/>
              <a:t>Complete and submit </a:t>
            </a:r>
            <a:r>
              <a:rPr lang="en-US" sz="2000" dirty="0" smtClean="0"/>
              <a:t>transaction in Workday</a:t>
            </a:r>
          </a:p>
          <a:p>
            <a:pPr marL="1600200" lvl="3" indent="-228600" eaLnBrk="0" hangingPunct="0">
              <a:lnSpc>
                <a:spcPct val="80000"/>
              </a:lnSpc>
              <a:spcBef>
                <a:spcPts val="250"/>
              </a:spcBef>
              <a:spcAft>
                <a:spcPts val="600"/>
              </a:spcAft>
              <a:buClr>
                <a:schemeClr val="accent1"/>
              </a:buClr>
              <a:buSzPct val="80000"/>
              <a:buFont typeface="Arial" pitchFamily="34" charset="0"/>
              <a:buChar char="•"/>
              <a:defRPr/>
            </a:pPr>
            <a:r>
              <a:rPr lang="en-US" sz="2000" dirty="0" smtClean="0">
                <a:solidFill>
                  <a:srgbClr val="C00000"/>
                </a:solidFill>
                <a:latin typeface="Cooper Black" panose="0208090404030B020404" pitchFamily="18" charset="0"/>
              </a:rPr>
              <a:t>OSP will move to your CC if not done in a timely manner</a:t>
            </a:r>
            <a:endParaRPr lang="en-US" sz="2000" dirty="0" smtClean="0"/>
          </a:p>
          <a:p>
            <a:endParaRPr lang="en-US" dirty="0"/>
          </a:p>
        </p:txBody>
      </p:sp>
    </p:spTree>
    <p:extLst>
      <p:ext uri="{BB962C8B-B14F-4D97-AF65-F5344CB8AC3E}">
        <p14:creationId xmlns:p14="http://schemas.microsoft.com/office/powerpoint/2010/main" val="3858878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a:t>Financial Reports/Invoices to our </a:t>
            </a:r>
            <a:r>
              <a:rPr lang="en-US" sz="3600" dirty="0" smtClean="0"/>
              <a:t>Sponsors</a:t>
            </a:r>
            <a:endParaRPr lang="en-US" sz="3600" dirty="0"/>
          </a:p>
        </p:txBody>
      </p:sp>
      <p:sp>
        <p:nvSpPr>
          <p:cNvPr id="4" name="TextBox 3"/>
          <p:cNvSpPr txBox="1"/>
          <p:nvPr/>
        </p:nvSpPr>
        <p:spPr>
          <a:xfrm>
            <a:off x="1295401" y="2133600"/>
            <a:ext cx="7086600" cy="1908215"/>
          </a:xfrm>
          <a:prstGeom prst="rect">
            <a:avLst/>
          </a:prstGeom>
          <a:noFill/>
        </p:spPr>
        <p:txBody>
          <a:bodyPr wrap="square" rtlCol="0">
            <a:spAutoFit/>
          </a:bodyPr>
          <a:lstStyle/>
          <a:p>
            <a:r>
              <a:rPr lang="en-US" sz="2800" b="1" dirty="0" smtClean="0"/>
              <a:t>Removal </a:t>
            </a:r>
            <a:r>
              <a:rPr lang="en-US" sz="2800" b="1" dirty="0"/>
              <a:t>of </a:t>
            </a:r>
            <a:r>
              <a:rPr lang="en-US" sz="2800" b="1" dirty="0" err="1"/>
              <a:t>Overexpenditures</a:t>
            </a:r>
            <a:r>
              <a:rPr lang="en-US" sz="2800" b="1" dirty="0"/>
              <a:t> </a:t>
            </a:r>
            <a:endParaRPr lang="en-US" sz="2800" b="1" dirty="0" smtClean="0"/>
          </a:p>
          <a:p>
            <a:pPr marL="742950" lvl="1" indent="-285750">
              <a:buFont typeface="Arial" panose="020B0604020202020204" pitchFamily="34" charset="0"/>
              <a:buChar char="•"/>
            </a:pPr>
            <a:r>
              <a:rPr lang="en-US" sz="2400" dirty="0" smtClean="0"/>
              <a:t>Creating </a:t>
            </a:r>
            <a:r>
              <a:rPr lang="en-US" sz="2400" dirty="0"/>
              <a:t>manual </a:t>
            </a:r>
            <a:r>
              <a:rPr lang="en-US" sz="2400" dirty="0" smtClean="0"/>
              <a:t>work when </a:t>
            </a:r>
            <a:r>
              <a:rPr lang="en-US" sz="2400" dirty="0"/>
              <a:t>this is not done </a:t>
            </a:r>
            <a:endParaRPr lang="en-US" sz="2400" dirty="0" smtClean="0"/>
          </a:p>
          <a:p>
            <a:pPr marL="742950" lvl="1" indent="-285750">
              <a:buFont typeface="Arial" panose="020B0604020202020204" pitchFamily="34" charset="0"/>
              <a:buChar char="•"/>
            </a:pPr>
            <a:r>
              <a:rPr lang="en-US" sz="2400" dirty="0" smtClean="0"/>
              <a:t>Will be handled centrally = OSP will move </a:t>
            </a:r>
            <a:r>
              <a:rPr lang="en-US" sz="2400" dirty="0"/>
              <a:t>to your </a:t>
            </a:r>
            <a:r>
              <a:rPr lang="en-US" sz="2400" dirty="0" smtClean="0"/>
              <a:t>cost center </a:t>
            </a:r>
          </a:p>
          <a:p>
            <a:endParaRPr lang="en-US" dirty="0"/>
          </a:p>
        </p:txBody>
      </p:sp>
    </p:spTree>
    <p:extLst>
      <p:ext uri="{BB962C8B-B14F-4D97-AF65-F5344CB8AC3E}">
        <p14:creationId xmlns:p14="http://schemas.microsoft.com/office/powerpoint/2010/main" val="749525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smtClean="0"/>
              <a:t>Coeus</a:t>
            </a:r>
            <a:r>
              <a:rPr lang="en-US" sz="3600" dirty="0" smtClean="0"/>
              <a:t> Replacement Project Update</a:t>
            </a:r>
            <a:endParaRPr lang="en-US" sz="3600" dirty="0"/>
          </a:p>
        </p:txBody>
      </p:sp>
      <p:sp>
        <p:nvSpPr>
          <p:cNvPr id="4" name="TextBox 3"/>
          <p:cNvSpPr txBox="1"/>
          <p:nvPr/>
        </p:nvSpPr>
        <p:spPr>
          <a:xfrm>
            <a:off x="1295400" y="2133600"/>
            <a:ext cx="7086600" cy="2585323"/>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Vendor Evaluation Committee</a:t>
            </a:r>
          </a:p>
          <a:p>
            <a:pPr marL="285750" indent="-285750">
              <a:buFont typeface="Arial" panose="020B0604020202020204" pitchFamily="34" charset="0"/>
              <a:buChar char="•"/>
            </a:pPr>
            <a:r>
              <a:rPr lang="en-US" sz="3600" dirty="0" smtClean="0"/>
              <a:t>Vendor on site demos</a:t>
            </a:r>
          </a:p>
          <a:p>
            <a:pPr marL="285750" indent="-285750">
              <a:buFont typeface="Arial" panose="020B0604020202020204" pitchFamily="34" charset="0"/>
              <a:buChar char="•"/>
            </a:pPr>
            <a:r>
              <a:rPr lang="en-US" sz="3600" dirty="0" smtClean="0"/>
              <a:t>Recommendation to Executive Sponsors</a:t>
            </a:r>
          </a:p>
          <a:p>
            <a:endParaRPr lang="en-US" dirty="0"/>
          </a:p>
        </p:txBody>
      </p:sp>
    </p:spTree>
    <p:extLst>
      <p:ext uri="{BB962C8B-B14F-4D97-AF65-F5344CB8AC3E}">
        <p14:creationId xmlns:p14="http://schemas.microsoft.com/office/powerpoint/2010/main" val="1298047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Sponsored Award Budget to Actual Report</a:t>
            </a:r>
            <a:endParaRPr lang="en-US" sz="3600" dirty="0"/>
          </a:p>
        </p:txBody>
      </p:sp>
      <p:sp>
        <p:nvSpPr>
          <p:cNvPr id="4" name="TextBox 3"/>
          <p:cNvSpPr txBox="1"/>
          <p:nvPr/>
        </p:nvSpPr>
        <p:spPr>
          <a:xfrm>
            <a:off x="1295400" y="2133600"/>
            <a:ext cx="7086600" cy="313932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Live in Production!</a:t>
            </a:r>
          </a:p>
          <a:p>
            <a:pPr marL="285750" indent="-285750">
              <a:buFont typeface="Arial" panose="020B0604020202020204" pitchFamily="34" charset="0"/>
              <a:buChar char="•"/>
            </a:pPr>
            <a:r>
              <a:rPr lang="en-US" sz="3600" dirty="0" smtClean="0"/>
              <a:t>Accessing Report</a:t>
            </a:r>
          </a:p>
          <a:p>
            <a:pPr marL="742950" lvl="1" indent="-285750">
              <a:buFont typeface="Arial" panose="020B0604020202020204" pitchFamily="34" charset="0"/>
              <a:buChar char="•"/>
            </a:pPr>
            <a:r>
              <a:rPr lang="en-US" sz="3600" dirty="0" smtClean="0"/>
              <a:t>Type title in search bar</a:t>
            </a:r>
          </a:p>
          <a:p>
            <a:pPr marL="742950" lvl="1" indent="-285750">
              <a:buFont typeface="Arial" panose="020B0604020202020204" pitchFamily="34" charset="0"/>
              <a:buChar char="•"/>
            </a:pPr>
            <a:r>
              <a:rPr lang="en-US" sz="3600" dirty="0" smtClean="0"/>
              <a:t>New Dashboard – Supplemental Reports</a:t>
            </a:r>
          </a:p>
          <a:p>
            <a:endParaRPr lang="en-US" dirty="0"/>
          </a:p>
        </p:txBody>
      </p:sp>
    </p:spTree>
    <p:extLst>
      <p:ext uri="{BB962C8B-B14F-4D97-AF65-F5344CB8AC3E}">
        <p14:creationId xmlns:p14="http://schemas.microsoft.com/office/powerpoint/2010/main" val="3889003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MBBR Report – New Field</a:t>
            </a:r>
            <a:endParaRPr lang="en-US" dirty="0"/>
          </a:p>
        </p:txBody>
      </p:sp>
      <p:sp>
        <p:nvSpPr>
          <p:cNvPr id="6" name="TextBox 5"/>
          <p:cNvSpPr txBox="1"/>
          <p:nvPr/>
        </p:nvSpPr>
        <p:spPr>
          <a:xfrm>
            <a:off x="1676400" y="1928813"/>
            <a:ext cx="184731" cy="646331"/>
          </a:xfrm>
          <a:prstGeom prst="rect">
            <a:avLst/>
          </a:prstGeom>
          <a:noFill/>
        </p:spPr>
        <p:txBody>
          <a:bodyPr wrap="none" rtlCol="0">
            <a:spAutoFit/>
          </a:bodyPr>
          <a:lstStyle/>
          <a:p>
            <a:endParaRPr lang="en-US" dirty="0" smtClean="0"/>
          </a:p>
          <a:p>
            <a:endParaRPr lang="en-US" dirty="0"/>
          </a:p>
        </p:txBody>
      </p:sp>
      <p:sp>
        <p:nvSpPr>
          <p:cNvPr id="7" name="TextBox 6"/>
          <p:cNvSpPr txBox="1"/>
          <p:nvPr/>
        </p:nvSpPr>
        <p:spPr>
          <a:xfrm>
            <a:off x="1219200" y="2251978"/>
            <a:ext cx="2438401" cy="1631216"/>
          </a:xfrm>
          <a:prstGeom prst="rect">
            <a:avLst/>
          </a:prstGeom>
          <a:noFill/>
        </p:spPr>
        <p:txBody>
          <a:bodyPr wrap="square" rtlCol="0">
            <a:spAutoFit/>
          </a:bodyPr>
          <a:lstStyle/>
          <a:p>
            <a:r>
              <a:rPr lang="en-US" sz="2000" dirty="0" smtClean="0"/>
              <a:t>New field does not pertain to Brown!</a:t>
            </a:r>
          </a:p>
          <a:p>
            <a:pPr marL="800100" lvl="1" indent="-342900">
              <a:buFont typeface="Arial" panose="020B0604020202020204" pitchFamily="34" charset="0"/>
              <a:buChar char="•"/>
            </a:pPr>
            <a:r>
              <a:rPr lang="en-US" sz="2000" dirty="0" smtClean="0"/>
              <a:t>If selected, will not affect results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19288"/>
            <a:ext cx="403860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8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 </a:t>
            </a:r>
            <a:endParaRPr lang="en-US" dirty="0"/>
          </a:p>
        </p:txBody>
      </p:sp>
      <p:sp>
        <p:nvSpPr>
          <p:cNvPr id="4" name="TextBox 3"/>
          <p:cNvSpPr txBox="1"/>
          <p:nvPr/>
        </p:nvSpPr>
        <p:spPr>
          <a:xfrm>
            <a:off x="838200" y="1752600"/>
            <a:ext cx="7543800" cy="2862322"/>
          </a:xfrm>
          <a:prstGeom prst="rect">
            <a:avLst/>
          </a:prstGeom>
          <a:noFill/>
        </p:spPr>
        <p:txBody>
          <a:bodyPr wrap="square" rtlCol="0">
            <a:spAutoFit/>
          </a:bodyPr>
          <a:lstStyle/>
          <a:p>
            <a:pPr lvl="1"/>
            <a:r>
              <a:rPr lang="en-US" sz="3600" dirty="0"/>
              <a:t>NIH- Correction for </a:t>
            </a:r>
            <a:r>
              <a:rPr lang="en-US" sz="3600" dirty="0" err="1"/>
              <a:t>Subawards</a:t>
            </a:r>
            <a:r>
              <a:rPr lang="en-US" sz="3600" dirty="0"/>
              <a:t> Not Active in All Budget </a:t>
            </a:r>
            <a:r>
              <a:rPr lang="en-US" sz="3600" dirty="0" smtClean="0"/>
              <a:t>Periods</a:t>
            </a:r>
          </a:p>
          <a:p>
            <a:pPr lvl="1"/>
            <a:endParaRPr lang="en-US" sz="3600" dirty="0"/>
          </a:p>
          <a:p>
            <a:pPr lvl="1"/>
            <a:r>
              <a:rPr lang="en-US" sz="3600" dirty="0" smtClean="0">
                <a:hlinkClick r:id="rId3"/>
              </a:rPr>
              <a:t>NIH Guide Notice: NOT-OD-15-073</a:t>
            </a:r>
            <a:endParaRPr lang="en-US" sz="3600" dirty="0" smtClean="0"/>
          </a:p>
          <a:p>
            <a:pPr lvl="1"/>
            <a:endParaRPr lang="en-US" sz="3600" dirty="0" smtClean="0"/>
          </a:p>
        </p:txBody>
      </p:sp>
    </p:spTree>
    <p:extLst>
      <p:ext uri="{BB962C8B-B14F-4D97-AF65-F5344CB8AC3E}">
        <p14:creationId xmlns:p14="http://schemas.microsoft.com/office/powerpoint/2010/main" val="31579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Effort Reporting Update </a:t>
            </a:r>
            <a:endParaRPr lang="en-US" dirty="0"/>
          </a:p>
        </p:txBody>
      </p:sp>
      <p:sp>
        <p:nvSpPr>
          <p:cNvPr id="4" name="TextBox 3"/>
          <p:cNvSpPr txBox="1"/>
          <p:nvPr/>
        </p:nvSpPr>
        <p:spPr>
          <a:xfrm>
            <a:off x="2362200" y="3200400"/>
            <a:ext cx="4648200" cy="1384995"/>
          </a:xfrm>
          <a:prstGeom prst="rect">
            <a:avLst/>
          </a:prstGeom>
          <a:noFill/>
        </p:spPr>
        <p:txBody>
          <a:bodyPr wrap="square" rtlCol="0">
            <a:spAutoFit/>
          </a:bodyPr>
          <a:lstStyle/>
          <a:p>
            <a:pPr algn="ctr"/>
            <a:r>
              <a:rPr lang="en-US" sz="2800" dirty="0" smtClean="0"/>
              <a:t>Maria Mento</a:t>
            </a:r>
          </a:p>
          <a:p>
            <a:pPr algn="ctr"/>
            <a:r>
              <a:rPr lang="en-US" sz="2800" dirty="0" smtClean="0"/>
              <a:t>Effort Reporting Manager</a:t>
            </a:r>
          </a:p>
          <a:p>
            <a:pPr algn="ctr"/>
            <a:r>
              <a:rPr lang="en-US" sz="2800" dirty="0" smtClean="0"/>
              <a:t>Office of Sponsored Projects</a:t>
            </a:r>
            <a:endParaRPr lang="en-US" sz="2800" dirty="0"/>
          </a:p>
        </p:txBody>
      </p:sp>
    </p:spTree>
    <p:extLst>
      <p:ext uri="{BB962C8B-B14F-4D97-AF65-F5344CB8AC3E}">
        <p14:creationId xmlns:p14="http://schemas.microsoft.com/office/powerpoint/2010/main" val="1011287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Effort Reporting</a:t>
            </a:r>
            <a:r>
              <a:rPr lang="en-US" sz="3600" dirty="0"/>
              <a:t/>
            </a:r>
            <a:br>
              <a:rPr lang="en-US" sz="3600" dirty="0"/>
            </a:br>
            <a:r>
              <a:rPr lang="en-US" sz="3600" dirty="0" smtClean="0"/>
              <a:t>Upcoming - Due Dates</a:t>
            </a:r>
            <a:endParaRPr lang="en-US" sz="3600" dirty="0"/>
          </a:p>
        </p:txBody>
      </p:sp>
      <p:sp>
        <p:nvSpPr>
          <p:cNvPr id="5" name="TextBox 4"/>
          <p:cNvSpPr txBox="1"/>
          <p:nvPr/>
        </p:nvSpPr>
        <p:spPr>
          <a:xfrm>
            <a:off x="914400" y="1905000"/>
            <a:ext cx="7315200" cy="3277820"/>
          </a:xfrm>
          <a:prstGeom prst="rect">
            <a:avLst/>
          </a:prstGeom>
          <a:noFill/>
        </p:spPr>
        <p:txBody>
          <a:bodyPr wrap="square" rtlCol="0">
            <a:spAutoFit/>
          </a:bodyPr>
          <a:lstStyle/>
          <a:p>
            <a:r>
              <a:rPr lang="en-US" sz="3200" b="1" u="sng" dirty="0" smtClean="0"/>
              <a:t>Upcoming </a:t>
            </a:r>
            <a:r>
              <a:rPr lang="en-US" sz="3200" b="1" u="sng" dirty="0"/>
              <a:t>–Due </a:t>
            </a:r>
            <a:r>
              <a:rPr lang="en-US" sz="3200" b="1" u="sng" dirty="0" smtClean="0"/>
              <a:t>Dates</a:t>
            </a:r>
          </a:p>
          <a:p>
            <a:pPr marL="933450" indent="-452438">
              <a:buFont typeface="Arial" pitchFamily="34" charset="0"/>
              <a:buChar char="•"/>
            </a:pPr>
            <a:r>
              <a:rPr lang="en-US" sz="2500" dirty="0" smtClean="0"/>
              <a:t>Graduate Students (Terminated)</a:t>
            </a:r>
          </a:p>
          <a:p>
            <a:pPr marL="933450" lvl="1" indent="-452438">
              <a:buFont typeface="Arial" pitchFamily="34" charset="0"/>
              <a:buChar char="•"/>
            </a:pPr>
            <a:r>
              <a:rPr lang="en-US" sz="2500" dirty="0"/>
              <a:t>Faculty and Exempt Staff (Terminated) </a:t>
            </a:r>
          </a:p>
          <a:p>
            <a:pPr marL="1390650" lvl="1" indent="-452438">
              <a:buFont typeface="Arial" pitchFamily="34" charset="0"/>
              <a:buChar char="•"/>
            </a:pPr>
            <a:r>
              <a:rPr lang="en-US" sz="2500" dirty="0" smtClean="0"/>
              <a:t>July – December 2014: </a:t>
            </a:r>
            <a:r>
              <a:rPr lang="en-US" sz="2500" b="1" dirty="0" smtClean="0"/>
              <a:t>Due March 26</a:t>
            </a:r>
            <a:r>
              <a:rPr lang="en-US" sz="2500" b="1" baseline="30000" dirty="0" smtClean="0"/>
              <a:t>th</a:t>
            </a:r>
            <a:endParaRPr lang="en-US" sz="2500" b="1" dirty="0" smtClean="0"/>
          </a:p>
          <a:p>
            <a:pPr marL="914400" lvl="1" indent="-508000">
              <a:buFont typeface="Arial" pitchFamily="34" charset="0"/>
              <a:buChar char="•"/>
            </a:pPr>
            <a:r>
              <a:rPr lang="en-US" sz="2500" dirty="0" smtClean="0"/>
              <a:t>Non Exempt Workers and Undergraduate Students</a:t>
            </a:r>
          </a:p>
          <a:p>
            <a:pPr marL="1371600" lvl="2" indent="-508000">
              <a:buFont typeface="Arial" pitchFamily="34" charset="0"/>
              <a:buChar char="•"/>
            </a:pPr>
            <a:r>
              <a:rPr lang="en-US" sz="2500" dirty="0" smtClean="0"/>
              <a:t>Feb 8 – March 7: </a:t>
            </a:r>
            <a:r>
              <a:rPr lang="en-US" sz="2500" b="1" dirty="0"/>
              <a:t>Due April </a:t>
            </a:r>
            <a:r>
              <a:rPr lang="en-US" sz="2500" b="1" dirty="0" smtClean="0"/>
              <a:t>9</a:t>
            </a:r>
            <a:r>
              <a:rPr lang="en-US" sz="2500" b="1" baseline="30000" dirty="0" smtClean="0"/>
              <a:t>th</a:t>
            </a:r>
            <a:endParaRPr lang="en-US" sz="2500" b="1" dirty="0" smtClean="0"/>
          </a:p>
          <a:p>
            <a:pPr marL="1828800" lvl="3" indent="-508000">
              <a:buFont typeface="Arial" pitchFamily="34" charset="0"/>
              <a:buChar char="•"/>
            </a:pPr>
            <a:r>
              <a:rPr lang="en-US" sz="2500" dirty="0" smtClean="0"/>
              <a:t>Outstanding: 50 reports</a:t>
            </a:r>
            <a:endParaRPr lang="en-US" sz="2500" dirty="0">
              <a:solidFill>
                <a:srgbClr val="FF0000"/>
              </a:solidFill>
            </a:endParaRPr>
          </a:p>
        </p:txBody>
      </p:sp>
    </p:spTree>
    <p:extLst>
      <p:ext uri="{BB962C8B-B14F-4D97-AF65-F5344CB8AC3E}">
        <p14:creationId xmlns:p14="http://schemas.microsoft.com/office/powerpoint/2010/main" val="3458585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Effort Reporting</a:t>
            </a:r>
            <a:r>
              <a:rPr lang="en-US" sz="3600" dirty="0"/>
              <a:t/>
            </a:r>
            <a:br>
              <a:rPr lang="en-US" sz="3600" dirty="0"/>
            </a:br>
            <a:r>
              <a:rPr lang="en-US" sz="3600" dirty="0" smtClean="0"/>
              <a:t>Delinquent Effort Reports</a:t>
            </a:r>
            <a:endParaRPr lang="en-US" sz="3600" dirty="0"/>
          </a:p>
        </p:txBody>
      </p:sp>
      <p:sp>
        <p:nvSpPr>
          <p:cNvPr id="5" name="TextBox 4"/>
          <p:cNvSpPr txBox="1"/>
          <p:nvPr/>
        </p:nvSpPr>
        <p:spPr>
          <a:xfrm>
            <a:off x="990600" y="1828801"/>
            <a:ext cx="7315200" cy="5524589"/>
          </a:xfrm>
          <a:prstGeom prst="rect">
            <a:avLst/>
          </a:prstGeom>
          <a:noFill/>
        </p:spPr>
        <p:txBody>
          <a:bodyPr wrap="square" rtlCol="0">
            <a:spAutoFit/>
          </a:bodyPr>
          <a:lstStyle/>
          <a:p>
            <a:r>
              <a:rPr lang="en-US" sz="2800" b="1" u="sng" dirty="0" smtClean="0"/>
              <a:t>Delinquent Effort Reports (as of March 19</a:t>
            </a:r>
            <a:r>
              <a:rPr lang="en-US" sz="2800" b="1" u="sng" baseline="30000" dirty="0" smtClean="0"/>
              <a:t>th</a:t>
            </a:r>
            <a:r>
              <a:rPr lang="en-US" sz="2800" b="1" u="sng" dirty="0" smtClean="0"/>
              <a:t>)</a:t>
            </a:r>
          </a:p>
          <a:p>
            <a:pPr marL="914400" lvl="1" indent="-457200">
              <a:buFont typeface="Arial" pitchFamily="34" charset="0"/>
              <a:buChar char="•"/>
            </a:pPr>
            <a:r>
              <a:rPr lang="en-US" sz="2500" dirty="0" smtClean="0"/>
              <a:t>Non Exempt Staff and Undergraduate Students</a:t>
            </a:r>
          </a:p>
          <a:p>
            <a:pPr marL="2286000" lvl="4" indent="-457200">
              <a:buFont typeface="Arial" pitchFamily="34" charset="0"/>
              <a:buChar char="•"/>
            </a:pPr>
            <a:r>
              <a:rPr lang="en-US" sz="2500" dirty="0" smtClean="0"/>
              <a:t>11 effort reports</a:t>
            </a:r>
          </a:p>
          <a:p>
            <a:pPr marL="914400" lvl="1" indent="-457200">
              <a:buFont typeface="Arial" pitchFamily="34" charset="0"/>
              <a:buChar char="•"/>
            </a:pPr>
            <a:r>
              <a:rPr lang="en-US" sz="2500" dirty="0" smtClean="0"/>
              <a:t>Semi-Annual Effort Reports: </a:t>
            </a:r>
          </a:p>
          <a:p>
            <a:pPr marL="1371600" lvl="2" indent="-457200">
              <a:buFont typeface="Arial" pitchFamily="34" charset="0"/>
              <a:buChar char="•"/>
            </a:pPr>
            <a:r>
              <a:rPr lang="en-US" sz="2500" dirty="0" smtClean="0"/>
              <a:t>Graduate Students</a:t>
            </a:r>
          </a:p>
          <a:p>
            <a:pPr marL="2286000" lvl="4" indent="-457200">
              <a:buFont typeface="Arial" pitchFamily="34" charset="0"/>
              <a:buChar char="•"/>
            </a:pPr>
            <a:r>
              <a:rPr lang="en-US" sz="2500" dirty="0" smtClean="0"/>
              <a:t>49 effort reports; 12%</a:t>
            </a:r>
          </a:p>
          <a:p>
            <a:pPr marL="1371600" lvl="2" indent="-457200">
              <a:buFont typeface="Arial" pitchFamily="34" charset="0"/>
              <a:buChar char="•"/>
            </a:pPr>
            <a:r>
              <a:rPr lang="en-US" sz="2500" dirty="0" smtClean="0"/>
              <a:t>Faculty and Exempt Staff</a:t>
            </a:r>
          </a:p>
          <a:p>
            <a:pPr marL="2286000" lvl="4" indent="-457200">
              <a:buFont typeface="Arial" pitchFamily="34" charset="0"/>
              <a:buChar char="•"/>
            </a:pPr>
            <a:r>
              <a:rPr lang="en-US" sz="2500" dirty="0" smtClean="0"/>
              <a:t>83 effort reports; 10%</a:t>
            </a:r>
          </a:p>
          <a:p>
            <a:pPr marL="1414463" lvl="4" indent="-463550">
              <a:buFont typeface="Arial" pitchFamily="34" charset="0"/>
              <a:buChar char="•"/>
            </a:pPr>
            <a:r>
              <a:rPr lang="en-US" sz="2500" dirty="0" smtClean="0"/>
              <a:t>Terminated Graduate Students </a:t>
            </a:r>
          </a:p>
          <a:p>
            <a:pPr marL="2328863" lvl="6" indent="-463550">
              <a:buFont typeface="Arial" pitchFamily="34" charset="0"/>
              <a:buChar char="•"/>
            </a:pPr>
            <a:r>
              <a:rPr lang="en-US" sz="2500" dirty="0" smtClean="0"/>
              <a:t>9 effort reports; 32%</a:t>
            </a:r>
          </a:p>
          <a:p>
            <a:pPr marL="1414463" lvl="4" indent="-463550">
              <a:buFont typeface="Arial" pitchFamily="34" charset="0"/>
              <a:buChar char="•"/>
            </a:pPr>
            <a:endParaRPr lang="en-US" sz="2500" dirty="0" smtClean="0"/>
          </a:p>
          <a:p>
            <a:pPr lvl="2"/>
            <a:endParaRPr lang="en-US" sz="2500" dirty="0" smtClean="0"/>
          </a:p>
          <a:p>
            <a:pPr marL="1390650" lvl="1" indent="-452438">
              <a:buFont typeface="Arial" pitchFamily="34" charset="0"/>
              <a:buChar char="•"/>
            </a:pPr>
            <a:endParaRPr lang="en-US" sz="2500" dirty="0">
              <a:solidFill>
                <a:srgbClr val="FF0000"/>
              </a:solidFill>
            </a:endParaRPr>
          </a:p>
          <a:p>
            <a:pPr marL="933450" indent="-452438">
              <a:buFont typeface="Arial" pitchFamily="34" charset="0"/>
              <a:buChar char="•"/>
            </a:pPr>
            <a:endParaRPr lang="en-US" sz="2500" dirty="0">
              <a:solidFill>
                <a:srgbClr val="FF0000"/>
              </a:solidFill>
            </a:endParaRPr>
          </a:p>
        </p:txBody>
      </p:sp>
    </p:spTree>
    <p:extLst>
      <p:ext uri="{BB962C8B-B14F-4D97-AF65-F5344CB8AC3E}">
        <p14:creationId xmlns:p14="http://schemas.microsoft.com/office/powerpoint/2010/main" val="1392608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Effort Reporting</a:t>
            </a:r>
            <a:r>
              <a:rPr lang="en-US" sz="3600" dirty="0"/>
              <a:t/>
            </a:r>
            <a:br>
              <a:rPr lang="en-US" sz="3600" dirty="0"/>
            </a:br>
            <a:r>
              <a:rPr lang="en-US" sz="3600" dirty="0" smtClean="0"/>
              <a:t>Oversight &amp; Monitoring</a:t>
            </a:r>
            <a:endParaRPr lang="en-US" sz="3600" dirty="0"/>
          </a:p>
        </p:txBody>
      </p:sp>
      <p:sp>
        <p:nvSpPr>
          <p:cNvPr id="5" name="TextBox 4"/>
          <p:cNvSpPr txBox="1"/>
          <p:nvPr/>
        </p:nvSpPr>
        <p:spPr>
          <a:xfrm>
            <a:off x="990600" y="1828801"/>
            <a:ext cx="7315200" cy="3939540"/>
          </a:xfrm>
          <a:prstGeom prst="rect">
            <a:avLst/>
          </a:prstGeom>
          <a:noFill/>
        </p:spPr>
        <p:txBody>
          <a:bodyPr wrap="square" rtlCol="0">
            <a:spAutoFit/>
          </a:bodyPr>
          <a:lstStyle/>
          <a:p>
            <a:pPr marL="457200" indent="-457200">
              <a:buFont typeface="Arial" pitchFamily="34" charset="0"/>
              <a:buChar char="•"/>
            </a:pPr>
            <a:r>
              <a:rPr lang="en-US" sz="2500" dirty="0" smtClean="0"/>
              <a:t>Effort Certification Summary Report</a:t>
            </a:r>
          </a:p>
          <a:p>
            <a:pPr marL="1828800" lvl="3" indent="-457200">
              <a:buFont typeface="Arial" pitchFamily="34" charset="0"/>
              <a:buChar char="•"/>
            </a:pPr>
            <a:r>
              <a:rPr lang="en-US" sz="2500" dirty="0" smtClean="0"/>
              <a:t>Management reporting tool</a:t>
            </a:r>
          </a:p>
          <a:p>
            <a:pPr marL="1828800" lvl="3" indent="-457200">
              <a:buFont typeface="Arial" pitchFamily="34" charset="0"/>
              <a:buChar char="•"/>
            </a:pPr>
            <a:r>
              <a:rPr lang="en-US" sz="2500" dirty="0" smtClean="0"/>
              <a:t>Data Analysis</a:t>
            </a:r>
          </a:p>
          <a:p>
            <a:pPr marL="1828800" lvl="3" indent="-457200">
              <a:buFont typeface="Arial" pitchFamily="34" charset="0"/>
              <a:buChar char="•"/>
            </a:pPr>
            <a:r>
              <a:rPr lang="en-US" sz="2500" dirty="0" smtClean="0"/>
              <a:t>Proactive monitoring</a:t>
            </a:r>
          </a:p>
          <a:p>
            <a:pPr marL="1828800" lvl="3" indent="-457200">
              <a:buFont typeface="Arial" pitchFamily="34" charset="0"/>
              <a:buChar char="•"/>
            </a:pPr>
            <a:r>
              <a:rPr lang="en-US" sz="2500" dirty="0" smtClean="0"/>
              <a:t>Communicate with certifier</a:t>
            </a:r>
          </a:p>
          <a:p>
            <a:pPr marL="457200" indent="-457200">
              <a:buFont typeface="Arial" pitchFamily="34" charset="0"/>
              <a:buChar char="•"/>
            </a:pPr>
            <a:r>
              <a:rPr lang="en-US" sz="2500" dirty="0" smtClean="0"/>
              <a:t>Screencasts and job aids available </a:t>
            </a:r>
          </a:p>
          <a:p>
            <a:pPr marL="457200" indent="-457200">
              <a:buFont typeface="Arial" pitchFamily="34" charset="0"/>
              <a:buChar char="•"/>
            </a:pPr>
            <a:r>
              <a:rPr lang="en-US" sz="2500" dirty="0" smtClean="0"/>
              <a:t>Contact Effort Certification Manager (Maria </a:t>
            </a:r>
            <a:r>
              <a:rPr lang="en-US" sz="2500" dirty="0" err="1" smtClean="0"/>
              <a:t>Mento</a:t>
            </a:r>
            <a:r>
              <a:rPr lang="en-US" sz="2500" dirty="0" smtClean="0"/>
              <a:t>) with any questions or recommendations for improvements.</a:t>
            </a:r>
          </a:p>
          <a:p>
            <a:pPr marL="1828800" lvl="3" indent="-457200">
              <a:buFont typeface="Arial" pitchFamily="34" charset="0"/>
              <a:buChar char="•"/>
            </a:pPr>
            <a:r>
              <a:rPr lang="en-US" sz="2500" dirty="0" smtClean="0"/>
              <a:t>Remedy Ticket system</a:t>
            </a:r>
          </a:p>
        </p:txBody>
      </p:sp>
    </p:spTree>
    <p:extLst>
      <p:ext uri="{BB962C8B-B14F-4D97-AF65-F5344CB8AC3E}">
        <p14:creationId xmlns:p14="http://schemas.microsoft.com/office/powerpoint/2010/main" val="2675135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smtClean="0"/>
              <a:t>Effort Reporting</a:t>
            </a:r>
            <a:r>
              <a:rPr lang="en-US" sz="3600" dirty="0"/>
              <a:t/>
            </a:r>
            <a:br>
              <a:rPr lang="en-US" sz="3600" dirty="0"/>
            </a:br>
            <a:r>
              <a:rPr lang="en-US" sz="3600" dirty="0" smtClean="0"/>
              <a:t>Next Steps</a:t>
            </a:r>
            <a:endParaRPr lang="en-US" sz="3600" dirty="0"/>
          </a:p>
        </p:txBody>
      </p:sp>
      <p:sp>
        <p:nvSpPr>
          <p:cNvPr id="5" name="TextBox 4"/>
          <p:cNvSpPr txBox="1"/>
          <p:nvPr/>
        </p:nvSpPr>
        <p:spPr>
          <a:xfrm>
            <a:off x="990600" y="1828801"/>
            <a:ext cx="7315200" cy="2400657"/>
          </a:xfrm>
          <a:prstGeom prst="rect">
            <a:avLst/>
          </a:prstGeom>
          <a:noFill/>
        </p:spPr>
        <p:txBody>
          <a:bodyPr wrap="square" rtlCol="0">
            <a:spAutoFit/>
          </a:bodyPr>
          <a:lstStyle/>
          <a:p>
            <a:r>
              <a:rPr lang="en-US" sz="2500" dirty="0" smtClean="0"/>
              <a:t>Brown University Effort Reporting Activities:</a:t>
            </a:r>
          </a:p>
          <a:p>
            <a:pPr marL="1257300" lvl="2" indent="-342900">
              <a:buFont typeface="Arial" panose="020B0604020202020204" pitchFamily="34" charset="0"/>
              <a:buChar char="•"/>
            </a:pPr>
            <a:r>
              <a:rPr lang="en-US" sz="2500" dirty="0" smtClean="0"/>
              <a:t>  Establish a working group </a:t>
            </a:r>
          </a:p>
          <a:p>
            <a:pPr marL="1371600" lvl="2" indent="-457200">
              <a:buFont typeface="Arial" pitchFamily="34" charset="0"/>
              <a:buChar char="•"/>
            </a:pPr>
            <a:r>
              <a:rPr lang="en-US" sz="2500" dirty="0" smtClean="0"/>
              <a:t>Develop standard practice for Undergraduate Students</a:t>
            </a:r>
          </a:p>
          <a:p>
            <a:pPr marL="1371600" lvl="2" indent="-457200">
              <a:buFont typeface="Arial" pitchFamily="34" charset="0"/>
              <a:buChar char="•"/>
            </a:pPr>
            <a:r>
              <a:rPr lang="en-US" sz="2500" dirty="0" smtClean="0"/>
              <a:t>Assess internal controls to enable move to Project Certification</a:t>
            </a:r>
          </a:p>
        </p:txBody>
      </p:sp>
    </p:spTree>
    <p:extLst>
      <p:ext uri="{BB962C8B-B14F-4D97-AF65-F5344CB8AC3E}">
        <p14:creationId xmlns:p14="http://schemas.microsoft.com/office/powerpoint/2010/main" val="2776673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dirty="0" smtClean="0"/>
              <a:t>Workday Effort Reporting</a:t>
            </a:r>
            <a:r>
              <a:rPr lang="en-US" sz="3600" dirty="0"/>
              <a:t/>
            </a:r>
            <a:br>
              <a:rPr lang="en-US" sz="3600" dirty="0"/>
            </a:br>
            <a:endParaRPr lang="en-US" sz="3600" dirty="0"/>
          </a:p>
        </p:txBody>
      </p:sp>
      <p:sp>
        <p:nvSpPr>
          <p:cNvPr id="5" name="TextBox 4"/>
          <p:cNvSpPr txBox="1"/>
          <p:nvPr/>
        </p:nvSpPr>
        <p:spPr>
          <a:xfrm>
            <a:off x="990600" y="1828801"/>
            <a:ext cx="7315200" cy="2785378"/>
          </a:xfrm>
          <a:prstGeom prst="rect">
            <a:avLst/>
          </a:prstGeom>
          <a:noFill/>
        </p:spPr>
        <p:txBody>
          <a:bodyPr wrap="square" rtlCol="0">
            <a:spAutoFit/>
          </a:bodyPr>
          <a:lstStyle/>
          <a:p>
            <a:r>
              <a:rPr lang="en-US" sz="2500" dirty="0" smtClean="0"/>
              <a:t>Workday Grants &amp; Effort Development Team</a:t>
            </a:r>
          </a:p>
          <a:p>
            <a:pPr marL="914400" lvl="1" indent="-457200">
              <a:buFont typeface="Arial" pitchFamily="34" charset="0"/>
              <a:buChar char="•"/>
            </a:pPr>
            <a:r>
              <a:rPr lang="en-US" sz="2500" dirty="0" smtClean="0"/>
              <a:t>Working group to be established </a:t>
            </a:r>
          </a:p>
          <a:p>
            <a:pPr marL="1371600" lvl="2" indent="-457200">
              <a:buFont typeface="Arial" pitchFamily="34" charset="0"/>
              <a:buChar char="•"/>
            </a:pPr>
            <a:r>
              <a:rPr lang="en-US" sz="2500" dirty="0" smtClean="0"/>
              <a:t>Department representation</a:t>
            </a:r>
          </a:p>
          <a:p>
            <a:pPr marL="914400" lvl="1" indent="-457200">
              <a:buFont typeface="Arial" pitchFamily="34" charset="0"/>
              <a:buChar char="•"/>
            </a:pPr>
            <a:r>
              <a:rPr lang="en-US" sz="2500" dirty="0" smtClean="0"/>
              <a:t>Enhancement requests submitted; e.g.</a:t>
            </a:r>
          </a:p>
          <a:p>
            <a:pPr marL="1371600" lvl="2" indent="-457200">
              <a:buFont typeface="Arial" pitchFamily="34" charset="0"/>
              <a:buChar char="•"/>
            </a:pPr>
            <a:r>
              <a:rPr lang="en-US" sz="2500" dirty="0" smtClean="0"/>
              <a:t>Ability to enter multiple change reasons</a:t>
            </a:r>
          </a:p>
          <a:p>
            <a:pPr marL="1371600" lvl="2" indent="-457200">
              <a:buFont typeface="Arial" pitchFamily="34" charset="0"/>
              <a:buChar char="•"/>
            </a:pPr>
            <a:r>
              <a:rPr lang="en-US" sz="2500" dirty="0" smtClean="0"/>
              <a:t>Dollar amounts remain static when making a non-</a:t>
            </a:r>
            <a:r>
              <a:rPr lang="en-US" sz="2500" dirty="0" err="1" smtClean="0"/>
              <a:t>costed</a:t>
            </a:r>
            <a:r>
              <a:rPr lang="en-US" sz="2500" dirty="0" smtClean="0"/>
              <a:t> change</a:t>
            </a:r>
          </a:p>
        </p:txBody>
      </p:sp>
    </p:spTree>
    <p:extLst>
      <p:ext uri="{BB962C8B-B14F-4D97-AF65-F5344CB8AC3E}">
        <p14:creationId xmlns:p14="http://schemas.microsoft.com/office/powerpoint/2010/main" val="806471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a:t>
            </a:r>
            <a:endParaRPr lang="en-US" dirty="0"/>
          </a:p>
        </p:txBody>
      </p:sp>
      <p:sp>
        <p:nvSpPr>
          <p:cNvPr id="4" name="Rectangle 3"/>
          <p:cNvSpPr/>
          <p:nvPr/>
        </p:nvSpPr>
        <p:spPr>
          <a:xfrm>
            <a:off x="1295400" y="2362200"/>
            <a:ext cx="6019800" cy="1569660"/>
          </a:xfrm>
          <a:prstGeom prst="rect">
            <a:avLst/>
          </a:prstGeom>
        </p:spPr>
        <p:txBody>
          <a:bodyPr wrap="square">
            <a:spAutoFit/>
          </a:bodyPr>
          <a:lstStyle/>
          <a:p>
            <a:r>
              <a:rPr lang="en-US" sz="2400" dirty="0"/>
              <a:t>Contact Information:</a:t>
            </a:r>
          </a:p>
          <a:p>
            <a:r>
              <a:rPr lang="en-US" sz="2400" dirty="0"/>
              <a:t>Effort Reporting Manager:</a:t>
            </a:r>
          </a:p>
          <a:p>
            <a:r>
              <a:rPr lang="en-US" sz="2400" dirty="0"/>
              <a:t>Maria Mento @ 863-2275</a:t>
            </a:r>
          </a:p>
          <a:p>
            <a:r>
              <a:rPr lang="en-US" sz="2400" dirty="0"/>
              <a:t>Email: </a:t>
            </a:r>
            <a:r>
              <a:rPr lang="en-US" sz="2400" dirty="0">
                <a:hlinkClick r:id="rId3"/>
              </a:rPr>
              <a:t>Maria_Mento@brown.edu</a:t>
            </a:r>
            <a:endParaRPr lang="en-US" sz="2400" dirty="0"/>
          </a:p>
        </p:txBody>
      </p:sp>
    </p:spTree>
    <p:extLst>
      <p:ext uri="{BB962C8B-B14F-4D97-AF65-F5344CB8AC3E}">
        <p14:creationId xmlns:p14="http://schemas.microsoft.com/office/powerpoint/2010/main" val="1192502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err="1" smtClean="0"/>
              <a:t>Coeus</a:t>
            </a:r>
            <a:r>
              <a:rPr lang="en-US" dirty="0" smtClean="0"/>
              <a:t> Update</a:t>
            </a:r>
            <a:endParaRPr lang="en-US" dirty="0"/>
          </a:p>
        </p:txBody>
      </p:sp>
      <p:sp>
        <p:nvSpPr>
          <p:cNvPr id="4" name="TextBox 3"/>
          <p:cNvSpPr txBox="1"/>
          <p:nvPr/>
        </p:nvSpPr>
        <p:spPr>
          <a:xfrm>
            <a:off x="609600" y="3100487"/>
            <a:ext cx="7543800" cy="1384995"/>
          </a:xfrm>
          <a:prstGeom prst="rect">
            <a:avLst/>
          </a:prstGeom>
          <a:noFill/>
        </p:spPr>
        <p:txBody>
          <a:bodyPr wrap="square" rtlCol="0">
            <a:spAutoFit/>
          </a:bodyPr>
          <a:lstStyle/>
          <a:p>
            <a:pPr lvl="1" algn="ctr"/>
            <a:r>
              <a:rPr lang="en-US" sz="2800" dirty="0" smtClean="0"/>
              <a:t>Jennifer Quinn </a:t>
            </a:r>
          </a:p>
          <a:p>
            <a:pPr lvl="1" algn="ctr"/>
            <a:r>
              <a:rPr lang="en-US" sz="2800" dirty="0" smtClean="0"/>
              <a:t>Research Services Manager</a:t>
            </a:r>
          </a:p>
          <a:p>
            <a:pPr lvl="1" algn="ctr"/>
            <a:r>
              <a:rPr lang="en-US" sz="2800" dirty="0" smtClean="0"/>
              <a:t>Office of Sponsored Projects</a:t>
            </a:r>
          </a:p>
        </p:txBody>
      </p:sp>
    </p:spTree>
    <p:extLst>
      <p:ext uri="{BB962C8B-B14F-4D97-AF65-F5344CB8AC3E}">
        <p14:creationId xmlns:p14="http://schemas.microsoft.com/office/powerpoint/2010/main" val="1349560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smtClean="0"/>
              <a:t>Coeus</a:t>
            </a:r>
            <a:r>
              <a:rPr lang="en-US" sz="3600" dirty="0" smtClean="0"/>
              <a:t> Update</a:t>
            </a:r>
            <a:r>
              <a:rPr lang="en-US" sz="3600" dirty="0"/>
              <a:t/>
            </a:r>
            <a:br>
              <a:rPr lang="en-US" sz="3600" dirty="0"/>
            </a:br>
            <a:r>
              <a:rPr lang="en-US" sz="3600" dirty="0" smtClean="0"/>
              <a:t>NSF / Grants.gov Submissions</a:t>
            </a:r>
            <a:endParaRPr lang="en-US" sz="3600" dirty="0"/>
          </a:p>
        </p:txBody>
      </p:sp>
      <p:sp>
        <p:nvSpPr>
          <p:cNvPr id="4" name="Rectangle 3"/>
          <p:cNvSpPr/>
          <p:nvPr/>
        </p:nvSpPr>
        <p:spPr>
          <a:xfrm>
            <a:off x="762000" y="1676400"/>
            <a:ext cx="7620000" cy="4308872"/>
          </a:xfrm>
          <a:prstGeom prst="rect">
            <a:avLst/>
          </a:prstGeom>
        </p:spPr>
        <p:txBody>
          <a:bodyPr wrap="square">
            <a:spAutoFit/>
          </a:bodyPr>
          <a:lstStyle/>
          <a:p>
            <a:r>
              <a:rPr lang="en-US" sz="2800" b="1" dirty="0">
                <a:solidFill>
                  <a:srgbClr val="C00000"/>
                </a:solidFill>
              </a:rPr>
              <a:t>NSF </a:t>
            </a:r>
            <a:r>
              <a:rPr lang="en-US" sz="2800" b="1" dirty="0" smtClean="0">
                <a:solidFill>
                  <a:srgbClr val="C00000"/>
                </a:solidFill>
              </a:rPr>
              <a:t>/ Grants.gov </a:t>
            </a:r>
            <a:r>
              <a:rPr lang="en-US" sz="2800" b="1" dirty="0">
                <a:solidFill>
                  <a:srgbClr val="C00000"/>
                </a:solidFill>
              </a:rPr>
              <a:t>(S2S) </a:t>
            </a:r>
            <a:r>
              <a:rPr lang="en-US" sz="2800" b="1" dirty="0" smtClean="0">
                <a:solidFill>
                  <a:srgbClr val="C00000"/>
                </a:solidFill>
              </a:rPr>
              <a:t>Research &amp; Related Forms will be updated in March 2015 </a:t>
            </a:r>
            <a:r>
              <a:rPr lang="en-US" dirty="0"/>
              <a:t/>
            </a:r>
            <a:br>
              <a:rPr lang="en-US" dirty="0"/>
            </a:br>
            <a:endParaRPr lang="en-US" dirty="0" smtClean="0"/>
          </a:p>
          <a:p>
            <a:r>
              <a:rPr lang="en-US" sz="2000" dirty="0" smtClean="0"/>
              <a:t>NSF Opportunities are transitioning to the </a:t>
            </a:r>
            <a:r>
              <a:rPr lang="en-US" sz="2000" b="1" i="1" dirty="0" smtClean="0"/>
              <a:t>Forms C Grants.gov Packages </a:t>
            </a:r>
            <a:r>
              <a:rPr lang="en-US" sz="2000" dirty="0" smtClean="0"/>
              <a:t>and will include a new </a:t>
            </a:r>
            <a:r>
              <a:rPr lang="en-US" sz="2000" b="1" i="1" dirty="0">
                <a:cs typeface="Arial" panose="020B0604020202020204" pitchFamily="34" charset="0"/>
              </a:rPr>
              <a:t>NSF Cover Page </a:t>
            </a:r>
            <a:r>
              <a:rPr lang="en-US" sz="2000" dirty="0" smtClean="0">
                <a:cs typeface="Arial" panose="020B0604020202020204" pitchFamily="34" charset="0"/>
              </a:rPr>
              <a:t>- </a:t>
            </a:r>
            <a:r>
              <a:rPr lang="en-US" sz="2000" b="1" dirty="0" smtClean="0">
                <a:cs typeface="Arial" panose="020B0604020202020204" pitchFamily="34" charset="0"/>
              </a:rPr>
              <a:t>Version </a:t>
            </a:r>
            <a:r>
              <a:rPr lang="en-US" sz="2000" b="1" dirty="0">
                <a:cs typeface="Arial" panose="020B0604020202020204" pitchFamily="34" charset="0"/>
              </a:rPr>
              <a:t>1.6</a:t>
            </a:r>
            <a:r>
              <a:rPr lang="en-US" sz="2000" dirty="0">
                <a:cs typeface="Arial" panose="020B0604020202020204" pitchFamily="34" charset="0"/>
              </a:rPr>
              <a:t>. </a:t>
            </a:r>
          </a:p>
          <a:p>
            <a:endParaRPr lang="en-US" sz="2000" dirty="0" smtClean="0"/>
          </a:p>
          <a:p>
            <a:r>
              <a:rPr lang="en-US" sz="2000" dirty="0" smtClean="0"/>
              <a:t>The following updates have been made to the </a:t>
            </a:r>
            <a:r>
              <a:rPr lang="en-US" sz="2000" dirty="0" smtClean="0">
                <a:hlinkClick r:id="rId2"/>
              </a:rPr>
              <a:t>Cover Page </a:t>
            </a:r>
            <a:r>
              <a:rPr lang="en-US" sz="2000" dirty="0" smtClean="0"/>
              <a:t>:</a:t>
            </a:r>
            <a:br>
              <a:rPr lang="en-US" sz="2000" dirty="0" smtClean="0"/>
            </a:br>
            <a:endParaRPr lang="en-US" sz="2000" dirty="0" smtClean="0"/>
          </a:p>
          <a:p>
            <a:pPr marL="804672" lvl="1" indent="-347472">
              <a:buFont typeface="Arial" pitchFamily="34" charset="0"/>
              <a:buChar char="•"/>
            </a:pPr>
            <a:r>
              <a:rPr lang="en-US" sz="2000" b="1" dirty="0" smtClean="0">
                <a:solidFill>
                  <a:srgbClr val="C00000"/>
                </a:solidFill>
                <a:cs typeface="Arial" panose="020B0604020202020204" pitchFamily="34" charset="0"/>
              </a:rPr>
              <a:t>Two new Attachment fields </a:t>
            </a:r>
            <a:r>
              <a:rPr lang="en-US" sz="2000" dirty="0" smtClean="0">
                <a:cs typeface="Arial" panose="020B0604020202020204" pitchFamily="34" charset="0"/>
              </a:rPr>
              <a:t>added to append the </a:t>
            </a:r>
            <a:r>
              <a:rPr lang="en-US" sz="2000" b="1" u="sng" dirty="0" smtClean="0">
                <a:cs typeface="Arial" panose="020B0604020202020204" pitchFamily="34" charset="0"/>
              </a:rPr>
              <a:t>Data </a:t>
            </a:r>
            <a:r>
              <a:rPr lang="en-US" sz="2000" b="1" u="sng" dirty="0">
                <a:cs typeface="Arial" panose="020B0604020202020204" pitchFamily="34" charset="0"/>
              </a:rPr>
              <a:t>Management Plan </a:t>
            </a:r>
            <a:r>
              <a:rPr lang="en-US" sz="2000" dirty="0">
                <a:cs typeface="Arial" panose="020B0604020202020204" pitchFamily="34" charset="0"/>
              </a:rPr>
              <a:t>and </a:t>
            </a:r>
            <a:r>
              <a:rPr lang="en-US" sz="2000" b="1" u="sng" dirty="0">
                <a:cs typeface="Arial" panose="020B0604020202020204" pitchFamily="34" charset="0"/>
              </a:rPr>
              <a:t>Mentoring Plan </a:t>
            </a:r>
            <a:r>
              <a:rPr lang="en-US" sz="2000" dirty="0" smtClean="0">
                <a:cs typeface="Arial" panose="020B0604020202020204" pitchFamily="34" charset="0"/>
              </a:rPr>
              <a:t>documents</a:t>
            </a:r>
            <a:br>
              <a:rPr lang="en-US" sz="2000" dirty="0" smtClean="0">
                <a:cs typeface="Arial" panose="020B0604020202020204" pitchFamily="34" charset="0"/>
              </a:rPr>
            </a:br>
            <a:endParaRPr lang="en-US" sz="2000" dirty="0">
              <a:cs typeface="Arial" panose="020B0604020202020204" pitchFamily="34" charset="0"/>
            </a:endParaRPr>
          </a:p>
          <a:p>
            <a:pPr marL="1261872" lvl="2" indent="-347472">
              <a:buFont typeface="Arial" pitchFamily="34" charset="0"/>
              <a:buChar char="•"/>
            </a:pPr>
            <a:r>
              <a:rPr lang="en-US" sz="2000" dirty="0" smtClean="0">
                <a:cs typeface="Arial" panose="020B0604020202020204" pitchFamily="34" charset="0"/>
              </a:rPr>
              <a:t>Previously they were appended to the R&amp;R </a:t>
            </a:r>
            <a:r>
              <a:rPr lang="en-US" sz="2000" dirty="0">
                <a:cs typeface="Arial" panose="020B0604020202020204" pitchFamily="34" charset="0"/>
              </a:rPr>
              <a:t>Other Project Information form as </a:t>
            </a:r>
            <a:r>
              <a:rPr lang="en-US" sz="2000" i="1" dirty="0">
                <a:cs typeface="Arial" panose="020B0604020202020204" pitchFamily="34" charset="0"/>
              </a:rPr>
              <a:t>“Other Attachments</a:t>
            </a:r>
            <a:r>
              <a:rPr lang="en-US" sz="2000" i="1" dirty="0" smtClean="0">
                <a:cs typeface="Arial" panose="020B0604020202020204" pitchFamily="34" charset="0"/>
              </a:rPr>
              <a:t>.”</a:t>
            </a:r>
            <a:endParaRPr lang="en-US" sz="2000" dirty="0">
              <a:cs typeface="Arial" panose="020B0604020202020204" pitchFamily="34" charset="0"/>
            </a:endParaRPr>
          </a:p>
        </p:txBody>
      </p:sp>
    </p:spTree>
    <p:extLst>
      <p:ext uri="{BB962C8B-B14F-4D97-AF65-F5344CB8AC3E}">
        <p14:creationId xmlns:p14="http://schemas.microsoft.com/office/powerpoint/2010/main" val="3836709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smtClean="0"/>
              <a:t>Coeus</a:t>
            </a:r>
            <a:r>
              <a:rPr lang="en-US" sz="3600" dirty="0" smtClean="0"/>
              <a:t> Update</a:t>
            </a:r>
            <a:r>
              <a:rPr lang="en-US" sz="3600" dirty="0"/>
              <a:t/>
            </a:r>
            <a:br>
              <a:rPr lang="en-US" sz="3600" dirty="0"/>
            </a:br>
            <a:r>
              <a:rPr lang="en-US" sz="3600" dirty="0" smtClean="0"/>
              <a:t>NSF / Grants.gov Submissions</a:t>
            </a:r>
            <a:endParaRPr lang="en-US" sz="3600" dirty="0"/>
          </a:p>
        </p:txBody>
      </p:sp>
      <p:sp>
        <p:nvSpPr>
          <p:cNvPr id="4" name="Rectangle 3"/>
          <p:cNvSpPr/>
          <p:nvPr/>
        </p:nvSpPr>
        <p:spPr>
          <a:xfrm>
            <a:off x="762000" y="1676400"/>
            <a:ext cx="7620000" cy="5016758"/>
          </a:xfrm>
          <a:prstGeom prst="rect">
            <a:avLst/>
          </a:prstGeom>
        </p:spPr>
        <p:txBody>
          <a:bodyPr wrap="square">
            <a:spAutoFit/>
          </a:bodyPr>
          <a:lstStyle/>
          <a:p>
            <a:pPr marL="347472" indent="-347472">
              <a:buFont typeface="Arial" pitchFamily="34" charset="0"/>
              <a:buChar char="•"/>
            </a:pPr>
            <a:r>
              <a:rPr lang="en-US" sz="2000" b="1" dirty="0" smtClean="0">
                <a:solidFill>
                  <a:srgbClr val="C00000"/>
                </a:solidFill>
                <a:cs typeface="Arial" panose="020B0604020202020204" pitchFamily="34" charset="0"/>
              </a:rPr>
              <a:t>New Drop-down field </a:t>
            </a:r>
            <a:r>
              <a:rPr lang="en-US" sz="2000" dirty="0" smtClean="0">
                <a:cs typeface="Arial" panose="020B0604020202020204" pitchFamily="34" charset="0"/>
              </a:rPr>
              <a:t>to track the </a:t>
            </a:r>
            <a:r>
              <a:rPr lang="en-US" sz="2000" b="1" u="sng" dirty="0">
                <a:cs typeface="Arial" panose="020B0604020202020204" pitchFamily="34" charset="0"/>
              </a:rPr>
              <a:t>Funding Mechanism </a:t>
            </a:r>
            <a:r>
              <a:rPr lang="en-US" sz="2000" dirty="0" smtClean="0">
                <a:cs typeface="Arial" panose="020B0604020202020204" pitchFamily="34" charset="0"/>
              </a:rPr>
              <a:t>field </a:t>
            </a:r>
            <a:r>
              <a:rPr lang="en-US" sz="2000" dirty="0">
                <a:cs typeface="Arial" panose="020B0604020202020204" pitchFamily="34" charset="0"/>
              </a:rPr>
              <a:t>that </a:t>
            </a:r>
            <a:r>
              <a:rPr lang="en-US" sz="2000" dirty="0" smtClean="0">
                <a:cs typeface="Arial" panose="020B0604020202020204" pitchFamily="34" charset="0"/>
              </a:rPr>
              <a:t>was implemented </a:t>
            </a:r>
            <a:r>
              <a:rPr lang="en-US" sz="2000" dirty="0">
                <a:cs typeface="Arial" panose="020B0604020202020204" pitchFamily="34" charset="0"/>
              </a:rPr>
              <a:t>in </a:t>
            </a:r>
            <a:r>
              <a:rPr lang="en-US" sz="2000" dirty="0" err="1">
                <a:cs typeface="Arial" panose="020B0604020202020204" pitchFamily="34" charset="0"/>
              </a:rPr>
              <a:t>FastLane</a:t>
            </a:r>
            <a:r>
              <a:rPr lang="en-US" sz="2000" dirty="0">
                <a:cs typeface="Arial" panose="020B0604020202020204" pitchFamily="34" charset="0"/>
              </a:rPr>
              <a:t> in 2014. </a:t>
            </a:r>
            <a:r>
              <a:rPr lang="en-US" sz="2000" dirty="0" smtClean="0">
                <a:cs typeface="Arial" panose="020B0604020202020204" pitchFamily="34" charset="0"/>
              </a:rPr>
              <a:t/>
            </a:r>
            <a:br>
              <a:rPr lang="en-US" sz="2000" dirty="0" smtClean="0">
                <a:cs typeface="Arial" panose="020B0604020202020204" pitchFamily="34" charset="0"/>
              </a:rPr>
            </a:br>
            <a:endParaRPr lang="en-US" sz="2000" dirty="0">
              <a:cs typeface="Arial" panose="020B0604020202020204" pitchFamily="34" charset="0"/>
            </a:endParaRPr>
          </a:p>
          <a:p>
            <a:pPr marL="804672" lvl="1" indent="-347472">
              <a:buFont typeface="Arial" pitchFamily="34" charset="0"/>
              <a:buChar char="•"/>
            </a:pPr>
            <a:r>
              <a:rPr lang="en-US" sz="2000" dirty="0">
                <a:cs typeface="Arial" panose="020B0604020202020204" pitchFamily="34" charset="0"/>
              </a:rPr>
              <a:t>This required drop-down includes all the funding mechanisms </a:t>
            </a:r>
            <a:r>
              <a:rPr lang="en-US" sz="2000" dirty="0" smtClean="0">
                <a:cs typeface="Arial" panose="020B0604020202020204" pitchFamily="34" charset="0"/>
              </a:rPr>
              <a:t>as per NSF policy. </a:t>
            </a:r>
          </a:p>
          <a:p>
            <a:pPr marL="1261872" lvl="2" indent="-347472">
              <a:buFont typeface="Arial" pitchFamily="34" charset="0"/>
              <a:buChar char="•"/>
            </a:pPr>
            <a:r>
              <a:rPr lang="en-US" sz="2000" dirty="0" smtClean="0">
                <a:cs typeface="Arial" panose="020B0604020202020204" pitchFamily="34" charset="0"/>
              </a:rPr>
              <a:t>Conference</a:t>
            </a:r>
          </a:p>
          <a:p>
            <a:pPr marL="1261872" lvl="2" indent="-347472">
              <a:buFont typeface="Arial" pitchFamily="34" charset="0"/>
              <a:buChar char="•"/>
            </a:pPr>
            <a:r>
              <a:rPr lang="en-US" sz="2000" dirty="0" smtClean="0">
                <a:cs typeface="Arial" panose="020B0604020202020204" pitchFamily="34" charset="0"/>
              </a:rPr>
              <a:t>EAGER </a:t>
            </a:r>
          </a:p>
          <a:p>
            <a:pPr marL="1261872" lvl="2" indent="-347472">
              <a:buFont typeface="Arial" pitchFamily="34" charset="0"/>
              <a:buChar char="•"/>
            </a:pPr>
            <a:r>
              <a:rPr lang="en-US" sz="2000" dirty="0" smtClean="0">
                <a:cs typeface="Arial" panose="020B0604020202020204" pitchFamily="34" charset="0"/>
              </a:rPr>
              <a:t>Equipment</a:t>
            </a:r>
          </a:p>
          <a:p>
            <a:pPr marL="1261872" lvl="2" indent="-347472">
              <a:buFont typeface="Arial" pitchFamily="34" charset="0"/>
              <a:buChar char="•"/>
            </a:pPr>
            <a:r>
              <a:rPr lang="en-US" sz="2000" dirty="0" smtClean="0">
                <a:cs typeface="Arial" panose="020B0604020202020204" pitchFamily="34" charset="0"/>
              </a:rPr>
              <a:t>Facility / Center</a:t>
            </a:r>
          </a:p>
          <a:p>
            <a:pPr marL="1261872" lvl="2" indent="-347472">
              <a:buFont typeface="Arial" pitchFamily="34" charset="0"/>
              <a:buChar char="•"/>
            </a:pPr>
            <a:r>
              <a:rPr lang="en-US" sz="2000" dirty="0" smtClean="0">
                <a:cs typeface="Arial" panose="020B0604020202020204" pitchFamily="34" charset="0"/>
              </a:rPr>
              <a:t>Fellowship</a:t>
            </a:r>
          </a:p>
          <a:p>
            <a:pPr marL="1261872" lvl="2" indent="-347472">
              <a:buFont typeface="Arial" pitchFamily="34" charset="0"/>
              <a:buChar char="•"/>
            </a:pPr>
            <a:r>
              <a:rPr lang="en-US" sz="2000" dirty="0" smtClean="0">
                <a:cs typeface="Arial" panose="020B0604020202020204" pitchFamily="34" charset="0"/>
              </a:rPr>
              <a:t>Ideas lab</a:t>
            </a:r>
          </a:p>
          <a:p>
            <a:pPr marL="1261872" lvl="2" indent="-347472">
              <a:buFont typeface="Arial" pitchFamily="34" charset="0"/>
              <a:buChar char="•"/>
            </a:pPr>
            <a:r>
              <a:rPr lang="en-US" sz="2000" dirty="0" smtClean="0">
                <a:cs typeface="Arial" panose="020B0604020202020204" pitchFamily="34" charset="0"/>
              </a:rPr>
              <a:t>International Travel</a:t>
            </a:r>
          </a:p>
          <a:p>
            <a:pPr marL="1261872" lvl="2" indent="-347472">
              <a:buFont typeface="Arial" pitchFamily="34" charset="0"/>
              <a:buChar char="•"/>
            </a:pPr>
            <a:r>
              <a:rPr lang="en-US" sz="2000" dirty="0" smtClean="0">
                <a:cs typeface="Arial" panose="020B0604020202020204" pitchFamily="34" charset="0"/>
              </a:rPr>
              <a:t>RAPID</a:t>
            </a:r>
          </a:p>
          <a:p>
            <a:pPr marL="1261872" lvl="2" indent="-347472">
              <a:buFont typeface="Arial" pitchFamily="34" charset="0"/>
              <a:buChar char="•"/>
            </a:pPr>
            <a:r>
              <a:rPr lang="en-US" sz="2000" dirty="0" smtClean="0">
                <a:cs typeface="Arial" panose="020B0604020202020204" pitchFamily="34" charset="0"/>
              </a:rPr>
              <a:t>Research – other than RAPID or EAGER</a:t>
            </a:r>
            <a:r>
              <a:rPr lang="en-US" sz="2000" dirty="0">
                <a:cs typeface="Arial" panose="020B0604020202020204" pitchFamily="34" charset="0"/>
              </a:rPr>
              <a:t/>
            </a:r>
            <a:br>
              <a:rPr lang="en-US" sz="2000" dirty="0">
                <a:cs typeface="Arial" panose="020B0604020202020204" pitchFamily="34" charset="0"/>
              </a:rPr>
            </a:br>
            <a:endParaRPr lang="en-US" sz="2000" dirty="0">
              <a:cs typeface="Arial" panose="020B0604020202020204" pitchFamily="34" charset="0"/>
            </a:endParaRPr>
          </a:p>
          <a:p>
            <a:pPr marL="804672" lvl="1" indent="-347472">
              <a:buFont typeface="Arial" pitchFamily="34" charset="0"/>
              <a:buChar char="•"/>
            </a:pPr>
            <a:endParaRPr lang="en-US" sz="2000" dirty="0">
              <a:cs typeface="Arial" panose="020B0604020202020204" pitchFamily="34" charset="0"/>
            </a:endParaRPr>
          </a:p>
        </p:txBody>
      </p:sp>
    </p:spTree>
    <p:extLst>
      <p:ext uri="{BB962C8B-B14F-4D97-AF65-F5344CB8AC3E}">
        <p14:creationId xmlns:p14="http://schemas.microsoft.com/office/powerpoint/2010/main" val="545304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3000"/>
          </a:xfrm>
        </p:spPr>
        <p:txBody>
          <a:bodyPr/>
          <a:lstStyle/>
          <a:p>
            <a:r>
              <a:rPr lang="en-US" dirty="0" smtClean="0"/>
              <a:t>Pre Award Update</a:t>
            </a:r>
            <a:endParaRPr lang="en-US" dirty="0"/>
          </a:p>
        </p:txBody>
      </p:sp>
      <p:sp>
        <p:nvSpPr>
          <p:cNvPr id="5" name="TextBox 4"/>
          <p:cNvSpPr txBox="1"/>
          <p:nvPr/>
        </p:nvSpPr>
        <p:spPr>
          <a:xfrm>
            <a:off x="833582" y="1774459"/>
            <a:ext cx="7548418" cy="3770263"/>
          </a:xfrm>
          <a:prstGeom prst="rect">
            <a:avLst/>
          </a:prstGeom>
          <a:noFill/>
        </p:spPr>
        <p:txBody>
          <a:bodyPr wrap="square" rtlCol="0">
            <a:spAutoFit/>
          </a:bodyPr>
          <a:lstStyle/>
          <a:p>
            <a:r>
              <a:rPr lang="en-US" sz="1400" dirty="0" smtClean="0"/>
              <a:t>On February 26, 2015 - NIH issued a notice to inform the community of a correction to the </a:t>
            </a:r>
            <a:r>
              <a:rPr lang="en-US" sz="1400" i="1" dirty="0" smtClean="0"/>
              <a:t>General Application Guide SF424 (R&amp;R) – Form C</a:t>
            </a:r>
            <a:r>
              <a:rPr lang="en-US" sz="1400" dirty="0" smtClean="0"/>
              <a:t> instructions under Section 4.8 – </a:t>
            </a:r>
            <a:br>
              <a:rPr lang="en-US" sz="1400" dirty="0" smtClean="0"/>
            </a:br>
            <a:endParaRPr lang="en-US" sz="1400" dirty="0" smtClean="0"/>
          </a:p>
          <a:p>
            <a:r>
              <a:rPr lang="en-US" sz="1400" b="1" u="sng" dirty="0" smtClean="0"/>
              <a:t>Submitting </a:t>
            </a:r>
            <a:r>
              <a:rPr lang="en-US" sz="1400" b="1" u="sng" dirty="0" err="1" smtClean="0"/>
              <a:t>Subaward</a:t>
            </a:r>
            <a:r>
              <a:rPr lang="en-US" sz="1400" b="1" u="sng" dirty="0" smtClean="0"/>
              <a:t> Budgets That are Not Active for All Periods of the Prime Grant:</a:t>
            </a:r>
          </a:p>
          <a:p>
            <a:endParaRPr lang="en-US" sz="500" dirty="0" smtClean="0"/>
          </a:p>
          <a:p>
            <a:r>
              <a:rPr lang="en-US" sz="1400" dirty="0" smtClean="0"/>
              <a:t>The updated instructions are to complete </a:t>
            </a:r>
            <a:r>
              <a:rPr lang="en-US" sz="1400" dirty="0"/>
              <a:t>all budget periods in the R&amp;R Budget form for your </a:t>
            </a:r>
            <a:r>
              <a:rPr lang="en-US" sz="1400" dirty="0" err="1"/>
              <a:t>subaward</a:t>
            </a:r>
            <a:r>
              <a:rPr lang="en-US" sz="1400" dirty="0"/>
              <a:t> budgets, aligning the budget </a:t>
            </a:r>
            <a:r>
              <a:rPr lang="en-US" sz="1400" b="1" dirty="0"/>
              <a:t>period </a:t>
            </a:r>
            <a:r>
              <a:rPr lang="en-US" sz="1400" b="1" dirty="0" smtClean="0"/>
              <a:t>numbers</a:t>
            </a:r>
            <a:r>
              <a:rPr lang="en-US" sz="1400" dirty="0" smtClean="0"/>
              <a:t> &amp; </a:t>
            </a:r>
            <a:r>
              <a:rPr lang="en-US" sz="1400" b="1" dirty="0"/>
              <a:t>start </a:t>
            </a:r>
            <a:r>
              <a:rPr lang="en-US" sz="1400" b="1" dirty="0" smtClean="0"/>
              <a:t>and </a:t>
            </a:r>
            <a:r>
              <a:rPr lang="en-US" sz="1400" b="1" dirty="0"/>
              <a:t>end dates </a:t>
            </a:r>
            <a:r>
              <a:rPr lang="en-US" sz="1400" dirty="0"/>
              <a:t>with the budget periods </a:t>
            </a:r>
            <a:r>
              <a:rPr lang="en-US" sz="1400" dirty="0" smtClean="0"/>
              <a:t>of </a:t>
            </a:r>
            <a:r>
              <a:rPr lang="en-US" sz="1400" dirty="0"/>
              <a:t>the </a:t>
            </a:r>
            <a:r>
              <a:rPr lang="en-US" sz="1400" dirty="0" smtClean="0"/>
              <a:t>prime.</a:t>
            </a:r>
          </a:p>
          <a:p>
            <a:endParaRPr lang="en-US" sz="500" dirty="0"/>
          </a:p>
          <a:p>
            <a:r>
              <a:rPr lang="en-US" sz="1400" dirty="0" smtClean="0"/>
              <a:t>For Example</a:t>
            </a:r>
            <a:r>
              <a:rPr lang="en-US" sz="1400" dirty="0"/>
              <a:t>: </a:t>
            </a:r>
            <a:endParaRPr lang="en-US" sz="1400" dirty="0" smtClean="0"/>
          </a:p>
          <a:p>
            <a:pPr marL="742950" lvl="1" indent="-285750">
              <a:buFont typeface="Arial" panose="020B0604020202020204" pitchFamily="34" charset="0"/>
              <a:buChar char="•"/>
            </a:pPr>
            <a:r>
              <a:rPr lang="en-US" sz="1400" dirty="0" smtClean="0"/>
              <a:t>The </a:t>
            </a:r>
            <a:r>
              <a:rPr lang="en-US" sz="1400" dirty="0"/>
              <a:t>prime fills out an R&amp;R Budget form with the following periods:</a:t>
            </a:r>
          </a:p>
          <a:p>
            <a:pPr marL="1085850" lvl="2" indent="-171450">
              <a:buFont typeface="Arial" panose="020B0604020202020204" pitchFamily="34" charset="0"/>
              <a:buChar char="•"/>
            </a:pPr>
            <a:r>
              <a:rPr lang="en-US" sz="1400" dirty="0"/>
              <a:t>period 1 - Jan 1, 2016 – Dec 31, 2016</a:t>
            </a:r>
          </a:p>
          <a:p>
            <a:pPr marL="1085850" lvl="2" indent="-171450">
              <a:buFont typeface="Arial" panose="020B0604020202020204" pitchFamily="34" charset="0"/>
              <a:buChar char="•"/>
            </a:pPr>
            <a:r>
              <a:rPr lang="en-US" sz="1400" dirty="0"/>
              <a:t>period 2 - Jan 1, 2017 – Dec 31, 2017</a:t>
            </a:r>
          </a:p>
          <a:p>
            <a:pPr marL="1085850" lvl="2" indent="-171450">
              <a:buFont typeface="Arial" panose="020B0604020202020204" pitchFamily="34" charset="0"/>
              <a:buChar char="•"/>
            </a:pPr>
            <a:r>
              <a:rPr lang="en-US" sz="1400" dirty="0"/>
              <a:t>period 3 - Jan 1, 2018 – Dec 31, 2018</a:t>
            </a:r>
          </a:p>
          <a:p>
            <a:pPr marL="1085850" lvl="2" indent="-171450">
              <a:buFont typeface="Arial" panose="020B0604020202020204" pitchFamily="34" charset="0"/>
              <a:buChar char="•"/>
            </a:pPr>
            <a:r>
              <a:rPr lang="en-US" sz="1400" dirty="0"/>
              <a:t>period 4 - Jan 1, 2019 – Dec 31, 2019</a:t>
            </a:r>
          </a:p>
          <a:p>
            <a:pPr marL="1085850" lvl="2" indent="-171450">
              <a:buFont typeface="Arial" panose="020B0604020202020204" pitchFamily="34" charset="0"/>
              <a:buChar char="•"/>
            </a:pPr>
            <a:r>
              <a:rPr lang="en-US" sz="1400" dirty="0"/>
              <a:t>period 5 - Jan 1, 2020 – Dec 31, </a:t>
            </a:r>
            <a:r>
              <a:rPr lang="en-US" sz="1400" dirty="0" smtClean="0"/>
              <a:t>2020</a:t>
            </a:r>
          </a:p>
          <a:p>
            <a:pPr marL="1085850" lvl="2" indent="-171450">
              <a:buFont typeface="Arial" panose="020B0604020202020204" pitchFamily="34" charset="0"/>
              <a:buChar char="•"/>
            </a:pPr>
            <a:endParaRPr lang="en-US" sz="500" dirty="0"/>
          </a:p>
          <a:p>
            <a:pPr marL="742950" lvl="1" indent="-285750">
              <a:buFont typeface="Arial" panose="020B0604020202020204" pitchFamily="34" charset="0"/>
              <a:buChar char="•"/>
            </a:pPr>
            <a:r>
              <a:rPr lang="en-US" sz="1400" b="1" dirty="0"/>
              <a:t>The budget period numbers and dates should be the same in the R&amp;R Budget forms for the </a:t>
            </a:r>
            <a:r>
              <a:rPr lang="en-US" sz="1400" b="1" dirty="0" err="1"/>
              <a:t>subawards</a:t>
            </a:r>
            <a:r>
              <a:rPr lang="en-US" sz="1400" b="1" dirty="0" smtClean="0"/>
              <a:t>. </a:t>
            </a:r>
          </a:p>
        </p:txBody>
      </p:sp>
    </p:spTree>
    <p:extLst>
      <p:ext uri="{BB962C8B-B14F-4D97-AF65-F5344CB8AC3E}">
        <p14:creationId xmlns:p14="http://schemas.microsoft.com/office/powerpoint/2010/main" val="152024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Update</a:t>
            </a:r>
            <a:br>
              <a:rPr lang="en-US" sz="3600" dirty="0"/>
            </a:br>
            <a:r>
              <a:rPr lang="en-US" sz="3600" dirty="0"/>
              <a:t>NSF / Grants.gov Submissions</a:t>
            </a:r>
          </a:p>
        </p:txBody>
      </p:sp>
      <p:sp>
        <p:nvSpPr>
          <p:cNvPr id="5" name="TextBox 4"/>
          <p:cNvSpPr txBox="1"/>
          <p:nvPr/>
        </p:nvSpPr>
        <p:spPr>
          <a:xfrm>
            <a:off x="734569" y="1683960"/>
            <a:ext cx="7467600" cy="2369880"/>
          </a:xfrm>
          <a:prstGeom prst="rect">
            <a:avLst/>
          </a:prstGeom>
          <a:noFill/>
        </p:spPr>
        <p:txBody>
          <a:bodyPr wrap="square" rtlCol="0">
            <a:spAutoFit/>
          </a:bodyPr>
          <a:lstStyle/>
          <a:p>
            <a:r>
              <a:rPr lang="en-US" sz="2000" dirty="0" err="1"/>
              <a:t>Coeus</a:t>
            </a:r>
            <a:r>
              <a:rPr lang="en-US" sz="2000" dirty="0"/>
              <a:t> updates to accommodate the New NSF Cover Page:</a:t>
            </a:r>
          </a:p>
          <a:p>
            <a:endParaRPr lang="en-US" sz="500" b="1" u="sng" dirty="0" smtClean="0">
              <a:cs typeface="Arial" panose="020B0604020202020204" pitchFamily="34" charset="0"/>
            </a:endParaRPr>
          </a:p>
          <a:p>
            <a:endParaRPr lang="en-US" sz="500" b="1" u="sng" dirty="0">
              <a:cs typeface="Arial" panose="020B0604020202020204" pitchFamily="34" charset="0"/>
            </a:endParaRPr>
          </a:p>
          <a:p>
            <a:pPr marL="347472" indent="-347472">
              <a:buFont typeface="Arial" pitchFamily="34" charset="0"/>
              <a:buChar char="•"/>
            </a:pPr>
            <a:r>
              <a:rPr lang="en-US" sz="1900" b="1" dirty="0" smtClean="0">
                <a:cs typeface="Arial" panose="020B0604020202020204" pitchFamily="34" charset="0"/>
              </a:rPr>
              <a:t>New NSF questionnaire -  </a:t>
            </a:r>
            <a:r>
              <a:rPr lang="en-US" sz="1900" b="1" i="1" dirty="0" smtClean="0">
                <a:cs typeface="Arial" panose="020B0604020202020204" pitchFamily="34" charset="0"/>
              </a:rPr>
              <a:t>NSF Cover Page 1.6 </a:t>
            </a:r>
          </a:p>
          <a:p>
            <a:pPr marL="804672" lvl="1" indent="-347472">
              <a:buFont typeface="Arial" pitchFamily="34" charset="0"/>
              <a:buChar char="•"/>
            </a:pPr>
            <a:r>
              <a:rPr lang="en-US" sz="1900" dirty="0" smtClean="0">
                <a:cs typeface="Arial" panose="020B0604020202020204" pitchFamily="34" charset="0"/>
              </a:rPr>
              <a:t>New drop-down field for Funding Mechanism</a:t>
            </a:r>
          </a:p>
          <a:p>
            <a:pPr lvl="1"/>
            <a:endParaRPr lang="en-US" sz="1900" dirty="0" smtClean="0">
              <a:cs typeface="Arial" panose="020B0604020202020204" pitchFamily="34" charset="0"/>
            </a:endParaRPr>
          </a:p>
          <a:p>
            <a:endParaRPr lang="en-US" sz="500" dirty="0">
              <a:cs typeface="Arial" panose="020B0604020202020204" pitchFamily="34" charset="0"/>
            </a:endParaRPr>
          </a:p>
          <a:p>
            <a:pPr marL="347472" indent="-347472"/>
            <a:endParaRPr lang="en-US" sz="1900" dirty="0">
              <a:cs typeface="Arial" panose="020B0604020202020204" pitchFamily="34" charset="0"/>
            </a:endParaRPr>
          </a:p>
          <a:p>
            <a:pPr marL="347472" indent="-347472"/>
            <a:r>
              <a:rPr lang="en-US" sz="1900" b="1" dirty="0" smtClean="0">
                <a:cs typeface="Arial" panose="020B0604020202020204" pitchFamily="34" charset="0"/>
              </a:rPr>
              <a:t> </a:t>
            </a:r>
            <a:endParaRPr lang="en-US" sz="1900" b="1" dirty="0">
              <a:cs typeface="Arial" panose="020B0604020202020204" pitchFamily="34" charset="0"/>
            </a:endParaRPr>
          </a:p>
          <a:p>
            <a:endParaRPr lang="en-US" dirty="0"/>
          </a:p>
        </p:txBody>
      </p:sp>
      <p:pic>
        <p:nvPicPr>
          <p:cNvPr id="1028" name="Picture 4" descr="C:\Users\jquinn\AppData\Local\Temp\SNAGHTML6c71e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3" y="2743200"/>
            <a:ext cx="8125968" cy="1653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498770"/>
            <a:ext cx="393801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New Narrative / Attachment Types</a:t>
            </a:r>
          </a:p>
          <a:p>
            <a:pPr marL="742950" lvl="1" indent="-285750">
              <a:buFont typeface="Arial" panose="020B0604020202020204" pitchFamily="34" charset="0"/>
              <a:buChar char="•"/>
            </a:pPr>
            <a:r>
              <a:rPr lang="en-US" dirty="0" smtClean="0"/>
              <a:t>NSF_DATAMANAGEMENT_PLAN</a:t>
            </a:r>
          </a:p>
          <a:p>
            <a:pPr marL="742950" lvl="1" indent="-285750">
              <a:buFont typeface="Arial" panose="020B0604020202020204" pitchFamily="34" charset="0"/>
              <a:buChar char="•"/>
            </a:pPr>
            <a:r>
              <a:rPr lang="en-US" dirty="0" smtClean="0"/>
              <a:t>NSF_MENTORING_PLAN</a:t>
            </a:r>
          </a:p>
          <a:p>
            <a:pPr marL="742950" lvl="1" indent="-285750">
              <a:buFont typeface="Arial" panose="020B0604020202020204" pitchFamily="34" charset="0"/>
              <a:buChar char="•"/>
            </a:pPr>
            <a:endParaRPr lang="en-US" dirty="0"/>
          </a:p>
        </p:txBody>
      </p:sp>
      <p:pic>
        <p:nvPicPr>
          <p:cNvPr id="1030" name="Picture 6" descr="C:\Users\jquinn\AppData\Local\Temp\SNAGHTML6cc35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880" y="5098934"/>
            <a:ext cx="435292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6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Update</a:t>
            </a:r>
            <a:br>
              <a:rPr lang="en-US" sz="3600" dirty="0"/>
            </a:br>
            <a:r>
              <a:rPr lang="en-US" sz="3600" dirty="0"/>
              <a:t>NSF / Grants.gov Submissions</a:t>
            </a:r>
          </a:p>
        </p:txBody>
      </p:sp>
      <p:sp>
        <p:nvSpPr>
          <p:cNvPr id="5" name="TextBox 4"/>
          <p:cNvSpPr txBox="1"/>
          <p:nvPr/>
        </p:nvSpPr>
        <p:spPr>
          <a:xfrm>
            <a:off x="990600" y="1828801"/>
            <a:ext cx="7315200" cy="830997"/>
          </a:xfrm>
          <a:prstGeom prst="rect">
            <a:avLst/>
          </a:prstGeom>
          <a:noFill/>
        </p:spPr>
        <p:txBody>
          <a:bodyPr wrap="square" rtlCol="0">
            <a:spAutoFit/>
          </a:bodyPr>
          <a:lstStyle/>
          <a:p>
            <a:r>
              <a:rPr lang="en-US" sz="2400" dirty="0" smtClean="0"/>
              <a:t>The NSF Grants.gov Instructions have been updated:</a:t>
            </a:r>
          </a:p>
          <a:p>
            <a:r>
              <a:rPr lang="en-US" sz="2400" dirty="0" smtClean="0"/>
              <a:t> </a:t>
            </a:r>
            <a:r>
              <a:rPr lang="en-US" sz="2400" dirty="0" smtClean="0">
                <a:hlinkClick r:id="rId2"/>
              </a:rPr>
              <a:t>NSF Grants.gov Application Guide </a:t>
            </a:r>
            <a:r>
              <a:rPr lang="en-US" sz="2400" dirty="0" smtClean="0"/>
              <a:t>– Effective 12/26/15.</a:t>
            </a:r>
            <a:endParaRPr lang="en-US" sz="2400" dirty="0"/>
          </a:p>
        </p:txBody>
      </p:sp>
    </p:spTree>
    <p:extLst>
      <p:ext uri="{BB962C8B-B14F-4D97-AF65-F5344CB8AC3E}">
        <p14:creationId xmlns:p14="http://schemas.microsoft.com/office/powerpoint/2010/main" val="1798623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676400"/>
            <a:ext cx="7467600" cy="4555093"/>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De-activating Fields on the Other Tab (Premium) / Others Screen (Lite)</a:t>
            </a:r>
          </a:p>
          <a:p>
            <a:endParaRPr lang="en-US" sz="2400" dirty="0" smtClean="0"/>
          </a:p>
          <a:p>
            <a:r>
              <a:rPr lang="en-US" sz="2400" dirty="0" smtClean="0"/>
              <a:t>The following fields have been inactivated and will no longer be required to complete on the proposal submission:</a:t>
            </a:r>
            <a:br>
              <a:rPr lang="en-US" sz="2400" dirty="0" smtClean="0"/>
            </a:br>
            <a:endParaRPr lang="en-US" sz="2400" dirty="0" smtClean="0"/>
          </a:p>
          <a:p>
            <a:pPr marL="800100" lvl="1" indent="-342900">
              <a:buFont typeface="Arial" panose="020B0604020202020204" pitchFamily="34" charset="0"/>
              <a:buChar char="•"/>
            </a:pPr>
            <a:r>
              <a:rPr lang="en-US" sz="2400" dirty="0" smtClean="0"/>
              <a:t>Number of Grad Students</a:t>
            </a:r>
          </a:p>
          <a:p>
            <a:pPr marL="800100" lvl="1" indent="-342900">
              <a:buFont typeface="Arial" panose="020B0604020202020204" pitchFamily="34" charset="0"/>
              <a:buChar char="•"/>
            </a:pPr>
            <a:r>
              <a:rPr lang="en-US" sz="2400" dirty="0" smtClean="0"/>
              <a:t>Other Fees</a:t>
            </a:r>
          </a:p>
          <a:p>
            <a:pPr marL="800100" lvl="1" indent="-342900">
              <a:buFont typeface="Arial" panose="020B0604020202020204" pitchFamily="34" charset="0"/>
              <a:buChar char="•"/>
            </a:pPr>
            <a:r>
              <a:rPr lang="en-US" sz="2400" dirty="0" smtClean="0"/>
              <a:t>Stipend</a:t>
            </a:r>
          </a:p>
          <a:p>
            <a:pPr marL="800100" lvl="1" indent="-342900">
              <a:buFont typeface="Arial" panose="020B0604020202020204" pitchFamily="34" charset="0"/>
              <a:buChar char="•"/>
            </a:pPr>
            <a:r>
              <a:rPr lang="en-US" sz="2400" dirty="0" smtClean="0"/>
              <a:t>Student Tuition</a:t>
            </a:r>
          </a:p>
          <a:p>
            <a:endParaRPr lang="en-US" dirty="0"/>
          </a:p>
        </p:txBody>
      </p:sp>
    </p:spTree>
    <p:extLst>
      <p:ext uri="{BB962C8B-B14F-4D97-AF65-F5344CB8AC3E}">
        <p14:creationId xmlns:p14="http://schemas.microsoft.com/office/powerpoint/2010/main" val="1563763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6" y="1606713"/>
            <a:ext cx="3886200" cy="29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78325"/>
            <a:ext cx="4572000" cy="310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672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676400"/>
            <a:ext cx="7467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If a Proposal Development record is “In </a:t>
            </a:r>
            <a:r>
              <a:rPr lang="en-US" sz="2400" dirty="0" smtClean="0"/>
              <a:t>Progress</a:t>
            </a:r>
            <a:r>
              <a:rPr lang="en-US" sz="2400" dirty="0"/>
              <a:t>”, when the fields are deactivated , they will still appear in </a:t>
            </a:r>
            <a:r>
              <a:rPr lang="en-US" sz="2400" dirty="0" smtClean="0"/>
              <a:t>the </a:t>
            </a:r>
            <a:r>
              <a:rPr lang="en-US" sz="2400" dirty="0"/>
              <a:t>record. </a:t>
            </a:r>
            <a:r>
              <a:rPr lang="en-US" sz="2400" dirty="0" smtClean="0"/>
              <a:t> The </a:t>
            </a:r>
            <a:r>
              <a:rPr lang="en-US" sz="2400" dirty="0"/>
              <a:t>validations will no longer be run against these fields and you can submit without entering </a:t>
            </a:r>
            <a:r>
              <a:rPr lang="en-US" sz="2400" dirty="0" smtClean="0"/>
              <a:t>information.</a:t>
            </a:r>
            <a:br>
              <a:rPr lang="en-US" sz="2400" dirty="0" smtClean="0"/>
            </a:br>
            <a:endParaRPr lang="en-US" sz="2400" dirty="0" smtClean="0"/>
          </a:p>
          <a:p>
            <a:pPr marL="342900" indent="-342900">
              <a:buFont typeface="Arial" panose="020B0604020202020204" pitchFamily="34" charset="0"/>
              <a:buChar char="•"/>
            </a:pPr>
            <a:r>
              <a:rPr lang="en-US" sz="2400" dirty="0" smtClean="0"/>
              <a:t>If you copy a proposal an older proposal with all the data elements already completed, they will copy over on the new proposal.  You can delete the data in the unrequired fields.</a:t>
            </a:r>
            <a:endParaRPr lang="en-US" sz="2400" dirty="0"/>
          </a:p>
        </p:txBody>
      </p:sp>
    </p:spTree>
    <p:extLst>
      <p:ext uri="{BB962C8B-B14F-4D97-AF65-F5344CB8AC3E}">
        <p14:creationId xmlns:p14="http://schemas.microsoft.com/office/powerpoint/2010/main" val="20606908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676400"/>
            <a:ext cx="7467600" cy="523220"/>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Change to wording of </a:t>
            </a:r>
            <a:r>
              <a:rPr lang="en-US" sz="2800" b="1" u="sng" dirty="0" smtClean="0">
                <a:solidFill>
                  <a:srgbClr val="C00000"/>
                </a:solidFill>
              </a:rPr>
              <a:t>Yes / No Question 0B16</a:t>
            </a:r>
          </a:p>
        </p:txBody>
      </p:sp>
      <p:graphicFrame>
        <p:nvGraphicFramePr>
          <p:cNvPr id="4" name="Table 3"/>
          <p:cNvGraphicFramePr>
            <a:graphicFrameLocks noGrp="1"/>
          </p:cNvGraphicFramePr>
          <p:nvPr>
            <p:extLst/>
          </p:nvPr>
        </p:nvGraphicFramePr>
        <p:xfrm>
          <a:off x="990600" y="2667000"/>
          <a:ext cx="7315200" cy="2133600"/>
        </p:xfrm>
        <a:graphic>
          <a:graphicData uri="http://schemas.openxmlformats.org/drawingml/2006/table">
            <a:tbl>
              <a:tblPr firstRow="1" bandRow="1">
                <a:tableStyleId>{5C22544A-7EE6-4342-B048-85BDC9FD1C3A}</a:tableStyleId>
              </a:tblPr>
              <a:tblGrid>
                <a:gridCol w="7315200"/>
              </a:tblGrid>
              <a:tr h="495300">
                <a:tc>
                  <a:txBody>
                    <a:bodyPr/>
                    <a:lstStyle/>
                    <a:p>
                      <a:r>
                        <a:rPr lang="en-US" sz="2000" dirty="0" smtClean="0"/>
                        <a:t>Current Wording</a:t>
                      </a:r>
                      <a:endParaRPr lang="en-US" sz="2000" dirty="0"/>
                    </a:p>
                  </a:txBody>
                  <a:tcPr/>
                </a:tc>
              </a:tr>
              <a:tr h="163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dk1"/>
                          </a:solidFill>
                          <a:effectLst/>
                          <a:latin typeface="+mn-lt"/>
                          <a:ea typeface="+mn-ea"/>
                          <a:cs typeface="+mn-cs"/>
                        </a:rPr>
                        <a:t>Is the maximum F&amp;A rate allowed by the sponsor? (If No, this is considered cost sharing / PI Consideration)?</a:t>
                      </a:r>
                      <a:endParaRPr lang="en-US" sz="2400" dirty="0" smtClean="0">
                        <a:effectLst/>
                      </a:endParaRPr>
                    </a:p>
                  </a:txBody>
                  <a:tcPr/>
                </a:tc>
              </a:tr>
            </a:tbl>
          </a:graphicData>
        </a:graphic>
      </p:graphicFrame>
    </p:spTree>
    <p:extLst>
      <p:ext uri="{BB962C8B-B14F-4D97-AF65-F5344CB8AC3E}">
        <p14:creationId xmlns:p14="http://schemas.microsoft.com/office/powerpoint/2010/main" val="4084295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676400"/>
            <a:ext cx="7467600" cy="523220"/>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Change to wording of </a:t>
            </a:r>
            <a:r>
              <a:rPr lang="en-US" sz="2800" b="1" u="sng" dirty="0" smtClean="0">
                <a:solidFill>
                  <a:srgbClr val="C00000"/>
                </a:solidFill>
              </a:rPr>
              <a:t>Yes / No Question 0B16</a:t>
            </a:r>
          </a:p>
        </p:txBody>
      </p:sp>
      <p:graphicFrame>
        <p:nvGraphicFramePr>
          <p:cNvPr id="4" name="Table 3"/>
          <p:cNvGraphicFramePr>
            <a:graphicFrameLocks noGrp="1"/>
          </p:cNvGraphicFramePr>
          <p:nvPr>
            <p:extLst/>
          </p:nvPr>
        </p:nvGraphicFramePr>
        <p:xfrm>
          <a:off x="914400" y="2743200"/>
          <a:ext cx="7315200" cy="2621280"/>
        </p:xfrm>
        <a:graphic>
          <a:graphicData uri="http://schemas.openxmlformats.org/drawingml/2006/table">
            <a:tbl>
              <a:tblPr firstRow="1" bandRow="1">
                <a:tableStyleId>{5C22544A-7EE6-4342-B048-85BDC9FD1C3A}</a:tableStyleId>
              </a:tblPr>
              <a:tblGrid>
                <a:gridCol w="7315200"/>
              </a:tblGrid>
              <a:tr h="370840">
                <a:tc>
                  <a:txBody>
                    <a:bodyPr/>
                    <a:lstStyle/>
                    <a:p>
                      <a:r>
                        <a:rPr lang="en-US" sz="2000" dirty="0" smtClean="0"/>
                        <a:t>New Wording</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dk1"/>
                          </a:solidFill>
                          <a:effectLst/>
                          <a:latin typeface="+mn-lt"/>
                          <a:ea typeface="+mn-ea"/>
                          <a:cs typeface="+mn-cs"/>
                        </a:rPr>
                        <a:t>Is the F&amp;A rate applied in the proposal budget the maximum F&amp;A rate allowed by the sponsor?  </a:t>
                      </a:r>
                      <a:br>
                        <a:rPr lang="en-US" sz="2400" b="0" i="0" u="none" strike="noStrike" kern="1200" dirty="0" smtClean="0">
                          <a:solidFill>
                            <a:schemeClr val="dk1"/>
                          </a:solidFill>
                          <a:effectLst/>
                          <a:latin typeface="+mn-lt"/>
                          <a:ea typeface="+mn-ea"/>
                          <a:cs typeface="+mn-cs"/>
                        </a:rPr>
                      </a:br>
                      <a:r>
                        <a:rPr lang="en-US" sz="2400" b="0" i="0" u="none" strike="noStrike" kern="1200" dirty="0" smtClean="0">
                          <a:solidFill>
                            <a:schemeClr val="dk1"/>
                          </a:solidFill>
                          <a:effectLst/>
                          <a:latin typeface="+mn-lt"/>
                          <a:ea typeface="+mn-ea"/>
                          <a:cs typeface="+mn-cs"/>
                        </a:rPr>
                        <a:t/>
                      </a:r>
                      <a:br>
                        <a:rPr lang="en-US" sz="2400" b="0" i="0" u="none" strike="noStrike" kern="1200" dirty="0" smtClean="0">
                          <a:solidFill>
                            <a:schemeClr val="dk1"/>
                          </a:solidFill>
                          <a:effectLst/>
                          <a:latin typeface="+mn-lt"/>
                          <a:ea typeface="+mn-ea"/>
                          <a:cs typeface="+mn-cs"/>
                        </a:rPr>
                      </a:br>
                      <a:r>
                        <a:rPr lang="en-US" sz="2400" b="0" i="0" u="none" strike="noStrike" kern="1200" dirty="0" smtClean="0">
                          <a:solidFill>
                            <a:schemeClr val="dk1"/>
                          </a:solidFill>
                          <a:effectLst/>
                          <a:latin typeface="+mn-lt"/>
                          <a:ea typeface="+mn-ea"/>
                          <a:cs typeface="+mn-cs"/>
                        </a:rPr>
                        <a:t>(Note:  If the Sponsor does not allow F&amp;A the answer is Yes).</a:t>
                      </a:r>
                      <a:endParaRPr lang="en-US" sz="2400" dirty="0" smtClean="0">
                        <a:effectLst/>
                      </a:endParaRPr>
                    </a:p>
                    <a:p>
                      <a:endParaRPr lang="en-US" sz="2000" dirty="0"/>
                    </a:p>
                  </a:txBody>
                  <a:tcPr/>
                </a:tc>
              </a:tr>
            </a:tbl>
          </a:graphicData>
        </a:graphic>
      </p:graphicFrame>
    </p:spTree>
    <p:extLst>
      <p:ext uri="{BB962C8B-B14F-4D97-AF65-F5344CB8AC3E}">
        <p14:creationId xmlns:p14="http://schemas.microsoft.com/office/powerpoint/2010/main" val="3115160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524000"/>
            <a:ext cx="7467600"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Change to wording in the </a:t>
            </a:r>
            <a:br>
              <a:rPr lang="en-US" sz="2800" b="1" dirty="0" smtClean="0">
                <a:solidFill>
                  <a:srgbClr val="C00000"/>
                </a:solidFill>
              </a:rPr>
            </a:br>
            <a:r>
              <a:rPr lang="en-US" sz="2800" b="1" u="sng" dirty="0" smtClean="0">
                <a:solidFill>
                  <a:srgbClr val="C00000"/>
                </a:solidFill>
              </a:rPr>
              <a:t>Cost Sharing – Direct Cost Questionnaire</a:t>
            </a:r>
          </a:p>
        </p:txBody>
      </p:sp>
      <p:graphicFrame>
        <p:nvGraphicFramePr>
          <p:cNvPr id="4" name="Table 3"/>
          <p:cNvGraphicFramePr>
            <a:graphicFrameLocks noGrp="1"/>
          </p:cNvGraphicFramePr>
          <p:nvPr>
            <p:extLst/>
          </p:nvPr>
        </p:nvGraphicFramePr>
        <p:xfrm>
          <a:off x="990600" y="2667000"/>
          <a:ext cx="7239000" cy="3048000"/>
        </p:xfrm>
        <a:graphic>
          <a:graphicData uri="http://schemas.openxmlformats.org/drawingml/2006/table">
            <a:tbl>
              <a:tblPr firstRow="1" bandRow="1">
                <a:tableStyleId>{5C22544A-7EE6-4342-B048-85BDC9FD1C3A}</a:tableStyleId>
              </a:tblPr>
              <a:tblGrid>
                <a:gridCol w="7239000"/>
              </a:tblGrid>
              <a:tr h="370840">
                <a:tc>
                  <a:txBody>
                    <a:bodyPr/>
                    <a:lstStyle/>
                    <a:p>
                      <a:r>
                        <a:rPr lang="en-US" sz="2000" dirty="0" smtClean="0"/>
                        <a:t>Current Wording</a:t>
                      </a:r>
                      <a:endParaRPr lang="en-US" sz="2000" dirty="0"/>
                    </a:p>
                  </a:txBody>
                  <a:tcPr/>
                </a:tc>
              </a:tr>
              <a:tr h="370840">
                <a:tc>
                  <a:txBody>
                    <a:bodyPr/>
                    <a:lstStyle/>
                    <a:p>
                      <a:pPr rtl="0"/>
                      <a:r>
                        <a:rPr lang="en-US" sz="2400" b="0" i="0" u="none" strike="noStrike" kern="1200" dirty="0" smtClean="0">
                          <a:solidFill>
                            <a:schemeClr val="dk1"/>
                          </a:solidFill>
                          <a:effectLst/>
                          <a:latin typeface="+mn-lt"/>
                          <a:ea typeface="+mn-ea"/>
                          <a:cs typeface="+mn-cs"/>
                        </a:rPr>
                        <a:t>Cost Sharing has been identified in this proposal; is any of it considered IN KIND Contributions?</a:t>
                      </a:r>
                      <a:br>
                        <a:rPr lang="en-US" sz="2400" b="0" i="0" u="none" strike="noStrike" kern="1200" dirty="0" smtClean="0">
                          <a:solidFill>
                            <a:schemeClr val="dk1"/>
                          </a:solidFill>
                          <a:effectLst/>
                          <a:latin typeface="+mn-lt"/>
                          <a:ea typeface="+mn-ea"/>
                          <a:cs typeface="+mn-cs"/>
                        </a:rPr>
                      </a:br>
                      <a:endParaRPr lang="en-US" sz="2400" dirty="0" smtClean="0">
                        <a:effectLst/>
                      </a:endParaRPr>
                    </a:p>
                    <a:p>
                      <a:r>
                        <a:rPr lang="en-US" sz="2400" b="0" i="0" u="none" strike="noStrike" kern="1200" dirty="0" smtClean="0">
                          <a:solidFill>
                            <a:schemeClr val="dk1"/>
                          </a:solidFill>
                          <a:effectLst/>
                          <a:latin typeface="+mn-lt"/>
                          <a:ea typeface="+mn-ea"/>
                          <a:cs typeface="+mn-cs"/>
                        </a:rPr>
                        <a:t>(Note: All IN KIND Contributions must be captured in detail on the Cost Sharing Commitment Form which must be approved and included in the Narrative Section of this Proposal).</a:t>
                      </a:r>
                      <a:endParaRPr lang="en-US" sz="2400" dirty="0" smtClean="0">
                        <a:effectLst/>
                      </a:endParaRPr>
                    </a:p>
                  </a:txBody>
                  <a:tcPr/>
                </a:tc>
              </a:tr>
            </a:tbl>
          </a:graphicData>
        </a:graphic>
      </p:graphicFrame>
    </p:spTree>
    <p:extLst>
      <p:ext uri="{BB962C8B-B14F-4D97-AF65-F5344CB8AC3E}">
        <p14:creationId xmlns:p14="http://schemas.microsoft.com/office/powerpoint/2010/main" val="3866646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Updates to Proposal Development</a:t>
            </a:r>
            <a:endParaRPr lang="en-US" sz="3600" dirty="0"/>
          </a:p>
        </p:txBody>
      </p:sp>
      <p:sp>
        <p:nvSpPr>
          <p:cNvPr id="5" name="TextBox 4"/>
          <p:cNvSpPr txBox="1"/>
          <p:nvPr/>
        </p:nvSpPr>
        <p:spPr>
          <a:xfrm>
            <a:off x="762000" y="1524000"/>
            <a:ext cx="7467600"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Change to wording in the </a:t>
            </a:r>
            <a:br>
              <a:rPr lang="en-US" sz="2800" b="1" dirty="0" smtClean="0">
                <a:solidFill>
                  <a:srgbClr val="C00000"/>
                </a:solidFill>
              </a:rPr>
            </a:br>
            <a:r>
              <a:rPr lang="en-US" sz="2800" b="1" u="sng" dirty="0" smtClean="0">
                <a:solidFill>
                  <a:srgbClr val="C00000"/>
                </a:solidFill>
              </a:rPr>
              <a:t>Cost Sharing – Direct Cost Questionnaire</a:t>
            </a:r>
          </a:p>
        </p:txBody>
      </p:sp>
      <p:graphicFrame>
        <p:nvGraphicFramePr>
          <p:cNvPr id="4" name="Table 3"/>
          <p:cNvGraphicFramePr>
            <a:graphicFrameLocks noGrp="1"/>
          </p:cNvGraphicFramePr>
          <p:nvPr>
            <p:extLst/>
          </p:nvPr>
        </p:nvGraphicFramePr>
        <p:xfrm>
          <a:off x="762000" y="2651760"/>
          <a:ext cx="7543800" cy="3896764"/>
        </p:xfrm>
        <a:graphic>
          <a:graphicData uri="http://schemas.openxmlformats.org/drawingml/2006/table">
            <a:tbl>
              <a:tblPr firstRow="1" bandRow="1">
                <a:tableStyleId>{5C22544A-7EE6-4342-B048-85BDC9FD1C3A}</a:tableStyleId>
              </a:tblPr>
              <a:tblGrid>
                <a:gridCol w="7543800"/>
              </a:tblGrid>
              <a:tr h="452524">
                <a:tc>
                  <a:txBody>
                    <a:bodyPr/>
                    <a:lstStyle/>
                    <a:p>
                      <a:r>
                        <a:rPr lang="en-US" sz="2000" dirty="0" smtClean="0"/>
                        <a:t>New Wording</a:t>
                      </a:r>
                      <a:endParaRPr lang="en-US" sz="2000" dirty="0"/>
                    </a:p>
                  </a:txBody>
                  <a:tcPr/>
                </a:tc>
              </a:tr>
              <a:tr h="2610716">
                <a:tc>
                  <a:txBody>
                    <a:bodyPr/>
                    <a:lstStyle/>
                    <a:p>
                      <a:pPr rtl="0"/>
                      <a:r>
                        <a:rPr lang="en-US" sz="2000" b="0" i="0" u="none" strike="noStrike" kern="1200" dirty="0" smtClean="0">
                          <a:solidFill>
                            <a:schemeClr val="dk1"/>
                          </a:solidFill>
                          <a:effectLst/>
                          <a:latin typeface="+mn-lt"/>
                          <a:ea typeface="+mn-ea"/>
                          <a:cs typeface="+mn-cs"/>
                        </a:rPr>
                        <a:t>Does the Proposal have IN KIND Contributions? </a:t>
                      </a:r>
                      <a:br>
                        <a:rPr lang="en-US" sz="2000" b="0" i="0" u="none" strike="noStrike" kern="1200" dirty="0" smtClean="0">
                          <a:solidFill>
                            <a:schemeClr val="dk1"/>
                          </a:solidFill>
                          <a:effectLst/>
                          <a:latin typeface="+mn-lt"/>
                          <a:ea typeface="+mn-ea"/>
                          <a:cs typeface="+mn-cs"/>
                        </a:rPr>
                      </a:br>
                      <a:r>
                        <a:rPr lang="en-US" sz="2000" b="0" i="0" u="none" strike="noStrike" kern="1200" dirty="0" smtClean="0">
                          <a:solidFill>
                            <a:schemeClr val="dk1"/>
                          </a:solidFill>
                          <a:effectLst/>
                          <a:latin typeface="+mn-lt"/>
                          <a:ea typeface="+mn-ea"/>
                          <a:cs typeface="+mn-cs"/>
                        </a:rPr>
                        <a:t/>
                      </a:r>
                      <a:br>
                        <a:rPr lang="en-US" sz="2000" b="0" i="0" u="none" strike="noStrike" kern="1200" dirty="0" smtClean="0">
                          <a:solidFill>
                            <a:schemeClr val="dk1"/>
                          </a:solidFill>
                          <a:effectLst/>
                          <a:latin typeface="+mn-lt"/>
                          <a:ea typeface="+mn-ea"/>
                          <a:cs typeface="+mn-cs"/>
                        </a:rPr>
                      </a:br>
                      <a:r>
                        <a:rPr lang="en-US" sz="2000" b="0" i="0" u="none" strike="noStrike" kern="1200" dirty="0" smtClean="0">
                          <a:solidFill>
                            <a:schemeClr val="dk1"/>
                          </a:solidFill>
                          <a:effectLst/>
                          <a:latin typeface="+mn-lt"/>
                          <a:ea typeface="+mn-ea"/>
                          <a:cs typeface="+mn-cs"/>
                        </a:rPr>
                        <a:t>Please select Yes if your proposal has contributions for project costs that are not requested from the sponsor and are not funded by a Cost Center.  </a:t>
                      </a:r>
                      <a:endParaRPr lang="en-US" sz="2000" dirty="0" smtClean="0">
                        <a:effectLst/>
                      </a:endParaRPr>
                    </a:p>
                    <a:p>
                      <a:pPr rtl="0"/>
                      <a:r>
                        <a:rPr lang="en-US" sz="2000" b="0" i="0" u="none" strike="noStrike" kern="1200" dirty="0" smtClean="0">
                          <a:solidFill>
                            <a:schemeClr val="dk1"/>
                          </a:solidFill>
                          <a:effectLst/>
                          <a:latin typeface="+mn-lt"/>
                          <a:ea typeface="+mn-ea"/>
                          <a:cs typeface="+mn-cs"/>
                        </a:rPr>
                        <a:t>*Salary dollars over the sponsor’s salary cap are NOT considered  IN KIND Contributions*</a:t>
                      </a:r>
                      <a:br>
                        <a:rPr lang="en-US" sz="2000" b="0" i="0" u="none" strike="noStrike" kern="1200" dirty="0" smtClean="0">
                          <a:solidFill>
                            <a:schemeClr val="dk1"/>
                          </a:solidFill>
                          <a:effectLst/>
                          <a:latin typeface="+mn-lt"/>
                          <a:ea typeface="+mn-ea"/>
                          <a:cs typeface="+mn-cs"/>
                        </a:rPr>
                      </a:br>
                      <a:endParaRPr lang="en-US" sz="2000" dirty="0" smtClean="0">
                        <a:effectLst/>
                      </a:endParaRPr>
                    </a:p>
                    <a:p>
                      <a:r>
                        <a:rPr lang="en-US" sz="2000" b="0" i="0" u="none" strike="noStrike" kern="1200" dirty="0" smtClean="0">
                          <a:solidFill>
                            <a:schemeClr val="dk1"/>
                          </a:solidFill>
                          <a:effectLst/>
                          <a:latin typeface="+mn-lt"/>
                          <a:ea typeface="+mn-ea"/>
                          <a:cs typeface="+mn-cs"/>
                        </a:rPr>
                        <a:t>(Note: All IN KIND Contributions must be captured in detail on the Cost Sharing Commitment Form which must be approved and included in the Narrative Section of this Proposal).</a:t>
                      </a:r>
                      <a:endParaRPr lang="en-US" sz="2000" dirty="0"/>
                    </a:p>
                  </a:txBody>
                  <a:tcPr/>
                </a:tc>
              </a:tr>
            </a:tbl>
          </a:graphicData>
        </a:graphic>
      </p:graphicFrame>
    </p:spTree>
    <p:extLst>
      <p:ext uri="{BB962C8B-B14F-4D97-AF65-F5344CB8AC3E}">
        <p14:creationId xmlns:p14="http://schemas.microsoft.com/office/powerpoint/2010/main" val="1348788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Bug in </a:t>
            </a:r>
            <a:r>
              <a:rPr lang="en-US" sz="3600" dirty="0" err="1" smtClean="0"/>
              <a:t>Coeus</a:t>
            </a:r>
            <a:r>
              <a:rPr lang="en-US" sz="3600" dirty="0" smtClean="0"/>
              <a:t> Lite</a:t>
            </a:r>
            <a:endParaRPr lang="en-US" sz="3600" dirty="0"/>
          </a:p>
        </p:txBody>
      </p:sp>
      <p:sp>
        <p:nvSpPr>
          <p:cNvPr id="5" name="TextBox 4"/>
          <p:cNvSpPr txBox="1"/>
          <p:nvPr/>
        </p:nvSpPr>
        <p:spPr>
          <a:xfrm>
            <a:off x="762000" y="1524000"/>
            <a:ext cx="7467600" cy="3108543"/>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rgbClr val="C00000"/>
                </a:solidFill>
              </a:rPr>
              <a:t>Unable to change budget start/end dates in </a:t>
            </a:r>
            <a:r>
              <a:rPr lang="en-US" sz="2800" b="1" dirty="0" err="1">
                <a:solidFill>
                  <a:srgbClr val="C00000"/>
                </a:solidFill>
              </a:rPr>
              <a:t>Coeus</a:t>
            </a:r>
            <a:r>
              <a:rPr lang="en-US" sz="2800" b="1" dirty="0">
                <a:solidFill>
                  <a:srgbClr val="C00000"/>
                </a:solidFill>
              </a:rPr>
              <a:t> </a:t>
            </a:r>
            <a:r>
              <a:rPr lang="en-US" sz="2800" b="1" dirty="0" smtClean="0">
                <a:solidFill>
                  <a:srgbClr val="C00000"/>
                </a:solidFill>
              </a:rPr>
              <a:t>Lite</a:t>
            </a:r>
            <a:endParaRPr lang="en-US" sz="2800" b="1" dirty="0">
              <a:solidFill>
                <a:srgbClr val="C00000"/>
              </a:solidFill>
            </a:endParaRPr>
          </a:p>
          <a:p>
            <a:pPr marL="342900" indent="-342900">
              <a:buFont typeface="Arial" panose="020B0604020202020204" pitchFamily="34" charset="0"/>
              <a:buChar char="•"/>
            </a:pPr>
            <a:endParaRPr lang="en-US" sz="2800" b="1" u="sng" dirty="0" smtClean="0">
              <a:solidFill>
                <a:srgbClr val="C00000"/>
              </a:solidFill>
            </a:endParaRPr>
          </a:p>
          <a:p>
            <a:pPr marL="342900" indent="-342900">
              <a:buFont typeface="Arial" panose="020B0604020202020204" pitchFamily="34" charset="0"/>
              <a:buChar char="•"/>
            </a:pPr>
            <a:r>
              <a:rPr lang="en-US" sz="2800" dirty="0"/>
              <a:t>When you change your proposal start/end dates in the General Info section of a proposal that already contains a budget version, the start/end dates of that budget will not update. </a:t>
            </a:r>
          </a:p>
        </p:txBody>
      </p:sp>
    </p:spTree>
    <p:extLst>
      <p:ext uri="{BB962C8B-B14F-4D97-AF65-F5344CB8AC3E}">
        <p14:creationId xmlns:p14="http://schemas.microsoft.com/office/powerpoint/2010/main" val="196604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dirty="0"/>
              <a:t>Pre Award Update</a:t>
            </a:r>
          </a:p>
        </p:txBody>
      </p:sp>
      <p:sp>
        <p:nvSpPr>
          <p:cNvPr id="5" name="TextBox 4"/>
          <p:cNvSpPr txBox="1"/>
          <p:nvPr/>
        </p:nvSpPr>
        <p:spPr>
          <a:xfrm>
            <a:off x="762000" y="1752600"/>
            <a:ext cx="7696200" cy="3985706"/>
          </a:xfrm>
          <a:prstGeom prst="rect">
            <a:avLst/>
          </a:prstGeom>
          <a:noFill/>
        </p:spPr>
        <p:txBody>
          <a:bodyPr wrap="square" rtlCol="0">
            <a:spAutoFit/>
          </a:bodyPr>
          <a:lstStyle/>
          <a:p>
            <a:r>
              <a:rPr lang="en-US" sz="1400" dirty="0"/>
              <a:t>The R&amp;R Budget forms do not allow for "empty" budget periods. </a:t>
            </a:r>
            <a:r>
              <a:rPr lang="en-US" sz="1400" dirty="0" smtClean="0"/>
              <a:t>Each budget period contains </a:t>
            </a:r>
            <a:r>
              <a:rPr lang="en-US" sz="1400" dirty="0"/>
              <a:t>several required fields which must be completed (even for inactive periods) in order to successfully </a:t>
            </a:r>
            <a:r>
              <a:rPr lang="en-US" sz="1400" dirty="0" smtClean="0"/>
              <a:t>submit.</a:t>
            </a:r>
          </a:p>
          <a:p>
            <a:endParaRPr lang="en-US" sz="500" dirty="0"/>
          </a:p>
          <a:p>
            <a:r>
              <a:rPr lang="en-US" sz="1400" b="1" u="sng" dirty="0" smtClean="0"/>
              <a:t>Provide </a:t>
            </a:r>
            <a:r>
              <a:rPr lang="en-US" sz="1400" b="1" u="sng" dirty="0"/>
              <a:t>the following information for </a:t>
            </a:r>
            <a:r>
              <a:rPr lang="en-US" sz="1400" b="1" u="sng" dirty="0" smtClean="0"/>
              <a:t>“inactive” </a:t>
            </a:r>
            <a:r>
              <a:rPr lang="en-US" sz="1400" b="1" u="sng" dirty="0"/>
              <a:t>budget </a:t>
            </a:r>
            <a:r>
              <a:rPr lang="en-US" sz="1400" b="1" u="sng" dirty="0" smtClean="0"/>
              <a:t>period:</a:t>
            </a:r>
          </a:p>
          <a:p>
            <a:endParaRPr lang="en-US" sz="500" dirty="0"/>
          </a:p>
          <a:p>
            <a:pPr marL="742950" lvl="1" indent="-285750">
              <a:buFont typeface="Arial" panose="020B0604020202020204" pitchFamily="34" charset="0"/>
              <a:buChar char="•"/>
            </a:pPr>
            <a:r>
              <a:rPr lang="en-US" sz="1400" dirty="0"/>
              <a:t>Organization DUNS</a:t>
            </a:r>
          </a:p>
          <a:p>
            <a:pPr marL="742950" lvl="1" indent="-285750">
              <a:buFont typeface="Arial" panose="020B0604020202020204" pitchFamily="34" charset="0"/>
              <a:buChar char="•"/>
            </a:pPr>
            <a:r>
              <a:rPr lang="en-US" sz="1400" dirty="0"/>
              <a:t>Budget Type = </a:t>
            </a:r>
            <a:r>
              <a:rPr lang="en-US" sz="1400" dirty="0" err="1"/>
              <a:t>Subaward</a:t>
            </a:r>
            <a:r>
              <a:rPr lang="en-US" sz="1400" dirty="0"/>
              <a:t>/Consortium</a:t>
            </a:r>
          </a:p>
          <a:p>
            <a:pPr marL="742950" lvl="1" indent="-285750">
              <a:buFont typeface="Arial" panose="020B0604020202020204" pitchFamily="34" charset="0"/>
              <a:buChar char="•"/>
            </a:pPr>
            <a:r>
              <a:rPr lang="en-US" sz="1400" dirty="0"/>
              <a:t>Budget Period Start/End Dates (align with budget periods and dates of the prime budget)</a:t>
            </a:r>
          </a:p>
          <a:p>
            <a:pPr marL="742950" lvl="1" indent="-285750">
              <a:buFont typeface="Arial" panose="020B0604020202020204" pitchFamily="34" charset="0"/>
              <a:buChar char="•"/>
            </a:pPr>
            <a:r>
              <a:rPr lang="en-US" sz="1400" dirty="0"/>
              <a:t>In section A: Senior/Key Person, provide a single entry including the following:</a:t>
            </a:r>
          </a:p>
          <a:p>
            <a:pPr marL="1200150" lvl="2" indent="-285750">
              <a:buFont typeface="Arial" panose="020B0604020202020204" pitchFamily="34" charset="0"/>
              <a:buChar char="•"/>
            </a:pPr>
            <a:r>
              <a:rPr lang="en-US" sz="1400" dirty="0"/>
              <a:t>PD/PI or </a:t>
            </a:r>
            <a:r>
              <a:rPr lang="en-US" sz="1400" dirty="0" err="1"/>
              <a:t>subaward</a:t>
            </a:r>
            <a:r>
              <a:rPr lang="en-US" sz="1400" dirty="0"/>
              <a:t> lead First and Last names</a:t>
            </a:r>
          </a:p>
          <a:p>
            <a:pPr marL="1200150" lvl="2" indent="-285750">
              <a:buFont typeface="Arial" panose="020B0604020202020204" pitchFamily="34" charset="0"/>
              <a:buChar char="•"/>
            </a:pPr>
            <a:r>
              <a:rPr lang="en-US" sz="1400" dirty="0"/>
              <a:t>Project Role (may default to PD/PI; </a:t>
            </a:r>
            <a:r>
              <a:rPr lang="en-US" sz="1400" dirty="0" smtClean="0"/>
              <a:t>should </a:t>
            </a:r>
            <a:r>
              <a:rPr lang="en-US" sz="1400" dirty="0"/>
              <a:t>be adjusted as needed)</a:t>
            </a:r>
          </a:p>
          <a:p>
            <a:pPr marL="1200150" lvl="2" indent="-285750">
              <a:buFont typeface="Arial" panose="020B0604020202020204" pitchFamily="34" charset="0"/>
              <a:buChar char="•"/>
            </a:pPr>
            <a:r>
              <a:rPr lang="en-US" sz="1400" b="1" dirty="0"/>
              <a:t>Calendar Months = .01 (smallest amount effort allowed in the field)</a:t>
            </a:r>
          </a:p>
          <a:p>
            <a:pPr marL="1200150" lvl="2" indent="-285750">
              <a:buFont typeface="Arial" panose="020B0604020202020204" pitchFamily="34" charset="0"/>
              <a:buChar char="•"/>
            </a:pPr>
            <a:r>
              <a:rPr lang="en-US" sz="1400" dirty="0"/>
              <a:t>Requested Salary = $0</a:t>
            </a:r>
          </a:p>
          <a:p>
            <a:pPr marL="1200150" lvl="2" indent="-285750">
              <a:buFont typeface="Arial" panose="020B0604020202020204" pitchFamily="34" charset="0"/>
              <a:buChar char="•"/>
            </a:pPr>
            <a:r>
              <a:rPr lang="en-US" sz="1400" dirty="0"/>
              <a:t>Fringe Benefits = $0</a:t>
            </a:r>
          </a:p>
          <a:p>
            <a:pPr marL="742950" lvl="1" indent="-285750">
              <a:buFont typeface="Arial" panose="020B0604020202020204" pitchFamily="34" charset="0"/>
              <a:buChar char="•"/>
            </a:pPr>
            <a:r>
              <a:rPr lang="en-US" sz="1400" dirty="0"/>
              <a:t>Explanation of the inactive budget periods in the budget justification</a:t>
            </a:r>
          </a:p>
          <a:p>
            <a:endParaRPr lang="en-US" sz="1400" dirty="0" smtClean="0"/>
          </a:p>
          <a:p>
            <a:pPr algn="ctr"/>
            <a:r>
              <a:rPr lang="en-US" sz="1400" dirty="0" smtClean="0"/>
              <a:t>The next version of the General Application Guide SF424 (R&amp;R) – Forms Version C will include this correct. </a:t>
            </a:r>
          </a:p>
          <a:p>
            <a:pPr algn="ctr"/>
            <a:endParaRPr lang="en-US" sz="500" dirty="0" smtClean="0"/>
          </a:p>
          <a:p>
            <a:pPr algn="ctr"/>
            <a:r>
              <a:rPr lang="en-US" sz="1400" b="1" i="1" dirty="0" smtClean="0"/>
              <a:t>For more information, please see the NIH issued notice </a:t>
            </a:r>
            <a:r>
              <a:rPr lang="en-US" sz="1400" b="1" i="1" dirty="0" smtClean="0">
                <a:hlinkClick r:id="rId2"/>
              </a:rPr>
              <a:t>NOT-OD-15-073</a:t>
            </a:r>
            <a:endParaRPr lang="en-US" sz="1400" dirty="0"/>
          </a:p>
        </p:txBody>
      </p:sp>
    </p:spTree>
    <p:extLst>
      <p:ext uri="{BB962C8B-B14F-4D97-AF65-F5344CB8AC3E}">
        <p14:creationId xmlns:p14="http://schemas.microsoft.com/office/powerpoint/2010/main" val="656869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600" dirty="0" smtClean="0"/>
              <a:t>Example - Bug in </a:t>
            </a:r>
            <a:r>
              <a:rPr lang="en-US" sz="3600" dirty="0" err="1" smtClean="0"/>
              <a:t>Coeus</a:t>
            </a:r>
            <a:r>
              <a:rPr lang="en-US" sz="3600" dirty="0" smtClean="0"/>
              <a:t> Lite</a:t>
            </a:r>
            <a:endParaRPr lang="en-US" sz="3600" dirty="0"/>
          </a:p>
        </p:txBody>
      </p:sp>
      <p:sp>
        <p:nvSpPr>
          <p:cNvPr id="5" name="TextBox 4"/>
          <p:cNvSpPr txBox="1"/>
          <p:nvPr/>
        </p:nvSpPr>
        <p:spPr>
          <a:xfrm>
            <a:off x="786384" y="1572768"/>
            <a:ext cx="76200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Original </a:t>
            </a:r>
            <a:r>
              <a:rPr lang="en-US" sz="2000" dirty="0"/>
              <a:t>proposal dates were 06/01/2015 – 05/31/2018</a:t>
            </a:r>
            <a:r>
              <a:rPr lang="en-US" sz="2000" dirty="0" smtClean="0"/>
              <a:t>.</a:t>
            </a:r>
          </a:p>
          <a:p>
            <a:pPr marL="342900" indent="-342900">
              <a:buFont typeface="Arial" panose="020B0604020202020204" pitchFamily="34" charset="0"/>
              <a:buChar char="•"/>
            </a:pPr>
            <a:r>
              <a:rPr lang="en-US" sz="2000" dirty="0"/>
              <a:t>Changed the proposal dates to </a:t>
            </a:r>
            <a:r>
              <a:rPr lang="en-US" sz="2000" dirty="0" smtClean="0"/>
              <a:t>09/01/2015 </a:t>
            </a:r>
            <a:r>
              <a:rPr lang="en-US" sz="2000" dirty="0"/>
              <a:t>– </a:t>
            </a:r>
            <a:r>
              <a:rPr lang="en-US" sz="2000" dirty="0" smtClean="0"/>
              <a:t>08/31/2018 </a:t>
            </a:r>
            <a:r>
              <a:rPr lang="en-US" sz="2000" dirty="0"/>
              <a:t>in the General Info section.</a:t>
            </a:r>
            <a:r>
              <a:rPr lang="en-US" sz="2000" dirty="0" smtClean="0"/>
              <a:t> </a:t>
            </a:r>
          </a:p>
        </p:txBody>
      </p:sp>
      <p:sp>
        <p:nvSpPr>
          <p:cNvPr id="4" name="TextBox 3"/>
          <p:cNvSpPr txBox="1"/>
          <p:nvPr/>
        </p:nvSpPr>
        <p:spPr>
          <a:xfrm>
            <a:off x="685800" y="5105400"/>
            <a:ext cx="8458200" cy="200054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budget periods </a:t>
            </a:r>
            <a:r>
              <a:rPr lang="en-US" sz="2000" dirty="0"/>
              <a:t>adjusted correctly to reflect the new start/end date, however, the start/end dates of the entire budget remained </a:t>
            </a:r>
            <a:r>
              <a:rPr lang="en-US" sz="2000" dirty="0" smtClean="0"/>
              <a:t>unchanged, causing an error when submitting the proposal. </a:t>
            </a:r>
            <a:endParaRPr lang="en-US" sz="2000" dirty="0"/>
          </a:p>
          <a:p>
            <a:endParaRPr lang="en-US" sz="1600" dirty="0"/>
          </a:p>
          <a:p>
            <a:endParaRPr lang="en-US" sz="1600" dirty="0"/>
          </a:p>
          <a:p>
            <a:endParaRPr lang="en-US" sz="1600" dirty="0"/>
          </a:p>
          <a:p>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92" y="2667000"/>
            <a:ext cx="7608887"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449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err="1"/>
              <a:t>Coeus</a:t>
            </a:r>
            <a:r>
              <a:rPr lang="en-US" sz="3200" dirty="0"/>
              <a:t> Update</a:t>
            </a:r>
            <a:br>
              <a:rPr lang="en-US" sz="3200" dirty="0"/>
            </a:br>
            <a:r>
              <a:rPr lang="en-US" sz="3200" dirty="0"/>
              <a:t>Bug in </a:t>
            </a:r>
            <a:r>
              <a:rPr lang="en-US" sz="3200" dirty="0" err="1"/>
              <a:t>Coeus</a:t>
            </a:r>
            <a:r>
              <a:rPr lang="en-US" sz="3200" dirty="0"/>
              <a:t> Lite</a:t>
            </a:r>
            <a:endParaRPr lang="en-US" sz="3000" dirty="0"/>
          </a:p>
        </p:txBody>
      </p:sp>
      <p:sp>
        <p:nvSpPr>
          <p:cNvPr id="4" name="TextBox 3"/>
          <p:cNvSpPr txBox="1"/>
          <p:nvPr/>
        </p:nvSpPr>
        <p:spPr>
          <a:xfrm>
            <a:off x="838200" y="1828800"/>
            <a:ext cx="754380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This bug issue will prevent the proposal from being submitted for approval. Clicking the “Submit for Approval” link will result in the following error messages:</a:t>
            </a:r>
          </a:p>
          <a:p>
            <a:endParaRPr lang="en-US" sz="2000" dirty="0"/>
          </a:p>
          <a:p>
            <a:endParaRPr lang="en-US" sz="2000" dirty="0" smtClean="0"/>
          </a:p>
          <a:p>
            <a:endParaRPr lang="en-US" sz="2000" dirty="0"/>
          </a:p>
          <a:p>
            <a:endParaRPr lang="en-US" sz="2000" dirty="0" smtClean="0"/>
          </a:p>
          <a:p>
            <a:pPr marL="342900" indent="-342900">
              <a:buFont typeface="Arial" panose="020B0604020202020204" pitchFamily="34" charset="0"/>
              <a:buChar char="•"/>
            </a:pPr>
            <a:r>
              <a:rPr lang="en-US" sz="2000" dirty="0" smtClean="0"/>
              <a:t>CIS is working on a fix for this bug.</a:t>
            </a:r>
          </a:p>
          <a:p>
            <a:endParaRPr lang="en-US" sz="2000" dirty="0" smtClean="0"/>
          </a:p>
          <a:p>
            <a:pPr marL="342900" indent="-342900">
              <a:buFont typeface="Arial" panose="020B0604020202020204" pitchFamily="34" charset="0"/>
              <a:buChar char="•"/>
            </a:pPr>
            <a:r>
              <a:rPr lang="en-US" sz="2000" dirty="0" smtClean="0"/>
              <a:t>In the meantime, if you need to change your proposal dates, do so using </a:t>
            </a:r>
            <a:r>
              <a:rPr lang="en-US" sz="2000" dirty="0" err="1" smtClean="0"/>
              <a:t>Coeus</a:t>
            </a:r>
            <a:r>
              <a:rPr lang="en-US" sz="2000" dirty="0" smtClean="0"/>
              <a:t> Premium. If you are primarily a </a:t>
            </a:r>
            <a:r>
              <a:rPr lang="en-US" sz="2000" dirty="0" err="1" smtClean="0"/>
              <a:t>Coeus</a:t>
            </a:r>
            <a:r>
              <a:rPr lang="en-US" sz="2000" dirty="0" smtClean="0"/>
              <a:t> Lite user, please contact </a:t>
            </a:r>
            <a:r>
              <a:rPr lang="en-US" sz="2000" dirty="0" smtClean="0">
                <a:hlinkClick r:id="rId2"/>
              </a:rPr>
              <a:t>Coeus_Help@brown.edu</a:t>
            </a:r>
            <a:r>
              <a:rPr lang="en-US" sz="2000" dirty="0" smtClean="0"/>
              <a:t> and someone will assist you with making the necessary updates. </a:t>
            </a:r>
            <a:endParaRPr lang="en-US" sz="2000" dirty="0"/>
          </a:p>
        </p:txBody>
      </p:sp>
      <p:pic>
        <p:nvPicPr>
          <p:cNvPr id="5" name="Picture 4"/>
          <p:cNvPicPr>
            <a:picLocks noChangeAspect="1"/>
          </p:cNvPicPr>
          <p:nvPr/>
        </p:nvPicPr>
        <p:blipFill>
          <a:blip r:embed="rId3"/>
          <a:stretch>
            <a:fillRect/>
          </a:stretch>
        </p:blipFill>
        <p:spPr>
          <a:xfrm>
            <a:off x="4648200" y="2819400"/>
            <a:ext cx="3790476" cy="1200000"/>
          </a:xfrm>
          <a:prstGeom prst="rect">
            <a:avLst/>
          </a:prstGeom>
        </p:spPr>
      </p:pic>
    </p:spTree>
    <p:extLst>
      <p:ext uri="{BB962C8B-B14F-4D97-AF65-F5344CB8AC3E}">
        <p14:creationId xmlns:p14="http://schemas.microsoft.com/office/powerpoint/2010/main" val="1961722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200" dirty="0"/>
              <a:t>Upcoming Delete Proposal Development Script</a:t>
            </a:r>
          </a:p>
        </p:txBody>
      </p:sp>
      <p:sp>
        <p:nvSpPr>
          <p:cNvPr id="5" name="TextBox 4"/>
          <p:cNvSpPr txBox="1"/>
          <p:nvPr/>
        </p:nvSpPr>
        <p:spPr>
          <a:xfrm>
            <a:off x="762000" y="1524000"/>
            <a:ext cx="7467600" cy="3108543"/>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April 1</a:t>
            </a:r>
            <a:r>
              <a:rPr lang="en-US" sz="2800" b="1" baseline="30000" dirty="0" smtClean="0">
                <a:solidFill>
                  <a:srgbClr val="C00000"/>
                </a:solidFill>
              </a:rPr>
              <a:t>st</a:t>
            </a:r>
            <a:r>
              <a:rPr lang="en-US" sz="2800" b="1" dirty="0" smtClean="0">
                <a:solidFill>
                  <a:srgbClr val="C00000"/>
                </a:solidFill>
              </a:rPr>
              <a:t>, 2015</a:t>
            </a:r>
            <a:endParaRPr lang="en-US" sz="2800" b="1" dirty="0">
              <a:solidFill>
                <a:srgbClr val="C00000"/>
              </a:solidFill>
            </a:endParaRPr>
          </a:p>
          <a:p>
            <a:pPr marL="342900" indent="-342900">
              <a:buFont typeface="Arial" panose="020B0604020202020204" pitchFamily="34" charset="0"/>
              <a:buChar char="•"/>
            </a:pPr>
            <a:endParaRPr lang="en-US" sz="2800" b="1" u="sng" dirty="0" smtClean="0">
              <a:solidFill>
                <a:srgbClr val="C00000"/>
              </a:solidFill>
            </a:endParaRPr>
          </a:p>
          <a:p>
            <a:pPr marL="457200" lvl="0" indent="-457200" eaLnBrk="0" fontAlgn="base" hangingPunct="0">
              <a:spcBef>
                <a:spcPct val="0"/>
              </a:spcBef>
              <a:spcAft>
                <a:spcPct val="0"/>
              </a:spcAft>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rPr>
              <a:t>The Delete Development Proposal Script runs quarterly to remove proposals that cannot </a:t>
            </a:r>
            <a:r>
              <a:rPr lang="en-US" altLang="en-US" sz="2800" dirty="0" smtClean="0">
                <a:solidFill>
                  <a:srgbClr val="000000"/>
                </a:solidFill>
                <a:ea typeface="Calibri" panose="020F0502020204030204" pitchFamily="34" charset="0"/>
                <a:cs typeface="Calibri" panose="020F0502020204030204" pitchFamily="34" charset="0"/>
              </a:rPr>
              <a:t>be deleted </a:t>
            </a:r>
            <a:r>
              <a:rPr lang="en-US" altLang="en-US" sz="2800" dirty="0">
                <a:solidFill>
                  <a:srgbClr val="000000"/>
                </a:solidFill>
                <a:ea typeface="Calibri" panose="020F0502020204030204" pitchFamily="34" charset="0"/>
                <a:cs typeface="Calibri" panose="020F0502020204030204" pitchFamily="34" charset="0"/>
              </a:rPr>
              <a:t>from the system manually.</a:t>
            </a:r>
            <a:endParaRPr lang="en-US" altLang="en-US" sz="2800" dirty="0"/>
          </a:p>
          <a:p>
            <a:pPr lvl="1" eaLnBrk="0" fontAlgn="base" hangingPunct="0">
              <a:spcBef>
                <a:spcPct val="0"/>
              </a:spcBef>
              <a:spcAft>
                <a:spcPct val="0"/>
              </a:spcAft>
            </a:pPr>
            <a:r>
              <a:rPr lang="en-US" altLang="en-US" sz="2800" dirty="0">
                <a:solidFill>
                  <a:srgbClr val="000000"/>
                </a:solidFill>
                <a:ea typeface="Calibri" panose="020F0502020204030204" pitchFamily="34" charset="0"/>
                <a:cs typeface="Calibri" panose="020F0502020204030204" pitchFamily="34" charset="0"/>
              </a:rPr>
              <a:t>(Proposals with the status of “</a:t>
            </a:r>
            <a:r>
              <a:rPr lang="en-US" altLang="en-US" sz="2800" i="1" dirty="0">
                <a:solidFill>
                  <a:srgbClr val="000000"/>
                </a:solidFill>
                <a:ea typeface="Calibri" panose="020F0502020204030204" pitchFamily="34" charset="0"/>
                <a:cs typeface="Calibri" panose="020F0502020204030204" pitchFamily="34" charset="0"/>
              </a:rPr>
              <a:t>Rejected” </a:t>
            </a:r>
            <a:r>
              <a:rPr lang="en-US" altLang="en-US" sz="2800" dirty="0">
                <a:solidFill>
                  <a:srgbClr val="000000"/>
                </a:solidFill>
                <a:ea typeface="Calibri" panose="020F0502020204030204" pitchFamily="34" charset="0"/>
                <a:cs typeface="Calibri" panose="020F0502020204030204" pitchFamily="34" charset="0"/>
              </a:rPr>
              <a:t>or “</a:t>
            </a:r>
            <a:r>
              <a:rPr lang="en-US" altLang="en-US" sz="2800" i="1" dirty="0">
                <a:solidFill>
                  <a:srgbClr val="000000"/>
                </a:solidFill>
                <a:ea typeface="Calibri" panose="020F0502020204030204" pitchFamily="34" charset="0"/>
                <a:cs typeface="Calibri" panose="020F0502020204030204" pitchFamily="34" charset="0"/>
              </a:rPr>
              <a:t>Approval in Progress”</a:t>
            </a:r>
            <a:r>
              <a:rPr lang="en-US" altLang="en-US" sz="2800" dirty="0">
                <a:solidFill>
                  <a:srgbClr val="000000"/>
                </a:solidFill>
                <a:ea typeface="Calibri" panose="020F0502020204030204" pitchFamily="34" charset="0"/>
                <a:cs typeface="Calibri" panose="020F0502020204030204" pitchFamily="34" charset="0"/>
              </a:rPr>
              <a:t>)</a:t>
            </a:r>
            <a:endParaRPr lang="en-US" altLang="en-US" sz="2800" dirty="0"/>
          </a:p>
        </p:txBody>
      </p:sp>
    </p:spTree>
    <p:extLst>
      <p:ext uri="{BB962C8B-B14F-4D97-AF65-F5344CB8AC3E}">
        <p14:creationId xmlns:p14="http://schemas.microsoft.com/office/powerpoint/2010/main" val="2696944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142999"/>
          </a:xfrm>
        </p:spPr>
        <p:txBody>
          <a:bodyPr/>
          <a:lstStyle/>
          <a:p>
            <a:r>
              <a:rPr lang="en-US" sz="3600" dirty="0" err="1"/>
              <a:t>Coeus</a:t>
            </a:r>
            <a:r>
              <a:rPr lang="en-US" sz="3600" dirty="0"/>
              <a:t> </a:t>
            </a:r>
            <a:r>
              <a:rPr lang="en-US" sz="3600" dirty="0" smtClean="0"/>
              <a:t>Update</a:t>
            </a:r>
            <a:br>
              <a:rPr lang="en-US" sz="3600" dirty="0" smtClean="0"/>
            </a:br>
            <a:r>
              <a:rPr lang="en-US" sz="3200" dirty="0"/>
              <a:t>Upcoming Delete Proposal Development Script</a:t>
            </a:r>
          </a:p>
        </p:txBody>
      </p:sp>
      <p:sp>
        <p:nvSpPr>
          <p:cNvPr id="5" name="TextBox 4"/>
          <p:cNvSpPr txBox="1"/>
          <p:nvPr/>
        </p:nvSpPr>
        <p:spPr>
          <a:xfrm>
            <a:off x="762000" y="1524000"/>
            <a:ext cx="7467600"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solidFill>
                  <a:srgbClr val="C00000"/>
                </a:solidFill>
              </a:rPr>
              <a:t>Please follow the process below to delete proposals that are no longer needed:</a:t>
            </a:r>
            <a:endParaRPr lang="en-US"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99879981"/>
              </p:ext>
            </p:extLst>
          </p:nvPr>
        </p:nvGraphicFramePr>
        <p:xfrm>
          <a:off x="914400" y="2514600"/>
          <a:ext cx="7341870" cy="3302000"/>
        </p:xfrm>
        <a:graphic>
          <a:graphicData uri="http://schemas.openxmlformats.org/drawingml/2006/table">
            <a:tbl>
              <a:tblPr firstRow="1" firstCol="1" bandRow="1">
                <a:tableStyleId>{5C22544A-7EE6-4342-B048-85BDC9FD1C3A}</a:tableStyleId>
              </a:tblPr>
              <a:tblGrid>
                <a:gridCol w="7341870"/>
              </a:tblGrid>
              <a:tr h="2437515">
                <a:tc>
                  <a:txBody>
                    <a:bodyPr/>
                    <a:lstStyle/>
                    <a:p>
                      <a:pPr marL="342900" marR="0" lvl="0" indent="-342900">
                        <a:spcBef>
                          <a:spcPts val="0"/>
                        </a:spcBef>
                        <a:spcAft>
                          <a:spcPts val="520"/>
                        </a:spcAft>
                        <a:buFont typeface="Symbol" panose="05050102010706020507" pitchFamily="18" charset="2"/>
                        <a:buChar char=""/>
                      </a:pPr>
                      <a:r>
                        <a:rPr lang="en-US" sz="2000" b="0" dirty="0" smtClean="0">
                          <a:solidFill>
                            <a:schemeClr val="tx1"/>
                          </a:solidFill>
                          <a:effectLst/>
                        </a:rPr>
                        <a:t>Review any</a:t>
                      </a:r>
                      <a:r>
                        <a:rPr lang="en-US" sz="2000" b="0" baseline="0" dirty="0" smtClean="0">
                          <a:solidFill>
                            <a:schemeClr val="tx1"/>
                          </a:solidFill>
                          <a:effectLst/>
                        </a:rPr>
                        <a:t> proposals with </a:t>
                      </a:r>
                      <a:r>
                        <a:rPr lang="en-US" sz="2000" b="0" dirty="0" smtClean="0">
                          <a:solidFill>
                            <a:schemeClr val="tx1"/>
                          </a:solidFill>
                          <a:effectLst/>
                        </a:rPr>
                        <a:t>the </a:t>
                      </a:r>
                      <a:r>
                        <a:rPr lang="en-US" sz="2000" b="0" dirty="0">
                          <a:solidFill>
                            <a:schemeClr val="tx1"/>
                          </a:solidFill>
                          <a:effectLst/>
                        </a:rPr>
                        <a:t>status </a:t>
                      </a:r>
                      <a:r>
                        <a:rPr lang="en-US" sz="2000" b="0" dirty="0" smtClean="0">
                          <a:solidFill>
                            <a:schemeClr val="tx1"/>
                          </a:solidFill>
                          <a:effectLst/>
                        </a:rPr>
                        <a:t>of “Approval </a:t>
                      </a:r>
                      <a:r>
                        <a:rPr lang="en-US" sz="2000" b="0" dirty="0">
                          <a:solidFill>
                            <a:schemeClr val="tx1"/>
                          </a:solidFill>
                          <a:effectLst/>
                        </a:rPr>
                        <a:t>in Progress”.</a:t>
                      </a:r>
                    </a:p>
                    <a:p>
                      <a:pPr marL="800100" marR="0" lvl="1" indent="-342900">
                        <a:spcBef>
                          <a:spcPts val="0"/>
                        </a:spcBef>
                        <a:spcAft>
                          <a:spcPts val="520"/>
                        </a:spcAft>
                        <a:buFont typeface="Arial" panose="020B0604020202020204" pitchFamily="34" charset="0"/>
                        <a:buChar char="•"/>
                      </a:pPr>
                      <a:r>
                        <a:rPr lang="en-US" sz="2000" b="0" dirty="0" smtClean="0">
                          <a:solidFill>
                            <a:schemeClr val="tx1"/>
                          </a:solidFill>
                          <a:effectLst/>
                        </a:rPr>
                        <a:t>Have </a:t>
                      </a:r>
                      <a:r>
                        <a:rPr lang="en-US" sz="2000" b="0" dirty="0">
                          <a:solidFill>
                            <a:schemeClr val="tx1"/>
                          </a:solidFill>
                          <a:effectLst/>
                        </a:rPr>
                        <a:t>the next approver reject the proposal to change the status to “Rejected”.</a:t>
                      </a:r>
                    </a:p>
                    <a:p>
                      <a:pPr marL="342900" marR="0" lvl="0" indent="-342900">
                        <a:spcBef>
                          <a:spcPts val="0"/>
                        </a:spcBef>
                        <a:spcAft>
                          <a:spcPts val="520"/>
                        </a:spcAft>
                        <a:buFont typeface="Symbol" panose="05050102010706020507" pitchFamily="18" charset="2"/>
                        <a:buChar char=""/>
                      </a:pPr>
                      <a:r>
                        <a:rPr lang="en-US" sz="2000" b="0" dirty="0" smtClean="0">
                          <a:solidFill>
                            <a:schemeClr val="tx1"/>
                          </a:solidFill>
                          <a:effectLst/>
                        </a:rPr>
                        <a:t>For any proposals with the status</a:t>
                      </a:r>
                      <a:r>
                        <a:rPr lang="en-US" sz="2000" b="0" baseline="0" dirty="0" smtClean="0">
                          <a:solidFill>
                            <a:schemeClr val="tx1"/>
                          </a:solidFill>
                          <a:effectLst/>
                        </a:rPr>
                        <a:t> of “Rejected” – </a:t>
                      </a:r>
                    </a:p>
                    <a:p>
                      <a:pPr marL="800100" marR="0" lvl="1" indent="-342900">
                        <a:spcBef>
                          <a:spcPts val="0"/>
                        </a:spcBef>
                        <a:spcAft>
                          <a:spcPts val="520"/>
                        </a:spcAft>
                        <a:buFont typeface="Symbol" panose="05050102010706020507" pitchFamily="18" charset="2"/>
                        <a:buChar char=""/>
                      </a:pPr>
                      <a:r>
                        <a:rPr lang="en-US" sz="2000" b="0" baseline="0" dirty="0" smtClean="0">
                          <a:solidFill>
                            <a:schemeClr val="tx1"/>
                          </a:solidFill>
                          <a:effectLst/>
                        </a:rPr>
                        <a:t>Change </a:t>
                      </a:r>
                      <a:r>
                        <a:rPr lang="en-US" sz="2000" b="0" dirty="0" smtClean="0">
                          <a:solidFill>
                            <a:schemeClr val="tx1"/>
                          </a:solidFill>
                          <a:effectLst/>
                        </a:rPr>
                        <a:t>the </a:t>
                      </a:r>
                      <a:r>
                        <a:rPr lang="en-US" sz="2000" b="1" dirty="0">
                          <a:solidFill>
                            <a:schemeClr val="tx1"/>
                          </a:solidFill>
                          <a:effectLst/>
                        </a:rPr>
                        <a:t>Proposal Type </a:t>
                      </a:r>
                      <a:r>
                        <a:rPr lang="en-US" sz="2000" b="1" dirty="0" smtClean="0">
                          <a:solidFill>
                            <a:schemeClr val="tx1"/>
                          </a:solidFill>
                          <a:effectLst/>
                        </a:rPr>
                        <a:t>to “X </a:t>
                      </a:r>
                      <a:r>
                        <a:rPr lang="en-US" sz="2000" b="1" dirty="0">
                          <a:solidFill>
                            <a:schemeClr val="tx1"/>
                          </a:solidFill>
                          <a:effectLst/>
                        </a:rPr>
                        <a:t>– Delete from the </a:t>
                      </a:r>
                      <a:r>
                        <a:rPr lang="en-US" sz="2000" b="1" dirty="0" smtClean="0">
                          <a:solidFill>
                            <a:schemeClr val="tx1"/>
                          </a:solidFill>
                          <a:effectLst/>
                        </a:rPr>
                        <a:t>System” </a:t>
                      </a:r>
                      <a:r>
                        <a:rPr lang="en-US" sz="2000" b="0" dirty="0" smtClean="0">
                          <a:solidFill>
                            <a:schemeClr val="tx1"/>
                          </a:solidFill>
                          <a:effectLst/>
                        </a:rPr>
                        <a:t>in the proposal tab</a:t>
                      </a:r>
                      <a:r>
                        <a:rPr lang="en-US" sz="2000" b="1" dirty="0" smtClean="0">
                          <a:solidFill>
                            <a:schemeClr val="tx1"/>
                          </a:solidFill>
                          <a:effectLst/>
                        </a:rPr>
                        <a:t> </a:t>
                      </a:r>
                      <a:r>
                        <a:rPr lang="en-US" sz="2000" b="0" dirty="0" smtClean="0">
                          <a:solidFill>
                            <a:schemeClr val="tx1"/>
                          </a:solidFill>
                          <a:effectLst/>
                        </a:rPr>
                        <a:t>and </a:t>
                      </a:r>
                      <a:r>
                        <a:rPr lang="en-US" sz="2000" b="0" dirty="0">
                          <a:solidFill>
                            <a:schemeClr val="tx1"/>
                          </a:solidFill>
                          <a:effectLst/>
                        </a:rPr>
                        <a:t>save the record.</a:t>
                      </a:r>
                    </a:p>
                    <a:p>
                      <a:pPr marL="0" marR="0">
                        <a:spcBef>
                          <a:spcPts val="0"/>
                        </a:spcBef>
                        <a:spcAft>
                          <a:spcPts val="0"/>
                        </a:spcAft>
                      </a:pPr>
                      <a:r>
                        <a:rPr lang="en-US" sz="2000" b="0" dirty="0" smtClean="0">
                          <a:solidFill>
                            <a:schemeClr val="tx1"/>
                          </a:solidFill>
                          <a:effectLst/>
                        </a:rPr>
                        <a:t/>
                      </a:r>
                      <a:br>
                        <a:rPr lang="en-US" sz="2000" b="0" dirty="0" smtClean="0">
                          <a:solidFill>
                            <a:schemeClr val="tx1"/>
                          </a:solidFill>
                          <a:effectLst/>
                        </a:rPr>
                      </a:br>
                      <a:r>
                        <a:rPr lang="en-US" sz="2000" b="0" dirty="0" smtClean="0">
                          <a:solidFill>
                            <a:schemeClr val="tx1"/>
                          </a:solidFill>
                          <a:effectLst/>
                        </a:rPr>
                        <a:t>All </a:t>
                      </a:r>
                      <a:r>
                        <a:rPr lang="en-US" sz="2000" b="0" dirty="0">
                          <a:solidFill>
                            <a:schemeClr val="tx1"/>
                          </a:solidFill>
                          <a:effectLst/>
                        </a:rPr>
                        <a:t>proposals with the Proposal Type marked as [</a:t>
                      </a:r>
                      <a:r>
                        <a:rPr lang="en-US" sz="2000" b="1" dirty="0">
                          <a:solidFill>
                            <a:schemeClr val="tx1"/>
                          </a:solidFill>
                          <a:effectLst/>
                        </a:rPr>
                        <a:t>X – Delete from the System</a:t>
                      </a:r>
                      <a:r>
                        <a:rPr lang="en-US" sz="2000" b="0" dirty="0">
                          <a:solidFill>
                            <a:schemeClr val="tx1"/>
                          </a:solidFill>
                          <a:effectLst/>
                        </a:rPr>
                        <a:t>] will be deleted from the system when the script is run. Once deleted from the system, they will NOT be able to be recovered</a:t>
                      </a:r>
                      <a:r>
                        <a:rPr lang="en-US" sz="2000" b="0" dirty="0" smtClean="0">
                          <a:solidFill>
                            <a:schemeClr val="tx1"/>
                          </a:solidFill>
                          <a:effectLst/>
                        </a:rPr>
                        <a:t>!</a:t>
                      </a:r>
                      <a:endParaRPr lang="en-US" sz="2000" b="0" dirty="0">
                        <a:solidFill>
                          <a:schemeClr val="tx1"/>
                        </a:solidFill>
                        <a:effectLst/>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2889556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Brown Bag Listserv</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7696200" cy="4437023"/>
          </a:xfrm>
          <a:prstGeom prst="rect">
            <a:avLst/>
          </a:prstGeom>
        </p:spPr>
      </p:pic>
      <p:sp>
        <p:nvSpPr>
          <p:cNvPr id="6" name="TextBox 5"/>
          <p:cNvSpPr txBox="1"/>
          <p:nvPr/>
        </p:nvSpPr>
        <p:spPr>
          <a:xfrm>
            <a:off x="1866900" y="3124200"/>
            <a:ext cx="5486400" cy="1815882"/>
          </a:xfrm>
          <a:prstGeom prst="rect">
            <a:avLst/>
          </a:prstGeom>
          <a:solidFill>
            <a:schemeClr val="accent2">
              <a:lumMod val="20000"/>
              <a:lumOff val="80000"/>
            </a:schemeClr>
          </a:solidFill>
        </p:spPr>
        <p:txBody>
          <a:bodyPr wrap="square" rtlCol="0">
            <a:spAutoFit/>
          </a:bodyPr>
          <a:lstStyle/>
          <a:p>
            <a:pPr algn="ctr"/>
            <a:r>
              <a:rPr lang="en-US" sz="2800" b="1" dirty="0" smtClean="0">
                <a:latin typeface="Californian FB" panose="0207040306080B030204" pitchFamily="18" charset="0"/>
              </a:rPr>
              <a:t>To be added </a:t>
            </a:r>
            <a:r>
              <a:rPr lang="en-US" sz="2800" b="1" dirty="0">
                <a:latin typeface="Californian FB" panose="0207040306080B030204" pitchFamily="18" charset="0"/>
              </a:rPr>
              <a:t>to OSP’s Brown Bag Listserv, please </a:t>
            </a:r>
            <a:r>
              <a:rPr lang="en-US" sz="2800" b="1" dirty="0" smtClean="0">
                <a:latin typeface="Californian FB" panose="0207040306080B030204" pitchFamily="18" charset="0"/>
              </a:rPr>
              <a:t>email</a:t>
            </a:r>
            <a:r>
              <a:rPr lang="en-US" sz="2800" b="1" dirty="0">
                <a:latin typeface="Californian FB" panose="0207040306080B030204" pitchFamily="18" charset="0"/>
              </a:rPr>
              <a:t>:</a:t>
            </a:r>
          </a:p>
          <a:p>
            <a:pPr algn="ctr"/>
            <a:endParaRPr lang="en-US" sz="2800" dirty="0"/>
          </a:p>
          <a:p>
            <a:pPr algn="ctr"/>
            <a:r>
              <a:rPr lang="en-US" sz="2800" dirty="0">
                <a:latin typeface="Californian FB" panose="0207040306080B030204" pitchFamily="18" charset="0"/>
                <a:hlinkClick r:id="rId3"/>
              </a:rPr>
              <a:t>Shelly_Hull@brown.edu</a:t>
            </a:r>
            <a:r>
              <a:rPr lang="en-US" sz="2800" dirty="0">
                <a:latin typeface="Californian FB" panose="0207040306080B030204" pitchFamily="18" charset="0"/>
              </a:rPr>
              <a:t> </a:t>
            </a:r>
          </a:p>
        </p:txBody>
      </p:sp>
    </p:spTree>
    <p:extLst>
      <p:ext uri="{BB962C8B-B14F-4D97-AF65-F5344CB8AC3E}">
        <p14:creationId xmlns:p14="http://schemas.microsoft.com/office/powerpoint/2010/main" val="62275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 </a:t>
            </a:r>
            <a:endParaRPr lang="en-US" dirty="0"/>
          </a:p>
        </p:txBody>
      </p:sp>
      <p:sp>
        <p:nvSpPr>
          <p:cNvPr id="4" name="TextBox 3"/>
          <p:cNvSpPr txBox="1"/>
          <p:nvPr/>
        </p:nvSpPr>
        <p:spPr>
          <a:xfrm>
            <a:off x="838200" y="1752600"/>
            <a:ext cx="7543800" cy="4401205"/>
          </a:xfrm>
          <a:prstGeom prst="rect">
            <a:avLst/>
          </a:prstGeom>
          <a:noFill/>
        </p:spPr>
        <p:txBody>
          <a:bodyPr wrap="square" rtlCol="0">
            <a:spAutoFit/>
          </a:bodyPr>
          <a:lstStyle/>
          <a:p>
            <a:pPr algn="ctr"/>
            <a:r>
              <a:rPr lang="en-US" sz="2800" dirty="0" smtClean="0"/>
              <a:t>ASPIRATIONAL FOUNDATION LIST </a:t>
            </a:r>
          </a:p>
          <a:p>
            <a:pPr algn="ctr"/>
            <a:endParaRPr lang="en-US" sz="2800" dirty="0"/>
          </a:p>
          <a:p>
            <a:pPr algn="ctr"/>
            <a:r>
              <a:rPr lang="en-US" sz="2800" dirty="0" smtClean="0"/>
              <a:t>Gates *Ford * R.W. Johnson * W</a:t>
            </a:r>
            <a:r>
              <a:rPr lang="en-US" sz="2800" dirty="0"/>
              <a:t>. K. Kellogg </a:t>
            </a:r>
            <a:endParaRPr lang="en-US" sz="2800" dirty="0" smtClean="0"/>
          </a:p>
          <a:p>
            <a:pPr algn="ctr"/>
            <a:r>
              <a:rPr lang="en-US" sz="2800" dirty="0" smtClean="0"/>
              <a:t>MacArthur * Moore *Rockefeller *Simons</a:t>
            </a:r>
            <a:endParaRPr lang="en-US" sz="2800" dirty="0"/>
          </a:p>
          <a:p>
            <a:pPr algn="ctr"/>
            <a:r>
              <a:rPr lang="en-US" sz="2800" dirty="0"/>
              <a:t>W. M. Keck </a:t>
            </a:r>
            <a:r>
              <a:rPr lang="en-US" sz="2800" dirty="0" smtClean="0"/>
              <a:t>* Sherman Fairchild *Paul </a:t>
            </a:r>
            <a:r>
              <a:rPr lang="en-US" sz="2800" dirty="0"/>
              <a:t>G. Allen </a:t>
            </a:r>
          </a:p>
          <a:p>
            <a:pPr algn="ctr"/>
            <a:r>
              <a:rPr lang="en-US" sz="2800" dirty="0" smtClean="0"/>
              <a:t>Charles </a:t>
            </a:r>
            <a:r>
              <a:rPr lang="en-US" sz="2800" dirty="0"/>
              <a:t>A. </a:t>
            </a:r>
            <a:r>
              <a:rPr lang="en-US" sz="2800" dirty="0" smtClean="0"/>
              <a:t>Dana *Richard </a:t>
            </a:r>
            <a:r>
              <a:rPr lang="en-US" sz="2800" dirty="0"/>
              <a:t>and Susan </a:t>
            </a:r>
            <a:r>
              <a:rPr lang="en-US" sz="2800" dirty="0" smtClean="0"/>
              <a:t>Smith</a:t>
            </a:r>
          </a:p>
          <a:p>
            <a:pPr algn="ctr"/>
            <a:r>
              <a:rPr lang="en-US" sz="2800" dirty="0" err="1" smtClean="0"/>
              <a:t>Kavli</a:t>
            </a:r>
            <a:r>
              <a:rPr lang="en-US" sz="2800" dirty="0" smtClean="0"/>
              <a:t> Foundation</a:t>
            </a:r>
          </a:p>
          <a:p>
            <a:pPr algn="ctr"/>
            <a:endParaRPr lang="en-US" sz="2800" dirty="0"/>
          </a:p>
          <a:p>
            <a:pPr algn="ctr"/>
            <a:r>
              <a:rPr lang="en-US" sz="2800" dirty="0" smtClean="0"/>
              <a:t>Notify </a:t>
            </a:r>
            <a:r>
              <a:rPr lang="en-US" sz="2800" dirty="0" smtClean="0">
                <a:hlinkClick r:id="rId2"/>
              </a:rPr>
              <a:t>Kathryn_Tompson@brown.edu</a:t>
            </a:r>
            <a:r>
              <a:rPr lang="en-US" sz="2800" dirty="0" smtClean="0"/>
              <a:t>                    of planned proposals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 </a:t>
            </a:r>
            <a:endParaRPr lang="en-US" dirty="0"/>
          </a:p>
        </p:txBody>
      </p:sp>
      <p:sp>
        <p:nvSpPr>
          <p:cNvPr id="4" name="TextBox 3"/>
          <p:cNvSpPr txBox="1"/>
          <p:nvPr/>
        </p:nvSpPr>
        <p:spPr>
          <a:xfrm>
            <a:off x="758825" y="1725391"/>
            <a:ext cx="5108575" cy="4832092"/>
          </a:xfrm>
          <a:prstGeom prst="rect">
            <a:avLst/>
          </a:prstGeom>
          <a:noFill/>
        </p:spPr>
        <p:txBody>
          <a:bodyPr wrap="square" rtlCol="0">
            <a:spAutoFit/>
          </a:bodyPr>
          <a:lstStyle/>
          <a:p>
            <a:r>
              <a:rPr lang="en-US" sz="2800" dirty="0" smtClean="0"/>
              <a:t>Department of Energy </a:t>
            </a:r>
          </a:p>
          <a:p>
            <a:r>
              <a:rPr lang="en-US" sz="2800" dirty="0" smtClean="0"/>
              <a:t>Portfolio Analysis and Management System (PAMS)</a:t>
            </a:r>
          </a:p>
          <a:p>
            <a:endParaRPr lang="en-US" sz="2800" dirty="0" smtClean="0"/>
          </a:p>
          <a:p>
            <a:pPr marL="457200" indent="-457200">
              <a:buFont typeface="Arial" panose="020B0604020202020204" pitchFamily="34" charset="0"/>
              <a:buChar char="•"/>
            </a:pPr>
            <a:r>
              <a:rPr lang="en-US" sz="2800" dirty="0" smtClean="0"/>
              <a:t>No-cost Extension</a:t>
            </a:r>
          </a:p>
          <a:p>
            <a:pPr marL="457200" indent="-457200">
              <a:buFont typeface="Arial" panose="020B0604020202020204" pitchFamily="34" charset="0"/>
              <a:buChar char="•"/>
            </a:pPr>
            <a:r>
              <a:rPr lang="en-US" sz="2800" dirty="0" smtClean="0"/>
              <a:t>Change of PI</a:t>
            </a:r>
          </a:p>
          <a:p>
            <a:pPr marL="457200" indent="-457200">
              <a:buFont typeface="Arial" panose="020B0604020202020204" pitchFamily="34" charset="0"/>
              <a:buChar char="•"/>
            </a:pPr>
            <a:r>
              <a:rPr lang="en-US" sz="2800" dirty="0" smtClean="0"/>
              <a:t>PI departure notifications</a:t>
            </a:r>
          </a:p>
          <a:p>
            <a:pPr marL="457200" indent="-457200">
              <a:buFont typeface="Arial" panose="020B0604020202020204" pitchFamily="34" charset="0"/>
              <a:buChar char="•"/>
            </a:pPr>
            <a:r>
              <a:rPr lang="en-US" sz="2800" dirty="0" smtClean="0"/>
              <a:t>Progress reports in the RPPR format  (effective 2/2/15)</a:t>
            </a:r>
          </a:p>
          <a:p>
            <a:endParaRPr lang="en-US" sz="2800" dirty="0" smtClean="0"/>
          </a:p>
          <a:p>
            <a:pPr algn="ctr"/>
            <a:endParaRPr lang="en-US" sz="2800" dirty="0" smtClean="0"/>
          </a:p>
        </p:txBody>
      </p:sp>
      <p:sp>
        <p:nvSpPr>
          <p:cNvPr id="5" name="AutoShape 2" descr="Image result for department of energy"/>
          <p:cNvSpPr>
            <a:spLocks noChangeAspect="1" noChangeArrowheads="1"/>
          </p:cNvSpPr>
          <p:nvPr/>
        </p:nvSpPr>
        <p:spPr bwMode="auto">
          <a:xfrm>
            <a:off x="76200" y="258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epartment of energy"/>
          <p:cNvSpPr>
            <a:spLocks noChangeAspect="1" noChangeArrowheads="1"/>
          </p:cNvSpPr>
          <p:nvPr/>
        </p:nvSpPr>
        <p:spPr bwMode="auto">
          <a:xfrm>
            <a:off x="4800600" y="33527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department of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924049"/>
            <a:ext cx="2663825" cy="2857500"/>
          </a:xfrm>
          <a:prstGeom prst="rect">
            <a:avLst/>
          </a:prstGeom>
        </p:spPr>
      </p:pic>
    </p:spTree>
    <p:extLst>
      <p:ext uri="{BB962C8B-B14F-4D97-AF65-F5344CB8AC3E}">
        <p14:creationId xmlns:p14="http://schemas.microsoft.com/office/powerpoint/2010/main" val="228660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Pre Award Update </a:t>
            </a:r>
            <a:endParaRPr lang="en-US" dirty="0"/>
          </a:p>
        </p:txBody>
      </p:sp>
      <p:sp>
        <p:nvSpPr>
          <p:cNvPr id="4" name="TextBox 3"/>
          <p:cNvSpPr txBox="1"/>
          <p:nvPr/>
        </p:nvSpPr>
        <p:spPr>
          <a:xfrm>
            <a:off x="838200" y="1752600"/>
            <a:ext cx="7543800" cy="3970318"/>
          </a:xfrm>
          <a:prstGeom prst="rect">
            <a:avLst/>
          </a:prstGeom>
          <a:noFill/>
        </p:spPr>
        <p:txBody>
          <a:bodyPr wrap="square" rtlCol="0">
            <a:spAutoFit/>
          </a:bodyPr>
          <a:lstStyle/>
          <a:p>
            <a:r>
              <a:rPr lang="en-US" sz="2800" dirty="0" smtClean="0"/>
              <a:t>Department of Energy No-Cost Extension</a:t>
            </a:r>
          </a:p>
          <a:p>
            <a:endParaRPr lang="en-US" sz="2800" dirty="0" smtClean="0"/>
          </a:p>
          <a:p>
            <a:pPr marL="514350" indent="-514350">
              <a:buFont typeface="+mj-lt"/>
              <a:buAutoNum type="arabicPeriod"/>
            </a:pPr>
            <a:r>
              <a:rPr lang="en-US" sz="2800" dirty="0" smtClean="0"/>
              <a:t>The reason why project could not be  completed</a:t>
            </a:r>
          </a:p>
          <a:p>
            <a:pPr marL="514350" indent="-514350">
              <a:buFont typeface="+mj-lt"/>
              <a:buAutoNum type="arabicPeriod"/>
            </a:pPr>
            <a:r>
              <a:rPr lang="en-US" sz="2800" dirty="0" smtClean="0"/>
              <a:t>Explanation of the work to be done including confirmation that all work is part of original work scope</a:t>
            </a:r>
          </a:p>
          <a:p>
            <a:pPr marL="514350" indent="-514350">
              <a:buFont typeface="+mj-lt"/>
              <a:buAutoNum type="arabicPeriod"/>
            </a:pPr>
            <a:r>
              <a:rPr lang="en-US" sz="2800" dirty="0" smtClean="0"/>
              <a:t>Confirmation that DOE funds remain available for the proposed work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2223</Words>
  <Application>Microsoft Office PowerPoint</Application>
  <PresentationFormat>On-screen Show (4:3)</PresentationFormat>
  <Paragraphs>399</Paragraphs>
  <Slides>64</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ＭＳ Ｐゴシック</vt:lpstr>
      <vt:lpstr>Arial</vt:lpstr>
      <vt:lpstr>Britannic Bold</vt:lpstr>
      <vt:lpstr>Calibri</vt:lpstr>
      <vt:lpstr>Californian FB</vt:lpstr>
      <vt:lpstr>Cooper Black</vt:lpstr>
      <vt:lpstr>Symbol</vt:lpstr>
      <vt:lpstr>Office Theme</vt:lpstr>
      <vt:lpstr>1_Office Theme</vt:lpstr>
      <vt:lpstr>OSP Brown Bag</vt:lpstr>
      <vt:lpstr>Staffing / Pre-Award Updates</vt:lpstr>
      <vt:lpstr>OSP Staffing Update</vt:lpstr>
      <vt:lpstr>Pre Award Update </vt:lpstr>
      <vt:lpstr>Pre Award Update</vt:lpstr>
      <vt:lpstr>Pre Award Update</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Pre Award Update </vt:lpstr>
      <vt:lpstr>Uniform Guidance Update</vt:lpstr>
      <vt:lpstr>Uniform Guidance Webpage</vt:lpstr>
      <vt:lpstr>New Field in COEUS Uniform Guidance Effective Date</vt:lpstr>
      <vt:lpstr>Uniform Guidance  Updated Award Notice - Standard</vt:lpstr>
      <vt:lpstr>Uniform Guidance  Updated Award Notice - Standard</vt:lpstr>
      <vt:lpstr>Uniform Guidance  Updated Award Notice - Standard </vt:lpstr>
      <vt:lpstr>Uniform Guidance  Updated Award Notice - Standard</vt:lpstr>
      <vt:lpstr>Uniform Guidance  Updated Award Notice -NIH</vt:lpstr>
      <vt:lpstr>Uniform Guidance  Updated Award Notice -NSF</vt:lpstr>
      <vt:lpstr>Post Award Update</vt:lpstr>
      <vt:lpstr>Payroll Accounting Adjustment Process </vt:lpstr>
      <vt:lpstr>High Volume of Payroll Accounting Adjustments</vt:lpstr>
      <vt:lpstr>High Volume of Payroll Accounting Adjustments</vt:lpstr>
      <vt:lpstr>Fiscal Year End Closing Schedule</vt:lpstr>
      <vt:lpstr>Financial Reports/Invoices to our Sponsors</vt:lpstr>
      <vt:lpstr>Financial Reports/Invoices to our Sponsors</vt:lpstr>
      <vt:lpstr>Coeus Replacement Project Update</vt:lpstr>
      <vt:lpstr>Sponsored Award Budget to Actual Report</vt:lpstr>
      <vt:lpstr>MBBR Report – New Field</vt:lpstr>
      <vt:lpstr>Effort Reporting Update </vt:lpstr>
      <vt:lpstr>Effort Reporting Upcoming - Due Dates</vt:lpstr>
      <vt:lpstr>Effort Reporting Delinquent Effort Reports</vt:lpstr>
      <vt:lpstr>Effort Reporting Oversight &amp; Monitoring</vt:lpstr>
      <vt:lpstr>Effort Reporting Next Steps</vt:lpstr>
      <vt:lpstr>Workday Effort Reporting </vt:lpstr>
      <vt:lpstr>Effort Reporting</vt:lpstr>
      <vt:lpstr>Coeus Update</vt:lpstr>
      <vt:lpstr>Coeus Update NSF / Grants.gov Submissions</vt:lpstr>
      <vt:lpstr>Coeus Update NSF / Grants.gov Submissions</vt:lpstr>
      <vt:lpstr>Coeus Update NSF / Grants.gov Submissions</vt:lpstr>
      <vt:lpstr>Coeus Update NSF / Grants.gov Submissions</vt:lpstr>
      <vt:lpstr>Coeus Update Updates to Proposal Development</vt:lpstr>
      <vt:lpstr>Coeus Update Updates to Proposal Development</vt:lpstr>
      <vt:lpstr>Coeus Update Updates to Proposal Development</vt:lpstr>
      <vt:lpstr>Coeus Update Updates to Proposal Development</vt:lpstr>
      <vt:lpstr>Coeus Update Updates to Proposal Development</vt:lpstr>
      <vt:lpstr>Coeus Update Updates to Proposal Development</vt:lpstr>
      <vt:lpstr>Coeus Update Updates to Proposal Development</vt:lpstr>
      <vt:lpstr>Coeus Update Bug in Coeus Lite</vt:lpstr>
      <vt:lpstr>Coeus Update Example - Bug in Coeus Lite</vt:lpstr>
      <vt:lpstr>Coeus Update Bug in Coeus Lite</vt:lpstr>
      <vt:lpstr>Coeus Update Upcoming Delete Proposal Development Script</vt:lpstr>
      <vt:lpstr>Coeus Update Upcoming Delete Proposal Development Script</vt:lpstr>
      <vt:lpstr>Brown Bag Listserv</vt:lpstr>
    </vt:vector>
  </TitlesOfParts>
  <Company>Brown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Hull, Shelly</cp:lastModifiedBy>
  <cp:revision>93</cp:revision>
  <cp:lastPrinted>2015-03-23T13:43:41Z</cp:lastPrinted>
  <dcterms:created xsi:type="dcterms:W3CDTF">2013-11-15T21:07:35Z</dcterms:created>
  <dcterms:modified xsi:type="dcterms:W3CDTF">2015-03-23T18:16:48Z</dcterms:modified>
</cp:coreProperties>
</file>