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6"/>
  </p:notesMasterIdLst>
  <p:handoutMasterIdLst>
    <p:handoutMasterId r:id="rId57"/>
  </p:handoutMasterIdLst>
  <p:sldIdLst>
    <p:sldId id="256" r:id="rId3"/>
    <p:sldId id="271" r:id="rId4"/>
    <p:sldId id="363" r:id="rId5"/>
    <p:sldId id="361" r:id="rId6"/>
    <p:sldId id="383" r:id="rId7"/>
    <p:sldId id="384" r:id="rId8"/>
    <p:sldId id="385" r:id="rId9"/>
    <p:sldId id="386" r:id="rId10"/>
    <p:sldId id="362" r:id="rId11"/>
    <p:sldId id="337" r:id="rId12"/>
    <p:sldId id="338" r:id="rId13"/>
    <p:sldId id="339" r:id="rId14"/>
    <p:sldId id="340" r:id="rId15"/>
    <p:sldId id="335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3" r:id="rId28"/>
    <p:sldId id="354" r:id="rId29"/>
    <p:sldId id="355" r:id="rId30"/>
    <p:sldId id="356" r:id="rId31"/>
    <p:sldId id="357" r:id="rId32"/>
    <p:sldId id="358" r:id="rId33"/>
    <p:sldId id="360" r:id="rId34"/>
    <p:sldId id="382" r:id="rId35"/>
    <p:sldId id="364" r:id="rId36"/>
    <p:sldId id="365" r:id="rId37"/>
    <p:sldId id="366" r:id="rId38"/>
    <p:sldId id="367" r:id="rId39"/>
    <p:sldId id="301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52" r:id="rId5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73" autoAdjust="0"/>
  </p:normalViewPr>
  <p:slideViewPr>
    <p:cSldViewPr>
      <p:cViewPr varScale="1">
        <p:scale>
          <a:sx n="108" d="100"/>
          <a:sy n="10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763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01919-4EDF-4997-84E3-2AC848207B17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3FCCB-E587-45FF-B5B2-73047F605E32}">
      <dgm:prSet phldrT="[Text]"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Partner with PIs to identify and develop opportunities for commercialization</a:t>
          </a:r>
        </a:p>
      </dgm:t>
    </dgm:pt>
    <dgm:pt modelId="{9CB1B429-C42A-4D51-B879-2227C95940B1}" type="parTrans" cxnId="{DB4AF27B-6433-46F2-BA88-F5D6141ADC35}">
      <dgm:prSet/>
      <dgm:spPr/>
      <dgm:t>
        <a:bodyPr/>
        <a:lstStyle/>
        <a:p>
          <a:endParaRPr lang="en-US"/>
        </a:p>
      </dgm:t>
    </dgm:pt>
    <dgm:pt modelId="{9C5634F6-22B1-40AF-B321-90D62C98C9BC}" type="sibTrans" cxnId="{DB4AF27B-6433-46F2-BA88-F5D6141ADC35}">
      <dgm:prSet/>
      <dgm:spPr/>
      <dgm:t>
        <a:bodyPr/>
        <a:lstStyle/>
        <a:p>
          <a:endParaRPr lang="en-US"/>
        </a:p>
      </dgm:t>
    </dgm:pt>
    <dgm:pt modelId="{76DB532D-CF98-4C3B-87B0-93F635182B3D}">
      <dgm:prSet phldrT="[Text]"/>
      <dgm:spPr/>
      <dgm:t>
        <a:bodyPr/>
        <a:lstStyle/>
        <a:p>
          <a:r>
            <a:rPr lang="en-US" b="1" dirty="0" smtClean="0">
              <a:latin typeface="Century Gothic"/>
              <a:cs typeface="Century Gothic"/>
            </a:rPr>
            <a:t>Develop  &amp; implement business and IP strategies </a:t>
          </a:r>
        </a:p>
      </dgm:t>
    </dgm:pt>
    <dgm:pt modelId="{3734C173-7075-4F0F-B773-3C6590189B03}" type="parTrans" cxnId="{53D86804-7646-4DAF-8F24-23B8DDBD5108}">
      <dgm:prSet/>
      <dgm:spPr/>
      <dgm:t>
        <a:bodyPr/>
        <a:lstStyle/>
        <a:p>
          <a:endParaRPr lang="en-US"/>
        </a:p>
      </dgm:t>
    </dgm:pt>
    <dgm:pt modelId="{06E567EE-1F0E-49E0-BC0F-F23887F95856}" type="sibTrans" cxnId="{53D86804-7646-4DAF-8F24-23B8DDBD5108}">
      <dgm:prSet/>
      <dgm:spPr/>
      <dgm:t>
        <a:bodyPr/>
        <a:lstStyle/>
        <a:p>
          <a:endParaRPr lang="en-US"/>
        </a:p>
      </dgm:t>
    </dgm:pt>
    <dgm:pt modelId="{18387322-3F71-41FC-929E-02C8412251F2}">
      <dgm:prSet phldrT="[Text]"/>
      <dgm:spPr/>
      <dgm:t>
        <a:bodyPr/>
        <a:lstStyle/>
        <a:p>
          <a:r>
            <a:rPr lang="en-US" b="1" dirty="0" smtClean="0">
              <a:latin typeface="Century Gothic"/>
              <a:cs typeface="Century Gothic"/>
            </a:rPr>
            <a:t>Market our opportunities to potential partners</a:t>
          </a:r>
          <a:endParaRPr lang="en-US" dirty="0"/>
        </a:p>
      </dgm:t>
    </dgm:pt>
    <dgm:pt modelId="{9EDE0379-DFBC-43EB-BC21-657EC9C8F22B}" type="parTrans" cxnId="{CFDD2639-B727-4131-887C-4F8112B49CEC}">
      <dgm:prSet/>
      <dgm:spPr/>
      <dgm:t>
        <a:bodyPr/>
        <a:lstStyle/>
        <a:p>
          <a:endParaRPr lang="en-US"/>
        </a:p>
      </dgm:t>
    </dgm:pt>
    <dgm:pt modelId="{EC6CCE1C-3EAC-4F52-A2CC-11E42AA3F605}" type="sibTrans" cxnId="{CFDD2639-B727-4131-887C-4F8112B49CEC}">
      <dgm:prSet/>
      <dgm:spPr/>
      <dgm:t>
        <a:bodyPr/>
        <a:lstStyle/>
        <a:p>
          <a:endParaRPr lang="en-US"/>
        </a:p>
      </dgm:t>
    </dgm:pt>
    <dgm:pt modelId="{5963C866-B6E1-492B-B60A-02651AA23C7F}">
      <dgm:prSet phldrT="[Text]"/>
      <dgm:spPr/>
      <dgm:t>
        <a:bodyPr/>
        <a:lstStyle/>
        <a:p>
          <a:r>
            <a:rPr lang="en-US" b="1" dirty="0" smtClean="0">
              <a:latin typeface="Century Gothic"/>
              <a:cs typeface="Century Gothic"/>
            </a:rPr>
            <a:t>Negotiate agreements – with startups &amp; partners from industry</a:t>
          </a:r>
          <a:endParaRPr lang="en-US" b="1" dirty="0">
            <a:latin typeface="Century Gothic"/>
            <a:cs typeface="Century Gothic"/>
          </a:endParaRPr>
        </a:p>
      </dgm:t>
    </dgm:pt>
    <dgm:pt modelId="{13BD52B8-17F3-4E41-B770-78675277D19C}" type="parTrans" cxnId="{BD2851A0-FE44-4376-A547-7098AF6CB82E}">
      <dgm:prSet/>
      <dgm:spPr/>
      <dgm:t>
        <a:bodyPr/>
        <a:lstStyle/>
        <a:p>
          <a:endParaRPr lang="en-US"/>
        </a:p>
      </dgm:t>
    </dgm:pt>
    <dgm:pt modelId="{718615B1-E7C5-4C86-BD82-84FFEC0EEE99}" type="sibTrans" cxnId="{BD2851A0-FE44-4376-A547-7098AF6CB82E}">
      <dgm:prSet/>
      <dgm:spPr/>
      <dgm:t>
        <a:bodyPr/>
        <a:lstStyle/>
        <a:p>
          <a:endParaRPr lang="en-US"/>
        </a:p>
      </dgm:t>
    </dgm:pt>
    <dgm:pt modelId="{F040C300-FCB1-4C79-B8F8-A8F9B18DC521}">
      <dgm:prSet phldrT="[Text]"/>
      <dgm:spPr/>
      <dgm:t>
        <a:bodyPr/>
        <a:lstStyle/>
        <a:p>
          <a:r>
            <a:rPr lang="en-US" b="1" dirty="0" smtClean="0">
              <a:latin typeface="Century Gothic"/>
              <a:cs typeface="Century Gothic"/>
            </a:rPr>
            <a:t>Manage relationships with our partners</a:t>
          </a:r>
          <a:endParaRPr lang="en-US" dirty="0"/>
        </a:p>
      </dgm:t>
    </dgm:pt>
    <dgm:pt modelId="{52BE35A9-89EE-4AC1-864D-4613632C8EB4}" type="parTrans" cxnId="{CCEA3C43-7894-470D-BA46-93D387A42E26}">
      <dgm:prSet/>
      <dgm:spPr/>
      <dgm:t>
        <a:bodyPr/>
        <a:lstStyle/>
        <a:p>
          <a:endParaRPr lang="en-US"/>
        </a:p>
      </dgm:t>
    </dgm:pt>
    <dgm:pt modelId="{BFC149A5-9C15-460D-9764-870623CEB95C}" type="sibTrans" cxnId="{CCEA3C43-7894-470D-BA46-93D387A42E26}">
      <dgm:prSet/>
      <dgm:spPr/>
      <dgm:t>
        <a:bodyPr/>
        <a:lstStyle/>
        <a:p>
          <a:endParaRPr lang="en-US"/>
        </a:p>
      </dgm:t>
    </dgm:pt>
    <dgm:pt modelId="{AD2EBE23-8C84-FB49-A828-9C79DD996377}">
      <dgm:prSet phldrT="[Text]"/>
      <dgm:spPr/>
      <dgm:t>
        <a:bodyPr/>
        <a:lstStyle/>
        <a:p>
          <a:r>
            <a:rPr lang="en-US" b="1" dirty="0" smtClean="0">
              <a:latin typeface="Century Gothic"/>
              <a:cs typeface="Century Gothic"/>
            </a:rPr>
            <a:t>Network with industry to enhance visibility</a:t>
          </a:r>
          <a:endParaRPr lang="en-US" dirty="0"/>
        </a:p>
      </dgm:t>
    </dgm:pt>
    <dgm:pt modelId="{F9935F98-C1F0-2842-BDE2-F67AAF5B7F00}" type="parTrans" cxnId="{1D597829-837A-0048-AAC5-1D3CFA5F1DF9}">
      <dgm:prSet/>
      <dgm:spPr/>
      <dgm:t>
        <a:bodyPr/>
        <a:lstStyle/>
        <a:p>
          <a:endParaRPr lang="en-US"/>
        </a:p>
      </dgm:t>
    </dgm:pt>
    <dgm:pt modelId="{DD8422A7-004E-6C4B-9510-CBDC35A7FA36}" type="sibTrans" cxnId="{1D597829-837A-0048-AAC5-1D3CFA5F1DF9}">
      <dgm:prSet/>
      <dgm:spPr/>
      <dgm:t>
        <a:bodyPr/>
        <a:lstStyle/>
        <a:p>
          <a:endParaRPr lang="en-US"/>
        </a:p>
      </dgm:t>
    </dgm:pt>
    <dgm:pt modelId="{ACE013A4-AEDF-1E49-AFE5-E243B847BDD9}">
      <dgm:prSet/>
      <dgm:spPr/>
      <dgm:t>
        <a:bodyPr/>
        <a:lstStyle/>
        <a:p>
          <a:r>
            <a:rPr lang="en-US" b="1" dirty="0" smtClean="0">
              <a:latin typeface="Century Gothic"/>
              <a:cs typeface="Century Gothic"/>
            </a:rPr>
            <a:t>Enhance formation of startups</a:t>
          </a:r>
          <a:endParaRPr lang="en-US" b="1" dirty="0">
            <a:latin typeface="Century Gothic"/>
            <a:cs typeface="Century Gothic"/>
          </a:endParaRPr>
        </a:p>
      </dgm:t>
    </dgm:pt>
    <dgm:pt modelId="{FC76C2CC-4F40-3546-83D5-97DCB20453CF}" type="parTrans" cxnId="{BA6D687A-ADF0-344D-9997-AA7D9EAA73DD}">
      <dgm:prSet/>
      <dgm:spPr/>
      <dgm:t>
        <a:bodyPr/>
        <a:lstStyle/>
        <a:p>
          <a:endParaRPr lang="en-US"/>
        </a:p>
      </dgm:t>
    </dgm:pt>
    <dgm:pt modelId="{E9752DC4-B0FB-5F4F-87E7-4D091061E098}" type="sibTrans" cxnId="{BA6D687A-ADF0-344D-9997-AA7D9EAA73DD}">
      <dgm:prSet/>
      <dgm:spPr/>
      <dgm:t>
        <a:bodyPr/>
        <a:lstStyle/>
        <a:p>
          <a:endParaRPr lang="en-US"/>
        </a:p>
      </dgm:t>
    </dgm:pt>
    <dgm:pt modelId="{F3B44788-1616-40C9-A0AB-B9D78AC3702B}" type="pres">
      <dgm:prSet presAssocID="{70601919-4EDF-4997-84E3-2AC848207B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EF01DB0-E842-4978-AB85-B9E197A6226B}" type="pres">
      <dgm:prSet presAssocID="{4533FCCB-E587-45FF-B5B2-73047F605E3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559D285-F571-DC49-B7EA-8BB730DDD336}" type="pres">
      <dgm:prSet presAssocID="{76DB532D-CF98-4C3B-87B0-93F635182B3D}" presName="Accent1" presStyleCnt="0"/>
      <dgm:spPr/>
      <dgm:t>
        <a:bodyPr/>
        <a:lstStyle/>
        <a:p>
          <a:endParaRPr lang="en-US"/>
        </a:p>
      </dgm:t>
    </dgm:pt>
    <dgm:pt modelId="{F0A0C260-978F-463D-A461-773AC138B8EC}" type="pres">
      <dgm:prSet presAssocID="{76DB532D-CF98-4C3B-87B0-93F635182B3D}" presName="Accent" presStyleLbl="bgShp" presStyleIdx="0" presStyleCnt="6"/>
      <dgm:spPr/>
      <dgm:t>
        <a:bodyPr/>
        <a:lstStyle/>
        <a:p>
          <a:endParaRPr lang="en-US"/>
        </a:p>
      </dgm:t>
    </dgm:pt>
    <dgm:pt modelId="{9F13C8CF-B442-144A-ABD0-A05A265758DD}" type="pres">
      <dgm:prSet presAssocID="{76DB532D-CF98-4C3B-87B0-93F635182B3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17F1E-55FF-3C41-B037-610DCA454A93}" type="pres">
      <dgm:prSet presAssocID="{AD2EBE23-8C84-FB49-A828-9C79DD996377}" presName="Accent2" presStyleCnt="0"/>
      <dgm:spPr/>
      <dgm:t>
        <a:bodyPr/>
        <a:lstStyle/>
        <a:p>
          <a:endParaRPr lang="en-US"/>
        </a:p>
      </dgm:t>
    </dgm:pt>
    <dgm:pt modelId="{56BA5087-CC35-9D49-BE78-2F89F9210043}" type="pres">
      <dgm:prSet presAssocID="{AD2EBE23-8C84-FB49-A828-9C79DD996377}" presName="Accent" presStyleLbl="bgShp" presStyleIdx="1" presStyleCnt="6"/>
      <dgm:spPr/>
      <dgm:t>
        <a:bodyPr/>
        <a:lstStyle/>
        <a:p>
          <a:endParaRPr lang="en-US"/>
        </a:p>
      </dgm:t>
    </dgm:pt>
    <dgm:pt modelId="{C345E720-EB3B-B24C-8610-8839DA703451}" type="pres">
      <dgm:prSet presAssocID="{AD2EBE23-8C84-FB49-A828-9C79DD99637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8A3B2-C8D6-8547-A028-629CBE28F995}" type="pres">
      <dgm:prSet presAssocID="{18387322-3F71-41FC-929E-02C8412251F2}" presName="Accent3" presStyleCnt="0"/>
      <dgm:spPr/>
      <dgm:t>
        <a:bodyPr/>
        <a:lstStyle/>
        <a:p>
          <a:endParaRPr lang="en-US"/>
        </a:p>
      </dgm:t>
    </dgm:pt>
    <dgm:pt modelId="{4F70B67B-3BC8-4A78-B334-77CFBFD22D6A}" type="pres">
      <dgm:prSet presAssocID="{18387322-3F71-41FC-929E-02C8412251F2}" presName="Accent" presStyleLbl="bgShp" presStyleIdx="2" presStyleCnt="6"/>
      <dgm:spPr/>
      <dgm:t>
        <a:bodyPr/>
        <a:lstStyle/>
        <a:p>
          <a:endParaRPr lang="en-US"/>
        </a:p>
      </dgm:t>
    </dgm:pt>
    <dgm:pt modelId="{955EB53E-715B-7D43-B29C-BCA4BEA2E246}" type="pres">
      <dgm:prSet presAssocID="{18387322-3F71-41FC-929E-02C8412251F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D5FC0-2A86-2E4E-97E5-3DA2444C90D6}" type="pres">
      <dgm:prSet presAssocID="{ACE013A4-AEDF-1E49-AFE5-E243B847BDD9}" presName="Accent4" presStyleCnt="0"/>
      <dgm:spPr/>
      <dgm:t>
        <a:bodyPr/>
        <a:lstStyle/>
        <a:p>
          <a:endParaRPr lang="en-US"/>
        </a:p>
      </dgm:t>
    </dgm:pt>
    <dgm:pt modelId="{C736C455-143A-7C40-B2E9-DB77DED441A2}" type="pres">
      <dgm:prSet presAssocID="{ACE013A4-AEDF-1E49-AFE5-E243B847BDD9}" presName="Accent" presStyleLbl="bgShp" presStyleIdx="3" presStyleCnt="6"/>
      <dgm:spPr/>
      <dgm:t>
        <a:bodyPr/>
        <a:lstStyle/>
        <a:p>
          <a:endParaRPr lang="en-US"/>
        </a:p>
      </dgm:t>
    </dgm:pt>
    <dgm:pt modelId="{8574C3A5-59C9-E04C-AD72-818396DC0E4E}" type="pres">
      <dgm:prSet presAssocID="{ACE013A4-AEDF-1E49-AFE5-E243B847BDD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85453-5DEA-4E29-B18B-BD5B8839C6B3}" type="pres">
      <dgm:prSet presAssocID="{5963C866-B6E1-492B-B60A-02651AA23C7F}" presName="Accent5" presStyleCnt="0"/>
      <dgm:spPr/>
      <dgm:t>
        <a:bodyPr/>
        <a:lstStyle/>
        <a:p>
          <a:endParaRPr lang="en-US"/>
        </a:p>
      </dgm:t>
    </dgm:pt>
    <dgm:pt modelId="{6EC88311-DEC9-4DF4-856C-BC5D1413E206}" type="pres">
      <dgm:prSet presAssocID="{5963C866-B6E1-492B-B60A-02651AA23C7F}" presName="Accent" presStyleLbl="bgShp" presStyleIdx="4" presStyleCnt="6"/>
      <dgm:spPr/>
      <dgm:t>
        <a:bodyPr/>
        <a:lstStyle/>
        <a:p>
          <a:endParaRPr lang="en-US"/>
        </a:p>
      </dgm:t>
    </dgm:pt>
    <dgm:pt modelId="{11C1B169-4FA7-4D7F-8D07-E49A12690184}" type="pres">
      <dgm:prSet presAssocID="{5963C866-B6E1-492B-B60A-02651AA23C7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071DA-CD36-4560-9E39-7E737E6BABFE}" type="pres">
      <dgm:prSet presAssocID="{F040C300-FCB1-4C79-B8F8-A8F9B18DC521}" presName="Accent6" presStyleCnt="0"/>
      <dgm:spPr/>
      <dgm:t>
        <a:bodyPr/>
        <a:lstStyle/>
        <a:p>
          <a:endParaRPr lang="en-US"/>
        </a:p>
      </dgm:t>
    </dgm:pt>
    <dgm:pt modelId="{50FEF780-59AA-4AD4-8D71-24F0B18E227E}" type="pres">
      <dgm:prSet presAssocID="{F040C300-FCB1-4C79-B8F8-A8F9B18DC521}" presName="Accent" presStyleLbl="bgShp" presStyleIdx="5" presStyleCnt="6"/>
      <dgm:spPr/>
      <dgm:t>
        <a:bodyPr/>
        <a:lstStyle/>
        <a:p>
          <a:endParaRPr lang="en-US"/>
        </a:p>
      </dgm:t>
    </dgm:pt>
    <dgm:pt modelId="{16881E2D-4251-4903-A709-C4DBF6A3275F}" type="pres">
      <dgm:prSet presAssocID="{F040C300-FCB1-4C79-B8F8-A8F9B18DC52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9663C-44CB-48A1-9B3A-50D9E0FCB4FB}" type="presOf" srcId="{F040C300-FCB1-4C79-B8F8-A8F9B18DC521}" destId="{16881E2D-4251-4903-A709-C4DBF6A3275F}" srcOrd="0" destOrd="0" presId="urn:microsoft.com/office/officeart/2011/layout/HexagonRadial"/>
    <dgm:cxn modelId="{231B2199-007D-4ECF-8E9C-E0F475711F44}" type="presOf" srcId="{76DB532D-CF98-4C3B-87B0-93F635182B3D}" destId="{9F13C8CF-B442-144A-ABD0-A05A265758DD}" srcOrd="0" destOrd="0" presId="urn:microsoft.com/office/officeart/2011/layout/HexagonRadial"/>
    <dgm:cxn modelId="{1793F1FE-44E3-46FC-9C14-DA597C9B0079}" type="presOf" srcId="{ACE013A4-AEDF-1E49-AFE5-E243B847BDD9}" destId="{8574C3A5-59C9-E04C-AD72-818396DC0E4E}" srcOrd="0" destOrd="0" presId="urn:microsoft.com/office/officeart/2011/layout/HexagonRadial"/>
    <dgm:cxn modelId="{1D597829-837A-0048-AAC5-1D3CFA5F1DF9}" srcId="{4533FCCB-E587-45FF-B5B2-73047F605E32}" destId="{AD2EBE23-8C84-FB49-A828-9C79DD996377}" srcOrd="1" destOrd="0" parTransId="{F9935F98-C1F0-2842-BDE2-F67AAF5B7F00}" sibTransId="{DD8422A7-004E-6C4B-9510-CBDC35A7FA36}"/>
    <dgm:cxn modelId="{563733C2-6C62-4B6B-B200-69EAA69FE055}" type="presOf" srcId="{5963C866-B6E1-492B-B60A-02651AA23C7F}" destId="{11C1B169-4FA7-4D7F-8D07-E49A12690184}" srcOrd="0" destOrd="0" presId="urn:microsoft.com/office/officeart/2011/layout/HexagonRadial"/>
    <dgm:cxn modelId="{AEAC40F2-6C14-425C-9474-F730F317FA88}" type="presOf" srcId="{4533FCCB-E587-45FF-B5B2-73047F605E32}" destId="{CEF01DB0-E842-4978-AB85-B9E197A6226B}" srcOrd="0" destOrd="0" presId="urn:microsoft.com/office/officeart/2011/layout/HexagonRadial"/>
    <dgm:cxn modelId="{BD2851A0-FE44-4376-A547-7098AF6CB82E}" srcId="{4533FCCB-E587-45FF-B5B2-73047F605E32}" destId="{5963C866-B6E1-492B-B60A-02651AA23C7F}" srcOrd="4" destOrd="0" parTransId="{13BD52B8-17F3-4E41-B770-78675277D19C}" sibTransId="{718615B1-E7C5-4C86-BD82-84FFEC0EEE99}"/>
    <dgm:cxn modelId="{BA6D687A-ADF0-344D-9997-AA7D9EAA73DD}" srcId="{4533FCCB-E587-45FF-B5B2-73047F605E32}" destId="{ACE013A4-AEDF-1E49-AFE5-E243B847BDD9}" srcOrd="3" destOrd="0" parTransId="{FC76C2CC-4F40-3546-83D5-97DCB20453CF}" sibTransId="{E9752DC4-B0FB-5F4F-87E7-4D091061E098}"/>
    <dgm:cxn modelId="{CCEA3C43-7894-470D-BA46-93D387A42E26}" srcId="{4533FCCB-E587-45FF-B5B2-73047F605E32}" destId="{F040C300-FCB1-4C79-B8F8-A8F9B18DC521}" srcOrd="5" destOrd="0" parTransId="{52BE35A9-89EE-4AC1-864D-4613632C8EB4}" sibTransId="{BFC149A5-9C15-460D-9764-870623CEB95C}"/>
    <dgm:cxn modelId="{CFDD2639-B727-4131-887C-4F8112B49CEC}" srcId="{4533FCCB-E587-45FF-B5B2-73047F605E32}" destId="{18387322-3F71-41FC-929E-02C8412251F2}" srcOrd="2" destOrd="0" parTransId="{9EDE0379-DFBC-43EB-BC21-657EC9C8F22B}" sibTransId="{EC6CCE1C-3EAC-4F52-A2CC-11E42AA3F605}"/>
    <dgm:cxn modelId="{D976A0EE-93CD-44F3-A778-CFC33BE27AAE}" type="presOf" srcId="{AD2EBE23-8C84-FB49-A828-9C79DD996377}" destId="{C345E720-EB3B-B24C-8610-8839DA703451}" srcOrd="0" destOrd="0" presId="urn:microsoft.com/office/officeart/2011/layout/HexagonRadial"/>
    <dgm:cxn modelId="{DB4AF27B-6433-46F2-BA88-F5D6141ADC35}" srcId="{70601919-4EDF-4997-84E3-2AC848207B17}" destId="{4533FCCB-E587-45FF-B5B2-73047F605E32}" srcOrd="0" destOrd="0" parTransId="{9CB1B429-C42A-4D51-B879-2227C95940B1}" sibTransId="{9C5634F6-22B1-40AF-B321-90D62C98C9BC}"/>
    <dgm:cxn modelId="{53D86804-7646-4DAF-8F24-23B8DDBD5108}" srcId="{4533FCCB-E587-45FF-B5B2-73047F605E32}" destId="{76DB532D-CF98-4C3B-87B0-93F635182B3D}" srcOrd="0" destOrd="0" parTransId="{3734C173-7075-4F0F-B773-3C6590189B03}" sibTransId="{06E567EE-1F0E-49E0-BC0F-F23887F95856}"/>
    <dgm:cxn modelId="{71D5AEB5-AFF0-47A5-9614-50A18CCDCF6E}" type="presOf" srcId="{70601919-4EDF-4997-84E3-2AC848207B17}" destId="{F3B44788-1616-40C9-A0AB-B9D78AC3702B}" srcOrd="0" destOrd="0" presId="urn:microsoft.com/office/officeart/2011/layout/HexagonRadial"/>
    <dgm:cxn modelId="{67684A26-EAA3-42E2-BB0E-F1CA86E71B35}" type="presOf" srcId="{18387322-3F71-41FC-929E-02C8412251F2}" destId="{955EB53E-715B-7D43-B29C-BCA4BEA2E246}" srcOrd="0" destOrd="0" presId="urn:microsoft.com/office/officeart/2011/layout/HexagonRadial"/>
    <dgm:cxn modelId="{F843999B-6E2E-4390-89D3-A2170D38B2E9}" type="presParOf" srcId="{F3B44788-1616-40C9-A0AB-B9D78AC3702B}" destId="{CEF01DB0-E842-4978-AB85-B9E197A6226B}" srcOrd="0" destOrd="0" presId="urn:microsoft.com/office/officeart/2011/layout/HexagonRadial"/>
    <dgm:cxn modelId="{05696DD4-19B7-4F85-B548-B2D0BB6F9A55}" type="presParOf" srcId="{F3B44788-1616-40C9-A0AB-B9D78AC3702B}" destId="{6559D285-F571-DC49-B7EA-8BB730DDD336}" srcOrd="1" destOrd="0" presId="urn:microsoft.com/office/officeart/2011/layout/HexagonRadial"/>
    <dgm:cxn modelId="{CE1D72E8-B15F-4DF2-8A2A-B427658082D9}" type="presParOf" srcId="{6559D285-F571-DC49-B7EA-8BB730DDD336}" destId="{F0A0C260-978F-463D-A461-773AC138B8EC}" srcOrd="0" destOrd="0" presId="urn:microsoft.com/office/officeart/2011/layout/HexagonRadial"/>
    <dgm:cxn modelId="{301ED3A8-5F3B-403C-B85E-2D7A6CD1F0C8}" type="presParOf" srcId="{F3B44788-1616-40C9-A0AB-B9D78AC3702B}" destId="{9F13C8CF-B442-144A-ABD0-A05A265758DD}" srcOrd="2" destOrd="0" presId="urn:microsoft.com/office/officeart/2011/layout/HexagonRadial"/>
    <dgm:cxn modelId="{B4F11BEE-F802-4BCC-ADDB-A38A7C0BF7FB}" type="presParOf" srcId="{F3B44788-1616-40C9-A0AB-B9D78AC3702B}" destId="{B0617F1E-55FF-3C41-B037-610DCA454A93}" srcOrd="3" destOrd="0" presId="urn:microsoft.com/office/officeart/2011/layout/HexagonRadial"/>
    <dgm:cxn modelId="{6CB005FA-80B1-4C08-9ADF-8D59780A9F8D}" type="presParOf" srcId="{B0617F1E-55FF-3C41-B037-610DCA454A93}" destId="{56BA5087-CC35-9D49-BE78-2F89F9210043}" srcOrd="0" destOrd="0" presId="urn:microsoft.com/office/officeart/2011/layout/HexagonRadial"/>
    <dgm:cxn modelId="{D792AD8A-207E-4512-B28A-AC36D8C83E64}" type="presParOf" srcId="{F3B44788-1616-40C9-A0AB-B9D78AC3702B}" destId="{C345E720-EB3B-B24C-8610-8839DA703451}" srcOrd="4" destOrd="0" presId="urn:microsoft.com/office/officeart/2011/layout/HexagonRadial"/>
    <dgm:cxn modelId="{60391056-0CF4-464C-9D56-AA7BAC91B515}" type="presParOf" srcId="{F3B44788-1616-40C9-A0AB-B9D78AC3702B}" destId="{5748A3B2-C8D6-8547-A028-629CBE28F995}" srcOrd="5" destOrd="0" presId="urn:microsoft.com/office/officeart/2011/layout/HexagonRadial"/>
    <dgm:cxn modelId="{ED873E94-9B14-4469-AE9C-F9526553176F}" type="presParOf" srcId="{5748A3B2-C8D6-8547-A028-629CBE28F995}" destId="{4F70B67B-3BC8-4A78-B334-77CFBFD22D6A}" srcOrd="0" destOrd="0" presId="urn:microsoft.com/office/officeart/2011/layout/HexagonRadial"/>
    <dgm:cxn modelId="{C39B4AF1-EF04-4130-AFEF-B6D0DBF560D8}" type="presParOf" srcId="{F3B44788-1616-40C9-A0AB-B9D78AC3702B}" destId="{955EB53E-715B-7D43-B29C-BCA4BEA2E246}" srcOrd="6" destOrd="0" presId="urn:microsoft.com/office/officeart/2011/layout/HexagonRadial"/>
    <dgm:cxn modelId="{2CB2C868-2F3B-4CE1-934B-5A09FFDEF2B7}" type="presParOf" srcId="{F3B44788-1616-40C9-A0AB-B9D78AC3702B}" destId="{D2AD5FC0-2A86-2E4E-97E5-3DA2444C90D6}" srcOrd="7" destOrd="0" presId="urn:microsoft.com/office/officeart/2011/layout/HexagonRadial"/>
    <dgm:cxn modelId="{D039226D-0FED-437E-BBEA-73A38B55D061}" type="presParOf" srcId="{D2AD5FC0-2A86-2E4E-97E5-3DA2444C90D6}" destId="{C736C455-143A-7C40-B2E9-DB77DED441A2}" srcOrd="0" destOrd="0" presId="urn:microsoft.com/office/officeart/2011/layout/HexagonRadial"/>
    <dgm:cxn modelId="{27C9F344-B1C1-4528-8C5F-F662483528DF}" type="presParOf" srcId="{F3B44788-1616-40C9-A0AB-B9D78AC3702B}" destId="{8574C3A5-59C9-E04C-AD72-818396DC0E4E}" srcOrd="8" destOrd="0" presId="urn:microsoft.com/office/officeart/2011/layout/HexagonRadial"/>
    <dgm:cxn modelId="{A06E951E-E38B-4EA6-8917-D620F9F27794}" type="presParOf" srcId="{F3B44788-1616-40C9-A0AB-B9D78AC3702B}" destId="{42B85453-5DEA-4E29-B18B-BD5B8839C6B3}" srcOrd="9" destOrd="0" presId="urn:microsoft.com/office/officeart/2011/layout/HexagonRadial"/>
    <dgm:cxn modelId="{391C640C-5188-47DA-9651-C4EF64318C08}" type="presParOf" srcId="{42B85453-5DEA-4E29-B18B-BD5B8839C6B3}" destId="{6EC88311-DEC9-4DF4-856C-BC5D1413E206}" srcOrd="0" destOrd="0" presId="urn:microsoft.com/office/officeart/2011/layout/HexagonRadial"/>
    <dgm:cxn modelId="{EF628422-632F-47EF-9D1B-656B362D35EF}" type="presParOf" srcId="{F3B44788-1616-40C9-A0AB-B9D78AC3702B}" destId="{11C1B169-4FA7-4D7F-8D07-E49A12690184}" srcOrd="10" destOrd="0" presId="urn:microsoft.com/office/officeart/2011/layout/HexagonRadial"/>
    <dgm:cxn modelId="{B44BB2A0-0454-4A6B-B5F3-C648C438D9CC}" type="presParOf" srcId="{F3B44788-1616-40C9-A0AB-B9D78AC3702B}" destId="{8EE071DA-CD36-4560-9E39-7E737E6BABFE}" srcOrd="11" destOrd="0" presId="urn:microsoft.com/office/officeart/2011/layout/HexagonRadial"/>
    <dgm:cxn modelId="{826AD6EE-2FC8-4F38-AC11-A66568841F07}" type="presParOf" srcId="{8EE071DA-CD36-4560-9E39-7E737E6BABFE}" destId="{50FEF780-59AA-4AD4-8D71-24F0B18E227E}" srcOrd="0" destOrd="0" presId="urn:microsoft.com/office/officeart/2011/layout/HexagonRadial"/>
    <dgm:cxn modelId="{425CF89C-C269-4C5D-93C5-425BA3A61CF1}" type="presParOf" srcId="{F3B44788-1616-40C9-A0AB-B9D78AC3702B}" destId="{16881E2D-4251-4903-A709-C4DBF6A3275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51DE9-3452-EA4E-9018-BEC57F690AB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4833A-B978-7149-A4EC-598420F3E628}">
      <dgm:prSet phldrT="[Text]" custT="1"/>
      <dgm:spPr/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</a:rPr>
            <a:t>Contact TVO early</a:t>
          </a:r>
        </a:p>
        <a:p>
          <a:pPr algn="ctr"/>
          <a:r>
            <a:rPr lang="en-US" sz="1600" dirty="0" err="1" smtClean="0">
              <a:solidFill>
                <a:schemeClr val="tx1"/>
              </a:solidFill>
            </a:rPr>
            <a:t>TVO_patents@brown.edu</a:t>
          </a:r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200" dirty="0" smtClean="0">
            <a:solidFill>
              <a:schemeClr val="tx1"/>
            </a:solidFill>
          </a:endParaRPr>
        </a:p>
        <a:p>
          <a:pPr algn="l"/>
          <a:r>
            <a:rPr lang="en-US" sz="1200" dirty="0" smtClean="0">
              <a:solidFill>
                <a:schemeClr val="tx1"/>
              </a:solidFill>
            </a:rPr>
            <a:t>We would like to use our template agreements to start</a:t>
          </a:r>
        </a:p>
        <a:p>
          <a:pPr algn="l"/>
          <a:r>
            <a:rPr lang="en-US" sz="1200" dirty="0" smtClean="0">
              <a:solidFill>
                <a:schemeClr val="tx1"/>
              </a:solidFill>
            </a:rPr>
            <a:t>We will attempt to negotiate optimal terms – full o/h and multi-year arrangement</a:t>
          </a:r>
        </a:p>
        <a:p>
          <a:pPr algn="l"/>
          <a:r>
            <a:rPr lang="en-US" sz="1200" dirty="0" smtClean="0">
              <a:solidFill>
                <a:schemeClr val="tx1"/>
              </a:solidFill>
            </a:rPr>
            <a:t>We will establish a relationship with the company</a:t>
          </a:r>
          <a:endParaRPr lang="en-US" sz="1200" dirty="0">
            <a:solidFill>
              <a:schemeClr val="tx1"/>
            </a:solidFill>
          </a:endParaRPr>
        </a:p>
      </dgm:t>
    </dgm:pt>
    <dgm:pt modelId="{82DFA258-5497-2D4C-B563-803A61BD66F1}" type="parTrans" cxnId="{FEB55869-8591-E548-9BC2-B710CAB7F7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8054A9-33AA-0A4E-BC31-A289AA506524}" type="sibTrans" cxnId="{FEB55869-8591-E548-9BC2-B710CAB7F7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AF1FA8-560B-6F49-B29B-EBBD6057AECE}" type="asst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PI – driven  (PI comes in with a contact )</a:t>
          </a:r>
          <a:endParaRPr lang="en-US" sz="1600" dirty="0">
            <a:solidFill>
              <a:schemeClr val="tx1"/>
            </a:solidFill>
          </a:endParaRPr>
        </a:p>
      </dgm:t>
    </dgm:pt>
    <dgm:pt modelId="{9EC0ABD7-4A0D-0D4C-9FAC-1649A70422A3}" type="parTrans" cxnId="{D51E8F61-ACB9-4643-91E5-F3B982EAEE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AB005C-8F4A-3044-814A-0AE1CD03E70D}" type="sibTrans" cxnId="{D51E8F61-ACB9-4643-91E5-F3B982EAEE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B67778-7662-9C47-B32A-3399DDB28AB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Inquiry from the outside</a:t>
          </a:r>
          <a:endParaRPr lang="en-US" sz="1600" dirty="0">
            <a:solidFill>
              <a:schemeClr val="tx1"/>
            </a:solidFill>
          </a:endParaRPr>
        </a:p>
      </dgm:t>
    </dgm:pt>
    <dgm:pt modelId="{C3517E59-FA24-C64D-98F7-C4660B5B3DE5}" type="parTrans" cxnId="{4F7E520A-3F55-D742-9413-F51C37EBB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432210-8670-534A-9603-12A998BCA8EC}" type="sibTrans" cxnId="{4F7E520A-3F55-D742-9413-F51C37EBB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190C8B-6B15-0345-A558-0C45B090F2DA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Introduction was made through a TVO-marketing program</a:t>
          </a:r>
          <a:endParaRPr lang="en-US" sz="1600" dirty="0">
            <a:solidFill>
              <a:schemeClr val="tx1"/>
            </a:solidFill>
          </a:endParaRPr>
        </a:p>
      </dgm:t>
    </dgm:pt>
    <dgm:pt modelId="{E79CDAF7-CA83-3A4F-9233-28748F7108ED}" type="parTrans" cxnId="{B758F379-2B72-D742-B212-608DCB68A5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5C1361-2031-5B47-B04A-AE8F21C7EFE5}" type="sibTrans" cxnId="{B758F379-2B72-D742-B212-608DCB68A5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5817DC-05ED-AC40-B305-3D34331D94E8}" type="asst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Response to an RFP</a:t>
          </a:r>
          <a:endParaRPr lang="en-US" sz="1600" dirty="0">
            <a:solidFill>
              <a:schemeClr val="tx1"/>
            </a:solidFill>
          </a:endParaRPr>
        </a:p>
      </dgm:t>
    </dgm:pt>
    <dgm:pt modelId="{A9168E8F-1EA5-8A48-AECF-C9064BCBBE2C}" type="parTrans" cxnId="{13F0F809-E1D2-2B42-A052-2898F93F9911}">
      <dgm:prSet/>
      <dgm:spPr/>
      <dgm:t>
        <a:bodyPr/>
        <a:lstStyle/>
        <a:p>
          <a:endParaRPr lang="en-US"/>
        </a:p>
      </dgm:t>
    </dgm:pt>
    <dgm:pt modelId="{EF3279F7-4930-C94E-86FE-5BCC4522532A}" type="sibTrans" cxnId="{13F0F809-E1D2-2B42-A052-2898F93F9911}">
      <dgm:prSet/>
      <dgm:spPr/>
      <dgm:t>
        <a:bodyPr/>
        <a:lstStyle/>
        <a:p>
          <a:endParaRPr lang="en-US"/>
        </a:p>
      </dgm:t>
    </dgm:pt>
    <dgm:pt modelId="{4E4EC515-6B25-5943-9BA1-5AE019232E36}" type="pres">
      <dgm:prSet presAssocID="{E6451DE9-3452-EA4E-9018-BEC57F690A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EF9BA-327F-2F48-8704-44590BD91340}" type="pres">
      <dgm:prSet presAssocID="{9824833A-B978-7149-A4EC-598420F3E628}" presName="centerShape" presStyleLbl="node0" presStyleIdx="0" presStyleCnt="1" custScaleX="163210" custScaleY="158520" custLinFactNeighborX="-524" custLinFactNeighborY="7348"/>
      <dgm:spPr/>
      <dgm:t>
        <a:bodyPr/>
        <a:lstStyle/>
        <a:p>
          <a:endParaRPr lang="en-US"/>
        </a:p>
      </dgm:t>
    </dgm:pt>
    <dgm:pt modelId="{9CB610C5-4CE2-C641-B573-CD50CB5FB680}" type="pres">
      <dgm:prSet presAssocID="{9EC0ABD7-4A0D-0D4C-9FAC-1649A70422A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E5B65DA2-A913-3E47-A45D-6229419BDF27}" type="pres">
      <dgm:prSet presAssocID="{34AF1FA8-560B-6F49-B29B-EBBD6057AECE}" presName="node" presStyleLbl="node1" presStyleIdx="0" presStyleCnt="4" custScaleX="78000" custScaleY="74700" custRadScaleRad="106313" custRadScaleInc="97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F5867-B659-2E4D-8F5F-9FAE9AB4E8AC}" type="pres">
      <dgm:prSet presAssocID="{A9168E8F-1EA5-8A48-AECF-C9064BCBBE2C}" presName="parTrans" presStyleLbl="bgSibTrans2D1" presStyleIdx="1" presStyleCnt="4" custLinFactNeighborX="8472" custLinFactNeighborY="6298"/>
      <dgm:spPr/>
      <dgm:t>
        <a:bodyPr/>
        <a:lstStyle/>
        <a:p>
          <a:endParaRPr lang="en-US"/>
        </a:p>
      </dgm:t>
    </dgm:pt>
    <dgm:pt modelId="{6E23C01C-4248-714C-84F0-7B6F3EDB121B}" type="pres">
      <dgm:prSet presAssocID="{0B5817DC-05ED-AC40-B305-3D34331D94E8}" presName="node" presStyleLbl="node1" presStyleIdx="1" presStyleCnt="4" custScaleX="92508" custScaleY="46835" custRadScaleRad="106440" custRadScaleInc="-127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6DE2D-C4E1-F14E-BA79-B2A1B01BDA3D}" type="pres">
      <dgm:prSet presAssocID="{C3517E59-FA24-C64D-98F7-C4660B5B3DE5}" presName="parTrans" presStyleLbl="bgSibTrans2D1" presStyleIdx="2" presStyleCnt="4" custLinFactNeighborX="-803" custLinFactNeighborY="1050"/>
      <dgm:spPr/>
      <dgm:t>
        <a:bodyPr/>
        <a:lstStyle/>
        <a:p>
          <a:endParaRPr lang="en-US"/>
        </a:p>
      </dgm:t>
    </dgm:pt>
    <dgm:pt modelId="{24C87E50-DFAD-6B41-BD5E-F06FBAEF541B}" type="pres">
      <dgm:prSet presAssocID="{B0B67778-7662-9C47-B32A-3399DDB28AB6}" presName="node" presStyleLbl="node1" presStyleIdx="2" presStyleCnt="4" custScaleX="84712" custScaleY="68877" custRadScaleRad="102285" custRadScaleInc="139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0350-5BF0-7644-AB9E-3835E80C2D35}" type="pres">
      <dgm:prSet presAssocID="{E79CDAF7-CA83-3A4F-9233-28748F7108E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5A7FE8C4-0382-B94A-9DAF-DA6873612106}" type="pres">
      <dgm:prSet presAssocID="{1A190C8B-6B15-0345-A558-0C45B090F2DA}" presName="node" presStyleLbl="node1" presStyleIdx="3" presStyleCnt="4" custScaleX="97825" custScaleY="85722" custRadScaleRad="99745" custRadScaleInc="-114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E48A20-7BBB-4533-A23E-025813A38DC3}" type="presOf" srcId="{C3517E59-FA24-C64D-98F7-C4660B5B3DE5}" destId="{F116DE2D-C4E1-F14E-BA79-B2A1B01BDA3D}" srcOrd="0" destOrd="0" presId="urn:microsoft.com/office/officeart/2005/8/layout/radial4"/>
    <dgm:cxn modelId="{0A9F0ED4-B344-4451-B75E-A8D59B10AB65}" type="presOf" srcId="{1A190C8B-6B15-0345-A558-0C45B090F2DA}" destId="{5A7FE8C4-0382-B94A-9DAF-DA6873612106}" srcOrd="0" destOrd="0" presId="urn:microsoft.com/office/officeart/2005/8/layout/radial4"/>
    <dgm:cxn modelId="{B0F9A4E5-EA82-42A3-A392-E0AF4929D145}" type="presOf" srcId="{9824833A-B978-7149-A4EC-598420F3E628}" destId="{D82EF9BA-327F-2F48-8704-44590BD91340}" srcOrd="0" destOrd="0" presId="urn:microsoft.com/office/officeart/2005/8/layout/radial4"/>
    <dgm:cxn modelId="{4F7E520A-3F55-D742-9413-F51C37EBB91D}" srcId="{9824833A-B978-7149-A4EC-598420F3E628}" destId="{B0B67778-7662-9C47-B32A-3399DDB28AB6}" srcOrd="2" destOrd="0" parTransId="{C3517E59-FA24-C64D-98F7-C4660B5B3DE5}" sibTransId="{21432210-8670-534A-9603-12A998BCA8EC}"/>
    <dgm:cxn modelId="{B758F379-2B72-D742-B212-608DCB68A544}" srcId="{9824833A-B978-7149-A4EC-598420F3E628}" destId="{1A190C8B-6B15-0345-A558-0C45B090F2DA}" srcOrd="3" destOrd="0" parTransId="{E79CDAF7-CA83-3A4F-9233-28748F7108ED}" sibTransId="{215C1361-2031-5B47-B04A-AE8F21C7EFE5}"/>
    <dgm:cxn modelId="{55850363-3A7E-4120-AF8C-E1340F196817}" type="presOf" srcId="{E6451DE9-3452-EA4E-9018-BEC57F690AB2}" destId="{4E4EC515-6B25-5943-9BA1-5AE019232E36}" srcOrd="0" destOrd="0" presId="urn:microsoft.com/office/officeart/2005/8/layout/radial4"/>
    <dgm:cxn modelId="{13F0F809-E1D2-2B42-A052-2898F93F9911}" srcId="{9824833A-B978-7149-A4EC-598420F3E628}" destId="{0B5817DC-05ED-AC40-B305-3D34331D94E8}" srcOrd="1" destOrd="0" parTransId="{A9168E8F-1EA5-8A48-AECF-C9064BCBBE2C}" sibTransId="{EF3279F7-4930-C94E-86FE-5BCC4522532A}"/>
    <dgm:cxn modelId="{17FA92BF-A5BB-469D-A491-1EE4ED7FEA3A}" type="presOf" srcId="{34AF1FA8-560B-6F49-B29B-EBBD6057AECE}" destId="{E5B65DA2-A913-3E47-A45D-6229419BDF27}" srcOrd="0" destOrd="0" presId="urn:microsoft.com/office/officeart/2005/8/layout/radial4"/>
    <dgm:cxn modelId="{D51E8F61-ACB9-4643-91E5-F3B982EAEEF6}" srcId="{9824833A-B978-7149-A4EC-598420F3E628}" destId="{34AF1FA8-560B-6F49-B29B-EBBD6057AECE}" srcOrd="0" destOrd="0" parTransId="{9EC0ABD7-4A0D-0D4C-9FAC-1649A70422A3}" sibTransId="{C1AB005C-8F4A-3044-814A-0AE1CD03E70D}"/>
    <dgm:cxn modelId="{9A27FF1E-72EF-439E-B5D2-84B6055BB546}" type="presOf" srcId="{0B5817DC-05ED-AC40-B305-3D34331D94E8}" destId="{6E23C01C-4248-714C-84F0-7B6F3EDB121B}" srcOrd="0" destOrd="0" presId="urn:microsoft.com/office/officeart/2005/8/layout/radial4"/>
    <dgm:cxn modelId="{A3609932-9266-41A6-B473-3883EF55F280}" type="presOf" srcId="{A9168E8F-1EA5-8A48-AECF-C9064BCBBE2C}" destId="{EAAF5867-B659-2E4D-8F5F-9FAE9AB4E8AC}" srcOrd="0" destOrd="0" presId="urn:microsoft.com/office/officeart/2005/8/layout/radial4"/>
    <dgm:cxn modelId="{A0C89045-9411-48AB-99A9-48969B1FA645}" type="presOf" srcId="{9EC0ABD7-4A0D-0D4C-9FAC-1649A70422A3}" destId="{9CB610C5-4CE2-C641-B573-CD50CB5FB680}" srcOrd="0" destOrd="0" presId="urn:microsoft.com/office/officeart/2005/8/layout/radial4"/>
    <dgm:cxn modelId="{23447B0E-0615-4686-9DD9-39996C438DCA}" type="presOf" srcId="{E79CDAF7-CA83-3A4F-9233-28748F7108ED}" destId="{19640350-5BF0-7644-AB9E-3835E80C2D35}" srcOrd="0" destOrd="0" presId="urn:microsoft.com/office/officeart/2005/8/layout/radial4"/>
    <dgm:cxn modelId="{FEB55869-8591-E548-9BC2-B710CAB7F71B}" srcId="{E6451DE9-3452-EA4E-9018-BEC57F690AB2}" destId="{9824833A-B978-7149-A4EC-598420F3E628}" srcOrd="0" destOrd="0" parTransId="{82DFA258-5497-2D4C-B563-803A61BD66F1}" sibTransId="{098054A9-33AA-0A4E-BC31-A289AA506524}"/>
    <dgm:cxn modelId="{F1814266-50FC-4A25-9FAA-1E7422233B4F}" type="presOf" srcId="{B0B67778-7662-9C47-B32A-3399DDB28AB6}" destId="{24C87E50-DFAD-6B41-BD5E-F06FBAEF541B}" srcOrd="0" destOrd="0" presId="urn:microsoft.com/office/officeart/2005/8/layout/radial4"/>
    <dgm:cxn modelId="{1AD86497-0B2F-49A3-AA71-66ED3F42EA1C}" type="presParOf" srcId="{4E4EC515-6B25-5943-9BA1-5AE019232E36}" destId="{D82EF9BA-327F-2F48-8704-44590BD91340}" srcOrd="0" destOrd="0" presId="urn:microsoft.com/office/officeart/2005/8/layout/radial4"/>
    <dgm:cxn modelId="{90C05BF4-0AC7-4AAE-B880-E6DE87877270}" type="presParOf" srcId="{4E4EC515-6B25-5943-9BA1-5AE019232E36}" destId="{9CB610C5-4CE2-C641-B573-CD50CB5FB680}" srcOrd="1" destOrd="0" presId="urn:microsoft.com/office/officeart/2005/8/layout/radial4"/>
    <dgm:cxn modelId="{7ACE7E3F-FC81-46DB-AD23-C5F7E2FE599C}" type="presParOf" srcId="{4E4EC515-6B25-5943-9BA1-5AE019232E36}" destId="{E5B65DA2-A913-3E47-A45D-6229419BDF27}" srcOrd="2" destOrd="0" presId="urn:microsoft.com/office/officeart/2005/8/layout/radial4"/>
    <dgm:cxn modelId="{5F3EB60B-693D-48EF-ACA0-28440565E036}" type="presParOf" srcId="{4E4EC515-6B25-5943-9BA1-5AE019232E36}" destId="{EAAF5867-B659-2E4D-8F5F-9FAE9AB4E8AC}" srcOrd="3" destOrd="0" presId="urn:microsoft.com/office/officeart/2005/8/layout/radial4"/>
    <dgm:cxn modelId="{755DE826-852B-4E0D-8F5E-E81540DD1D91}" type="presParOf" srcId="{4E4EC515-6B25-5943-9BA1-5AE019232E36}" destId="{6E23C01C-4248-714C-84F0-7B6F3EDB121B}" srcOrd="4" destOrd="0" presId="urn:microsoft.com/office/officeart/2005/8/layout/radial4"/>
    <dgm:cxn modelId="{0A9BD8F3-B0CA-4132-9FC8-949B3F83F0D7}" type="presParOf" srcId="{4E4EC515-6B25-5943-9BA1-5AE019232E36}" destId="{F116DE2D-C4E1-F14E-BA79-B2A1B01BDA3D}" srcOrd="5" destOrd="0" presId="urn:microsoft.com/office/officeart/2005/8/layout/radial4"/>
    <dgm:cxn modelId="{B3E83DC4-4917-4454-B662-F89BBFE456AB}" type="presParOf" srcId="{4E4EC515-6B25-5943-9BA1-5AE019232E36}" destId="{24C87E50-DFAD-6B41-BD5E-F06FBAEF541B}" srcOrd="6" destOrd="0" presId="urn:microsoft.com/office/officeart/2005/8/layout/radial4"/>
    <dgm:cxn modelId="{EF9474F5-D58F-4F39-A2EE-C1F6928F473B}" type="presParOf" srcId="{4E4EC515-6B25-5943-9BA1-5AE019232E36}" destId="{19640350-5BF0-7644-AB9E-3835E80C2D35}" srcOrd="7" destOrd="0" presId="urn:microsoft.com/office/officeart/2005/8/layout/radial4"/>
    <dgm:cxn modelId="{E685928E-57A6-4C4D-915B-EFC0A051F26A}" type="presParOf" srcId="{4E4EC515-6B25-5943-9BA1-5AE019232E36}" destId="{5A7FE8C4-0382-B94A-9DAF-DA687361210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01DB0-E842-4978-AB85-B9E197A6226B}">
      <dsp:nvSpPr>
        <dsp:cNvPr id="0" name=""/>
        <dsp:cNvSpPr/>
      </dsp:nvSpPr>
      <dsp:spPr>
        <a:xfrm>
          <a:off x="2678072" y="1720748"/>
          <a:ext cx="2187145" cy="189196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 panose="020B0502020202020204" pitchFamily="34" charset="0"/>
            </a:rPr>
            <a:t>Partner with PIs to identify and develop opportunities for commercialization</a:t>
          </a:r>
        </a:p>
      </dsp:txBody>
      <dsp:txXfrm>
        <a:off x="3040513" y="2034274"/>
        <a:ext cx="1462263" cy="1264917"/>
      </dsp:txXfrm>
    </dsp:sp>
    <dsp:sp modelId="{56BA5087-CC35-9D49-BE78-2F89F9210043}">
      <dsp:nvSpPr>
        <dsp:cNvPr id="0" name=""/>
        <dsp:cNvSpPr/>
      </dsp:nvSpPr>
      <dsp:spPr>
        <a:xfrm>
          <a:off x="4047646" y="815568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3C8CF-B442-144A-ABD0-A05A265758DD}">
      <dsp:nvSpPr>
        <dsp:cNvPr id="0" name=""/>
        <dsp:cNvSpPr/>
      </dsp:nvSpPr>
      <dsp:spPr>
        <a:xfrm>
          <a:off x="2879540" y="0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/>
              <a:cs typeface="Century Gothic"/>
            </a:rPr>
            <a:t>Develop  &amp; implement business and IP strategies </a:t>
          </a:r>
        </a:p>
      </dsp:txBody>
      <dsp:txXfrm>
        <a:off x="3176571" y="256966"/>
        <a:ext cx="1198288" cy="1036661"/>
      </dsp:txXfrm>
    </dsp:sp>
    <dsp:sp modelId="{4F70B67B-3BC8-4A78-B334-77CFBFD22D6A}">
      <dsp:nvSpPr>
        <dsp:cNvPr id="0" name=""/>
        <dsp:cNvSpPr/>
      </dsp:nvSpPr>
      <dsp:spPr>
        <a:xfrm>
          <a:off x="5010723" y="2144801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5E720-EB3B-B24C-8610-8839DA703451}">
      <dsp:nvSpPr>
        <dsp:cNvPr id="0" name=""/>
        <dsp:cNvSpPr/>
      </dsp:nvSpPr>
      <dsp:spPr>
        <a:xfrm>
          <a:off x="4523333" y="953719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/>
              <a:cs typeface="Century Gothic"/>
            </a:rPr>
            <a:t>Network with industry to enhance visibility</a:t>
          </a:r>
          <a:endParaRPr lang="en-US" sz="1200" kern="1200" dirty="0"/>
        </a:p>
      </dsp:txBody>
      <dsp:txXfrm>
        <a:off x="4820364" y="1210685"/>
        <a:ext cx="1198288" cy="1036661"/>
      </dsp:txXfrm>
    </dsp:sp>
    <dsp:sp modelId="{C736C455-143A-7C40-B2E9-DB77DED441A2}">
      <dsp:nvSpPr>
        <dsp:cNvPr id="0" name=""/>
        <dsp:cNvSpPr/>
      </dsp:nvSpPr>
      <dsp:spPr>
        <a:xfrm>
          <a:off x="4341707" y="3645255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EB53E-715B-7D43-B29C-BCA4BEA2E246}">
      <dsp:nvSpPr>
        <dsp:cNvPr id="0" name=""/>
        <dsp:cNvSpPr/>
      </dsp:nvSpPr>
      <dsp:spPr>
        <a:xfrm>
          <a:off x="4523333" y="2828620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/>
              <a:cs typeface="Century Gothic"/>
            </a:rPr>
            <a:t>Market our opportunities to potential partners</a:t>
          </a:r>
          <a:endParaRPr lang="en-US" sz="1200" kern="1200" dirty="0"/>
        </a:p>
      </dsp:txBody>
      <dsp:txXfrm>
        <a:off x="4820364" y="3085586"/>
        <a:ext cx="1198288" cy="1036661"/>
      </dsp:txXfrm>
    </dsp:sp>
    <dsp:sp modelId="{6EC88311-DEC9-4DF4-856C-BC5D1413E206}">
      <dsp:nvSpPr>
        <dsp:cNvPr id="0" name=""/>
        <dsp:cNvSpPr/>
      </dsp:nvSpPr>
      <dsp:spPr>
        <a:xfrm>
          <a:off x="2682142" y="3801008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4C3A5-59C9-E04C-AD72-818396DC0E4E}">
      <dsp:nvSpPr>
        <dsp:cNvPr id="0" name=""/>
        <dsp:cNvSpPr/>
      </dsp:nvSpPr>
      <dsp:spPr>
        <a:xfrm>
          <a:off x="2879540" y="3783406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/>
              <a:cs typeface="Century Gothic"/>
            </a:rPr>
            <a:t>Enhance formation of startups</a:t>
          </a:r>
          <a:endParaRPr lang="en-US" sz="1200" b="1" kern="1200" dirty="0">
            <a:latin typeface="Century Gothic"/>
            <a:cs typeface="Century Gothic"/>
          </a:endParaRPr>
        </a:p>
      </dsp:txBody>
      <dsp:txXfrm>
        <a:off x="3176571" y="4040372"/>
        <a:ext cx="1198288" cy="1036661"/>
      </dsp:txXfrm>
    </dsp:sp>
    <dsp:sp modelId="{50FEF780-59AA-4AD4-8D71-24F0B18E227E}">
      <dsp:nvSpPr>
        <dsp:cNvPr id="0" name=""/>
        <dsp:cNvSpPr/>
      </dsp:nvSpPr>
      <dsp:spPr>
        <a:xfrm>
          <a:off x="1703294" y="2472309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1B169-4FA7-4D7F-8D07-E49A12690184}">
      <dsp:nvSpPr>
        <dsp:cNvPr id="0" name=""/>
        <dsp:cNvSpPr/>
      </dsp:nvSpPr>
      <dsp:spPr>
        <a:xfrm>
          <a:off x="1228115" y="2829686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/>
              <a:cs typeface="Century Gothic"/>
            </a:rPr>
            <a:t>Negotiate agreements – with startups &amp; partners from industry</a:t>
          </a:r>
          <a:endParaRPr lang="en-US" sz="1200" b="1" kern="1200" dirty="0">
            <a:latin typeface="Century Gothic"/>
            <a:cs typeface="Century Gothic"/>
          </a:endParaRPr>
        </a:p>
      </dsp:txBody>
      <dsp:txXfrm>
        <a:off x="1525146" y="3086652"/>
        <a:ext cx="1198288" cy="1036661"/>
      </dsp:txXfrm>
    </dsp:sp>
    <dsp:sp modelId="{16881E2D-4251-4903-A709-C4DBF6A3275F}">
      <dsp:nvSpPr>
        <dsp:cNvPr id="0" name=""/>
        <dsp:cNvSpPr/>
      </dsp:nvSpPr>
      <dsp:spPr>
        <a:xfrm>
          <a:off x="1228115" y="951585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entury Gothic"/>
              <a:cs typeface="Century Gothic"/>
            </a:rPr>
            <a:t>Manage relationships with our partners</a:t>
          </a:r>
          <a:endParaRPr lang="en-US" sz="1200" kern="1200" dirty="0"/>
        </a:p>
      </dsp:txBody>
      <dsp:txXfrm>
        <a:off x="1525146" y="1208551"/>
        <a:ext cx="1198288" cy="1036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EF9BA-327F-2F48-8704-44590BD91340}">
      <dsp:nvSpPr>
        <dsp:cNvPr id="0" name=""/>
        <dsp:cNvSpPr/>
      </dsp:nvSpPr>
      <dsp:spPr>
        <a:xfrm>
          <a:off x="2019505" y="1163519"/>
          <a:ext cx="3380268" cy="32831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Contact TVO early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TVO_patents@brown.edu</a:t>
          </a: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We would like to use our template agreements to start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We will attempt to negotiate optimal terms – full o/h and multi-year arrangement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We will establish a relationship with the company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514534" y="1644323"/>
        <a:ext cx="2390210" cy="2321525"/>
      </dsp:txXfrm>
    </dsp:sp>
    <dsp:sp modelId="{9CB610C5-4CE2-C641-B573-CD50CB5FB680}">
      <dsp:nvSpPr>
        <dsp:cNvPr id="0" name=""/>
        <dsp:cNvSpPr/>
      </dsp:nvSpPr>
      <dsp:spPr>
        <a:xfrm rot="14203977">
          <a:off x="2042589" y="686260"/>
          <a:ext cx="941219" cy="5902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65DA2-A913-3E47-A45D-6229419BDF27}">
      <dsp:nvSpPr>
        <dsp:cNvPr id="0" name=""/>
        <dsp:cNvSpPr/>
      </dsp:nvSpPr>
      <dsp:spPr>
        <a:xfrm>
          <a:off x="1487701" y="0"/>
          <a:ext cx="1534696" cy="1175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PI – driven  (PI comes in with a contact 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522139" y="34438"/>
        <a:ext cx="1465820" cy="1106937"/>
      </dsp:txXfrm>
    </dsp:sp>
    <dsp:sp modelId="{EAAF5867-B659-2E4D-8F5F-9FAE9AB4E8AC}">
      <dsp:nvSpPr>
        <dsp:cNvPr id="0" name=""/>
        <dsp:cNvSpPr/>
      </dsp:nvSpPr>
      <dsp:spPr>
        <a:xfrm rot="11267282">
          <a:off x="996105" y="2236992"/>
          <a:ext cx="1073920" cy="5902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23C01C-4248-714C-84F0-7B6F3EDB121B}">
      <dsp:nvSpPr>
        <dsp:cNvPr id="0" name=""/>
        <dsp:cNvSpPr/>
      </dsp:nvSpPr>
      <dsp:spPr>
        <a:xfrm>
          <a:off x="0" y="2053586"/>
          <a:ext cx="1820150" cy="73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Response to an RFP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592" y="2075178"/>
        <a:ext cx="1776966" cy="694021"/>
      </dsp:txXfrm>
    </dsp:sp>
    <dsp:sp modelId="{F116DE2D-C4E1-F14E-BA79-B2A1B01BDA3D}">
      <dsp:nvSpPr>
        <dsp:cNvPr id="0" name=""/>
        <dsp:cNvSpPr/>
      </dsp:nvSpPr>
      <dsp:spPr>
        <a:xfrm rot="21469511">
          <a:off x="5449968" y="2430100"/>
          <a:ext cx="1034489" cy="5902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87E50-DFAD-6B41-BD5E-F06FBAEF541B}">
      <dsp:nvSpPr>
        <dsp:cNvPr id="0" name=""/>
        <dsp:cNvSpPr/>
      </dsp:nvSpPr>
      <dsp:spPr>
        <a:xfrm>
          <a:off x="5659012" y="2157329"/>
          <a:ext cx="1666759" cy="1084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Inquiry from the outside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690766" y="2189083"/>
        <a:ext cx="1603251" cy="1020649"/>
      </dsp:txXfrm>
    </dsp:sp>
    <dsp:sp modelId="{19640350-5BF0-7644-AB9E-3835E80C2D35}">
      <dsp:nvSpPr>
        <dsp:cNvPr id="0" name=""/>
        <dsp:cNvSpPr/>
      </dsp:nvSpPr>
      <dsp:spPr>
        <a:xfrm rot="17828781">
          <a:off x="4290880" y="691843"/>
          <a:ext cx="701976" cy="5902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7FE8C4-0382-B94A-9DAF-DA6873612106}">
      <dsp:nvSpPr>
        <dsp:cNvPr id="0" name=""/>
        <dsp:cNvSpPr/>
      </dsp:nvSpPr>
      <dsp:spPr>
        <a:xfrm>
          <a:off x="3839629" y="0"/>
          <a:ext cx="1924765" cy="134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Introduction was made through a TVO-marketing program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879149" y="39520"/>
        <a:ext cx="1845725" cy="127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B489A60-0676-4330-B33B-108618B45155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7F7F801-64B4-4AD8-B622-0F7188320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88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FF01B4D-F3AA-4374-925B-59312BC26D75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5BB1C1-7632-4BC0-AF4A-B61A224749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8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B1C1-7632-4BC0-AF4A-B61A224749A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8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Produces</a:t>
            </a:r>
            <a:r>
              <a:rPr lang="en-US" baseline="0" dirty="0" smtClean="0"/>
              <a:t> the same results when run now or in the future for a given accounting period end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B1C1-7632-4BC0-AF4A-B61A224749A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B1C1-7632-4BC0-AF4A-B61A224749A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BB1C1-7632-4BC0-AF4A-B61A224749A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52401"/>
            <a:ext cx="7924800" cy="10668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OSP Brown Bag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6110038D-A307-41DF-A32A-3891FCEC62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283657-3B73-4F4E-87BA-543ED73D0FC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F0136-7D4F-1C4C-A922-B41BFC91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283657-3B73-4F4E-87BA-543ED73D0FC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F0136-7D4F-1C4C-A922-B41BFC917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6110038D-A307-41DF-A32A-3891FCEC62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85800" y="1600200"/>
            <a:ext cx="78486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Placeholder 15"/>
          <p:cNvSpPr txBox="1">
            <a:spLocks/>
          </p:cNvSpPr>
          <p:nvPr userDrawn="1"/>
        </p:nvSpPr>
        <p:spPr>
          <a:xfrm>
            <a:off x="3810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2000" y="1676400"/>
            <a:ext cx="76962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09600" y="152401"/>
            <a:ext cx="7772400" cy="10668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OSP Brown Bag 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6200" y="6400800"/>
            <a:ext cx="312420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>
              <a:defRPr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</a:p>
        </p:txBody>
      </p:sp>
      <p:pic>
        <p:nvPicPr>
          <p:cNvPr id="12" name="Picture 11" descr="transparent brown_logo3.t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6096000"/>
            <a:ext cx="537064" cy="60347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85800" y="1600200"/>
            <a:ext cx="78486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62484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Office of Sponsored Projects 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09600" y="152400"/>
            <a:ext cx="7772400" cy="10668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6200" y="6400800"/>
            <a:ext cx="312420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>
              <a:defRPr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</a:p>
        </p:txBody>
      </p:sp>
      <p:pic>
        <p:nvPicPr>
          <p:cNvPr id="12" name="Picture 11" descr="transparent brown_logo3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6096000"/>
            <a:ext cx="537064" cy="6034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85800" y="62484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Office of Sponsored Projects 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8" name="Title Placeholder 15"/>
          <p:cNvSpPr txBox="1">
            <a:spLocks/>
          </p:cNvSpPr>
          <p:nvPr userDrawn="1"/>
        </p:nvSpPr>
        <p:spPr>
          <a:xfrm>
            <a:off x="3810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85800" y="1600200"/>
            <a:ext cx="78486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8"/>
          <p:cNvSpPr txBox="1">
            <a:spLocks/>
          </p:cNvSpPr>
          <p:nvPr userDrawn="1"/>
        </p:nvSpPr>
        <p:spPr>
          <a:xfrm>
            <a:off x="762000" y="1676400"/>
            <a:ext cx="76962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5-112.html" TargetMode="External"/><Relationship Id="rId2" Type="http://schemas.openxmlformats.org/officeDocument/2006/relationships/hyperlink" Target="http://grants.nih.gov/grants/guide/notice-files/NOT-OD-15-134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own.edu/academics/medical/about/research-administration/polices-procedures-and-forms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resadmin@brown.edu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rown.edu/research/about-brown-research/policies/obtaining-user-id-nsf-fastlane-or-nih-era-commons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google.com/a/brown.edu/forms/d/1WKZEQhUUZ0Vyl2GdXWdKZNYAF7opr5BJstP-71B1XCs/viewform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Coeus_Help@brown.edu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_Mento@brown.edu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niel_Mueller@brown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OSP BROWN BAG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239000" cy="4451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2100" y="3276600"/>
            <a:ext cx="6019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atin typeface="Castellar" panose="020A0402060406010301" pitchFamily="18" charset="0"/>
              </a:rPr>
              <a:t>September 21, 2015</a:t>
            </a:r>
            <a:endParaRPr lang="en-US" sz="4400" b="1" dirty="0">
              <a:latin typeface="Castellar" panose="020A0402060406010301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Pre-Award Training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647927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Fall Offerings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Reading an FOA   </a:t>
            </a:r>
            <a:r>
              <a:rPr lang="en-US" i="1" dirty="0" smtClean="0"/>
              <a:t>(10/2/15)</a:t>
            </a:r>
            <a:endParaRPr lang="en-US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Budgeting Basics   </a:t>
            </a:r>
            <a:r>
              <a:rPr lang="en-US" i="1" dirty="0" smtClean="0"/>
              <a:t>(10/13/15)</a:t>
            </a:r>
            <a:endParaRPr lang="en-US" sz="20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NIH Career Development K awards   </a:t>
            </a:r>
            <a:r>
              <a:rPr lang="en-US" i="1" dirty="0" smtClean="0"/>
              <a:t>(10/15/15)</a:t>
            </a:r>
            <a:endParaRPr lang="en-US" sz="20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Cost Sharing   </a:t>
            </a:r>
            <a:r>
              <a:rPr lang="en-US" i="1" dirty="0" smtClean="0"/>
              <a:t>(12/8/15)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NIH Fellowships </a:t>
            </a:r>
            <a:r>
              <a:rPr lang="en-US" i="1" dirty="0" smtClean="0"/>
              <a:t>(TBD)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NIH Training Grants </a:t>
            </a:r>
            <a:r>
              <a:rPr lang="en-US" i="1" dirty="0" smtClean="0"/>
              <a:t>(TBD)</a:t>
            </a:r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ASSIST Training </a:t>
            </a:r>
            <a:r>
              <a:rPr lang="en-US" i="1" dirty="0" smtClean="0"/>
              <a:t>(12/10/2015)</a:t>
            </a:r>
          </a:p>
        </p:txBody>
      </p:sp>
    </p:spTree>
    <p:extLst>
      <p:ext uri="{BB962C8B-B14F-4D97-AF65-F5344CB8AC3E}">
        <p14:creationId xmlns:p14="http://schemas.microsoft.com/office/powerpoint/2010/main" val="25030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 Award Training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70245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Fall Offerings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Commitments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i="1" dirty="0" smtClean="0"/>
              <a:t>(9/28/15)</a:t>
            </a:r>
            <a:endParaRPr lang="en-US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Documentation &amp; Justifications   </a:t>
            </a:r>
            <a:r>
              <a:rPr lang="en-US" i="1" dirty="0" smtClean="0"/>
              <a:t>(10/5/15)</a:t>
            </a:r>
            <a:endParaRPr lang="en-US" sz="20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Direct Charging of Administrative Costs   </a:t>
            </a:r>
            <a:r>
              <a:rPr lang="en-US" i="1" dirty="0" smtClean="0"/>
              <a:t>(10/20/15)</a:t>
            </a:r>
            <a:endParaRPr lang="en-US" sz="20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Financial Closeouts   </a:t>
            </a:r>
            <a:r>
              <a:rPr lang="en-US" i="1" dirty="0" smtClean="0"/>
              <a:t>(11/6/15)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Cost Transfers   </a:t>
            </a:r>
            <a:r>
              <a:rPr lang="en-US" i="1" dirty="0" smtClean="0"/>
              <a:t>(11/18/15)</a:t>
            </a:r>
            <a:endParaRPr lang="en-US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Allocation of Costs   </a:t>
            </a:r>
            <a:r>
              <a:rPr lang="en-US" i="1" dirty="0" smtClean="0"/>
              <a:t>(12/3/15)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Traveling on Sponsored Funds   </a:t>
            </a:r>
            <a:r>
              <a:rPr lang="en-US" i="1" dirty="0" smtClean="0"/>
              <a:t>(12/9/15)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07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Coeus Training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739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Fall Offerings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Coeus Lite   </a:t>
            </a:r>
            <a:r>
              <a:rPr lang="en-US" i="1" dirty="0" smtClean="0"/>
              <a:t>(10/7/15)</a:t>
            </a:r>
            <a:endParaRPr lang="en-US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Viewing Proposals and Awards   </a:t>
            </a:r>
            <a:r>
              <a:rPr lang="en-US" i="1" dirty="0" smtClean="0"/>
              <a:t>(10/5/15)</a:t>
            </a:r>
            <a:endParaRPr lang="en-US" sz="20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Proposal Creation and Finalization (premium)</a:t>
            </a:r>
            <a:r>
              <a:rPr lang="en-US" i="1" dirty="0" smtClean="0"/>
              <a:t>(10/23/15)</a:t>
            </a:r>
            <a:endParaRPr lang="en-US" sz="20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Advanced Budgeting   </a:t>
            </a:r>
            <a:r>
              <a:rPr lang="en-US" i="1" dirty="0" smtClean="0"/>
              <a:t>(11/19/15)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Proposal Hierarchy   </a:t>
            </a:r>
            <a:r>
              <a:rPr lang="en-US" i="1" dirty="0" smtClean="0"/>
              <a:t>(11/30/15)</a:t>
            </a:r>
            <a:endParaRPr lang="en-US" sz="2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Coeus Populates your Grant.gov Forms   </a:t>
            </a:r>
            <a:r>
              <a:rPr lang="en-US" i="1" dirty="0" smtClean="0"/>
              <a:t>(12/3/15)</a:t>
            </a:r>
          </a:p>
        </p:txBody>
      </p:sp>
    </p:spTree>
    <p:extLst>
      <p:ext uri="{BB962C8B-B14F-4D97-AF65-F5344CB8AC3E}">
        <p14:creationId xmlns:p14="http://schemas.microsoft.com/office/powerpoint/2010/main" val="17419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OSP Brown Bag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2971800"/>
            <a:ext cx="4876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small" dirty="0" smtClean="0">
                <a:latin typeface="+mn-lt"/>
              </a:rPr>
              <a:t>Pre-Award Update</a:t>
            </a:r>
            <a:endParaRPr lang="en-US" sz="4800" b="1" cap="small" dirty="0">
              <a:latin typeface="+mn-lt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082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Pre-Award </a:t>
            </a:r>
            <a:r>
              <a:rPr lang="en-US" dirty="0"/>
              <a:t>Update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Patrice A. Carroll</a:t>
            </a:r>
          </a:p>
          <a:p>
            <a:pPr algn="ctr"/>
            <a:r>
              <a:rPr lang="en-US" sz="2800" dirty="0" smtClean="0"/>
              <a:t>Director, Office of Sponsored Projects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0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147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 Agency Update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00200"/>
            <a:ext cx="1417468" cy="121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981200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NSF -PAPPG Effective January 25, 2016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Enforcement of 5pm deadline across all solicitations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Language removed permitting different type size, margin and spacing requirements in solicitations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Collaborator &amp; other affiliations moved OFF Biosketch, it will now be submitted as single copy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Biosketches and Current/Pending cannot be submitted as single pdf. This is to ensure compliance checks are done.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78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147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 Agency Update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762000" y="1981200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NSF -PAPPG Effective January 25, 2016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Internal</a:t>
            </a:r>
            <a:r>
              <a:rPr lang="en-US" sz="2400" dirty="0" smtClean="0"/>
              <a:t> funds allocated toward specific projects has been added as an example of current/pending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Notifications &amp; Requests must come through AOR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Public Access &amp; DURC requirements are implemented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information added regarding costs for conference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Due date of Final TECHNICAL Report will move to 120 days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6" y="1600200"/>
            <a:ext cx="141746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147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 Agency Update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762000" y="19812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NSF -  Reduction of Administrative Burden</a:t>
            </a:r>
          </a:p>
          <a:p>
            <a:endParaRPr lang="en-US" sz="2400" dirty="0" smtClean="0"/>
          </a:p>
          <a:p>
            <a:r>
              <a:rPr lang="en-US" sz="2400" dirty="0" smtClean="0"/>
              <a:t>Pilot Project underway to adopt “Just in Time” 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Initial Proposal will not require budget, just justification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Detailed budget only if recommended for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Physics, SBIR/STTR and Math Directorates are participating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00200"/>
            <a:ext cx="141746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147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 Agency Update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762000" y="1981200"/>
            <a:ext cx="7772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NSF –Notifications and Requests moved from FastLane to Research.gov on August 24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Long-term disengagement of PI or co-PI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Pre-award Costs in excess of 90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Significant Changes in Methods/Procedures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Significant Changes/Delays of Events of Unusual 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Changes in Objectives or Scope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Reallocation of Funds provided for Participant Support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Change in Person-months Devoted to the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Withdrawal of PI or Co-PI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Rearrangements/Alterations in excess of $25,000 (Construction)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Conflicts of Interest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147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 Agency Update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Office of Naval Research </a:t>
            </a:r>
          </a:p>
          <a:p>
            <a:endParaRPr lang="en-US" sz="2400" dirty="0" smtClean="0"/>
          </a:p>
          <a:p>
            <a:r>
              <a:rPr lang="en-US" sz="2400" dirty="0" smtClean="0"/>
              <a:t>      90 day “No Funds Extension”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Due 10 days before end of original grant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Submit via OSP/BMRA to ONR Regional Admin Officer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Does not require ONR Program Officer approval</a:t>
            </a:r>
            <a:endParaRPr lang="en-US" sz="2400" dirty="0"/>
          </a:p>
          <a:p>
            <a:pPr lvl="1"/>
            <a:r>
              <a:rPr lang="en-US" sz="2400" dirty="0" smtClean="0"/>
              <a:t>NFE &gt; than 90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Due at least 30 days before grant period 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Requires ONR Program Officer approval </a:t>
            </a:r>
          </a:p>
          <a:p>
            <a:pPr lvl="1"/>
            <a:endParaRPr lang="en-US" sz="2400" dirty="0" smtClean="0"/>
          </a:p>
          <a:p>
            <a:r>
              <a:rPr lang="en-US" sz="2400" b="1" dirty="0"/>
              <a:t>Cumulative NFE’s cannot exceed 15 months from original period of performance     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49" y="1752600"/>
            <a:ext cx="183995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0010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Agenda</a:t>
            </a:r>
            <a:endParaRPr lang="en-US" sz="4800" dirty="0"/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AE6BA-1444-4CBB-9ABD-0141A816C7CC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17174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OVPR Update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TVO Update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Special – PIVOT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General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Pre-Award Update/Subaward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Post-Award Update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Systems/Coeus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Workday Grants – Updates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Effort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Coeus Replacement Project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Reporting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Staffing Updates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7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147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 Agency Update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Air Force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Defense University Research Instrumentation Program (DURIP)  closes 9/25/2015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Defense Multidisciplinary Research Program of the University Research Initiative (MURI)  closing 12/7/15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Young Investigator Research Program closing 10/09/2015</a:t>
            </a:r>
          </a:p>
          <a:p>
            <a:r>
              <a:rPr lang="en-US" sz="2400" dirty="0" smtClean="0"/>
              <a:t>     Must have received Ph.D. no earlier than Jan 1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Coming soon:  University Nanosatellite Program</a:t>
            </a:r>
          </a:p>
          <a:p>
            <a:endParaRPr lang="en-US" sz="2400" dirty="0"/>
          </a:p>
          <a:p>
            <a:r>
              <a:rPr lang="en-US" sz="2400" dirty="0" smtClean="0"/>
              <a:t>SPENDING RATES CONTINUE TO RECEIVE CLOSE SCRUTINY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76400"/>
            <a:ext cx="1176869" cy="11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147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 Agency Update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Army</a:t>
            </a:r>
          </a:p>
          <a:p>
            <a:endParaRPr lang="en-US" sz="2400" dirty="0"/>
          </a:p>
          <a:p>
            <a:r>
              <a:rPr lang="en-US" sz="2400" dirty="0" smtClean="0"/>
              <a:t>Medical Research Acquisition Activity (USAMRAA)</a:t>
            </a:r>
          </a:p>
          <a:p>
            <a:r>
              <a:rPr lang="en-US" sz="2400" dirty="0" smtClean="0"/>
              <a:t>Located Ft. Detrick, Maryland</a:t>
            </a:r>
          </a:p>
          <a:p>
            <a:r>
              <a:rPr lang="en-US" sz="2400" dirty="0" smtClean="0"/>
              <a:t>Applications and awards through Congressionally Directed Medical Research Program Office (CDMRP)</a:t>
            </a:r>
          </a:p>
          <a:p>
            <a:r>
              <a:rPr lang="en-US" sz="2400" dirty="0" smtClean="0"/>
              <a:t>FY15 Funding of $1.375B</a:t>
            </a:r>
          </a:p>
          <a:p>
            <a:r>
              <a:rPr lang="en-US" sz="2400" dirty="0" smtClean="0"/>
              <a:t>Funding Opportunity Announcements on Grants.gov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CFDA No. 12.420</a:t>
            </a:r>
          </a:p>
          <a:p>
            <a:r>
              <a:rPr lang="en-US" sz="2400" dirty="0" smtClean="0"/>
              <a:t>eBRAP system used for LOI and Pre-applications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PIs encouraged to use ORCID (research registry)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IDs available at http://orcid.org/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76400"/>
            <a:ext cx="1113905" cy="11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147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 Agency Update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NIH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Request for Information: Strategies for Simplifying NIH’s Grant Application Instructions </a:t>
            </a:r>
            <a:r>
              <a:rPr lang="en-US" sz="2400" dirty="0" smtClean="0">
                <a:hlinkClick r:id="rId2"/>
              </a:rPr>
              <a:t>here</a:t>
            </a:r>
            <a:r>
              <a:rPr lang="en-US" sz="2400" dirty="0" smtClean="0"/>
              <a:t>  due by 9/25/2015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Research Training Data Table Format transition FY16</a:t>
            </a:r>
          </a:p>
          <a:p>
            <a:r>
              <a:rPr lang="en-US" sz="2400" dirty="0" smtClean="0"/>
              <a:t>	see August OSP Newsletter and </a:t>
            </a:r>
            <a:r>
              <a:rPr lang="en-US" sz="2400" dirty="0" smtClean="0">
                <a:hlinkClick r:id="rId3"/>
              </a:rPr>
              <a:t>NOT-OD-15-112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Research Terms and Conditions to implement Uniform Guidance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	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6764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147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Terms and Conditions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Federal Research Terms and Conditions Working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of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of Commerce (NIST/NOAA)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of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of Homeland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of Transportation (FAA)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Environmental Protection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NASA  </a:t>
            </a:r>
          </a:p>
          <a:p>
            <a:endParaRPr lang="en-US" sz="2400" dirty="0" smtClean="0"/>
          </a:p>
          <a:p>
            <a:r>
              <a:rPr lang="en-US" sz="2400" dirty="0" smtClean="0"/>
              <a:t>Department of Defense is working on their own </a:t>
            </a:r>
          </a:p>
          <a:p>
            <a:r>
              <a:rPr lang="en-US" sz="2400" dirty="0"/>
              <a:t>	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827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Pre-Award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720840"/>
            <a:ext cx="7772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Pre-Award Team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Portfolio rebalancing underway</a:t>
            </a:r>
            <a:endParaRPr lang="en-US" sz="2400" b="1" dirty="0"/>
          </a:p>
          <a:p>
            <a:r>
              <a:rPr lang="en-US" sz="2400" b="1" dirty="0" smtClean="0"/>
              <a:t>Subaward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	Subaward Order Form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b="1" dirty="0" smtClean="0">
                <a:cs typeface="Arial" panose="020B0604020202020204" pitchFamily="34" charset="0"/>
              </a:rPr>
              <a:t>Exiting PI Checklist for Research Faculty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Excellent form available </a:t>
            </a:r>
            <a:r>
              <a:rPr lang="en-US" dirty="0" smtClean="0">
                <a:cs typeface="Arial" panose="020B0604020202020204" pitchFamily="34" charset="0"/>
                <a:hlinkClick r:id="rId2"/>
              </a:rPr>
              <a:t>from BioMed Research Admin website</a:t>
            </a:r>
            <a:r>
              <a:rPr lang="en-US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Comprehensive list of items to complete </a:t>
            </a:r>
            <a:r>
              <a:rPr lang="en-US" sz="2400" dirty="0"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Volunteer reviewers needed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sz="2000" dirty="0" smtClean="0">
                <a:cs typeface="Arial" panose="020B0604020202020204" pitchFamily="34" charset="0"/>
              </a:rPr>
              <a:t>	</a:t>
            </a:r>
            <a:endParaRPr lang="en-US" sz="2000" dirty="0"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Certificate Training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00800"/>
            <a:ext cx="762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C1A337-4E6D-4E36-9C06-35C615612F3F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1447800" y="2057400"/>
            <a:ext cx="693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Certificate </a:t>
            </a:r>
            <a:r>
              <a:rPr lang="en-US" sz="2400" dirty="0"/>
              <a:t>Training Program in Research Administration &amp; Compliance is </a:t>
            </a:r>
            <a:r>
              <a:rPr lang="en-US" sz="2400" dirty="0" smtClean="0"/>
              <a:t>under development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Send names of interested staff and new hires to </a:t>
            </a:r>
            <a:r>
              <a:rPr lang="en-US" sz="2400" dirty="0">
                <a:hlinkClick r:id="rId2"/>
              </a:rPr>
              <a:t>resadmin@brown.edu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99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Post-Award </a:t>
            </a:r>
            <a:r>
              <a:rPr lang="en-US" dirty="0"/>
              <a:t>Update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2100" y="24384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Mary West</a:t>
            </a:r>
          </a:p>
          <a:p>
            <a:pPr algn="ctr"/>
            <a:r>
              <a:rPr lang="en-US" sz="2800" dirty="0" smtClean="0"/>
              <a:t>Senior Grant / Contract Accountant</a:t>
            </a:r>
          </a:p>
          <a:p>
            <a:pPr algn="ctr"/>
            <a:r>
              <a:rPr lang="en-US" sz="2800" dirty="0" smtClean="0"/>
              <a:t>Office of Sponsored Projects</a:t>
            </a:r>
          </a:p>
        </p:txBody>
      </p:sp>
    </p:spTree>
    <p:extLst>
      <p:ext uri="{BB962C8B-B14F-4D97-AF65-F5344CB8AC3E}">
        <p14:creationId xmlns:p14="http://schemas.microsoft.com/office/powerpoint/2010/main" val="36329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Award Closeout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1" y="1981200"/>
            <a:ext cx="708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New Workday report OSP uses for rough drafts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Captures financial transactions whose accounting dates are equal or prior to the reporting period end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Contains the grant budget, PTD expenditures, adjustments column, total expenditures and cost sharing expenditures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Contains all ledger accounts to ensure all financial activity is captured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can reconcile to the Sponsored Award Budget to Actuals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Award Closeout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1" y="1981200"/>
            <a:ext cx="7086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to do when completing the award closeout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Review financial transactions with accounting after the reporting period end date to determine if they properly belong in the reporting period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Enter those transactions in the adjustments column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Provide Workday transaction id # or supporting documentation (e.g. p-card purchases) for adjustments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Enter f &amp; a adjustment for transactions in the adjustments column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16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Award Closeout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to do when completing the award closeout report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Provide other documentation requested by grant/contract accountant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Complete questions re: patents and inventions, subcontracts and p.o.’s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Sign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administrator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9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OVPR Update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Carleen A. Brunelli</a:t>
            </a:r>
          </a:p>
          <a:p>
            <a:pPr algn="ctr"/>
            <a:r>
              <a:rPr lang="en-US" sz="2800" dirty="0" smtClean="0"/>
              <a:t>Associate Vice President for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52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Business Class Airfare on Non-Federal Funds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73151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Travel on </a:t>
            </a:r>
            <a:r>
              <a:rPr lang="en-US" sz="3200" dirty="0" smtClean="0"/>
              <a:t>non-federal funds requires </a:t>
            </a:r>
            <a:r>
              <a:rPr lang="en-US" sz="3200" dirty="0"/>
              <a:t>compliance with the University </a:t>
            </a:r>
            <a:r>
              <a:rPr lang="en-US" sz="3200" dirty="0" smtClean="0"/>
              <a:t>Travel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Business class travel is not allowed if the sponsored </a:t>
            </a:r>
            <a:r>
              <a:rPr lang="en-US" sz="3200" dirty="0"/>
              <a:t>award specifically prohibits use of business </a:t>
            </a:r>
            <a:r>
              <a:rPr lang="en-US" sz="3200" dirty="0" smtClean="0"/>
              <a:t>class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Business Class </a:t>
            </a:r>
            <a:r>
              <a:rPr lang="en-US" sz="3600" dirty="0" smtClean="0"/>
              <a:t>Airfare </a:t>
            </a:r>
            <a:r>
              <a:rPr lang="en-US" sz="3600" dirty="0"/>
              <a:t>on Non-Federal Funds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133600"/>
            <a:ext cx="708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University Policy states business class </a:t>
            </a:r>
            <a:r>
              <a:rPr lang="en-US" sz="2400" dirty="0"/>
              <a:t>airfare is permissible only when: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destination is four or more time zones away, or more than eight hours direct flight time, </a:t>
            </a:r>
            <a:r>
              <a:rPr lang="en-US" sz="2400" b="1" u="sng" dirty="0" smtClean="0"/>
              <a:t>and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funding department has adequate budget resources; </a:t>
            </a:r>
            <a:r>
              <a:rPr lang="en-US" sz="2400" b="1" u="sng" dirty="0" smtClean="0"/>
              <a:t>and</a:t>
            </a:r>
            <a:endParaRPr lang="en-US" sz="240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is clear that this form of travel is for a valid University purpose and would be the best use of the funds available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Reserve (RR)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7162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FY15 Research Reserve Distribution Timeline: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October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RR Communication will be mailed to department chairs/directors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 reflects: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FY15 RR amounts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Adjustments to RR (if applicable)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Worktags-Cost Center, FD130 &amp; PRG103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50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Reserve (RR)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0574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FY15 Research Reserve Distribution Timeline: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October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RR funds deposited as follows: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u="sng" dirty="0" smtClean="0"/>
              <a:t>no</a:t>
            </a:r>
            <a:r>
              <a:rPr lang="en-US" sz="2400" dirty="0" smtClean="0"/>
              <a:t> adjustment to RR amount – total amount will be transferred to CC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 adjustment required, difference between RR amount and adjustment will be transferred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Any balance will be transferred after unreconciled accounts are cleared.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3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848600" cy="1066800"/>
          </a:xfrm>
        </p:spPr>
        <p:txBody>
          <a:bodyPr/>
          <a:lstStyle/>
          <a:p>
            <a:r>
              <a:rPr lang="en-US" sz="3600" dirty="0" smtClean="0"/>
              <a:t>Research Administration </a:t>
            </a:r>
            <a:br>
              <a:rPr lang="en-US" sz="3600" dirty="0" smtClean="0"/>
            </a:br>
            <a:r>
              <a:rPr lang="en-US" sz="3600" dirty="0" smtClean="0"/>
              <a:t>Information Systems Update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100487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 smtClean="0"/>
              <a:t>Emily Derby</a:t>
            </a:r>
          </a:p>
          <a:p>
            <a:pPr lvl="1" algn="ctr"/>
            <a:r>
              <a:rPr lang="en-US" sz="2800" dirty="0" smtClean="0"/>
              <a:t>Systems Analyst</a:t>
            </a:r>
          </a:p>
        </p:txBody>
      </p:sp>
    </p:spTree>
    <p:extLst>
      <p:ext uri="{BB962C8B-B14F-4D97-AF65-F5344CB8AC3E}">
        <p14:creationId xmlns:p14="http://schemas.microsoft.com/office/powerpoint/2010/main" val="32878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848600" cy="1066800"/>
          </a:xfrm>
        </p:spPr>
        <p:txBody>
          <a:bodyPr/>
          <a:lstStyle/>
          <a:p>
            <a:r>
              <a:rPr lang="en-US" sz="3600" dirty="0" smtClean="0"/>
              <a:t>Requesting an NIH erA Commons ID or NSF Fastlane ID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new form has been created to capture the details needed to set up faculty or Graduate Students with an NIH eRA Commons ID or NSF Fastlane ID: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www.brown.edu/research/about-brown-research/policies/obtaining-user-id-nsf-fastlane-or-nih-era-commons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74192" y="3124200"/>
          <a:ext cx="7391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208"/>
                <a:gridCol w="42031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Form is located on the 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OSP webpage 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Under Related Links: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Request an eRA Commons or NSF Fastlane ID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/>
          <a:stretch/>
        </p:blipFill>
        <p:spPr bwMode="auto">
          <a:xfrm>
            <a:off x="3962400" y="3004793"/>
            <a:ext cx="4419600" cy="35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848600" cy="1066800"/>
          </a:xfrm>
        </p:spPr>
        <p:txBody>
          <a:bodyPr/>
          <a:lstStyle/>
          <a:p>
            <a:r>
              <a:rPr lang="en-US" sz="3600" dirty="0" smtClean="0"/>
              <a:t>Requesting to Add a Sponsor or Organization to Coeus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 Process to Request to Add Sponsor or Organizations to COEUS - Complete form with all required </a:t>
            </a:r>
            <a:r>
              <a:rPr lang="en-US" dirty="0" smtClean="0"/>
              <a:t>information:</a:t>
            </a:r>
          </a:p>
          <a:p>
            <a:r>
              <a:rPr lang="en-US" dirty="0">
                <a:hlinkClick r:id="rId2"/>
              </a:rPr>
              <a:t>Request to Add a Sponsor or Organization to </a:t>
            </a:r>
            <a:r>
              <a:rPr lang="en-US" dirty="0" smtClean="0">
                <a:hlinkClick r:id="rId2"/>
              </a:rPr>
              <a:t>COEUS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74192" y="3124200"/>
          <a:ext cx="7391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208"/>
                <a:gridCol w="42031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Form is located on the 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Coeus Homepage 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chemeClr val="tx1"/>
                          </a:solidFill>
                        </a:rPr>
                        <a:t>Under Related Links: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Request to Add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 Sponsor or Organization to Coeus</a:t>
                      </a:r>
                      <a:endParaRPr lang="en-US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124200"/>
            <a:ext cx="4639056" cy="3016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848600" cy="1066800"/>
          </a:xfrm>
        </p:spPr>
        <p:txBody>
          <a:bodyPr/>
          <a:lstStyle/>
          <a:p>
            <a:r>
              <a:rPr lang="en-US" dirty="0" smtClean="0"/>
              <a:t>Next Coeus User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Tuesday </a:t>
            </a:r>
            <a:r>
              <a:rPr lang="en-US" sz="2800" dirty="0"/>
              <a:t>October 20, 2015</a:t>
            </a:r>
          </a:p>
          <a:p>
            <a:r>
              <a:rPr lang="en-US" sz="2800" dirty="0"/>
              <a:t>Rhode Island Hall, Room 108</a:t>
            </a:r>
          </a:p>
          <a:p>
            <a:r>
              <a:rPr lang="en-US" sz="2800" dirty="0"/>
              <a:t>Time: 10:00 to 11:30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If you have ideas for discussion topics, please email </a:t>
            </a:r>
            <a:r>
              <a:rPr lang="en-US" sz="2800" dirty="0" smtClean="0">
                <a:hlinkClick r:id="rId2"/>
              </a:rPr>
              <a:t>Coeus_Help@brown.edu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33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848600" cy="1066800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Services Update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543800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Marisa </a:t>
            </a:r>
            <a:r>
              <a:rPr lang="en-US" sz="2800" dirty="0"/>
              <a:t>Schasel</a:t>
            </a:r>
          </a:p>
          <a:p>
            <a:pPr algn="ctr"/>
            <a:r>
              <a:rPr lang="en-US" sz="2800" dirty="0" smtClean="0"/>
              <a:t>Director</a:t>
            </a:r>
            <a:r>
              <a:rPr lang="en-US" sz="2800" dirty="0"/>
              <a:t>, </a:t>
            </a:r>
            <a:r>
              <a:rPr lang="en-US" sz="2800" dirty="0" smtClean="0"/>
              <a:t>Research Administration Systems</a:t>
            </a:r>
            <a:endParaRPr lang="en-US" sz="2800" dirty="0"/>
          </a:p>
          <a:p>
            <a:pPr algn="ctr"/>
            <a:r>
              <a:rPr lang="en-US" sz="2800" dirty="0" smtClean="0"/>
              <a:t>&amp; Reporting</a:t>
            </a:r>
            <a:endParaRPr lang="en-US" sz="28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37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142999"/>
          </a:xfrm>
        </p:spPr>
        <p:txBody>
          <a:bodyPr/>
          <a:lstStyle/>
          <a:p>
            <a:r>
              <a:rPr lang="en-US" sz="3600" dirty="0" smtClean="0"/>
              <a:t>Effort Reporting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Upcoming - Due Dates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7315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Upcoming </a:t>
            </a:r>
            <a:r>
              <a:rPr lang="en-US" sz="3200" b="1" u="sng" dirty="0"/>
              <a:t>–Due </a:t>
            </a:r>
            <a:r>
              <a:rPr lang="en-US" sz="3200" b="1" u="sng" dirty="0" smtClean="0"/>
              <a:t>Dates</a:t>
            </a:r>
          </a:p>
          <a:p>
            <a:endParaRPr lang="en-US" sz="3200" b="1" u="sng" dirty="0" smtClean="0"/>
          </a:p>
          <a:p>
            <a:pPr marL="914400" lvl="1" indent="-508000">
              <a:buFont typeface="Arial" pitchFamily="34" charset="0"/>
              <a:buChar char="•"/>
            </a:pPr>
            <a:r>
              <a:rPr lang="en-US" sz="2500" dirty="0" smtClean="0"/>
              <a:t>Non Exempt Workers and Undergraduate Students</a:t>
            </a:r>
          </a:p>
          <a:p>
            <a:pPr marL="1371600" lvl="2" indent="-508000">
              <a:buFont typeface="Arial" pitchFamily="34" charset="0"/>
              <a:buChar char="•"/>
            </a:pPr>
            <a:r>
              <a:rPr lang="en-US" sz="2500" dirty="0" smtClean="0"/>
              <a:t>Pay Period July 26 – September 5: </a:t>
            </a:r>
            <a:r>
              <a:rPr lang="en-US" sz="2500" b="1" dirty="0"/>
              <a:t>Due </a:t>
            </a:r>
            <a:r>
              <a:rPr lang="en-US" sz="2500" b="1" dirty="0" smtClean="0"/>
              <a:t>October 9th</a:t>
            </a:r>
          </a:p>
          <a:p>
            <a:pPr marL="1828800" lvl="3" indent="-508000">
              <a:buFont typeface="Arial" pitchFamily="34" charset="0"/>
              <a:buChar char="•"/>
            </a:pPr>
            <a:r>
              <a:rPr lang="en-US" sz="2500" dirty="0" smtClean="0"/>
              <a:t>Outstanding (In Process): 139 reports (45%)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TVO Update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Katherine Gordon</a:t>
            </a:r>
          </a:p>
          <a:p>
            <a:pPr algn="ctr"/>
            <a:r>
              <a:rPr lang="en-US" sz="2800" dirty="0" smtClean="0"/>
              <a:t>Managing Director, </a:t>
            </a:r>
          </a:p>
          <a:p>
            <a:pPr algn="ctr"/>
            <a:r>
              <a:rPr lang="en-US" sz="2800" dirty="0" smtClean="0"/>
              <a:t>Technology Ventures Office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28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142999"/>
          </a:xfrm>
        </p:spPr>
        <p:txBody>
          <a:bodyPr/>
          <a:lstStyle/>
          <a:p>
            <a:r>
              <a:rPr lang="en-US" sz="3600" dirty="0" smtClean="0"/>
              <a:t>Effort Reporting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Delinquent Effort Reports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1"/>
            <a:ext cx="731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Delinquent Effort Reports (as of September 17)</a:t>
            </a:r>
          </a:p>
          <a:p>
            <a:endParaRPr lang="en-US" sz="2800" b="1" u="sng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500" dirty="0" smtClean="0"/>
              <a:t>Semi-Annual Effort Reports (July – Dec. 2014):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500" dirty="0" smtClean="0"/>
              <a:t>Faculty and Exempt Staff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sz="2500" dirty="0" smtClean="0"/>
              <a:t>1 effort report</a:t>
            </a:r>
          </a:p>
          <a:p>
            <a:pPr lvl="2"/>
            <a:endParaRPr lang="en-US" sz="2500" dirty="0" smtClean="0"/>
          </a:p>
          <a:p>
            <a:pPr marL="1390650" lvl="1" indent="-452438">
              <a:buFont typeface="Arial" pitchFamily="34" charset="0"/>
              <a:buChar char="•"/>
            </a:pPr>
            <a:endParaRPr lang="en-US" sz="2500" dirty="0">
              <a:solidFill>
                <a:srgbClr val="FF0000"/>
              </a:solidFill>
            </a:endParaRPr>
          </a:p>
          <a:p>
            <a:pPr marL="933450" indent="-452438">
              <a:buFont typeface="Arial" pitchFamily="34" charset="0"/>
              <a:buChar char="•"/>
            </a:pP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142999"/>
          </a:xfrm>
        </p:spPr>
        <p:txBody>
          <a:bodyPr/>
          <a:lstStyle/>
          <a:p>
            <a:r>
              <a:rPr lang="en-US" sz="3600" dirty="0" smtClean="0"/>
              <a:t>Effort Reporting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Delinquent Effort Reports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1"/>
            <a:ext cx="73152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Delinquent Effort Reports (as of September 17)</a:t>
            </a:r>
          </a:p>
          <a:p>
            <a:endParaRPr lang="en-US" sz="2800" b="1" u="sng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500" dirty="0" smtClean="0"/>
              <a:t>Semi-Annual Effort Reports (Jan. – June 2015):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500" dirty="0" smtClean="0"/>
              <a:t>Graduate Students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sz="2500" dirty="0" smtClean="0"/>
              <a:t>3 effort reports</a:t>
            </a:r>
          </a:p>
          <a:p>
            <a:pPr lvl="4"/>
            <a:endParaRPr lang="en-US" sz="2500" dirty="0" smtClean="0"/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500" dirty="0" smtClean="0"/>
              <a:t>Faculty and Exempt Staff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sz="2500" dirty="0" smtClean="0"/>
              <a:t>16 effort reports</a:t>
            </a:r>
          </a:p>
          <a:p>
            <a:pPr lvl="2"/>
            <a:endParaRPr lang="en-US" sz="2500" dirty="0" smtClean="0"/>
          </a:p>
          <a:p>
            <a:pPr marL="1390650" lvl="1" indent="-452438">
              <a:buFont typeface="Arial" pitchFamily="34" charset="0"/>
              <a:buChar char="•"/>
            </a:pPr>
            <a:endParaRPr lang="en-US" sz="2500" dirty="0">
              <a:solidFill>
                <a:srgbClr val="FF0000"/>
              </a:solidFill>
            </a:endParaRPr>
          </a:p>
          <a:p>
            <a:pPr marL="933450" indent="-452438">
              <a:buFont typeface="Arial" pitchFamily="34" charset="0"/>
              <a:buChar char="•"/>
            </a:pP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142999"/>
          </a:xfrm>
        </p:spPr>
        <p:txBody>
          <a:bodyPr/>
          <a:lstStyle/>
          <a:p>
            <a:r>
              <a:rPr lang="en-US" sz="3600" dirty="0" smtClean="0"/>
              <a:t>Effort Reporting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Delinquent Effort Reports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1"/>
            <a:ext cx="7315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Delinquent Effort Reports (as of September 17)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500" dirty="0" smtClean="0"/>
              <a:t>Weekly </a:t>
            </a:r>
            <a:r>
              <a:rPr lang="en-US" sz="2500" dirty="0"/>
              <a:t>and Bi-weekly Effort Reports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500" dirty="0"/>
              <a:t>Non Exempt and Undergraduate Students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500" dirty="0"/>
              <a:t>Pay Period </a:t>
            </a:r>
            <a:r>
              <a:rPr lang="en-US" sz="2500" dirty="0" smtClean="0"/>
              <a:t>6/28/15 </a:t>
            </a:r>
            <a:r>
              <a:rPr lang="en-US" sz="2500" dirty="0"/>
              <a:t>to </a:t>
            </a:r>
            <a:r>
              <a:rPr lang="en-US" sz="2500" dirty="0" smtClean="0"/>
              <a:t>7/25/15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sz="2500" dirty="0" smtClean="0"/>
              <a:t>9 effort reports</a:t>
            </a:r>
          </a:p>
          <a:p>
            <a:pPr marL="2286000" lvl="4" indent="-457200">
              <a:buFont typeface="Arial" pitchFamily="34" charset="0"/>
              <a:buChar char="•"/>
            </a:pPr>
            <a:endParaRPr lang="en-US" sz="2500" dirty="0"/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500" dirty="0" smtClean="0"/>
              <a:t>Pay Period 5/31/15 to 6/27/15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sz="2500" dirty="0" smtClean="0"/>
              <a:t>1 effort report</a:t>
            </a:r>
            <a:endParaRPr lang="en-US" sz="2500" dirty="0"/>
          </a:p>
          <a:p>
            <a:pPr lvl="2"/>
            <a:endParaRPr lang="en-US" sz="2500" dirty="0" smtClean="0"/>
          </a:p>
          <a:p>
            <a:pPr marL="1390650" lvl="1" indent="-452438">
              <a:buFont typeface="Arial" pitchFamily="34" charset="0"/>
              <a:buChar char="•"/>
            </a:pPr>
            <a:endParaRPr lang="en-US" sz="2500" dirty="0">
              <a:solidFill>
                <a:srgbClr val="FF0000"/>
              </a:solidFill>
            </a:endParaRPr>
          </a:p>
          <a:p>
            <a:pPr marL="933450" indent="-452438">
              <a:buFont typeface="Arial" pitchFamily="34" charset="0"/>
              <a:buChar char="•"/>
            </a:pP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142999"/>
          </a:xfrm>
        </p:spPr>
        <p:txBody>
          <a:bodyPr/>
          <a:lstStyle/>
          <a:p>
            <a:r>
              <a:rPr lang="en-US" sz="3600" dirty="0" smtClean="0"/>
              <a:t>Effort Reporting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Upcoming Reporting Cycles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0"/>
            <a:ext cx="73152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 smtClean="0"/>
          </a:p>
          <a:p>
            <a:r>
              <a:rPr lang="en-US" sz="3200" b="1" u="sng" dirty="0" smtClean="0"/>
              <a:t>Upcoming Reporting Cycles</a:t>
            </a:r>
          </a:p>
          <a:p>
            <a:endParaRPr lang="en-US" sz="3200" b="1" u="sng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500" dirty="0" smtClean="0"/>
              <a:t>Weekly and Bi-weekly Effort Reports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500" dirty="0" smtClean="0"/>
              <a:t>Non Exempt and Undergraduate Students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500" dirty="0" smtClean="0"/>
              <a:t>Pay Period 9/6/15 to 10/3/15</a:t>
            </a:r>
          </a:p>
          <a:p>
            <a:pPr marL="2286000" lvl="4" indent="-457200">
              <a:buFont typeface="Arial" pitchFamily="34" charset="0"/>
              <a:buChar char="•"/>
            </a:pPr>
            <a:r>
              <a:rPr lang="en-US" sz="2500" dirty="0" smtClean="0"/>
              <a:t>Generate reports week of October 5th</a:t>
            </a:r>
          </a:p>
          <a:p>
            <a:pPr marL="1390650" lvl="1" indent="-452438">
              <a:buFont typeface="Arial" pitchFamily="34" charset="0"/>
              <a:buChar char="•"/>
            </a:pPr>
            <a:endParaRPr lang="en-US" sz="2500" dirty="0">
              <a:solidFill>
                <a:srgbClr val="FF0000"/>
              </a:solidFill>
            </a:endParaRPr>
          </a:p>
          <a:p>
            <a:pPr marL="933450" indent="-452438">
              <a:buFont typeface="Arial" pitchFamily="34" charset="0"/>
              <a:buChar char="•"/>
            </a:pP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142999"/>
          </a:xfrm>
        </p:spPr>
        <p:txBody>
          <a:bodyPr/>
          <a:lstStyle/>
          <a:p>
            <a:r>
              <a:rPr lang="en-US" sz="3600" dirty="0" smtClean="0"/>
              <a:t>Effort Reporting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Cost Shared Effort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1"/>
            <a:ext cx="73152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Cost Shared Effort – Costing Allocations</a:t>
            </a:r>
          </a:p>
          <a:p>
            <a:endParaRPr lang="en-US" sz="2800" b="1" u="sng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Costing allocations that include FD120 and a grant worktag are captured on an effort report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500" dirty="0" smtClean="0"/>
              <a:t>Cost sharing from other funding sources (example:  FD600, FD400) and/or a FD120 with no grant ID must be manually reflected on the effort report</a:t>
            </a:r>
            <a:endParaRPr lang="en-US" sz="2500" dirty="0"/>
          </a:p>
          <a:p>
            <a:endParaRPr lang="en-US" sz="2800" dirty="0"/>
          </a:p>
          <a:p>
            <a:r>
              <a:rPr lang="en-US" sz="2800" dirty="0"/>
              <a:t>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7600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142999"/>
          </a:xfrm>
        </p:spPr>
        <p:txBody>
          <a:bodyPr/>
          <a:lstStyle/>
          <a:p>
            <a:r>
              <a:rPr lang="en-US" sz="3600" dirty="0" smtClean="0"/>
              <a:t>Effort Reporting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Cost Shared Effort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1"/>
            <a:ext cx="731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Cost Shared Effort – Cost Share Certification</a:t>
            </a:r>
          </a:p>
          <a:p>
            <a:endParaRPr lang="en-US" sz="2800" b="1" u="sng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FY15 is the last year we will be manually capturing cost sharing via the Annual Cost Share Certification process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500" dirty="0" smtClean="0"/>
              <a:t>FD120 and a grant work tag must be used when costing allocations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500" dirty="0" smtClean="0"/>
              <a:t>The certified effort report will support certification of cost shared effort</a:t>
            </a:r>
          </a:p>
          <a:p>
            <a:endParaRPr lang="en-US" sz="2800" dirty="0"/>
          </a:p>
          <a:p>
            <a:r>
              <a:rPr lang="en-US" sz="2800" dirty="0"/>
              <a:t>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7562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Effort Reporting</a:t>
            </a:r>
            <a:br>
              <a:rPr lang="en-US" sz="3600" dirty="0" smtClean="0"/>
            </a:br>
            <a:r>
              <a:rPr lang="en-US" sz="3600" dirty="0" smtClean="0"/>
              <a:t>Contact Information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2362200"/>
            <a:ext cx="6019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Contact Information:</a:t>
            </a:r>
          </a:p>
          <a:p>
            <a:pPr algn="ctr"/>
            <a:r>
              <a:rPr lang="en-US" sz="2500" dirty="0"/>
              <a:t>Effort Reporting Manager:</a:t>
            </a:r>
          </a:p>
          <a:p>
            <a:pPr algn="ctr"/>
            <a:r>
              <a:rPr lang="en-US" sz="2500" dirty="0"/>
              <a:t>Maria Mento @ 863-2275</a:t>
            </a:r>
          </a:p>
          <a:p>
            <a:pPr algn="ctr"/>
            <a:r>
              <a:rPr lang="en-US" sz="2500" dirty="0"/>
              <a:t>Email: </a:t>
            </a:r>
            <a:r>
              <a:rPr lang="en-US" sz="2500" dirty="0">
                <a:hlinkClick r:id="rId2"/>
              </a:rPr>
              <a:t>Maria_Mento@brown.edu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514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52" y="152400"/>
            <a:ext cx="7699248" cy="1066800"/>
          </a:xfrm>
        </p:spPr>
        <p:txBody>
          <a:bodyPr anchor="ctr"/>
          <a:lstStyle/>
          <a:p>
            <a:r>
              <a:rPr lang="en-US" dirty="0"/>
              <a:t>Reporting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100487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 smtClean="0"/>
              <a:t>Bethany Cherms</a:t>
            </a:r>
          </a:p>
          <a:p>
            <a:pPr lvl="1" algn="ctr"/>
            <a:r>
              <a:rPr lang="en-US" sz="2800" dirty="0" smtClean="0"/>
              <a:t>Systems Manager</a:t>
            </a:r>
          </a:p>
        </p:txBody>
      </p:sp>
    </p:spTree>
    <p:extLst>
      <p:ext uri="{BB962C8B-B14F-4D97-AF65-F5344CB8AC3E}">
        <p14:creationId xmlns:p14="http://schemas.microsoft.com/office/powerpoint/2010/main" val="5343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848600" cy="1066800"/>
          </a:xfrm>
        </p:spPr>
        <p:txBody>
          <a:bodyPr anchor="ctr"/>
          <a:lstStyle/>
          <a:p>
            <a:r>
              <a:rPr lang="en-US" dirty="0"/>
              <a:t>New Enhancement </a:t>
            </a:r>
            <a:r>
              <a:rPr lang="en-US" dirty="0" smtClean="0"/>
              <a:t>Available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0664" y="2133600"/>
            <a:ext cx="73914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Workday and FRS Expenditures are now captured in the Coeus Data Warehouse. </a:t>
            </a:r>
          </a:p>
          <a:p>
            <a:pPr lvl="1"/>
            <a:endParaRPr lang="en-US" sz="12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Enables Workday  Expenses to now be included in Cognos Sponsored Projects Reports.</a:t>
            </a:r>
          </a:p>
          <a:p>
            <a:pPr lvl="2"/>
            <a:endParaRPr lang="en-US" sz="400" dirty="0"/>
          </a:p>
          <a:p>
            <a:pPr lvl="1"/>
            <a:endParaRPr lang="en-US" sz="1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Standard Award, Proposal, Expense Report</a:t>
            </a:r>
          </a:p>
          <a:p>
            <a:pPr lvl="1"/>
            <a:endParaRPr lang="en-US" sz="9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Now contains </a:t>
            </a:r>
            <a:r>
              <a:rPr lang="en-US" sz="2000" b="1" dirty="0"/>
              <a:t>Workday Expenses</a:t>
            </a:r>
            <a:r>
              <a:rPr lang="en-US" sz="2000" dirty="0"/>
              <a:t> and </a:t>
            </a:r>
            <a:r>
              <a:rPr lang="en-US" sz="2000" b="1" dirty="0"/>
              <a:t>FRS Expenses.</a:t>
            </a:r>
          </a:p>
          <a:p>
            <a:pPr lvl="2"/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 Account Number and/or Grant Worktag detail is included in the Expenditure portion of the report. </a:t>
            </a:r>
          </a:p>
        </p:txBody>
      </p:sp>
    </p:spTree>
    <p:extLst>
      <p:ext uri="{BB962C8B-B14F-4D97-AF65-F5344CB8AC3E}">
        <p14:creationId xmlns:p14="http://schemas.microsoft.com/office/powerpoint/2010/main" val="6053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848600" cy="1066800"/>
          </a:xfrm>
        </p:spPr>
        <p:txBody>
          <a:bodyPr anchor="ctr"/>
          <a:lstStyle/>
          <a:p>
            <a:pPr marL="265113" lvl="2" indent="-265113" algn="ctr"/>
            <a:r>
              <a:rPr lang="en-US" sz="36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Sponsored Projects Reports for </a:t>
            </a:r>
            <a:r>
              <a:rPr lang="en-US" sz="36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Departments</a:t>
            </a:r>
            <a:endParaRPr lang="en-US" sz="3600" b="1" dirty="0" smtClean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7072" y="1676400"/>
            <a:ext cx="7239000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lvl="3">
              <a:spcBef>
                <a:spcPts val="300"/>
              </a:spcBef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lang="en-US" b="1" dirty="0" smtClean="0"/>
              <a:t>Cognos ‘Sponsored </a:t>
            </a:r>
            <a:r>
              <a:rPr lang="en-US" b="1" dirty="0"/>
              <a:t>Projects Reports for Departments’ </a:t>
            </a:r>
            <a:r>
              <a:rPr lang="en-US" b="1" dirty="0" smtClean="0"/>
              <a:t>folder contains:</a:t>
            </a:r>
            <a:endParaRPr lang="en-US" b="1" dirty="0"/>
          </a:p>
          <a:p>
            <a:pPr lvl="2">
              <a:spcAft>
                <a:spcPts val="200"/>
              </a:spcAft>
            </a:pPr>
            <a:r>
              <a:rPr lang="en-US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Proposal Reports</a:t>
            </a: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Monthly Proposal Activity Report</a:t>
            </a:r>
            <a:endParaRPr lang="en-US" sz="44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Proposals by Sponsor</a:t>
            </a:r>
            <a:endParaRPr lang="en-US" sz="44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Report of Proposals by Agency Type</a:t>
            </a:r>
            <a:endParaRPr lang="en-US" sz="44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Summary Report of Proposals by Department</a:t>
            </a:r>
            <a:endParaRPr lang="en-US" sz="44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Custom Proposal Activity Report</a:t>
            </a:r>
          </a:p>
          <a:p>
            <a:pPr lvl="3">
              <a:spcAft>
                <a:spcPts val="200"/>
              </a:spcAft>
            </a:pPr>
            <a:endParaRPr lang="en-US" sz="9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200"/>
              </a:spcAft>
            </a:pPr>
            <a:r>
              <a:rPr lang="en-US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Award Reports</a:t>
            </a:r>
            <a:endParaRPr lang="en-US" b="1" u="sng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Monthly Award Activity Report</a:t>
            </a:r>
            <a:endParaRPr lang="en-US" sz="36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Report of Awards by Agency Type</a:t>
            </a:r>
            <a:endParaRPr lang="en-US" sz="36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Report of Opens Award</a:t>
            </a:r>
            <a:endParaRPr lang="en-US" sz="36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Summary Report of Awards by Department</a:t>
            </a:r>
          </a:p>
          <a:p>
            <a:pPr lvl="3">
              <a:spcAft>
                <a:spcPts val="200"/>
              </a:spcAft>
            </a:pPr>
            <a:endParaRPr lang="en-US" sz="900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200"/>
              </a:spcAft>
            </a:pPr>
            <a:r>
              <a:rPr lang="en-US" sz="1400" b="1" u="sng" dirty="0">
                <a:ea typeface="Verdana" panose="020B0604030504040204" pitchFamily="34" charset="0"/>
                <a:cs typeface="Verdana" panose="020B0604030504040204" pitchFamily="34" charset="0"/>
              </a:rPr>
              <a:t>Proposal/Award/Expenditure Activity Reports</a:t>
            </a:r>
            <a:endParaRPr lang="en-US" sz="1600" b="1" dirty="0"/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Standard Award, Proposal, WD Expense Activity</a:t>
            </a:r>
            <a:endParaRPr lang="en-US" sz="36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300"/>
              </a:spcAft>
            </a:pPr>
            <a:r>
              <a:rPr lang="en-US" sz="1400" b="1" dirty="0">
                <a:solidFill>
                  <a:srgbClr val="8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Award &amp; Proposal Activity by Investigator</a:t>
            </a:r>
            <a:endParaRPr lang="en-US" sz="3600" b="1" dirty="0">
              <a:solidFill>
                <a:srgbClr val="8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TVO’s Mission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5600" y="533400"/>
            <a:ext cx="472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667000"/>
            <a:ext cx="6629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To catalyze the transfer of Brown’s innovative </a:t>
            </a:r>
            <a:r>
              <a:rPr lang="en-US" sz="2000" dirty="0">
                <a:latin typeface="Century Gothic"/>
                <a:cs typeface="Century Gothic"/>
              </a:rPr>
              <a:t>research-generated </a:t>
            </a:r>
            <a:r>
              <a:rPr lang="en-US" sz="2000" dirty="0" smtClean="0">
                <a:latin typeface="Century Gothic"/>
                <a:cs typeface="Century Gothic"/>
              </a:rPr>
              <a:t>technology to the commercial sector as a means of creating societal impact and generating revenue </a:t>
            </a:r>
            <a:r>
              <a:rPr lang="en-US" sz="2000" dirty="0">
                <a:latin typeface="Century Gothic"/>
                <a:cs typeface="Century Gothic"/>
              </a:rPr>
              <a:t>for inventors, the institution and the research </a:t>
            </a:r>
            <a:r>
              <a:rPr lang="en-US" sz="2000" dirty="0" smtClean="0">
                <a:latin typeface="Century Gothic"/>
                <a:cs typeface="Century Gothic"/>
              </a:rPr>
              <a:t>enterprise.</a:t>
            </a:r>
          </a:p>
          <a:p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86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848600" cy="1066800"/>
          </a:xfrm>
        </p:spPr>
        <p:txBody>
          <a:bodyPr/>
          <a:lstStyle/>
          <a:p>
            <a:pPr lvl="0"/>
            <a:r>
              <a:rPr lang="en-US" sz="3200" dirty="0"/>
              <a:t>Requesting Access to </a:t>
            </a:r>
            <a:r>
              <a:rPr lang="en-US" sz="3200" dirty="0" smtClean="0"/>
              <a:t>Cognos Department Reports</a:t>
            </a:r>
            <a:r>
              <a:rPr lang="en-US" sz="3200" b="1" dirty="0">
                <a:solidFill>
                  <a:srgbClr val="800000"/>
                </a:solidFill>
              </a:rPr>
              <a:t/>
            </a:r>
            <a:br>
              <a:rPr lang="en-US" sz="3200" b="1" dirty="0">
                <a:solidFill>
                  <a:srgbClr val="800000"/>
                </a:solidFill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486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Reporting </a:t>
            </a:r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7696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b="1" dirty="0">
                <a:solidFill>
                  <a:srgbClr val="800000"/>
                </a:solidFill>
              </a:rPr>
              <a:t>Award &amp; Proposal Activity by Investigator Report</a:t>
            </a:r>
          </a:p>
          <a:p>
            <a:pPr lvl="1">
              <a:buFont typeface="Arial" pitchFamily="34" charset="0"/>
              <a:buChar char="•"/>
            </a:pPr>
            <a:endParaRPr lang="en-US" sz="9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Automatically </a:t>
            </a:r>
            <a:r>
              <a:rPr lang="en-US" sz="2000" b="1" dirty="0"/>
              <a:t>Distributed Quarterly to:</a:t>
            </a:r>
          </a:p>
          <a:p>
            <a:pPr lvl="4">
              <a:buFont typeface="Arial" pitchFamily="34" charset="0"/>
              <a:buChar char="•"/>
            </a:pPr>
            <a:r>
              <a:rPr lang="en-US" sz="2000" b="1" dirty="0" smtClean="0"/>
              <a:t> Department </a:t>
            </a:r>
            <a:r>
              <a:rPr lang="en-US" sz="2000" b="1" dirty="0"/>
              <a:t>Chairs</a:t>
            </a:r>
          </a:p>
          <a:p>
            <a:pPr lvl="4">
              <a:buFont typeface="Arial" pitchFamily="34" charset="0"/>
              <a:buChar char="•"/>
            </a:pPr>
            <a:r>
              <a:rPr lang="en-US" sz="2000" b="1" dirty="0" smtClean="0"/>
              <a:t> Department </a:t>
            </a:r>
            <a:r>
              <a:rPr lang="en-US" sz="2000" b="1" dirty="0"/>
              <a:t>Managers</a:t>
            </a:r>
            <a:endParaRPr lang="en-US" b="1" dirty="0"/>
          </a:p>
          <a:p>
            <a:pPr lvl="3"/>
            <a:endParaRPr lang="en-US" sz="16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Distribution </a:t>
            </a:r>
            <a:r>
              <a:rPr lang="en-US" sz="2000" b="1" dirty="0"/>
              <a:t>is based on the Department Head and Administrative </a:t>
            </a:r>
            <a:r>
              <a:rPr lang="en-US" sz="2000" b="1" dirty="0" smtClean="0"/>
              <a:t>Officer </a:t>
            </a:r>
            <a:r>
              <a:rPr lang="en-US" sz="2000" b="1" dirty="0"/>
              <a:t>setup in Coeus.</a:t>
            </a:r>
          </a:p>
          <a:p>
            <a:pPr lvl="3">
              <a:buFont typeface="Arial" pitchFamily="34" charset="0"/>
              <a:buChar char="•"/>
            </a:pPr>
            <a:endParaRPr lang="en-US" sz="16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Report </a:t>
            </a:r>
            <a:r>
              <a:rPr lang="en-US" sz="2000" b="1" dirty="0"/>
              <a:t>is located in the Cognos ‘</a:t>
            </a:r>
            <a:r>
              <a:rPr lang="en-US" sz="2000" b="1" i="1" dirty="0"/>
              <a:t>Sponsored Projects Reports for Departments</a:t>
            </a:r>
            <a:r>
              <a:rPr lang="en-US" sz="2000" b="1" dirty="0"/>
              <a:t>’ folder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Report  </a:t>
            </a:r>
            <a:r>
              <a:rPr lang="en-US" sz="2000" b="1" dirty="0"/>
              <a:t>can be run on demand by department personnel</a:t>
            </a:r>
          </a:p>
        </p:txBody>
      </p:sp>
    </p:spTree>
    <p:extLst>
      <p:ext uri="{BB962C8B-B14F-4D97-AF65-F5344CB8AC3E}">
        <p14:creationId xmlns:p14="http://schemas.microsoft.com/office/powerpoint/2010/main" val="18490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4800" cy="1066800"/>
          </a:xfrm>
        </p:spPr>
        <p:txBody>
          <a:bodyPr anchor="ctr"/>
          <a:lstStyle/>
          <a:p>
            <a:r>
              <a:rPr lang="en-US" dirty="0"/>
              <a:t>Reporting Reminder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924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8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Award </a:t>
            </a:r>
            <a:r>
              <a:rPr lang="en-US" sz="2400" b="1" dirty="0">
                <a:solidFill>
                  <a:srgbClr val="800000"/>
                </a:solidFill>
              </a:rPr>
              <a:t>&amp; Proposal Activity by Investigator Report Features:</a:t>
            </a:r>
          </a:p>
          <a:p>
            <a:pPr>
              <a:buNone/>
            </a:pPr>
            <a:endParaRPr lang="en-US" sz="1600" b="1" dirty="0">
              <a:solidFill>
                <a:srgbClr val="8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Based on the Principal Investigator’s Home Department</a:t>
            </a:r>
          </a:p>
          <a:p>
            <a:pPr marL="347663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Captures both PI and Co-I Activity</a:t>
            </a:r>
          </a:p>
          <a:p>
            <a:pPr marL="347663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Report totals are for PI activity only</a:t>
            </a:r>
            <a:r>
              <a:rPr lang="en-US" sz="2000" dirty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Contains a Summary &amp; Detail Report for Awards and </a:t>
            </a:r>
            <a:r>
              <a:rPr lang="en-US" sz="2000" b="1" dirty="0" smtClean="0"/>
              <a:t> Proposals</a:t>
            </a:r>
            <a:endParaRPr lang="en-US" sz="2000" b="1" dirty="0"/>
          </a:p>
          <a:p>
            <a:pPr marL="347663" lvl="1" indent="0">
              <a:buNone/>
            </a:pPr>
            <a:endParaRPr lang="en-US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Revised Budgets are excluded from the Proposal Report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6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6" y="1685924"/>
            <a:ext cx="7704667" cy="4333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848600" cy="1066800"/>
          </a:xfrm>
        </p:spPr>
        <p:txBody>
          <a:bodyPr/>
          <a:lstStyle/>
          <a:p>
            <a:r>
              <a:rPr lang="en-US" dirty="0" smtClean="0"/>
              <a:t>Brown Bag Listserv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819400"/>
            <a:ext cx="54864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fornian FB" panose="0207040306080B030204" pitchFamily="18" charset="0"/>
              </a:rPr>
              <a:t>To be added </a:t>
            </a:r>
            <a:r>
              <a:rPr lang="en-US" sz="2800" b="1" dirty="0">
                <a:latin typeface="Californian FB" panose="0207040306080B030204" pitchFamily="18" charset="0"/>
              </a:rPr>
              <a:t>to OSP’s Brown Bag Listserv, please </a:t>
            </a:r>
            <a:r>
              <a:rPr lang="en-US" sz="2800" b="1" dirty="0" smtClean="0">
                <a:latin typeface="Californian FB" panose="0207040306080B030204" pitchFamily="18" charset="0"/>
              </a:rPr>
              <a:t>email</a:t>
            </a:r>
            <a:r>
              <a:rPr lang="en-US" sz="2800" b="1" dirty="0">
                <a:latin typeface="Californian FB" panose="0207040306080B030204" pitchFamily="18" charset="0"/>
              </a:rPr>
              <a:t>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>
                <a:latin typeface="Californian FB" panose="0207040306080B030204" pitchFamily="18" charset="0"/>
                <a:hlinkClick r:id="rId4"/>
              </a:rPr>
              <a:t>Daniel_Mueller@brown.edu</a:t>
            </a:r>
            <a:r>
              <a:rPr lang="en-US" sz="2800" dirty="0" smtClean="0">
                <a:latin typeface="Californian FB" panose="0207040306080B030204" pitchFamily="18" charset="0"/>
              </a:rPr>
              <a:t> 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4133A1-73AE-488B-A820-7B7612424A8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838200" y="1066800"/>
          <a:ext cx="7543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1000" y="457200"/>
            <a:ext cx="38862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9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5521031"/>
              </p:ext>
            </p:extLst>
          </p:nvPr>
        </p:nvGraphicFramePr>
        <p:xfrm>
          <a:off x="990600" y="1600200"/>
          <a:ext cx="7670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5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1638300"/>
            <a:ext cx="7899400" cy="4525963"/>
          </a:xfrm>
        </p:spPr>
        <p:txBody>
          <a:bodyPr/>
          <a:lstStyle/>
          <a:p>
            <a:r>
              <a:rPr lang="en-US" sz="2400" dirty="0" smtClean="0"/>
              <a:t>Logistics </a:t>
            </a:r>
            <a:endParaRPr lang="en-US" sz="2400" dirty="0"/>
          </a:p>
          <a:p>
            <a:pPr lvl="1"/>
            <a:r>
              <a:rPr lang="en-US" sz="1600" dirty="0" smtClean="0"/>
              <a:t>TVO </a:t>
            </a:r>
            <a:r>
              <a:rPr lang="en-US" sz="1600" dirty="0" smtClean="0"/>
              <a:t>will negotiate agreements with companies (please contact us early in the process)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The financial teams will prepare full budgets as usual and input into </a:t>
            </a:r>
            <a:r>
              <a:rPr lang="en-US" sz="2000" dirty="0" err="1" smtClean="0"/>
              <a:t>Coeus</a:t>
            </a:r>
            <a:r>
              <a:rPr lang="en-US" sz="2000" dirty="0" smtClean="0"/>
              <a:t>. Please coordinate with TVO as well so that we work from the same set of assumptions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OSP has responsibility for all agreements that originate with government funding (even if government funding </a:t>
            </a:r>
            <a:r>
              <a:rPr lang="en-US" sz="2000" dirty="0" err="1" smtClean="0"/>
              <a:t>subcontacts</a:t>
            </a:r>
            <a:r>
              <a:rPr lang="en-US" sz="2000" dirty="0" smtClean="0"/>
              <a:t> to industry which then subcontracts to Brown)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30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038D-A307-41DF-A32A-3891FCEC626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0480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Ian B. Straughn</a:t>
            </a:r>
          </a:p>
          <a:p>
            <a:pPr algn="ctr"/>
            <a:r>
              <a:rPr lang="en-US" sz="2800" dirty="0" smtClean="0"/>
              <a:t>Joukowsky Family Librarian,</a:t>
            </a:r>
          </a:p>
          <a:p>
            <a:pPr algn="ctr"/>
            <a:r>
              <a:rPr lang="en-US" sz="2800" dirty="0" smtClean="0"/>
              <a:t>Middle Eastern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33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D7D0C0"/>
      </a:dk2>
      <a:lt2>
        <a:srgbClr val="E9E5DC"/>
      </a:lt2>
      <a:accent1>
        <a:srgbClr val="760000"/>
      </a:accent1>
      <a:accent2>
        <a:srgbClr val="742117"/>
      </a:accent2>
      <a:accent3>
        <a:srgbClr val="A28E6A"/>
      </a:accent3>
      <a:accent4>
        <a:srgbClr val="75A3D1"/>
      </a:accent4>
      <a:accent5>
        <a:srgbClr val="BDB196"/>
      </a:accent5>
      <a:accent6>
        <a:srgbClr val="855D5D"/>
      </a:accent6>
      <a:hlink>
        <a:srgbClr val="336699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D7D0C0"/>
      </a:dk2>
      <a:lt2>
        <a:srgbClr val="E9E5DC"/>
      </a:lt2>
      <a:accent1>
        <a:srgbClr val="760000"/>
      </a:accent1>
      <a:accent2>
        <a:srgbClr val="742117"/>
      </a:accent2>
      <a:accent3>
        <a:srgbClr val="A28E6A"/>
      </a:accent3>
      <a:accent4>
        <a:srgbClr val="75A3D1"/>
      </a:accent4>
      <a:accent5>
        <a:srgbClr val="BDB196"/>
      </a:accent5>
      <a:accent6>
        <a:srgbClr val="855D5D"/>
      </a:accent6>
      <a:hlink>
        <a:srgbClr val="336699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2083</Words>
  <Application>Microsoft Office PowerPoint</Application>
  <PresentationFormat>On-screen Show (4:3)</PresentationFormat>
  <Paragraphs>449</Paragraphs>
  <Slides>53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Californian FB</vt:lpstr>
      <vt:lpstr>Castellar</vt:lpstr>
      <vt:lpstr>Century Gothic</vt:lpstr>
      <vt:lpstr>Verdana</vt:lpstr>
      <vt:lpstr>Wingdings</vt:lpstr>
      <vt:lpstr>Office Theme</vt:lpstr>
      <vt:lpstr>1_Office Theme</vt:lpstr>
      <vt:lpstr>OSP BROWN BAG</vt:lpstr>
      <vt:lpstr>Agenda</vt:lpstr>
      <vt:lpstr>OVPR Update </vt:lpstr>
      <vt:lpstr>TVO Update </vt:lpstr>
      <vt:lpstr>PowerPoint Presentation</vt:lpstr>
      <vt:lpstr>PowerPoint Presentation</vt:lpstr>
      <vt:lpstr>PowerPoint Presentation</vt:lpstr>
      <vt:lpstr>PowerPoint Presentation</vt:lpstr>
      <vt:lpstr>PIVOT</vt:lpstr>
      <vt:lpstr>Pre-Award Training Modules</vt:lpstr>
      <vt:lpstr>Post Award Training Modules</vt:lpstr>
      <vt:lpstr>Coeus Training Modules</vt:lpstr>
      <vt:lpstr>OSP Brown Bag </vt:lpstr>
      <vt:lpstr>Pre-Award Update </vt:lpstr>
      <vt:lpstr>Federal Agency Update</vt:lpstr>
      <vt:lpstr>Federal Agency Update</vt:lpstr>
      <vt:lpstr>Federal Agency Update</vt:lpstr>
      <vt:lpstr>Federal Agency Update</vt:lpstr>
      <vt:lpstr>Federal Agency Update</vt:lpstr>
      <vt:lpstr>Federal Agency Update</vt:lpstr>
      <vt:lpstr>Federal Agency Update</vt:lpstr>
      <vt:lpstr>Federal Agency Update</vt:lpstr>
      <vt:lpstr>Research Terms and Conditions</vt:lpstr>
      <vt:lpstr>Pre-Award Update</vt:lpstr>
      <vt:lpstr>Certificate Training</vt:lpstr>
      <vt:lpstr>Post-Award Update </vt:lpstr>
      <vt:lpstr>Award Closeout Report</vt:lpstr>
      <vt:lpstr>Award Closeout Report</vt:lpstr>
      <vt:lpstr>Award Closeout Report</vt:lpstr>
      <vt:lpstr>Business Class Airfare on Non-Federal Funds</vt:lpstr>
      <vt:lpstr>Business Class Airfare on Non-Federal Funds</vt:lpstr>
      <vt:lpstr>Research Reserve (RR)</vt:lpstr>
      <vt:lpstr>Research Reserve (RR)</vt:lpstr>
      <vt:lpstr>Research Administration  Information Systems Update</vt:lpstr>
      <vt:lpstr>Requesting an NIH erA Commons ID or NSF Fastlane ID</vt:lpstr>
      <vt:lpstr>Requesting to Add a Sponsor or Organization to Coeus</vt:lpstr>
      <vt:lpstr>Next Coeus User Group</vt:lpstr>
      <vt:lpstr>Research Services Update</vt:lpstr>
      <vt:lpstr>Effort Reporting Upcoming - Due Dates</vt:lpstr>
      <vt:lpstr>Effort Reporting Delinquent Effort Reports</vt:lpstr>
      <vt:lpstr>Effort Reporting Delinquent Effort Reports</vt:lpstr>
      <vt:lpstr>Effort Reporting Delinquent Effort Reports</vt:lpstr>
      <vt:lpstr>Effort Reporting Upcoming Reporting Cycles</vt:lpstr>
      <vt:lpstr>Effort Reporting Cost Shared Effort</vt:lpstr>
      <vt:lpstr>Effort Reporting Cost Shared Effort</vt:lpstr>
      <vt:lpstr>Effort Reporting Contact Information</vt:lpstr>
      <vt:lpstr>Reporting Update</vt:lpstr>
      <vt:lpstr>New Enhancement Available</vt:lpstr>
      <vt:lpstr>Sponsored Projects Reports for Departments</vt:lpstr>
      <vt:lpstr>Requesting Access to Cognos Department Reports </vt:lpstr>
      <vt:lpstr>Reporting Reminder</vt:lpstr>
      <vt:lpstr>Reporting Reminder</vt:lpstr>
      <vt:lpstr>Brown Bag Listserv</vt:lpstr>
    </vt:vector>
  </TitlesOfParts>
  <Company>Brown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tempadmin</dc:creator>
  <cp:lastModifiedBy>Mueller, Daniel</cp:lastModifiedBy>
  <cp:revision>100</cp:revision>
  <cp:lastPrinted>2015-09-21T14:39:13Z</cp:lastPrinted>
  <dcterms:created xsi:type="dcterms:W3CDTF">2013-11-15T21:07:35Z</dcterms:created>
  <dcterms:modified xsi:type="dcterms:W3CDTF">2015-09-21T18:24:13Z</dcterms:modified>
</cp:coreProperties>
</file>