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59"/>
  </p:notesMasterIdLst>
  <p:handoutMasterIdLst>
    <p:handoutMasterId r:id="rId60"/>
  </p:handoutMasterIdLst>
  <p:sldIdLst>
    <p:sldId id="256" r:id="rId3"/>
    <p:sldId id="271" r:id="rId4"/>
    <p:sldId id="264" r:id="rId5"/>
    <p:sldId id="267" r:id="rId6"/>
    <p:sldId id="268" r:id="rId7"/>
    <p:sldId id="269" r:id="rId8"/>
    <p:sldId id="270" r:id="rId9"/>
    <p:sldId id="313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33" r:id="rId21"/>
    <p:sldId id="326" r:id="rId22"/>
    <p:sldId id="327" r:id="rId23"/>
    <p:sldId id="328" r:id="rId24"/>
    <p:sldId id="329" r:id="rId25"/>
    <p:sldId id="330" r:id="rId26"/>
    <p:sldId id="331" r:id="rId27"/>
    <p:sldId id="301" r:id="rId28"/>
    <p:sldId id="302" r:id="rId29"/>
    <p:sldId id="314" r:id="rId30"/>
    <p:sldId id="315" r:id="rId31"/>
    <p:sldId id="316" r:id="rId32"/>
    <p:sldId id="317" r:id="rId33"/>
    <p:sldId id="318" r:id="rId34"/>
    <p:sldId id="319" r:id="rId35"/>
    <p:sldId id="320" r:id="rId36"/>
    <p:sldId id="261" r:id="rId37"/>
    <p:sldId id="273" r:id="rId38"/>
    <p:sldId id="274" r:id="rId39"/>
    <p:sldId id="275" r:id="rId40"/>
    <p:sldId id="276" r:id="rId41"/>
    <p:sldId id="277" r:id="rId42"/>
    <p:sldId id="278" r:id="rId43"/>
    <p:sldId id="279" r:id="rId44"/>
    <p:sldId id="280" r:id="rId45"/>
    <p:sldId id="281" r:id="rId46"/>
    <p:sldId id="282" r:id="rId47"/>
    <p:sldId id="283" r:id="rId48"/>
    <p:sldId id="284" r:id="rId49"/>
    <p:sldId id="285" r:id="rId50"/>
    <p:sldId id="286" r:id="rId51"/>
    <p:sldId id="287" r:id="rId52"/>
    <p:sldId id="288" r:id="rId53"/>
    <p:sldId id="289" r:id="rId54"/>
    <p:sldId id="332" r:id="rId55"/>
    <p:sldId id="290" r:id="rId56"/>
    <p:sldId id="334" r:id="rId57"/>
    <p:sldId id="265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3" autoAdjust="0"/>
  </p:normalViewPr>
  <p:slideViewPr>
    <p:cSldViewPr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2763"/>
    </p:cViewPr>
  </p:sorterViewPr>
  <p:notesViewPr>
    <p:cSldViewPr>
      <p:cViewPr varScale="1">
        <p:scale>
          <a:sx n="83" d="100"/>
          <a:sy n="83" d="100"/>
        </p:scale>
        <p:origin x="-204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89A60-0676-4330-B33B-108618B45155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F801-64B4-4AD8-B622-0F7188320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888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01B4D-F3AA-4374-925B-59312BC26D75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5BB1C1-7632-4BC0-AF4A-B61A22474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8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/>
              <a:t>Department of Energy requires DMP  for  all Office of Science opportunities effective 10/1/1/4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BB1C1-7632-4BC0-AF4A-B61A224749A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791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BB1C1-7632-4BC0-AF4A-B61A224749A1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155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152401"/>
            <a:ext cx="7924800" cy="1066800"/>
          </a:xfrm>
          <a:prstGeom prst="rect">
            <a:avLst/>
          </a:prstGeom>
          <a:solidFill>
            <a:schemeClr val="accent2"/>
          </a:solidFill>
        </p:spPr>
        <p:txBody>
          <a:bodyPr/>
          <a:lstStyle>
            <a:lvl1pPr>
              <a:defRPr b="0" cap="none" spc="0" baseline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OSP Brown Bag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400800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6110038D-A307-41DF-A32A-3891FCEC62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400800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6110038D-A307-41DF-A32A-3891FCEC626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685800" y="1600200"/>
            <a:ext cx="7848600" cy="457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Placeholder 15"/>
          <p:cNvSpPr txBox="1">
            <a:spLocks/>
          </p:cNvSpPr>
          <p:nvPr userDrawn="1"/>
        </p:nvSpPr>
        <p:spPr>
          <a:xfrm>
            <a:off x="381000" y="3048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62000" y="1676400"/>
            <a:ext cx="7696200" cy="4419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609600" y="152401"/>
            <a:ext cx="7772400" cy="1066800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>
              <a:defRPr b="0" cap="none" spc="0" baseline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OSP Brown Bag </a:t>
            </a:r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76200" y="6400800"/>
            <a:ext cx="3124200" cy="365125"/>
          </a:xfrm>
          <a:prstGeom prst="rect">
            <a:avLst/>
          </a:prstGeo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lvl1pPr algn="l">
              <a:defRPr b="1" cap="all" spc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all" spc="0" normalizeH="0" baseline="0" noProof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                </a:t>
            </a:r>
          </a:p>
        </p:txBody>
      </p:sp>
      <p:pic>
        <p:nvPicPr>
          <p:cNvPr id="12" name="Picture 11" descr="transparent brown_logo3.t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52400" y="6096000"/>
            <a:ext cx="537064" cy="603472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685800" y="1600200"/>
            <a:ext cx="7848600" cy="457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685800" y="6248400"/>
            <a:ext cx="289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1"/>
                </a:solidFill>
              </a:rPr>
              <a:t>Office of Sponsored Projects </a:t>
            </a:r>
            <a:endParaRPr lang="en-US" sz="1200" b="1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609600" y="152400"/>
            <a:ext cx="7772400" cy="1066800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>
              <a:defRPr b="0" cap="none" spc="0" baseline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76200" y="6400800"/>
            <a:ext cx="3124200" cy="365125"/>
          </a:xfrm>
          <a:prstGeom prst="rect">
            <a:avLst/>
          </a:prstGeo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lvl1pPr algn="l">
              <a:defRPr b="1" cap="all" spc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all" spc="0" normalizeH="0" baseline="0" noProof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                </a:t>
            </a:r>
          </a:p>
        </p:txBody>
      </p:sp>
      <p:pic>
        <p:nvPicPr>
          <p:cNvPr id="12" name="Picture 11" descr="transparent brown_logo3.t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52400" y="6096000"/>
            <a:ext cx="537064" cy="603472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685800" y="6248400"/>
            <a:ext cx="289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1"/>
                </a:solidFill>
              </a:rPr>
              <a:t>Office of Sponsored Projects 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sp>
        <p:nvSpPr>
          <p:cNvPr id="18" name="Title Placeholder 15"/>
          <p:cNvSpPr txBox="1">
            <a:spLocks/>
          </p:cNvSpPr>
          <p:nvPr userDrawn="1"/>
        </p:nvSpPr>
        <p:spPr>
          <a:xfrm>
            <a:off x="381000" y="3048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685800" y="1600200"/>
            <a:ext cx="7848600" cy="457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 Placeholder 8"/>
          <p:cNvSpPr txBox="1">
            <a:spLocks/>
          </p:cNvSpPr>
          <p:nvPr userDrawn="1"/>
        </p:nvSpPr>
        <p:spPr>
          <a:xfrm>
            <a:off x="762000" y="1676400"/>
            <a:ext cx="7696200" cy="441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http://www.brown.edu/academics/gradschool/advising-mentoring" TargetMode="External"/><Relationship Id="rId2" Type="http://schemas.openxmlformats.org/officeDocument/2006/relationships/hyperlink" Target="mailto:http://www.brown.edu/about/administration/biomed/graduate-postdoctoral-studies/individual-development-plan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http://www.nsf.gov/pubs/policydocs/pappguide/nsf15001/index.jsp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at07apply.grants.gov/apply/forms/sample/NSF_CoverPage_1_6-V1.6.pdf" TargetMode="Externa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cess.gpo.gov/bis/index.html" TargetMode="External"/><Relationship Id="rId2" Type="http://schemas.openxmlformats.org/officeDocument/2006/relationships/hyperlink" Target="http://www.access.gpo.gov/nara/cfr/waisidx_99/22cfr121_99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ustreas.gov/offices/enforcement/ofac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mailto:Maria_Mento@brown.edu" TargetMode="Externa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own.edu/research/nsf-responsible-conduct-research-training-requirement" TargetMode="External"/><Relationship Id="rId2" Type="http://schemas.openxmlformats.org/officeDocument/2006/relationships/hyperlink" Target="https://www.citiprogram.org/" TargetMode="Externa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mailto:Shelly_Hull@brown.edu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earch.brown.edu/rschadmin/international_research_administration-export_controls.php" TargetMode="External"/><Relationship Id="rId2" Type="http://schemas.openxmlformats.org/officeDocument/2006/relationships/hyperlink" Target="mailto:Norman_Hebert@brown.edu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OSP BROWN BAG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296358"/>
            <a:ext cx="7696200" cy="27999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62100" y="2133600"/>
            <a:ext cx="6019800" cy="7694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smtClean="0">
                <a:latin typeface="Harrington" panose="04040505050A02020702" pitchFamily="82" charset="0"/>
              </a:rPr>
              <a:t>December 16, 2014</a:t>
            </a:r>
            <a:endParaRPr lang="en-US" sz="4400" b="1" dirty="0">
              <a:latin typeface="Harrington" panose="04040505050A02020702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5223" y="151598"/>
            <a:ext cx="7924800" cy="1066800"/>
          </a:xfrm>
        </p:spPr>
        <p:txBody>
          <a:bodyPr/>
          <a:lstStyle/>
          <a:p>
            <a:r>
              <a:rPr lang="en-US" dirty="0" smtClean="0"/>
              <a:t>Pre-Award Update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905000"/>
            <a:ext cx="77724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National Institutes of Health (NIH) </a:t>
            </a:r>
            <a:endParaRPr lang="en-US" sz="2400" dirty="0"/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Relinquishing Statements in </a:t>
            </a:r>
            <a:r>
              <a:rPr lang="en-US" sz="2400" dirty="0" err="1"/>
              <a:t>eRA</a:t>
            </a:r>
            <a:r>
              <a:rPr lang="en-US" sz="2400" dirty="0"/>
              <a:t> </a:t>
            </a:r>
            <a:r>
              <a:rPr lang="en-US" sz="2400" dirty="0" smtClean="0"/>
              <a:t>Commons  </a:t>
            </a:r>
            <a:endParaRPr lang="en-US" sz="2400" dirty="0"/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400" dirty="0"/>
              <a:t>Department notifies OSP 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400" dirty="0"/>
              <a:t>Signing Official initiates Relinquishing Statement in system prior to expiration of grant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400" dirty="0"/>
              <a:t>Routed to PI to view, edit, save/cancel changes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400" dirty="0"/>
              <a:t>PI routes the Relinquishing Statement back to the Signing Official to submit it through </a:t>
            </a:r>
            <a:r>
              <a:rPr lang="en-US" sz="2400" dirty="0" err="1"/>
              <a:t>eRA</a:t>
            </a:r>
            <a:r>
              <a:rPr lang="en-US" sz="2400" dirty="0"/>
              <a:t> Commons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400" dirty="0" err="1"/>
              <a:t>eRA</a:t>
            </a:r>
            <a:r>
              <a:rPr lang="en-US" sz="2400" dirty="0"/>
              <a:t> Commons will notify the new institution </a:t>
            </a:r>
          </a:p>
          <a:p>
            <a:pPr lvl="2"/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2400" y="-32266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52400" y="-32266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-184666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1915064"/>
            <a:ext cx="1524000" cy="116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39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Pre-Award Update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905000"/>
            <a:ext cx="777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NIH</a:t>
            </a:r>
          </a:p>
          <a:p>
            <a:r>
              <a:rPr lang="en-US" sz="2800" dirty="0" err="1" smtClean="0"/>
              <a:t>Biosketch</a:t>
            </a:r>
            <a:r>
              <a:rPr lang="en-US" sz="2800" dirty="0" smtClean="0"/>
              <a:t> </a:t>
            </a:r>
            <a:r>
              <a:rPr lang="en-US" sz="2800" dirty="0"/>
              <a:t>revisions required </a:t>
            </a:r>
            <a:r>
              <a:rPr lang="en-US" sz="2800" dirty="0" smtClean="0"/>
              <a:t>May 25, 2015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For R’s, K’s, T’s and other non-fellowship grants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 smtClean="0"/>
              <a:t>Formatting – up to </a:t>
            </a:r>
            <a:r>
              <a:rPr lang="en-US" sz="2800" b="1" dirty="0" smtClean="0"/>
              <a:t>five</a:t>
            </a:r>
            <a:r>
              <a:rPr lang="en-US" sz="2800" dirty="0" smtClean="0"/>
              <a:t> pages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 smtClean="0"/>
              <a:t>Revision to personal statement to include expertise &amp; accomplishments along with publications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 smtClean="0"/>
              <a:t>New section “Contribution to Science”</a:t>
            </a:r>
          </a:p>
          <a:p>
            <a:pPr lvl="2"/>
            <a:endParaRPr lang="en-US" sz="2800" dirty="0" smtClean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2400" y="-32266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52400" y="-32266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-184666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87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Pre-Award Update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905000"/>
            <a:ext cx="7772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/>
              <a:t>NIH </a:t>
            </a: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Individual </a:t>
            </a:r>
            <a:r>
              <a:rPr lang="en-US" sz="2800" dirty="0"/>
              <a:t>fellowships, R36 dissertation grants, and diversity supplements should use the </a:t>
            </a:r>
            <a:r>
              <a:rPr lang="en-US" sz="28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Fellowship Application Biographical Sketch Format </a:t>
            </a:r>
            <a:r>
              <a:rPr lang="en-US" sz="2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Page</a:t>
            </a:r>
            <a:endParaRPr lang="en-US" sz="2800" dirty="0" smtClean="0"/>
          </a:p>
          <a:p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 Samples and detail at http</a:t>
            </a:r>
            <a:r>
              <a:rPr lang="en-US" sz="2800" dirty="0"/>
              <a:t>://grants.nih.gov/grants/guide/notice-files/NOT-OD-15-032.html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2400" y="-32266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52400" y="-32266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-184666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79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Pre-Award Update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905000"/>
            <a:ext cx="7772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/>
              <a:t>NIH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Individual Development Plans (IDPs) for Grad Students &amp; Postdocs guidance available:</a:t>
            </a:r>
          </a:p>
          <a:p>
            <a:pPr lvl="1"/>
            <a:endParaRPr lang="en-US" sz="2800" dirty="0" smtClean="0"/>
          </a:p>
          <a:p>
            <a:pPr lvl="2">
              <a:buFont typeface="Arial" pitchFamily="34" charset="0"/>
              <a:buChar char="•"/>
            </a:pPr>
            <a:r>
              <a:rPr lang="en-US" sz="2800" dirty="0" err="1" smtClean="0"/>
              <a:t>BioMed</a:t>
            </a:r>
            <a:r>
              <a:rPr lang="en-US" sz="2800" dirty="0" smtClean="0"/>
              <a:t>  </a:t>
            </a:r>
            <a:r>
              <a:rPr lang="en-US" sz="2800" dirty="0"/>
              <a:t> </a:t>
            </a:r>
            <a:r>
              <a:rPr lang="en-US" sz="2800" dirty="0" smtClean="0"/>
              <a:t>here: </a:t>
            </a:r>
            <a:r>
              <a:rPr lang="en-US" sz="2800" dirty="0" smtClean="0">
                <a:hlinkClick r:id="rId2"/>
              </a:rPr>
              <a:t>OGPS</a:t>
            </a:r>
            <a:endParaRPr lang="en-US" sz="2800" dirty="0" smtClean="0"/>
          </a:p>
          <a:p>
            <a:pPr lvl="2"/>
            <a:endParaRPr lang="en-US" sz="2800" dirty="0" smtClean="0"/>
          </a:p>
          <a:p>
            <a:pPr lvl="2">
              <a:buFont typeface="Arial" pitchFamily="34" charset="0"/>
              <a:buChar char="•"/>
            </a:pPr>
            <a:r>
              <a:rPr lang="en-US" sz="2800" dirty="0" smtClean="0"/>
              <a:t>Graduate School</a:t>
            </a:r>
            <a:r>
              <a:rPr lang="en-US" altLang="en-US" sz="2800" dirty="0" smtClean="0">
                <a:latin typeface="Arial" panose="020B0604020202020204" pitchFamily="34" charset="0"/>
              </a:rPr>
              <a:t> </a:t>
            </a:r>
            <a:r>
              <a:rPr lang="en-US" altLang="en-US" sz="2800" dirty="0" smtClean="0"/>
              <a:t>here</a:t>
            </a:r>
            <a:r>
              <a:rPr lang="en-US" altLang="en-US" sz="2800" dirty="0" smtClean="0">
                <a:latin typeface="Arial" panose="020B0604020202020204" pitchFamily="34" charset="0"/>
              </a:rPr>
              <a:t>: </a:t>
            </a:r>
            <a:r>
              <a:rPr lang="en-US" altLang="en-US" sz="2800" dirty="0" smtClean="0">
                <a:latin typeface="Arial" panose="020B0604020202020204" pitchFamily="34" charset="0"/>
                <a:hlinkClick r:id="rId3"/>
              </a:rPr>
              <a:t>Grad Advising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2400" y="-32266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52400" y="-32266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-184666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25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1"/>
            <a:ext cx="7848600" cy="1066800"/>
          </a:xfrm>
        </p:spPr>
        <p:txBody>
          <a:bodyPr/>
          <a:lstStyle/>
          <a:p>
            <a:r>
              <a:rPr lang="en-US" dirty="0" smtClean="0"/>
              <a:t>Pre-Award </a:t>
            </a:r>
            <a:r>
              <a:rPr lang="en-US" dirty="0" smtClean="0"/>
              <a:t>Update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828800"/>
            <a:ext cx="7543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National Science Foundation (NSF) </a:t>
            </a:r>
          </a:p>
          <a:p>
            <a:pPr lvl="1"/>
            <a:r>
              <a:rPr lang="en-US" sz="2800" dirty="0" smtClean="0"/>
              <a:t>2015 Proposal &amp; Award Policies and Procedures Guide (PAPPG) </a:t>
            </a:r>
          </a:p>
          <a:p>
            <a:pPr lvl="1"/>
            <a:r>
              <a:rPr lang="en-US" sz="2800" dirty="0" smtClean="0"/>
              <a:t>Significant Changes for Proposal Preparation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 smtClean="0"/>
              <a:t>Budget &amp; Budget Justification 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 smtClean="0"/>
              <a:t>Project Description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 smtClean="0"/>
              <a:t>Results from Prior NSF Support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 smtClean="0"/>
              <a:t>Biographical Sketches</a:t>
            </a:r>
          </a:p>
          <a:p>
            <a:pPr lvl="2"/>
            <a:r>
              <a:rPr lang="en-US" sz="2800" dirty="0" smtClean="0">
                <a:hlinkClick r:id="rId2"/>
              </a:rPr>
              <a:t> NSF 15-1 PAPPG</a:t>
            </a:r>
            <a:r>
              <a:rPr lang="en-US" sz="2800" dirty="0" smtClean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57866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Pre-Award Update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905000"/>
            <a:ext cx="7772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Uniform Guidance - Subawards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More emphasis on risk determinations and subrecipient monitoring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10% MTDC can be used for indirect cost rate where no rate is in place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Fixed price subawards up to maximum of $150K requires prior approval –note in proposal and confirm at award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2400" y="-32266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52400" y="-32266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-184666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45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Pre-Award Update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905000"/>
            <a:ext cx="77724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buFont typeface="Arial" pitchFamily="34" charset="0"/>
              <a:buChar char="•"/>
            </a:pPr>
            <a:r>
              <a:rPr lang="en-US" sz="2800" dirty="0" smtClean="0"/>
              <a:t>Uniform Guidance – Subawards</a:t>
            </a:r>
            <a:endParaRPr lang="en-US" sz="2800" dirty="0"/>
          </a:p>
          <a:p>
            <a:pPr marL="457200" lvl="2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Records must reflect that all required technical reports prepared by subrecipient 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have been reviewed and are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appropriate  (i.e., PI signature &amp; date on file) this should be done prior to or simultaneous with approval of invoice payment</a:t>
            </a:r>
          </a:p>
          <a:p>
            <a:pPr marL="457200" lvl="2"/>
            <a:endParaRPr lang="en-US" sz="2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0" lvl="2">
              <a:buFont typeface="Arial" pitchFamily="34" charset="0"/>
              <a:buChar char="•"/>
            </a:pPr>
            <a:r>
              <a:rPr lang="en-US" sz="2800" dirty="0"/>
              <a:t>Payment due to </a:t>
            </a:r>
            <a:r>
              <a:rPr lang="en-US" sz="2800" dirty="0" smtClean="0"/>
              <a:t>subrecipient </a:t>
            </a:r>
            <a:r>
              <a:rPr lang="en-US" sz="2800" dirty="0"/>
              <a:t>within 30 days of receipt of invoice </a:t>
            </a:r>
            <a:endParaRPr lang="en-US" sz="2800" dirty="0" smtClean="0"/>
          </a:p>
          <a:p>
            <a:pPr marL="457200" lvl="2"/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0" lvl="2"/>
            <a:endParaRPr lang="en-US" sz="2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0" lvl="2"/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2400" y="-32266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52400" y="-32266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-184666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49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1"/>
            <a:ext cx="7848600" cy="1066800"/>
          </a:xfrm>
        </p:spPr>
        <p:txBody>
          <a:bodyPr/>
          <a:lstStyle/>
          <a:p>
            <a:r>
              <a:rPr lang="en-US" dirty="0" smtClean="0"/>
              <a:t>Pre-Award Update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6377" y="1933833"/>
            <a:ext cx="7543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800" dirty="0" smtClean="0"/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PHS </a:t>
            </a:r>
            <a:r>
              <a:rPr lang="en-US" sz="2800" dirty="0"/>
              <a:t>Public Access Policy assistance available</a:t>
            </a:r>
          </a:p>
          <a:p>
            <a:pPr lvl="1"/>
            <a:r>
              <a:rPr lang="en-US" sz="2800" b="1" dirty="0"/>
              <a:t>Laura Pavlech</a:t>
            </a:r>
            <a:r>
              <a:rPr lang="en-US" sz="2800" dirty="0"/>
              <a:t>, DVM, MSLS   </a:t>
            </a:r>
            <a:r>
              <a:rPr lang="en-US" sz="2800" dirty="0" smtClean="0"/>
              <a:t>x2135</a:t>
            </a:r>
          </a:p>
          <a:p>
            <a:pPr lvl="1"/>
            <a:endParaRPr lang="en-US" sz="2800" dirty="0"/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Data Management Plan &amp; Broader Impacts assistance available at the Center for Digital Scholarship (CDS) Brown University Library </a:t>
            </a:r>
          </a:p>
          <a:p>
            <a:pPr lvl="1"/>
            <a:r>
              <a:rPr lang="en-US" sz="2800" b="1" dirty="0" smtClean="0"/>
              <a:t>Andrew Creamer, </a:t>
            </a:r>
            <a:r>
              <a:rPr lang="en-US" sz="2800" dirty="0" smtClean="0"/>
              <a:t>x 9402</a:t>
            </a:r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2">
              <a:buFont typeface="Arial" pitchFamily="34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2053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1"/>
            <a:ext cx="7848600" cy="1066800"/>
          </a:xfrm>
        </p:spPr>
        <p:txBody>
          <a:bodyPr/>
          <a:lstStyle/>
          <a:p>
            <a:r>
              <a:rPr lang="en-US" sz="4000" dirty="0" smtClean="0"/>
              <a:t>Property Management Update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752600"/>
            <a:ext cx="7543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dirty="0" smtClean="0"/>
              <a:t>2014 Biennial Inventory</a:t>
            </a:r>
          </a:p>
          <a:p>
            <a:pPr lvl="1"/>
            <a:endParaRPr lang="en-US" sz="2800" dirty="0"/>
          </a:p>
          <a:p>
            <a:pPr lvl="1"/>
            <a:endParaRPr lang="en-US" sz="2800" dirty="0" smtClean="0"/>
          </a:p>
          <a:p>
            <a:pPr lvl="1"/>
            <a:r>
              <a:rPr lang="en-US" sz="2800" dirty="0"/>
              <a:t>	</a:t>
            </a:r>
            <a:r>
              <a:rPr lang="en-US" sz="2800" dirty="0" smtClean="0"/>
              <a:t>Thank you for your cooperation !!!</a:t>
            </a:r>
          </a:p>
        </p:txBody>
      </p:sp>
    </p:spTree>
    <p:extLst>
      <p:ext uri="{BB962C8B-B14F-4D97-AF65-F5344CB8AC3E}">
        <p14:creationId xmlns:p14="http://schemas.microsoft.com/office/powerpoint/2010/main" val="280942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1"/>
            <a:ext cx="7848600" cy="1066800"/>
          </a:xfrm>
        </p:spPr>
        <p:txBody>
          <a:bodyPr/>
          <a:lstStyle/>
          <a:p>
            <a:r>
              <a:rPr lang="en-US" dirty="0" err="1" smtClean="0"/>
              <a:t>Coeus</a:t>
            </a:r>
            <a:r>
              <a:rPr lang="en-US" dirty="0" smtClean="0"/>
              <a:t> Update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100487"/>
            <a:ext cx="754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2800" dirty="0" smtClean="0"/>
              <a:t>Jennifer Quinn </a:t>
            </a:r>
          </a:p>
          <a:p>
            <a:pPr lvl="1" algn="ctr"/>
            <a:r>
              <a:rPr lang="en-US" sz="2800" dirty="0" smtClean="0"/>
              <a:t>Research Services Manager</a:t>
            </a:r>
          </a:p>
          <a:p>
            <a:pPr lvl="1" algn="ctr"/>
            <a:r>
              <a:rPr lang="en-US" sz="2800" dirty="0" smtClean="0"/>
              <a:t>Office of Sponsored Projects</a:t>
            </a:r>
          </a:p>
        </p:txBody>
      </p:sp>
    </p:spTree>
    <p:extLst>
      <p:ext uri="{BB962C8B-B14F-4D97-AF65-F5344CB8AC3E}">
        <p14:creationId xmlns:p14="http://schemas.microsoft.com/office/powerpoint/2010/main" val="272686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8001000" cy="1066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/>
              <a:t>Agenda</a:t>
            </a:r>
            <a:endParaRPr lang="en-US" sz="4800" dirty="0"/>
          </a:p>
        </p:txBody>
      </p:sp>
      <p:sp>
        <p:nvSpPr>
          <p:cNvPr id="11266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34400" y="6400800"/>
            <a:ext cx="7620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DAE6BA-1444-4CBB-9ABD-0141A816C7C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2091483"/>
            <a:ext cx="738030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800000"/>
                </a:solidFill>
              </a:rPr>
              <a:t>Export Controls </a:t>
            </a:r>
          </a:p>
          <a:p>
            <a:endParaRPr lang="en-US" b="1" dirty="0" smtClean="0">
              <a:solidFill>
                <a:srgbClr val="8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800000"/>
                </a:solidFill>
              </a:rPr>
              <a:t>Office </a:t>
            </a:r>
            <a:r>
              <a:rPr lang="en-US" b="1" dirty="0">
                <a:solidFill>
                  <a:srgbClr val="800000"/>
                </a:solidFill>
              </a:rPr>
              <a:t>of Sponsored Projects (OSP</a:t>
            </a:r>
            <a:r>
              <a:rPr lang="en-US" b="1" dirty="0" smtClean="0">
                <a:solidFill>
                  <a:srgbClr val="800000"/>
                </a:solidFill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Pre-Award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Property Management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err="1" smtClean="0"/>
              <a:t>Coeus</a:t>
            </a:r>
            <a:r>
              <a:rPr lang="en-US" b="1" dirty="0" smtClean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Workday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Effort Reporting</a:t>
            </a:r>
          </a:p>
          <a:p>
            <a:endParaRPr lang="en-US" b="1" dirty="0" smtClean="0">
              <a:solidFill>
                <a:srgbClr val="8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800000"/>
                </a:solidFill>
              </a:rPr>
              <a:t>NSF Responsible Conduct of Research (RCR) Training Requirement – Change in Brown’s Implementation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713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1"/>
            <a:ext cx="7848600" cy="1066800"/>
          </a:xfrm>
        </p:spPr>
        <p:txBody>
          <a:bodyPr/>
          <a:lstStyle/>
          <a:p>
            <a:r>
              <a:rPr lang="en-US" sz="3600" dirty="0" err="1" smtClean="0"/>
              <a:t>Coeus</a:t>
            </a:r>
            <a:r>
              <a:rPr lang="en-US" sz="3600" dirty="0" smtClean="0"/>
              <a:t> Update </a:t>
            </a:r>
            <a:br>
              <a:rPr lang="en-US" sz="3600" dirty="0" smtClean="0"/>
            </a:br>
            <a:r>
              <a:rPr lang="en-US" sz="3600" dirty="0" smtClean="0"/>
              <a:t>4.5.1 P3 Release  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752600"/>
            <a:ext cx="7543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4.5.1 </a:t>
            </a:r>
            <a:r>
              <a:rPr lang="en-US" sz="2800" b="1" dirty="0" smtClean="0">
                <a:solidFill>
                  <a:schemeClr val="accent1"/>
                </a:solidFill>
              </a:rPr>
              <a:t>P3 </a:t>
            </a:r>
            <a:r>
              <a:rPr lang="en-US" sz="2800" b="1" dirty="0">
                <a:solidFill>
                  <a:schemeClr val="accent1"/>
                </a:solidFill>
              </a:rPr>
              <a:t>Release – Coming </a:t>
            </a:r>
            <a:r>
              <a:rPr lang="en-US" sz="2800" b="1" dirty="0" smtClean="0">
                <a:solidFill>
                  <a:schemeClr val="accent1"/>
                </a:solidFill>
              </a:rPr>
              <a:t>February / March 2015</a:t>
            </a:r>
            <a:endParaRPr lang="en-US" sz="2800" b="1" dirty="0">
              <a:solidFill>
                <a:schemeClr val="accent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This </a:t>
            </a:r>
            <a:r>
              <a:rPr lang="en-US" sz="2800" dirty="0"/>
              <a:t>release contains </a:t>
            </a:r>
            <a:r>
              <a:rPr lang="en-US" sz="2800" dirty="0" smtClean="0"/>
              <a:t>various bug fixes, including: </a:t>
            </a:r>
            <a:endParaRPr lang="en-US" sz="2800" dirty="0"/>
          </a:p>
          <a:p>
            <a:pPr lvl="1"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Proposal Hierarchy Sync from the Budget issue</a:t>
            </a:r>
            <a:endParaRPr lang="en-US" sz="2800" dirty="0"/>
          </a:p>
          <a:p>
            <a:pPr lvl="1"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Doubling of Participant Travel in the RR </a:t>
            </a:r>
            <a:r>
              <a:rPr lang="en-US" sz="2800" dirty="0"/>
              <a:t>Budget </a:t>
            </a:r>
            <a:r>
              <a:rPr lang="en-US" sz="2800" dirty="0" smtClean="0"/>
              <a:t>version 1.3 - Section E - Cumulative budget</a:t>
            </a:r>
          </a:p>
          <a:p>
            <a:pPr lvl="1"/>
            <a:r>
              <a:rPr lang="en-US" sz="2800" b="1" i="1" dirty="0"/>
              <a:t/>
            </a:r>
            <a:br>
              <a:rPr lang="en-US" sz="2800" b="1" i="1" dirty="0"/>
            </a:br>
            <a:endParaRPr lang="en-US" sz="2800" b="1" i="1" dirty="0"/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92146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8001000" cy="1142999"/>
          </a:xfrm>
        </p:spPr>
        <p:txBody>
          <a:bodyPr/>
          <a:lstStyle/>
          <a:p>
            <a:r>
              <a:rPr lang="en-US" sz="3600" dirty="0" err="1" smtClean="0"/>
              <a:t>Coeus</a:t>
            </a:r>
            <a:r>
              <a:rPr lang="en-US" sz="3600" dirty="0" smtClean="0"/>
              <a:t> Update </a:t>
            </a:r>
            <a:br>
              <a:rPr lang="en-US" sz="3600" dirty="0" smtClean="0"/>
            </a:br>
            <a:r>
              <a:rPr lang="en-US" sz="3600" dirty="0" smtClean="0"/>
              <a:t>Participant Support Costs 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9056" y="1752600"/>
            <a:ext cx="7543800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 smtClean="0">
                <a:solidFill>
                  <a:srgbClr val="C00000"/>
                </a:solidFill>
              </a:rPr>
              <a:t>Updating the Description of Cost Elements for Participant Support Costs:</a:t>
            </a:r>
            <a:endParaRPr lang="en-US" sz="2800" dirty="0" smtClean="0">
              <a:solidFill>
                <a:srgbClr val="C00000"/>
              </a:solidFill>
            </a:endParaRP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Currently includes “NSF” &amp; “REU” in the Description.</a:t>
            </a:r>
            <a:r>
              <a:rPr lang="en-US" sz="2800" b="1" i="1" dirty="0"/>
              <a:t/>
            </a:r>
            <a:br>
              <a:rPr lang="en-US" sz="2800" b="1" i="1" dirty="0"/>
            </a:br>
            <a:endParaRPr lang="en-US" sz="28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943356" y="3733800"/>
          <a:ext cx="7315199" cy="1905000"/>
        </p:xfrm>
        <a:graphic>
          <a:graphicData uri="http://schemas.openxmlformats.org/drawingml/2006/table">
            <a:tbl>
              <a:tblPr/>
              <a:tblGrid>
                <a:gridCol w="1034472"/>
                <a:gridCol w="4190670"/>
                <a:gridCol w="2090057"/>
              </a:tblGrid>
              <a:tr h="316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F099999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f)  NSF Participant / REU Support - Other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Participant Other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F109999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>
                          <a:effectLst/>
                          <a:latin typeface="Arial"/>
                        </a:rPr>
                        <a:t>f)  NSF Participant / REU Support - Stipend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effectLst/>
                          <a:latin typeface="Arial"/>
                        </a:rPr>
                        <a:t>Participant Stipend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effectLst/>
                          <a:latin typeface="Arial"/>
                        </a:rPr>
                        <a:t>F149999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>
                          <a:effectLst/>
                          <a:latin typeface="Arial"/>
                        </a:rPr>
                        <a:t>f)  NSF Participant / REU Support - Subsistence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effectLst/>
                          <a:latin typeface="Arial"/>
                        </a:rPr>
                        <a:t>Participant Subsistence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effectLst/>
                          <a:latin typeface="Arial"/>
                        </a:rPr>
                        <a:t>F119999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>
                          <a:effectLst/>
                          <a:latin typeface="Arial"/>
                        </a:rPr>
                        <a:t>f)  NSF Participant / REU Support - Travel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effectLst/>
                          <a:latin typeface="Arial"/>
                        </a:rPr>
                        <a:t>Participant Travel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F125120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f)  NSF Participant Costs - Tuition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Participant Tuition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602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8001000" cy="1142999"/>
          </a:xfrm>
        </p:spPr>
        <p:txBody>
          <a:bodyPr/>
          <a:lstStyle/>
          <a:p>
            <a:r>
              <a:rPr lang="en-US" sz="3600" dirty="0" err="1"/>
              <a:t>Coeus</a:t>
            </a:r>
            <a:r>
              <a:rPr lang="en-US" sz="3600" dirty="0"/>
              <a:t> Update </a:t>
            </a:r>
            <a:br>
              <a:rPr lang="en-US" sz="3600" dirty="0"/>
            </a:br>
            <a:r>
              <a:rPr lang="en-US" sz="3600" dirty="0"/>
              <a:t>Participant Support Costs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9056" y="1752600"/>
            <a:ext cx="7543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Updating to remove “NSF” &amp; “REU” in the Description and re-labeling as Participant Support - Category.</a:t>
            </a:r>
            <a:r>
              <a:rPr lang="en-US" sz="2800" b="1" i="1" dirty="0" smtClean="0"/>
              <a:t/>
            </a:r>
            <a:br>
              <a:rPr lang="en-US" sz="2800" b="1" i="1" dirty="0" smtClean="0"/>
            </a:br>
            <a:endParaRPr lang="en-US" sz="28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943356" y="3733800"/>
          <a:ext cx="7315199" cy="1905000"/>
        </p:xfrm>
        <a:graphic>
          <a:graphicData uri="http://schemas.openxmlformats.org/drawingml/2006/table">
            <a:tbl>
              <a:tblPr/>
              <a:tblGrid>
                <a:gridCol w="1034472"/>
                <a:gridCol w="4190670"/>
                <a:gridCol w="2090057"/>
              </a:tblGrid>
              <a:tr h="316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F099999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f) </a:t>
                      </a:r>
                      <a:r>
                        <a:rPr lang="en-US" sz="1100" b="1" i="0" u="none" strike="noStrike" dirty="0" smtClean="0">
                          <a:effectLst/>
                          <a:latin typeface="Arial"/>
                        </a:rPr>
                        <a:t>Participant Support </a:t>
                      </a:r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- Other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Participant Other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F109999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 dirty="0">
                          <a:effectLst/>
                          <a:latin typeface="Arial"/>
                        </a:rPr>
                        <a:t>f)  </a:t>
                      </a:r>
                      <a:r>
                        <a:rPr lang="fr-FR" sz="1100" b="1" i="0" u="none" strike="noStrike" dirty="0" smtClean="0">
                          <a:effectLst/>
                          <a:latin typeface="Arial"/>
                        </a:rPr>
                        <a:t>Participant Support </a:t>
                      </a:r>
                      <a:r>
                        <a:rPr lang="fr-FR" sz="1100" b="1" i="0" u="none" strike="noStrike" dirty="0">
                          <a:effectLst/>
                          <a:latin typeface="Arial"/>
                        </a:rPr>
                        <a:t>- </a:t>
                      </a:r>
                      <a:r>
                        <a:rPr lang="fr-FR" sz="1100" b="1" i="0" u="none" strike="noStrike" dirty="0" err="1">
                          <a:effectLst/>
                          <a:latin typeface="Arial"/>
                        </a:rPr>
                        <a:t>Stipend</a:t>
                      </a:r>
                      <a:endParaRPr lang="fr-FR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effectLst/>
                          <a:latin typeface="Arial"/>
                        </a:rPr>
                        <a:t>Participant Stipend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effectLst/>
                          <a:latin typeface="Arial"/>
                        </a:rPr>
                        <a:t>F149999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 dirty="0">
                          <a:effectLst/>
                          <a:latin typeface="Arial"/>
                        </a:rPr>
                        <a:t>f)  </a:t>
                      </a:r>
                      <a:r>
                        <a:rPr lang="fr-FR" sz="1100" b="1" i="0" u="none" strike="noStrike" dirty="0" smtClean="0">
                          <a:effectLst/>
                          <a:latin typeface="Arial"/>
                        </a:rPr>
                        <a:t>Participant Support </a:t>
                      </a:r>
                      <a:r>
                        <a:rPr lang="fr-FR" sz="1100" b="1" i="0" u="none" strike="noStrike" dirty="0">
                          <a:effectLst/>
                          <a:latin typeface="Arial"/>
                        </a:rPr>
                        <a:t>- </a:t>
                      </a:r>
                      <a:r>
                        <a:rPr lang="fr-FR" sz="1100" b="1" i="0" u="none" strike="noStrike" dirty="0" err="1">
                          <a:effectLst/>
                          <a:latin typeface="Arial"/>
                        </a:rPr>
                        <a:t>Subsistence</a:t>
                      </a:r>
                      <a:endParaRPr lang="fr-FR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effectLst/>
                          <a:latin typeface="Arial"/>
                        </a:rPr>
                        <a:t>Participant Subsistence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effectLst/>
                          <a:latin typeface="Arial"/>
                        </a:rPr>
                        <a:t>F119999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 dirty="0">
                          <a:effectLst/>
                          <a:latin typeface="Arial"/>
                        </a:rPr>
                        <a:t>f)  </a:t>
                      </a:r>
                      <a:r>
                        <a:rPr lang="fr-FR" sz="1100" b="1" i="0" u="none" strike="noStrike" dirty="0" smtClean="0">
                          <a:effectLst/>
                          <a:latin typeface="Arial"/>
                        </a:rPr>
                        <a:t>Participant Support </a:t>
                      </a:r>
                      <a:r>
                        <a:rPr lang="fr-FR" sz="1100" b="1" i="0" u="none" strike="noStrike" dirty="0">
                          <a:effectLst/>
                          <a:latin typeface="Arial"/>
                        </a:rPr>
                        <a:t>- </a:t>
                      </a:r>
                      <a:r>
                        <a:rPr lang="fr-FR" sz="1100" b="1" i="0" u="none" strike="noStrike" dirty="0" err="1">
                          <a:effectLst/>
                          <a:latin typeface="Arial"/>
                        </a:rPr>
                        <a:t>Travel</a:t>
                      </a:r>
                      <a:endParaRPr lang="fr-FR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effectLst/>
                          <a:latin typeface="Arial"/>
                        </a:rPr>
                        <a:t>Participant Travel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F125120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f)  </a:t>
                      </a:r>
                      <a:r>
                        <a:rPr lang="en-US" sz="1100" b="1" i="0" u="none" strike="noStrike" dirty="0" smtClean="0">
                          <a:effectLst/>
                          <a:latin typeface="Arial"/>
                        </a:rPr>
                        <a:t>Participant Support  </a:t>
                      </a:r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- Tuition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Participant Tuition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216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924800" cy="1142999"/>
          </a:xfrm>
        </p:spPr>
        <p:txBody>
          <a:bodyPr/>
          <a:lstStyle/>
          <a:p>
            <a:r>
              <a:rPr lang="en-US" sz="3600" dirty="0" err="1" smtClean="0"/>
              <a:t>Coeus</a:t>
            </a:r>
            <a:r>
              <a:rPr lang="en-US" sz="3600" dirty="0" smtClean="0"/>
              <a:t> Update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NSF / Grants.gov Submissions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1828800"/>
            <a:ext cx="746760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NSF </a:t>
            </a:r>
            <a:r>
              <a:rPr lang="en-US" sz="2800" b="1" dirty="0" smtClean="0">
                <a:solidFill>
                  <a:srgbClr val="C00000"/>
                </a:solidFill>
              </a:rPr>
              <a:t>/ Grants.gov </a:t>
            </a:r>
            <a:r>
              <a:rPr lang="en-US" sz="2800" b="1" dirty="0">
                <a:solidFill>
                  <a:srgbClr val="C00000"/>
                </a:solidFill>
              </a:rPr>
              <a:t>(S2S) </a:t>
            </a:r>
            <a:r>
              <a:rPr lang="en-US" sz="2800" b="1" dirty="0" smtClean="0">
                <a:solidFill>
                  <a:srgbClr val="C00000"/>
                </a:solidFill>
              </a:rPr>
              <a:t>Forms will be updated in January 2015 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sz="2000" b="1" dirty="0" smtClean="0"/>
              <a:t>1. Budget Forms </a:t>
            </a:r>
            <a:r>
              <a:rPr lang="en-US" dirty="0" smtClean="0"/>
              <a:t>- NSF Grants.gov applications </a:t>
            </a:r>
            <a:r>
              <a:rPr lang="en-US" dirty="0"/>
              <a:t>will be transitioning </a:t>
            </a:r>
            <a:r>
              <a:rPr lang="en-US" dirty="0" smtClean="0"/>
              <a:t>from </a:t>
            </a:r>
            <a:r>
              <a:rPr lang="en-US" dirty="0"/>
              <a:t>the R&amp;R Budget version 1.1 forms to the R&amp;R Budget version 1.3 </a:t>
            </a:r>
            <a:r>
              <a:rPr lang="en-US" dirty="0" smtClean="0"/>
              <a:t>forms.</a:t>
            </a:r>
            <a:endParaRPr lang="en-US" dirty="0"/>
          </a:p>
          <a:p>
            <a:endParaRPr lang="en-US" dirty="0"/>
          </a:p>
          <a:p>
            <a:r>
              <a:rPr lang="en-US" b="1" u="sng" dirty="0"/>
              <a:t>Version 1.3 Budget Forms include:</a:t>
            </a:r>
          </a:p>
          <a:p>
            <a:endParaRPr lang="en-US" dirty="0"/>
          </a:p>
          <a:p>
            <a:pPr marL="804672" lvl="1" indent="-347472">
              <a:buFont typeface="Arial"/>
              <a:buChar char="•"/>
            </a:pPr>
            <a:r>
              <a:rPr lang="en-US" dirty="0"/>
              <a:t>R&amp;R Budget</a:t>
            </a:r>
          </a:p>
          <a:p>
            <a:pPr marL="804672" lvl="1" indent="-347472">
              <a:buFont typeface="Arial"/>
              <a:buChar char="•"/>
            </a:pPr>
            <a:r>
              <a:rPr lang="en-US" dirty="0"/>
              <a:t>R&amp;R Budget 10 YR</a:t>
            </a:r>
          </a:p>
          <a:p>
            <a:pPr marL="804672" lvl="1" indent="-347472">
              <a:buFont typeface="Arial"/>
              <a:buChar char="•"/>
            </a:pPr>
            <a:r>
              <a:rPr lang="en-US" dirty="0"/>
              <a:t>R&amp;R </a:t>
            </a:r>
            <a:r>
              <a:rPr lang="en-US" dirty="0" err="1"/>
              <a:t>Subaward</a:t>
            </a:r>
            <a:r>
              <a:rPr lang="en-US" dirty="0"/>
              <a:t> Budget Attachment(s) Form </a:t>
            </a:r>
          </a:p>
          <a:p>
            <a:pPr marL="804672" lvl="1" indent="-347472">
              <a:buFont typeface="Arial"/>
              <a:buChar char="•"/>
            </a:pPr>
            <a:r>
              <a:rPr lang="en-US" dirty="0"/>
              <a:t>R&amp;R </a:t>
            </a:r>
            <a:r>
              <a:rPr lang="en-US" dirty="0" err="1"/>
              <a:t>Subaward</a:t>
            </a:r>
            <a:r>
              <a:rPr lang="en-US" dirty="0"/>
              <a:t> Budget Attachment(s) Form 10 YR 10 ATT</a:t>
            </a:r>
          </a:p>
          <a:p>
            <a:pPr marL="804672" lvl="1" indent="-347472">
              <a:buFont typeface="Arial"/>
              <a:buChar char="•"/>
            </a:pPr>
            <a:r>
              <a:rPr lang="en-US" dirty="0"/>
              <a:t>R&amp;R </a:t>
            </a:r>
            <a:r>
              <a:rPr lang="en-US" dirty="0" err="1"/>
              <a:t>Subaward</a:t>
            </a:r>
            <a:r>
              <a:rPr lang="en-US" dirty="0"/>
              <a:t> Budget Attachment(s) Form 10 YR 30 ATT</a:t>
            </a:r>
          </a:p>
          <a:p>
            <a:pPr marL="804672" lvl="1" indent="-347472">
              <a:buFont typeface="Arial"/>
              <a:buChar char="•"/>
            </a:pPr>
            <a:r>
              <a:rPr lang="en-US" dirty="0"/>
              <a:t>R&amp;R </a:t>
            </a:r>
            <a:r>
              <a:rPr lang="en-US" dirty="0" err="1"/>
              <a:t>Subaward</a:t>
            </a:r>
            <a:r>
              <a:rPr lang="en-US" dirty="0"/>
              <a:t> Budget Attachment(s) Form 5 YR 30 ATT</a:t>
            </a:r>
          </a:p>
        </p:txBody>
      </p:sp>
    </p:spTree>
    <p:extLst>
      <p:ext uri="{BB962C8B-B14F-4D97-AF65-F5344CB8AC3E}">
        <p14:creationId xmlns:p14="http://schemas.microsoft.com/office/powerpoint/2010/main" val="46186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924800" cy="1143000"/>
          </a:xfrm>
        </p:spPr>
        <p:txBody>
          <a:bodyPr/>
          <a:lstStyle/>
          <a:p>
            <a:r>
              <a:rPr lang="en-US" sz="3600" dirty="0" err="1"/>
              <a:t>Coeus</a:t>
            </a:r>
            <a:r>
              <a:rPr lang="en-US" sz="3600" dirty="0"/>
              <a:t> Update</a:t>
            </a:r>
            <a:br>
              <a:rPr lang="en-US" sz="3600" dirty="0"/>
            </a:br>
            <a:r>
              <a:rPr lang="en-US" sz="3600" dirty="0"/>
              <a:t>NSF / Grants.gov Submissions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z="1800" smtClean="0"/>
              <a:pPr/>
              <a:t>24</a:t>
            </a:fld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762000" y="1720841"/>
            <a:ext cx="762000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cs typeface="Arial" panose="020B0604020202020204" pitchFamily="34" charset="0"/>
              </a:rPr>
              <a:t>2. NSF Cover Page </a:t>
            </a:r>
            <a:r>
              <a:rPr lang="en-US" sz="1900" dirty="0" smtClean="0">
                <a:cs typeface="Arial" panose="020B0604020202020204" pitchFamily="34" charset="0"/>
              </a:rPr>
              <a:t>– The Cover Page will be updated to Version 1.6. </a:t>
            </a:r>
          </a:p>
          <a:p>
            <a:endParaRPr lang="en-US" sz="1900" dirty="0">
              <a:cs typeface="Arial" panose="020B0604020202020204" pitchFamily="34" charset="0"/>
            </a:endParaRPr>
          </a:p>
          <a:p>
            <a:r>
              <a:rPr lang="en-US" sz="1900" dirty="0" smtClean="0">
                <a:cs typeface="Arial" panose="020B0604020202020204" pitchFamily="34" charset="0"/>
              </a:rPr>
              <a:t>The following changes are anticipated:</a:t>
            </a:r>
          </a:p>
          <a:p>
            <a:endParaRPr lang="en-US" sz="500" dirty="0" smtClean="0">
              <a:cs typeface="Arial" panose="020B0604020202020204" pitchFamily="34" charset="0"/>
            </a:endParaRPr>
          </a:p>
          <a:p>
            <a:pPr marL="804672" lvl="1" indent="-347472">
              <a:buFont typeface="Arial" pitchFamily="34" charset="0"/>
              <a:buChar char="•"/>
            </a:pPr>
            <a:r>
              <a:rPr lang="en-US" sz="1900" dirty="0" smtClean="0">
                <a:cs typeface="Arial" panose="020B0604020202020204" pitchFamily="34" charset="0"/>
              </a:rPr>
              <a:t>Addition of the </a:t>
            </a:r>
            <a:r>
              <a:rPr lang="en-US" sz="1900" b="1" u="sng" dirty="0" smtClean="0">
                <a:cs typeface="Arial" panose="020B0604020202020204" pitchFamily="34" charset="0"/>
              </a:rPr>
              <a:t>Funding Mechanism </a:t>
            </a:r>
            <a:r>
              <a:rPr lang="en-US" sz="1900" dirty="0" smtClean="0">
                <a:cs typeface="Arial" panose="020B0604020202020204" pitchFamily="34" charset="0"/>
              </a:rPr>
              <a:t>drop-down field that was implemented in </a:t>
            </a:r>
            <a:r>
              <a:rPr lang="en-US" sz="1900" dirty="0" err="1" smtClean="0">
                <a:cs typeface="Arial" panose="020B0604020202020204" pitchFamily="34" charset="0"/>
              </a:rPr>
              <a:t>FastLane</a:t>
            </a:r>
            <a:r>
              <a:rPr lang="en-US" sz="1900" dirty="0" smtClean="0">
                <a:cs typeface="Arial" panose="020B0604020202020204" pitchFamily="34" charset="0"/>
              </a:rPr>
              <a:t> in 2014. </a:t>
            </a:r>
          </a:p>
          <a:p>
            <a:pPr marL="1261872" lvl="2" indent="-347472">
              <a:buFont typeface="Arial" pitchFamily="34" charset="0"/>
              <a:buChar char="•"/>
            </a:pPr>
            <a:r>
              <a:rPr lang="en-US" sz="1900" dirty="0" smtClean="0">
                <a:cs typeface="Arial" panose="020B0604020202020204" pitchFamily="34" charset="0"/>
              </a:rPr>
              <a:t>This required drop-down includes all the funding mechanisms as well as a new funding mechanism </a:t>
            </a:r>
            <a:r>
              <a:rPr lang="en-US" sz="1900" b="1" i="1" u="sng" dirty="0" smtClean="0">
                <a:cs typeface="Arial" panose="020B0604020202020204" pitchFamily="34" charset="0"/>
              </a:rPr>
              <a:t>“Ideas Lab”</a:t>
            </a:r>
            <a:r>
              <a:rPr lang="en-US" sz="1900" dirty="0" smtClean="0">
                <a:cs typeface="Arial" panose="020B0604020202020204" pitchFamily="34" charset="0"/>
              </a:rPr>
              <a:t> implemented per the 2015 policy changes. </a:t>
            </a:r>
            <a:br>
              <a:rPr lang="en-US" sz="1900" dirty="0" smtClean="0">
                <a:cs typeface="Arial" panose="020B0604020202020204" pitchFamily="34" charset="0"/>
              </a:rPr>
            </a:br>
            <a:endParaRPr lang="en-US" sz="1900" dirty="0" smtClean="0">
              <a:cs typeface="Arial" panose="020B0604020202020204" pitchFamily="34" charset="0"/>
            </a:endParaRPr>
          </a:p>
          <a:p>
            <a:pPr marL="804672" lvl="1" indent="-347472">
              <a:buFont typeface="Arial" pitchFamily="34" charset="0"/>
              <a:buChar char="•"/>
            </a:pPr>
            <a:endParaRPr lang="en-US" sz="500" dirty="0" smtClean="0">
              <a:cs typeface="Arial" panose="020B0604020202020204" pitchFamily="34" charset="0"/>
            </a:endParaRPr>
          </a:p>
          <a:p>
            <a:pPr marL="804672" lvl="1" indent="-347472">
              <a:buFont typeface="Arial" pitchFamily="34" charset="0"/>
              <a:buChar char="•"/>
            </a:pPr>
            <a:r>
              <a:rPr lang="en-US" sz="1900" dirty="0" smtClean="0">
                <a:cs typeface="Arial" panose="020B0604020202020204" pitchFamily="34" charset="0"/>
              </a:rPr>
              <a:t>The </a:t>
            </a:r>
            <a:r>
              <a:rPr lang="en-US" sz="1900" b="1" u="sng" dirty="0" smtClean="0">
                <a:cs typeface="Arial" panose="020B0604020202020204" pitchFamily="34" charset="0"/>
              </a:rPr>
              <a:t>Data Management Plan </a:t>
            </a:r>
            <a:r>
              <a:rPr lang="en-US" sz="1900" dirty="0" smtClean="0">
                <a:cs typeface="Arial" panose="020B0604020202020204" pitchFamily="34" charset="0"/>
              </a:rPr>
              <a:t>and </a:t>
            </a:r>
            <a:r>
              <a:rPr lang="en-US" sz="1900" b="1" u="sng" dirty="0" smtClean="0">
                <a:cs typeface="Arial" panose="020B0604020202020204" pitchFamily="34" charset="0"/>
              </a:rPr>
              <a:t>Mentoring Plan </a:t>
            </a:r>
            <a:r>
              <a:rPr lang="en-US" sz="1900" dirty="0" smtClean="0">
                <a:cs typeface="Arial" panose="020B0604020202020204" pitchFamily="34" charset="0"/>
              </a:rPr>
              <a:t>attachments will no longer be attached to the R&amp;R Other Project Information form as </a:t>
            </a:r>
            <a:r>
              <a:rPr lang="en-US" sz="1900" i="1" dirty="0" smtClean="0">
                <a:cs typeface="Arial" panose="020B0604020202020204" pitchFamily="34" charset="0"/>
              </a:rPr>
              <a:t>“Other Attachments.” </a:t>
            </a:r>
            <a:r>
              <a:rPr lang="en-US" sz="1900" dirty="0" smtClean="0">
                <a:cs typeface="Arial" panose="020B0604020202020204" pitchFamily="34" charset="0"/>
              </a:rPr>
              <a:t>They will be attached to the NSF Cover Page where specific fields have been created to house the documents.</a:t>
            </a:r>
          </a:p>
          <a:p>
            <a:pPr marL="804672" lvl="1" indent="-347472"/>
            <a:endParaRPr lang="en-US" sz="500" dirty="0" smtClean="0">
              <a:cs typeface="Arial" panose="020B0604020202020204" pitchFamily="34" charset="0"/>
            </a:endParaRPr>
          </a:p>
          <a:p>
            <a:endParaRPr lang="en-US" sz="1500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015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924800" cy="1142999"/>
          </a:xfrm>
        </p:spPr>
        <p:txBody>
          <a:bodyPr/>
          <a:lstStyle/>
          <a:p>
            <a:r>
              <a:rPr lang="en-US" sz="3600" dirty="0" err="1"/>
              <a:t>Coeus</a:t>
            </a:r>
            <a:r>
              <a:rPr lang="en-US" sz="3600" dirty="0"/>
              <a:t> Update</a:t>
            </a:r>
            <a:br>
              <a:rPr lang="en-US" sz="3600" dirty="0"/>
            </a:br>
            <a:r>
              <a:rPr lang="en-US" sz="3600" dirty="0"/>
              <a:t>NSF / Grants.gov Submissions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828801"/>
            <a:ext cx="731520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472" indent="-347472"/>
            <a:r>
              <a:rPr lang="en-US" sz="1900" dirty="0">
                <a:cs typeface="Arial" panose="020B0604020202020204" pitchFamily="34" charset="0"/>
              </a:rPr>
              <a:t>The form can be previewed at:</a:t>
            </a:r>
          </a:p>
          <a:p>
            <a:pPr marL="347472" indent="-347472" algn="ctr"/>
            <a:r>
              <a:rPr lang="en-US" sz="1900" dirty="0">
                <a:cs typeface="Arial" panose="020B0604020202020204" pitchFamily="34" charset="0"/>
                <a:hlinkClick r:id="rId2"/>
              </a:rPr>
              <a:t>http://at07apply.grants.gov/apply/forms/sample/NSF_CoverPage_1_6-V1.6.pdf</a:t>
            </a:r>
            <a:endParaRPr lang="en-US" sz="1900" dirty="0">
              <a:cs typeface="Arial" panose="020B0604020202020204" pitchFamily="34" charset="0"/>
            </a:endParaRPr>
          </a:p>
          <a:p>
            <a:endParaRPr lang="en-US" sz="500" dirty="0">
              <a:cs typeface="Arial" panose="020B0604020202020204" pitchFamily="34" charset="0"/>
            </a:endParaRPr>
          </a:p>
          <a:p>
            <a:endParaRPr lang="en-US" sz="1900" b="1" u="sng" dirty="0" smtClean="0">
              <a:cs typeface="Arial" panose="020B0604020202020204" pitchFamily="34" charset="0"/>
            </a:endParaRPr>
          </a:p>
          <a:p>
            <a:endParaRPr lang="en-US" sz="1900" b="1" u="sng" dirty="0">
              <a:cs typeface="Arial" panose="020B0604020202020204" pitchFamily="34" charset="0"/>
            </a:endParaRPr>
          </a:p>
          <a:p>
            <a:r>
              <a:rPr lang="en-US" sz="1900" b="1" u="sng" dirty="0" smtClean="0">
                <a:cs typeface="Arial" panose="020B0604020202020204" pitchFamily="34" charset="0"/>
              </a:rPr>
              <a:t>To </a:t>
            </a:r>
            <a:r>
              <a:rPr lang="en-US" sz="1900" b="1" u="sng" dirty="0">
                <a:cs typeface="Arial" panose="020B0604020202020204" pitchFamily="34" charset="0"/>
              </a:rPr>
              <a:t>accommodate </a:t>
            </a:r>
            <a:r>
              <a:rPr lang="en-US" sz="1900" b="1" u="sng" dirty="0" smtClean="0">
                <a:cs typeface="Arial" panose="020B0604020202020204" pitchFamily="34" charset="0"/>
              </a:rPr>
              <a:t>the updates to the Cover Page, </a:t>
            </a:r>
            <a:r>
              <a:rPr lang="en-US" sz="1900" b="1" u="sng" dirty="0" err="1">
                <a:cs typeface="Arial" panose="020B0604020202020204" pitchFamily="34" charset="0"/>
              </a:rPr>
              <a:t>Coeus</a:t>
            </a:r>
            <a:r>
              <a:rPr lang="en-US" sz="1900" b="1" u="sng" dirty="0">
                <a:cs typeface="Arial" panose="020B0604020202020204" pitchFamily="34" charset="0"/>
              </a:rPr>
              <a:t> will be implementing the following:</a:t>
            </a:r>
          </a:p>
          <a:p>
            <a:endParaRPr lang="en-US" sz="500" b="1" u="sng" dirty="0" smtClean="0">
              <a:cs typeface="Arial" panose="020B0604020202020204" pitchFamily="34" charset="0"/>
            </a:endParaRPr>
          </a:p>
          <a:p>
            <a:endParaRPr lang="en-US" sz="500" b="1" u="sng" dirty="0">
              <a:cs typeface="Arial" panose="020B0604020202020204" pitchFamily="34" charset="0"/>
            </a:endParaRPr>
          </a:p>
          <a:p>
            <a:pPr marL="347472" indent="-347472">
              <a:buFont typeface="Arial" pitchFamily="34" charset="0"/>
              <a:buChar char="•"/>
            </a:pPr>
            <a:r>
              <a:rPr lang="en-US" sz="1900" dirty="0">
                <a:cs typeface="Arial" panose="020B0604020202020204" pitchFamily="34" charset="0"/>
              </a:rPr>
              <a:t>A questionnaire to support the Funding Mechanism drop-down</a:t>
            </a:r>
            <a:r>
              <a:rPr lang="en-US" sz="1900" dirty="0" smtClean="0">
                <a:cs typeface="Arial" panose="020B0604020202020204" pitchFamily="34" charset="0"/>
              </a:rPr>
              <a:t>.</a:t>
            </a:r>
          </a:p>
          <a:p>
            <a:endParaRPr lang="en-US" sz="500" dirty="0">
              <a:cs typeface="Arial" panose="020B0604020202020204" pitchFamily="34" charset="0"/>
            </a:endParaRPr>
          </a:p>
          <a:p>
            <a:pPr marL="347472" indent="-347472">
              <a:buFont typeface="Arial" pitchFamily="34" charset="0"/>
              <a:buChar char="•"/>
            </a:pPr>
            <a:r>
              <a:rPr lang="en-US" sz="1900" dirty="0">
                <a:cs typeface="Arial" panose="020B0604020202020204" pitchFamily="34" charset="0"/>
              </a:rPr>
              <a:t>New narrative attachment types will be added to the Narrative section to support the Data Management Plan and the Mentoring Plan attachments.</a:t>
            </a:r>
          </a:p>
          <a:p>
            <a:pPr marL="347472" indent="-347472"/>
            <a:endParaRPr lang="en-US" sz="1900" dirty="0">
              <a:cs typeface="Arial" panose="020B0604020202020204" pitchFamily="34" charset="0"/>
            </a:endParaRPr>
          </a:p>
          <a:p>
            <a:pPr marL="347472" indent="-347472"/>
            <a:r>
              <a:rPr lang="en-US" sz="1900" b="1" dirty="0">
                <a:cs typeface="Arial" panose="020B0604020202020204" pitchFamily="34" charset="0"/>
              </a:rPr>
              <a:t>We will notify the community as more information becomes available.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89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848600" cy="1066800"/>
          </a:xfrm>
        </p:spPr>
        <p:txBody>
          <a:bodyPr/>
          <a:lstStyle/>
          <a:p>
            <a:r>
              <a:rPr lang="en-US" dirty="0" smtClean="0"/>
              <a:t>Research </a:t>
            </a:r>
            <a:r>
              <a:rPr lang="en-US" dirty="0"/>
              <a:t>Services Update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514600"/>
            <a:ext cx="7543800" cy="240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Marisa </a:t>
            </a:r>
            <a:r>
              <a:rPr lang="en-US" sz="2800" dirty="0" err="1"/>
              <a:t>Schasel</a:t>
            </a:r>
            <a:endParaRPr lang="en-US" sz="2800" dirty="0"/>
          </a:p>
          <a:p>
            <a:pPr algn="ctr"/>
            <a:r>
              <a:rPr lang="en-US" sz="2800" dirty="0"/>
              <a:t>Managing Director, Finance, Operations, and Systems</a:t>
            </a:r>
          </a:p>
          <a:p>
            <a:pPr algn="ctr"/>
            <a:r>
              <a:rPr lang="en-US" sz="2800" dirty="0"/>
              <a:t>Office of Sponsored Projects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1375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848600" cy="1066800"/>
          </a:xfrm>
        </p:spPr>
        <p:txBody>
          <a:bodyPr/>
          <a:lstStyle/>
          <a:p>
            <a:r>
              <a:rPr lang="en-US" dirty="0" smtClean="0"/>
              <a:t>Research Services Update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286000"/>
            <a:ext cx="7543800" cy="345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/>
              <a:t>Agenda</a:t>
            </a:r>
          </a:p>
          <a:p>
            <a:endParaRPr lang="en-US" sz="3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Coeus</a:t>
            </a:r>
            <a:r>
              <a:rPr lang="en-US" sz="2800" dirty="0"/>
              <a:t> Update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Workday Update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Demo – Sponsored Award Budget to Actual Report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2716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848600" cy="1066800"/>
          </a:xfrm>
        </p:spPr>
        <p:txBody>
          <a:bodyPr/>
          <a:lstStyle/>
          <a:p>
            <a:r>
              <a:rPr lang="en-US" dirty="0" err="1"/>
              <a:t>Coeus</a:t>
            </a:r>
            <a:r>
              <a:rPr lang="en-US" dirty="0"/>
              <a:t> Update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286000"/>
            <a:ext cx="7543800" cy="326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Coeus</a:t>
            </a:r>
            <a:endParaRPr lang="en-U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System support ends June 2015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Original Plan – </a:t>
            </a:r>
            <a:r>
              <a:rPr lang="en-US" sz="2800" dirty="0" err="1"/>
              <a:t>Kuali</a:t>
            </a:r>
            <a:r>
              <a:rPr lang="en-US" sz="2800" dirty="0"/>
              <a:t> </a:t>
            </a:r>
            <a:r>
              <a:rPr lang="en-US" sz="2800" dirty="0" err="1"/>
              <a:t>Coeus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Current Plan – Consider Other Vendors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523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848600" cy="1066800"/>
          </a:xfrm>
        </p:spPr>
        <p:txBody>
          <a:bodyPr/>
          <a:lstStyle/>
          <a:p>
            <a:r>
              <a:rPr lang="en-US" dirty="0"/>
              <a:t>Workday Update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022113"/>
            <a:ext cx="7543800" cy="4561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dirty="0"/>
              <a:t>Web Ledgers/Web Requisitions Decommissioning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700" dirty="0"/>
              <a:t>March/April Timeframe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700" dirty="0"/>
              <a:t>Replaced with Reports in </a:t>
            </a:r>
            <a:r>
              <a:rPr lang="en-US" sz="2700" dirty="0" err="1"/>
              <a:t>Cognos</a:t>
            </a:r>
            <a:endParaRPr lang="en-US" sz="27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700" dirty="0" err="1"/>
              <a:t>Cognos</a:t>
            </a:r>
            <a:r>
              <a:rPr lang="en-US" sz="2700" dirty="0"/>
              <a:t> training will be available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7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dirty="0"/>
              <a:t>December Monthly Close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700" dirty="0"/>
              <a:t>Deadlines consistent with all other months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700" dirty="0"/>
              <a:t>December 31 for non-journals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700" dirty="0"/>
              <a:t>January 9</a:t>
            </a:r>
            <a:r>
              <a:rPr lang="en-US" sz="2700" baseline="30000" dirty="0"/>
              <a:t>th</a:t>
            </a:r>
            <a:r>
              <a:rPr lang="en-US" sz="2700" dirty="0"/>
              <a:t> for journals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2770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1"/>
            <a:ext cx="7848600" cy="1066800"/>
          </a:xfrm>
        </p:spPr>
        <p:txBody>
          <a:bodyPr/>
          <a:lstStyle/>
          <a:p>
            <a:r>
              <a:rPr lang="en-US" sz="4800" dirty="0" smtClean="0"/>
              <a:t>Export Controls</a:t>
            </a:r>
            <a:endParaRPr lang="en-US" sz="4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971800"/>
            <a:ext cx="754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2800" dirty="0"/>
              <a:t>Norm Hebert</a:t>
            </a:r>
          </a:p>
          <a:p>
            <a:pPr algn="ctr">
              <a:spcBef>
                <a:spcPct val="0"/>
              </a:spcBef>
            </a:pPr>
            <a:r>
              <a:rPr lang="en-US" altLang="en-US" sz="2800" dirty="0"/>
              <a:t>Director, International Research Administration</a:t>
            </a:r>
          </a:p>
          <a:p>
            <a:pPr algn="ctr">
              <a:spcBef>
                <a:spcPct val="0"/>
              </a:spcBef>
            </a:pPr>
            <a:r>
              <a:rPr lang="en-US" altLang="en-US" sz="2800" dirty="0"/>
              <a:t>Office of the Vice President for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848600" cy="1066800"/>
          </a:xfrm>
        </p:spPr>
        <p:txBody>
          <a:bodyPr/>
          <a:lstStyle/>
          <a:p>
            <a:r>
              <a:rPr lang="en-US" dirty="0"/>
              <a:t>Workday Update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022113"/>
            <a:ext cx="7543800" cy="4130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Expense Reports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Additional information required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/>
              <a:t>Airline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/>
              <a:t>Hotel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/>
              <a:t>Rental Car Company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Select from a list of vendors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Workday communication will announce change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1663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848600" cy="1066800"/>
          </a:xfrm>
        </p:spPr>
        <p:txBody>
          <a:bodyPr/>
          <a:lstStyle/>
          <a:p>
            <a:r>
              <a:rPr lang="en-US" dirty="0"/>
              <a:t>Workday Update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022113"/>
            <a:ext cx="7543800" cy="4130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WD24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March 14 Deployment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Sponsored Award Features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/>
              <a:t>Payroll Accounting Adjustments sub process within Effort Reporting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/>
              <a:t>“My Awards” Reporting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/>
              <a:t>Revenue Recognition Timing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Additional Composite Reporting Functionality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2176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8001000" cy="1219200"/>
          </a:xfrm>
        </p:spPr>
        <p:txBody>
          <a:bodyPr/>
          <a:lstStyle/>
          <a:p>
            <a:r>
              <a:rPr lang="en-US" sz="3800" dirty="0"/>
              <a:t>Sponsored Award Budget to Actual Report</a:t>
            </a:r>
            <a:endParaRPr lang="en-US" altLang="en-US" sz="3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837447"/>
            <a:ext cx="7543800" cy="474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Features: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Based on Accounting Date not Budget Date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Prompts allow selection of 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/>
              <a:t>A specific accounting period or award budget period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/>
              <a:t>An award or a specific grant </a:t>
            </a:r>
            <a:r>
              <a:rPr lang="en-US" sz="2200" dirty="0" err="1"/>
              <a:t>worktag</a:t>
            </a:r>
            <a:r>
              <a:rPr lang="en-US" sz="2200" dirty="0"/>
              <a:t> associated with an award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Display of Information: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Specific periods; i.e. current month, fiscal year to date, and project life to date in separate columns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Cost sharing, if any, will be in a separate column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Budget to actuals detail together at row level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0245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8001000" cy="1219200"/>
          </a:xfrm>
        </p:spPr>
        <p:txBody>
          <a:bodyPr/>
          <a:lstStyle/>
          <a:p>
            <a:r>
              <a:rPr lang="en-US" sz="3800" dirty="0"/>
              <a:t>Sponsored Award Budget to Actual Report</a:t>
            </a:r>
            <a:endParaRPr lang="en-US" altLang="en-US" sz="3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036463"/>
            <a:ext cx="7543800" cy="369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Expansion Levels: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Ledger Account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Spend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Drilling Capability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Payroll – ability to see employee name on salary expenses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3954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8001000" cy="1219200"/>
          </a:xfrm>
        </p:spPr>
        <p:txBody>
          <a:bodyPr/>
          <a:lstStyle/>
          <a:p>
            <a:r>
              <a:rPr lang="en-US" sz="3800" dirty="0"/>
              <a:t>Sponsored Award Budget to Actual Report</a:t>
            </a:r>
            <a:endParaRPr lang="en-US" altLang="en-US" sz="3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394156"/>
            <a:ext cx="7543800" cy="1072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Demo</a:t>
            </a:r>
            <a:endParaRPr lang="en-US" altLang="en-US" sz="4400" dirty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2268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1"/>
            <a:ext cx="7848600" cy="1066800"/>
          </a:xfrm>
        </p:spPr>
        <p:txBody>
          <a:bodyPr/>
          <a:lstStyle/>
          <a:p>
            <a:r>
              <a:rPr lang="en-US" dirty="0" smtClean="0"/>
              <a:t>Workday Effort Reporting Update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3200400"/>
            <a:ext cx="464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Maria </a:t>
            </a:r>
            <a:r>
              <a:rPr lang="en-US" sz="2800" dirty="0" err="1" smtClean="0"/>
              <a:t>Mento</a:t>
            </a:r>
            <a:endParaRPr lang="en-US" sz="2800" dirty="0" smtClean="0"/>
          </a:p>
          <a:p>
            <a:pPr algn="ctr"/>
            <a:r>
              <a:rPr lang="en-US" sz="2800" dirty="0" smtClean="0"/>
              <a:t>Effort Reporting Manager</a:t>
            </a:r>
          </a:p>
          <a:p>
            <a:pPr algn="ctr"/>
            <a:r>
              <a:rPr lang="en-US" sz="2800" dirty="0" smtClean="0"/>
              <a:t>Office of Sponsored Projects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Workday Effort Reporting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00100" y="1752600"/>
            <a:ext cx="7543800" cy="3685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650" lvl="2" indent="-69850"/>
            <a:r>
              <a:rPr lang="en-US" sz="3200" b="1" u="sng" dirty="0" smtClean="0"/>
              <a:t>Semi-Annual Effort Cycle Deployment Plan:</a:t>
            </a:r>
          </a:p>
          <a:p>
            <a:pPr marL="120650" lvl="2" indent="-69850"/>
            <a:r>
              <a:rPr lang="en-US" sz="2500" dirty="0" smtClean="0"/>
              <a:t>When:  </a:t>
            </a:r>
          </a:p>
          <a:p>
            <a:pPr marL="914400" lvl="3" indent="-457200">
              <a:buFont typeface="Arial" panose="020B0604020202020204" pitchFamily="34" charset="0"/>
              <a:buChar char="•"/>
            </a:pPr>
            <a:r>
              <a:rPr lang="en-US" sz="2500" dirty="0" smtClean="0"/>
              <a:t>January 2014 (week of January 5</a:t>
            </a:r>
            <a:r>
              <a:rPr lang="en-US" sz="2500" baseline="30000" dirty="0" smtClean="0"/>
              <a:t>th</a:t>
            </a:r>
            <a:r>
              <a:rPr lang="en-US" sz="2500" dirty="0" smtClean="0"/>
              <a:t>)</a:t>
            </a:r>
          </a:p>
          <a:p>
            <a:pPr lvl="2" indent="-795338"/>
            <a:r>
              <a:rPr lang="en-US" sz="2500" dirty="0" smtClean="0"/>
              <a:t>Who:  </a:t>
            </a:r>
          </a:p>
          <a:p>
            <a:pPr marL="914400" lvl="5" indent="-457200">
              <a:buFont typeface="Arial" pitchFamily="34" charset="0"/>
              <a:buChar char="•"/>
            </a:pPr>
            <a:r>
              <a:rPr lang="en-US" sz="2500" dirty="0" smtClean="0"/>
              <a:t>Faculty, Graduate Students, and Exempt Staff</a:t>
            </a:r>
          </a:p>
          <a:p>
            <a:pPr marL="0" lvl="4"/>
            <a:r>
              <a:rPr lang="en-US" sz="2500" dirty="0" smtClean="0"/>
              <a:t>Pay Periods:</a:t>
            </a:r>
          </a:p>
          <a:p>
            <a:pPr marL="914400" lvl="5" indent="-457200">
              <a:buFont typeface="Arial" pitchFamily="34" charset="0"/>
              <a:buChar char="•"/>
            </a:pPr>
            <a:r>
              <a:rPr lang="en-US" sz="2500" dirty="0" smtClean="0"/>
              <a:t>Monthly Pay Periods - July 2014 - December 2014</a:t>
            </a:r>
          </a:p>
          <a:p>
            <a:pPr marL="1757363" lvl="5"/>
            <a:endParaRPr lang="en-US" sz="2500" dirty="0"/>
          </a:p>
          <a:p>
            <a:pPr marL="265113" lvl="0" indent="-265113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endParaRPr 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078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Workday Effort Reporting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752600"/>
            <a:ext cx="7543800" cy="5224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650" lvl="2" indent="-69850"/>
            <a:r>
              <a:rPr lang="en-US" sz="3200" b="1" u="sng" dirty="0"/>
              <a:t>Semi-Annual Effort Cycle Deployment Plan:</a:t>
            </a:r>
          </a:p>
          <a:p>
            <a:pPr marL="965200" lvl="1" indent="-965200"/>
            <a:r>
              <a:rPr lang="en-US" sz="2500" dirty="0" smtClean="0"/>
              <a:t>What</a:t>
            </a:r>
          </a:p>
          <a:p>
            <a:pPr marL="898525" lvl="2" indent="-441325">
              <a:buFont typeface="Arial" panose="020B0604020202020204" pitchFamily="34" charset="0"/>
              <a:buChar char="•"/>
            </a:pPr>
            <a:r>
              <a:rPr lang="en-US" sz="2500" dirty="0" smtClean="0"/>
              <a:t>Replacing paper reports with online distribution and certification</a:t>
            </a:r>
          </a:p>
          <a:p>
            <a:pPr marL="898525" lvl="2" indent="-441325">
              <a:buFont typeface="Arial" panose="020B0604020202020204" pitchFamily="34" charset="0"/>
              <a:buChar char="•"/>
            </a:pPr>
            <a:r>
              <a:rPr lang="en-US" sz="2500" dirty="0" smtClean="0"/>
              <a:t>Online tracking of where effort reports are in the process</a:t>
            </a:r>
            <a:endParaRPr lang="en-US" sz="2500" dirty="0"/>
          </a:p>
          <a:p>
            <a:pPr marL="965200" lvl="1" indent="-965200"/>
            <a:r>
              <a:rPr lang="en-US" sz="2500" dirty="0" smtClean="0"/>
              <a:t>Benefits:  </a:t>
            </a:r>
          </a:p>
          <a:p>
            <a:pPr marL="906463" lvl="1" indent="-415925">
              <a:buFont typeface="Arial" panose="020B0604020202020204" pitchFamily="34" charset="0"/>
              <a:buChar char="•"/>
            </a:pPr>
            <a:r>
              <a:rPr lang="en-US" sz="2500" dirty="0" smtClean="0"/>
              <a:t>Paperless</a:t>
            </a:r>
          </a:p>
          <a:p>
            <a:pPr marL="906463" lvl="1" indent="-415925">
              <a:buFont typeface="Arial" panose="020B0604020202020204" pitchFamily="34" charset="0"/>
              <a:buChar char="•"/>
            </a:pPr>
            <a:r>
              <a:rPr lang="en-US" sz="2500" dirty="0" smtClean="0"/>
              <a:t>Streamlined review, routing &amp; certification processes</a:t>
            </a:r>
          </a:p>
          <a:p>
            <a:pPr marL="906463" lvl="1" indent="-415925">
              <a:buFont typeface="Arial" panose="020B0604020202020204" pitchFamily="34" charset="0"/>
              <a:buChar char="•"/>
            </a:pPr>
            <a:r>
              <a:rPr lang="en-US" sz="2500" dirty="0" smtClean="0"/>
              <a:t>Automated oversight via management report</a:t>
            </a:r>
          </a:p>
          <a:p>
            <a:pPr marL="808038" indent="-758825"/>
            <a:endParaRPr lang="en-US" sz="2500" dirty="0" smtClean="0">
              <a:latin typeface="Calibri" pitchFamily="34" charset="0"/>
            </a:endParaRPr>
          </a:p>
          <a:p>
            <a:pPr marL="265113" lvl="0" indent="-265113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endParaRPr 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701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Workday Effort Reporting</a:t>
            </a:r>
            <a:br>
              <a:rPr lang="en-US" sz="3600" dirty="0" smtClean="0"/>
            </a:br>
            <a:r>
              <a:rPr lang="en-US" sz="3600" dirty="0" smtClean="0"/>
              <a:t>Roles &amp; Responsibilities 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780674"/>
            <a:ext cx="7543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3200" dirty="0"/>
          </a:p>
          <a:p>
            <a:pPr lvl="1"/>
            <a:endParaRPr lang="en-US" sz="3200" b="1" u="sng" dirty="0" smtClean="0"/>
          </a:p>
          <a:p>
            <a:pPr lvl="1"/>
            <a:endParaRPr lang="en-US" sz="3200" b="1" u="sng" dirty="0" smtClean="0"/>
          </a:p>
          <a:p>
            <a:pPr lvl="1"/>
            <a:endParaRPr lang="en-US" sz="3200" b="1" u="sng" dirty="0"/>
          </a:p>
          <a:p>
            <a:pPr lvl="1"/>
            <a:endParaRPr lang="en-US" sz="280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85800" y="1524000"/>
          <a:ext cx="7848600" cy="4753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300"/>
                <a:gridCol w="3924300"/>
              </a:tblGrid>
              <a:tr h="5252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effectLst/>
                        </a:rPr>
                        <a:t>Role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effectLst/>
                        </a:rPr>
                        <a:t>Responsibility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22234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effectLst/>
                        </a:rPr>
                        <a:t>Effort </a:t>
                      </a:r>
                      <a:r>
                        <a:rPr lang="en-US" sz="2200" kern="1200" dirty="0" smtClean="0">
                          <a:effectLst/>
                        </a:rPr>
                        <a:t>Certification Manager (ECM)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OSP</a:t>
                      </a:r>
                      <a:r>
                        <a:rPr lang="en-US" sz="2200" kern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– Central Office Function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 smtClean="0">
                          <a:effectLst/>
                        </a:rPr>
                        <a:t>Initiate,</a:t>
                      </a:r>
                      <a:r>
                        <a:rPr lang="en-US" sz="2200" kern="1200" baseline="0" dirty="0" smtClean="0">
                          <a:effectLst/>
                        </a:rPr>
                        <a:t> View Reports, Review Reports, Reconcile to Payroll Adjustments, Monitor Compliance with Policy, Notifications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9497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effectLst/>
                        </a:rPr>
                        <a:t>Effort Reporting </a:t>
                      </a:r>
                      <a:r>
                        <a:rPr lang="en-US" sz="2200" kern="1200" dirty="0" smtClean="0">
                          <a:effectLst/>
                        </a:rPr>
                        <a:t>Partner (ECP)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Department</a:t>
                      </a:r>
                      <a:r>
                        <a:rPr lang="en-US" sz="2200" kern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level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 smtClean="0">
                          <a:effectLst/>
                        </a:rPr>
                        <a:t>Review/Make</a:t>
                      </a:r>
                      <a:r>
                        <a:rPr lang="en-US" sz="2200" kern="1200" baseline="0" dirty="0" smtClean="0">
                          <a:effectLst/>
                        </a:rPr>
                        <a:t> Changes/Submit, Compliance with Policy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9497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 smtClean="0">
                          <a:effectLst/>
                        </a:rPr>
                        <a:t>Principle Investigator (PI)</a:t>
                      </a:r>
                      <a:r>
                        <a:rPr lang="en-US" sz="2200" kern="1200" baseline="0" dirty="0" smtClean="0">
                          <a:effectLst/>
                        </a:rPr>
                        <a:t> and Worker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 smtClean="0">
                          <a:effectLst/>
                        </a:rPr>
                        <a:t>Review, Send</a:t>
                      </a:r>
                      <a:r>
                        <a:rPr lang="en-US" sz="2200" kern="1200" baseline="0" dirty="0" smtClean="0">
                          <a:effectLst/>
                        </a:rPr>
                        <a:t> Back, and</a:t>
                      </a:r>
                      <a:r>
                        <a:rPr lang="en-US" sz="2200" kern="1200" dirty="0" smtClean="0">
                          <a:effectLst/>
                        </a:rPr>
                        <a:t> Certify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baseline="0" dirty="0" smtClean="0">
                          <a:effectLst/>
                        </a:rPr>
                        <a:t>Compliance with Policy</a:t>
                      </a:r>
                      <a:endParaRPr lang="en-US" sz="2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210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Workday Effort Reporting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209800"/>
            <a:ext cx="7543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US" sz="3200" b="1" u="sng" dirty="0" smtClean="0"/>
              <a:t>Effort Report Types: </a:t>
            </a:r>
            <a:endParaRPr lang="en-US" sz="3200" b="1" u="sng" dirty="0"/>
          </a:p>
          <a:p>
            <a:pPr marL="914400" lvl="1" indent="-457200">
              <a:buFont typeface="+mj-lt"/>
              <a:buAutoNum type="arabicPeriod"/>
            </a:pPr>
            <a:r>
              <a:rPr lang="en-US" sz="2500" dirty="0" smtClean="0"/>
              <a:t>Graduate Students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500" dirty="0" smtClean="0"/>
              <a:t>Faculty</a:t>
            </a:r>
          </a:p>
          <a:p>
            <a:pPr marL="1147763" lvl="2" indent="-233363">
              <a:buFont typeface="Arial"/>
              <a:buChar char="•"/>
            </a:pPr>
            <a:r>
              <a:rPr lang="en-US" sz="2500" dirty="0" smtClean="0"/>
              <a:t>Academic Year (July – December)</a:t>
            </a:r>
          </a:p>
          <a:p>
            <a:pPr marL="1147763" lvl="2" indent="-233363">
              <a:buFont typeface="Arial"/>
              <a:buChar char="•"/>
            </a:pPr>
            <a:r>
              <a:rPr lang="en-US" sz="2500" dirty="0" smtClean="0"/>
              <a:t>Summer (July and August)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500" dirty="0"/>
              <a:t>Exempt </a:t>
            </a:r>
            <a:r>
              <a:rPr lang="en-US" sz="2500" dirty="0" smtClean="0"/>
              <a:t>Staff</a:t>
            </a:r>
            <a:endParaRPr lang="en-US" sz="2500" dirty="0"/>
          </a:p>
          <a:p>
            <a:pPr marL="914400" lvl="1" indent="-457200">
              <a:buFont typeface="Arial"/>
              <a:buChar char="•"/>
            </a:pPr>
            <a:endParaRPr lang="en-US" sz="2500" dirty="0" smtClean="0"/>
          </a:p>
          <a:p>
            <a:pPr lvl="1"/>
            <a:endParaRPr lang="en-US" sz="3200" b="1" u="sng" dirty="0"/>
          </a:p>
          <a:p>
            <a:pPr lvl="1"/>
            <a:endParaRPr lang="en-US" sz="3200" b="1" u="sng" dirty="0" smtClean="0"/>
          </a:p>
          <a:p>
            <a:pPr lvl="1"/>
            <a:endParaRPr lang="en-US" sz="3200" b="1" u="sng" dirty="0"/>
          </a:p>
          <a:p>
            <a:pPr lvl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4339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1"/>
            <a:ext cx="8001000" cy="1066800"/>
          </a:xfrm>
        </p:spPr>
        <p:txBody>
          <a:bodyPr/>
          <a:lstStyle/>
          <a:p>
            <a:r>
              <a:rPr lang="en-US" altLang="en-US" dirty="0"/>
              <a:t>Responsible US Agencies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788203"/>
            <a:ext cx="7543800" cy="479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200" b="1" dirty="0"/>
              <a:t>State Department:</a:t>
            </a:r>
            <a:r>
              <a:rPr lang="en-US" altLang="en-US" sz="2200" dirty="0"/>
              <a:t>  Directorate of Defense Trade Controls (DDTC): Inherently military technologies--</a:t>
            </a:r>
            <a:r>
              <a:rPr lang="en-US" altLang="en-US" sz="2200" u="sng" dirty="0"/>
              <a:t>International Traffic in Arms Regulations (ITAR) </a:t>
            </a:r>
            <a:r>
              <a:rPr lang="en-US" altLang="en-US" sz="2200" dirty="0"/>
              <a:t>through </a:t>
            </a:r>
            <a:r>
              <a:rPr lang="en-US" altLang="en-US" sz="2200" u="sng" dirty="0"/>
              <a:t>the USML</a:t>
            </a:r>
            <a:r>
              <a:rPr lang="en-US" altLang="en-US" sz="2200" dirty="0"/>
              <a:t> </a:t>
            </a:r>
            <a:r>
              <a:rPr lang="en-US" altLang="en-US" sz="2200" dirty="0">
                <a:hlinkClick r:id="rId2"/>
              </a:rPr>
              <a:t>http://</a:t>
            </a:r>
            <a:r>
              <a:rPr lang="en-US" altLang="en-US" sz="2200" dirty="0" smtClean="0">
                <a:hlinkClick r:id="rId2"/>
              </a:rPr>
              <a:t>www.access.gpo.gov/nara/cfr/waisidx_99/22cfr121_99.html</a:t>
            </a:r>
            <a:endParaRPr lang="en-US" altLang="en-US" sz="2200" dirty="0" smtClean="0"/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altLang="en-US" sz="2400" dirty="0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200" b="1" dirty="0"/>
              <a:t>Commerce Department</a:t>
            </a:r>
            <a:r>
              <a:rPr lang="en-US" altLang="en-US" sz="2200" dirty="0"/>
              <a:t>:  Bureau of Industry and Security (BIS): “Dual-Use” technologies (primary civil use) -- </a:t>
            </a:r>
            <a:r>
              <a:rPr lang="en-US" altLang="en-US" sz="2200" u="sng" dirty="0"/>
              <a:t>Export Administration Regulations (EAR)</a:t>
            </a:r>
            <a:r>
              <a:rPr lang="en-US" altLang="en-US" sz="2200" dirty="0"/>
              <a:t> through </a:t>
            </a:r>
            <a:r>
              <a:rPr lang="en-US" altLang="en-US" sz="2200" u="sng" dirty="0"/>
              <a:t>the CCL</a:t>
            </a:r>
            <a:r>
              <a:rPr lang="en-US" altLang="en-US" sz="2200" dirty="0"/>
              <a:t> </a:t>
            </a:r>
            <a:r>
              <a:rPr lang="en-US" altLang="en-US" sz="2200" dirty="0">
                <a:hlinkClick r:id="rId3"/>
              </a:rPr>
              <a:t>http://</a:t>
            </a:r>
            <a:r>
              <a:rPr lang="en-US" altLang="en-US" sz="2200" dirty="0" smtClean="0">
                <a:hlinkClick r:id="rId3"/>
              </a:rPr>
              <a:t>www.access.gpo.gov/bis/index.html</a:t>
            </a:r>
            <a:endParaRPr lang="en-US" altLang="en-US" sz="2200" dirty="0" smtClean="0"/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altLang="en-US" sz="2400" dirty="0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200" b="1" dirty="0"/>
              <a:t>Treasury Department</a:t>
            </a:r>
            <a:r>
              <a:rPr lang="en-US" altLang="en-US" sz="2200" dirty="0"/>
              <a:t>, Office of Foreign Assets Control (OFAC):  Prohibits transactions with countries, individuals, and entities subject to boycotts, trade sanctions, embargoes </a:t>
            </a:r>
            <a:r>
              <a:rPr lang="en-US" altLang="en-US" sz="2200" dirty="0">
                <a:hlinkClick r:id="rId4"/>
              </a:rPr>
              <a:t>http://www.ustreas.gov/offices/enforcement/ofac</a:t>
            </a:r>
            <a:endParaRPr lang="en-US" altLang="en-US" sz="2200" dirty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370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Workday Effort Reporting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752600"/>
            <a:ext cx="7543800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endParaRPr lang="en-US" sz="3200" b="1" u="sng" dirty="0" smtClean="0"/>
          </a:p>
          <a:p>
            <a:pPr lvl="1" indent="-457200"/>
            <a:r>
              <a:rPr lang="en-US" sz="3200" b="1" u="sng" dirty="0" smtClean="0"/>
              <a:t>Effort Reports:  Route from ECM To:</a:t>
            </a:r>
            <a:endParaRPr lang="en-US" sz="3200" b="1" u="sng" dirty="0"/>
          </a:p>
          <a:p>
            <a:pPr marL="914400" lvl="1" indent="-457200">
              <a:buFont typeface="+mj-lt"/>
              <a:buAutoNum type="arabicPeriod"/>
            </a:pPr>
            <a:r>
              <a:rPr lang="en-US" sz="2500" dirty="0" smtClean="0"/>
              <a:t>Graduate Students</a:t>
            </a:r>
          </a:p>
          <a:p>
            <a:pPr marL="1147763" lvl="2" indent="-233363">
              <a:buFont typeface="Arial"/>
              <a:buChar char="•"/>
            </a:pPr>
            <a:r>
              <a:rPr lang="en-US" sz="2500" dirty="0" smtClean="0"/>
              <a:t>Cost Center Manager(s)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500" dirty="0" smtClean="0"/>
              <a:t>Faculty</a:t>
            </a:r>
          </a:p>
          <a:p>
            <a:pPr marL="1155700" lvl="2" indent="-257175">
              <a:buFont typeface="Arial"/>
              <a:buChar char="•"/>
            </a:pPr>
            <a:r>
              <a:rPr lang="en-US" sz="2500" dirty="0" smtClean="0"/>
              <a:t>Effort Certification Partner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500" dirty="0" smtClean="0"/>
              <a:t>Exempt Staff</a:t>
            </a:r>
            <a:endParaRPr lang="en-US" sz="2500" dirty="0"/>
          </a:p>
          <a:p>
            <a:pPr marL="1147763" lvl="2" indent="-233363">
              <a:buFont typeface="Arial"/>
              <a:buChar char="•"/>
            </a:pPr>
            <a:r>
              <a:rPr lang="en-US" sz="2500" dirty="0"/>
              <a:t>Effort Certification Partner</a:t>
            </a:r>
          </a:p>
          <a:p>
            <a:pPr marL="914400" lvl="1" indent="-457200">
              <a:buFont typeface="Arial"/>
              <a:buChar char="•"/>
            </a:pPr>
            <a:endParaRPr lang="en-US" sz="2500" dirty="0" smtClean="0"/>
          </a:p>
          <a:p>
            <a:pPr lvl="1"/>
            <a:endParaRPr lang="en-US" sz="3200" b="1" u="sng" dirty="0"/>
          </a:p>
          <a:p>
            <a:pPr lvl="1"/>
            <a:endParaRPr lang="en-US" sz="3200" b="1" u="sng" dirty="0" smtClean="0"/>
          </a:p>
          <a:p>
            <a:pPr lvl="1"/>
            <a:endParaRPr lang="en-US" sz="3200" b="1" u="sng" dirty="0"/>
          </a:p>
          <a:p>
            <a:pPr lvl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01291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Workday Effort Reporting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752600"/>
            <a:ext cx="7543800" cy="6940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US" sz="3200" b="1" u="sng" dirty="0" smtClean="0"/>
              <a:t>Reports:  Who Certifies:</a:t>
            </a:r>
            <a:endParaRPr lang="en-US" sz="3200" b="1" u="sng" dirty="0"/>
          </a:p>
          <a:p>
            <a:pPr marL="914400" lvl="1" indent="-457200">
              <a:buFont typeface="+mj-lt"/>
              <a:buAutoNum type="arabicPeriod"/>
            </a:pPr>
            <a:r>
              <a:rPr lang="en-US" sz="2500" dirty="0" smtClean="0"/>
              <a:t>Graduate Students</a:t>
            </a:r>
          </a:p>
          <a:p>
            <a:pPr marL="1138238" lvl="2" indent="-223838">
              <a:buFont typeface="Arial"/>
              <a:buChar char="•"/>
            </a:pPr>
            <a:r>
              <a:rPr lang="en-US" sz="2500" dirty="0" smtClean="0"/>
              <a:t>Principle Investigator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500" dirty="0" smtClean="0"/>
              <a:t>Faculty</a:t>
            </a:r>
          </a:p>
          <a:p>
            <a:pPr marL="1130300" lvl="2" indent="-215900">
              <a:buFont typeface="Arial"/>
              <a:buChar char="•"/>
            </a:pPr>
            <a:r>
              <a:rPr lang="en-US" sz="2500" dirty="0" smtClean="0"/>
              <a:t>Employee As Self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500" dirty="0" smtClean="0"/>
              <a:t>Exempt Staff</a:t>
            </a:r>
            <a:endParaRPr lang="en-US" sz="2500" dirty="0"/>
          </a:p>
          <a:p>
            <a:pPr marL="1147763" lvl="2" indent="-233363">
              <a:buFont typeface="Arial"/>
              <a:buChar char="•"/>
            </a:pPr>
            <a:r>
              <a:rPr lang="en-US" sz="2500" dirty="0" smtClean="0"/>
              <a:t>Employee As Self</a:t>
            </a:r>
          </a:p>
          <a:p>
            <a:pPr marL="1371600" lvl="2" indent="-457200">
              <a:buFont typeface="Arial"/>
              <a:buChar char="•"/>
            </a:pPr>
            <a:endParaRPr lang="en-US" sz="2500" dirty="0"/>
          </a:p>
          <a:p>
            <a:r>
              <a:rPr lang="en-US" sz="3200" b="1" u="sng" dirty="0" smtClean="0"/>
              <a:t>Certification Due Date:</a:t>
            </a:r>
          </a:p>
          <a:p>
            <a:pPr marL="925513" indent="-466725">
              <a:buFont typeface="Arial"/>
              <a:buChar char="•"/>
              <a:tabLst>
                <a:tab pos="917575" algn="l"/>
              </a:tabLst>
            </a:pPr>
            <a:r>
              <a:rPr lang="en-US" sz="2500" dirty="0" smtClean="0"/>
              <a:t>30 calendar days</a:t>
            </a:r>
          </a:p>
          <a:p>
            <a:pPr marL="914400" lvl="1" indent="-457200">
              <a:buFont typeface="Arial"/>
              <a:buChar char="•"/>
            </a:pPr>
            <a:endParaRPr lang="en-US" sz="2500" dirty="0" smtClean="0"/>
          </a:p>
          <a:p>
            <a:pPr marL="914400" lvl="1" indent="-457200">
              <a:buFont typeface="Arial"/>
              <a:buChar char="•"/>
            </a:pPr>
            <a:endParaRPr lang="en-US" sz="2500" dirty="0" smtClean="0"/>
          </a:p>
          <a:p>
            <a:pPr lvl="1"/>
            <a:endParaRPr lang="en-US" sz="3200" b="1" u="sng" dirty="0"/>
          </a:p>
          <a:p>
            <a:pPr lvl="1"/>
            <a:endParaRPr lang="en-US" sz="3200" b="1" u="sng" dirty="0" smtClean="0"/>
          </a:p>
          <a:p>
            <a:pPr lvl="1"/>
            <a:endParaRPr lang="en-US" sz="3200" b="1" u="sng" dirty="0"/>
          </a:p>
          <a:p>
            <a:pPr lvl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3953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Workday Effort Reporting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752600"/>
            <a:ext cx="75438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800" lvl="1"/>
            <a:r>
              <a:rPr lang="en-US" sz="3200" b="1" u="sng" dirty="0" smtClean="0"/>
              <a:t>Three Business Processes:</a:t>
            </a:r>
          </a:p>
          <a:p>
            <a:pPr lvl="1"/>
            <a:endParaRPr lang="en-US" sz="3200" b="1" u="sng" dirty="0"/>
          </a:p>
          <a:p>
            <a:pPr marL="906463" lvl="1" indent="-449263">
              <a:buFont typeface="+mj-lt"/>
              <a:buAutoNum type="arabicPeriod"/>
            </a:pPr>
            <a:r>
              <a:rPr lang="en-US" sz="3200" dirty="0" smtClean="0"/>
              <a:t>Graduate Students</a:t>
            </a:r>
          </a:p>
          <a:p>
            <a:pPr marL="906463" lvl="1" indent="-449263">
              <a:buFont typeface="+mj-lt"/>
              <a:buAutoNum type="arabicPeriod"/>
            </a:pPr>
            <a:r>
              <a:rPr lang="en-US" sz="3200" dirty="0" smtClean="0"/>
              <a:t>Faculty</a:t>
            </a:r>
          </a:p>
          <a:p>
            <a:pPr marL="906463" lvl="1" indent="-449263">
              <a:buFont typeface="+mj-lt"/>
              <a:buAutoNum type="arabicPeriod"/>
            </a:pPr>
            <a:r>
              <a:rPr lang="en-US" sz="3200" dirty="0" smtClean="0"/>
              <a:t>Exempt Staff</a:t>
            </a:r>
            <a:endParaRPr lang="en-US" sz="3200" dirty="0"/>
          </a:p>
          <a:p>
            <a:pPr lvl="1"/>
            <a:endParaRPr lang="en-US" sz="3200" b="1" u="sng" dirty="0"/>
          </a:p>
          <a:p>
            <a:pPr lvl="1"/>
            <a:endParaRPr lang="en-US" sz="3200" b="1" u="sng" dirty="0" smtClean="0"/>
          </a:p>
          <a:p>
            <a:pPr lvl="1"/>
            <a:endParaRPr lang="en-US" sz="3200" b="1" u="sng" dirty="0"/>
          </a:p>
          <a:p>
            <a:pPr lvl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693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8001000" cy="1143000"/>
          </a:xfrm>
        </p:spPr>
        <p:txBody>
          <a:bodyPr/>
          <a:lstStyle/>
          <a:p>
            <a:r>
              <a:rPr lang="en-US" sz="3600" dirty="0" smtClean="0"/>
              <a:t>Workday </a:t>
            </a:r>
            <a:r>
              <a:rPr lang="en-US" sz="3600" dirty="0"/>
              <a:t>Effort Reporting</a:t>
            </a:r>
            <a:br>
              <a:rPr lang="en-US" sz="3600" dirty="0"/>
            </a:br>
            <a:r>
              <a:rPr lang="en-US" sz="3600" dirty="0" smtClean="0"/>
              <a:t>Graduate Student Business Process 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43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74900"/>
            <a:ext cx="7543800" cy="210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60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2177" y="121338"/>
            <a:ext cx="7924800" cy="1219200"/>
          </a:xfrm>
        </p:spPr>
        <p:txBody>
          <a:bodyPr/>
          <a:lstStyle/>
          <a:p>
            <a:r>
              <a:rPr lang="en-US" sz="3600" dirty="0" smtClean="0"/>
              <a:t>Workday </a:t>
            </a:r>
            <a:r>
              <a:rPr lang="en-US" sz="3600" dirty="0"/>
              <a:t>Effort Reporting</a:t>
            </a:r>
            <a:br>
              <a:rPr lang="en-US" sz="3600" dirty="0"/>
            </a:br>
            <a:r>
              <a:rPr lang="en-US" sz="3600" dirty="0" smtClean="0"/>
              <a:t>Faculty</a:t>
            </a:r>
            <a:r>
              <a:rPr lang="en-US" sz="3600" dirty="0"/>
              <a:t> </a:t>
            </a:r>
            <a:r>
              <a:rPr lang="en-US" sz="3600" dirty="0" smtClean="0"/>
              <a:t>Business Process 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44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331138"/>
            <a:ext cx="7543800" cy="2469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86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5876" y="152400"/>
            <a:ext cx="7924800" cy="1219200"/>
          </a:xfrm>
        </p:spPr>
        <p:txBody>
          <a:bodyPr/>
          <a:lstStyle/>
          <a:p>
            <a:r>
              <a:rPr lang="en-US" sz="3600" dirty="0" smtClean="0"/>
              <a:t>Workday </a:t>
            </a:r>
            <a:r>
              <a:rPr lang="en-US" sz="3600" dirty="0"/>
              <a:t>Effort Reporting</a:t>
            </a:r>
            <a:br>
              <a:rPr lang="en-US" sz="3600" dirty="0"/>
            </a:br>
            <a:r>
              <a:rPr lang="en-US" sz="3600" dirty="0" smtClean="0"/>
              <a:t>Exempt Staff Business Process 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45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184400"/>
            <a:ext cx="7696200" cy="2469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81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Workday Effort Reporting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752600"/>
            <a:ext cx="7543800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Effort Certification Summary Report</a:t>
            </a:r>
          </a:p>
          <a:p>
            <a:pPr marL="914400" indent="-457200" defTabSz="965200">
              <a:buFont typeface="Arial"/>
              <a:buChar char="•"/>
            </a:pPr>
            <a:r>
              <a:rPr lang="en-US" sz="2500" dirty="0" smtClean="0"/>
              <a:t>Utilized by ECP to proactively manage their portfolio of effort reports</a:t>
            </a:r>
          </a:p>
          <a:p>
            <a:pPr marL="1147763" lvl="1" indent="-241300">
              <a:buFont typeface="Arial"/>
              <a:buChar char="•"/>
            </a:pPr>
            <a:r>
              <a:rPr lang="en-US" sz="2500" dirty="0" smtClean="0"/>
              <a:t>Ensure that PIs/Workers are completing their certification on time and according to policy. </a:t>
            </a:r>
          </a:p>
          <a:p>
            <a:pPr marL="914400" lvl="1"/>
            <a:endParaRPr lang="en-US" sz="2500" dirty="0" smtClean="0"/>
          </a:p>
          <a:p>
            <a:pPr marL="1150938" lvl="1" indent="-244475">
              <a:buFont typeface="Arial"/>
              <a:buChar char="•"/>
            </a:pPr>
            <a:r>
              <a:rPr lang="en-US" sz="2500" dirty="0" smtClean="0"/>
              <a:t>Prompts allow you to search by specific criteria such as: timeframe, person, type, status, etc.  </a:t>
            </a:r>
          </a:p>
          <a:p>
            <a:pPr marL="1150938" lvl="1" indent="-244475"/>
            <a:endParaRPr lang="en-US" sz="2800" dirty="0" smtClean="0"/>
          </a:p>
          <a:p>
            <a:pPr marL="692150" indent="-363538">
              <a:buFont typeface="Arial" pitchFamily="34" charset="0"/>
              <a:buChar char="•"/>
            </a:pPr>
            <a:endParaRPr lang="en-US" sz="2800" dirty="0" smtClean="0"/>
          </a:p>
          <a:p>
            <a:pPr marL="692150" indent="-674688"/>
            <a:r>
              <a:rPr lang="en-US" sz="2800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61377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Workday Effort Reporting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752600"/>
            <a:ext cx="75438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Future Enhancements:</a:t>
            </a:r>
          </a:p>
          <a:p>
            <a:pPr marL="914400" indent="-457200">
              <a:buFont typeface="Arial"/>
              <a:buChar char="•"/>
            </a:pPr>
            <a:r>
              <a:rPr lang="en-US" sz="2500" dirty="0" smtClean="0"/>
              <a:t>Incorporating the payroll accounting adjustment process within Workday Effort Reporting</a:t>
            </a:r>
          </a:p>
          <a:p>
            <a:pPr marL="457200"/>
            <a:endParaRPr lang="en-US" sz="2500" dirty="0" smtClean="0"/>
          </a:p>
          <a:p>
            <a:pPr marL="914400" indent="-457200">
              <a:buFont typeface="Arial"/>
              <a:buChar char="•"/>
            </a:pPr>
            <a:r>
              <a:rPr lang="en-US" sz="2500" dirty="0" smtClean="0"/>
              <a:t>Automated delinquency notifications</a:t>
            </a:r>
          </a:p>
          <a:p>
            <a:pPr marL="457200"/>
            <a:endParaRPr lang="en-US" sz="2500" dirty="0" smtClean="0"/>
          </a:p>
          <a:p>
            <a:pPr marL="914400" indent="-457200">
              <a:buFont typeface="Arial"/>
              <a:buChar char="•"/>
            </a:pPr>
            <a:r>
              <a:rPr lang="en-US" sz="2500" dirty="0" smtClean="0"/>
              <a:t>Project Certification</a:t>
            </a:r>
          </a:p>
          <a:p>
            <a:pPr marL="457200"/>
            <a:endParaRPr lang="en-US" sz="2500" dirty="0" smtClean="0"/>
          </a:p>
          <a:p>
            <a:pPr marL="914400" indent="-457200">
              <a:buFont typeface="Arial"/>
              <a:buChar char="•"/>
            </a:pPr>
            <a:r>
              <a:rPr lang="en-US" sz="2500" dirty="0" smtClean="0"/>
              <a:t>Effort Reporting Dashboard</a:t>
            </a:r>
          </a:p>
          <a:p>
            <a:pPr marL="457200" indent="-457200">
              <a:buFontTx/>
              <a:buChar char="-"/>
            </a:pPr>
            <a:endParaRPr lang="en-US" sz="3200" dirty="0" smtClean="0"/>
          </a:p>
          <a:p>
            <a:pPr marL="785812" lvl="1"/>
            <a:endParaRPr lang="en-US" sz="2800" dirty="0" smtClean="0"/>
          </a:p>
          <a:p>
            <a:pPr marL="692150" indent="-363538">
              <a:buFont typeface="Arial" pitchFamily="34" charset="0"/>
              <a:buChar char="•"/>
            </a:pPr>
            <a:endParaRPr lang="en-US" sz="2800" dirty="0" smtClean="0"/>
          </a:p>
          <a:p>
            <a:pPr marL="692150" indent="-674688"/>
            <a:r>
              <a:rPr lang="en-US" sz="2800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413340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Workday Effort Reporting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752600"/>
            <a:ext cx="7543800" cy="626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Training:</a:t>
            </a:r>
          </a:p>
          <a:p>
            <a:pPr marL="0" lvl="2"/>
            <a:r>
              <a:rPr lang="en-US" sz="3000" dirty="0" smtClean="0"/>
              <a:t>Four Screencasts:</a:t>
            </a:r>
          </a:p>
          <a:p>
            <a:pPr marL="914400" lvl="3" indent="-457200">
              <a:buFont typeface="Arial" panose="020B0604020202020204" pitchFamily="34" charset="0"/>
              <a:buChar char="•"/>
            </a:pPr>
            <a:r>
              <a:rPr lang="en-US" sz="2500" dirty="0" smtClean="0"/>
              <a:t>Reviewing Effort Certification Report </a:t>
            </a:r>
          </a:p>
          <a:p>
            <a:pPr marL="1147763" lvl="5" indent="-233363">
              <a:buFont typeface="Arial" panose="020B0604020202020204" pitchFamily="34" charset="0"/>
              <a:buChar char="•"/>
            </a:pPr>
            <a:r>
              <a:rPr lang="en-US" sz="2500" dirty="0" smtClean="0"/>
              <a:t>ECP/CC Managers</a:t>
            </a:r>
          </a:p>
          <a:p>
            <a:pPr marL="914400" lvl="3" indent="-457200">
              <a:buFont typeface="Arial" panose="020B0604020202020204" pitchFamily="34" charset="0"/>
              <a:buChar char="•"/>
            </a:pPr>
            <a:r>
              <a:rPr lang="en-US" sz="2500" dirty="0" smtClean="0"/>
              <a:t>Changing and/or submitting Effort Certification Report </a:t>
            </a:r>
          </a:p>
          <a:p>
            <a:pPr marL="1147763" lvl="5" indent="-233363">
              <a:buFont typeface="Arial" panose="020B0604020202020204" pitchFamily="34" charset="0"/>
              <a:buChar char="•"/>
            </a:pPr>
            <a:r>
              <a:rPr lang="en-US" sz="2500" dirty="0" smtClean="0"/>
              <a:t>ECP</a:t>
            </a:r>
          </a:p>
          <a:p>
            <a:pPr marL="914400" lvl="3" indent="-457200">
              <a:buFont typeface="Arial" panose="020B0604020202020204" pitchFamily="34" charset="0"/>
              <a:buChar char="•"/>
            </a:pPr>
            <a:r>
              <a:rPr lang="en-US" sz="2500" dirty="0"/>
              <a:t>E</a:t>
            </a:r>
            <a:r>
              <a:rPr lang="en-US" sz="2500" dirty="0" smtClean="0"/>
              <a:t>ffort Certification Summary Report</a:t>
            </a:r>
          </a:p>
          <a:p>
            <a:pPr marL="1147763" lvl="5" indent="-233363">
              <a:buFont typeface="Arial" panose="020B0604020202020204" pitchFamily="34" charset="0"/>
              <a:buChar char="•"/>
            </a:pPr>
            <a:r>
              <a:rPr lang="en-US" sz="2500" dirty="0" smtClean="0"/>
              <a:t>ECP</a:t>
            </a:r>
          </a:p>
          <a:p>
            <a:pPr marL="914400" lvl="3" indent="-457200">
              <a:buFont typeface="Arial" panose="020B0604020202020204" pitchFamily="34" charset="0"/>
              <a:buChar char="•"/>
            </a:pPr>
            <a:r>
              <a:rPr lang="en-US" sz="2500" dirty="0" smtClean="0"/>
              <a:t>Certifying Effort Certification Report</a:t>
            </a:r>
          </a:p>
          <a:p>
            <a:pPr marL="1147763" lvl="5" indent="-225425">
              <a:buFont typeface="Arial" panose="020B0604020202020204" pitchFamily="34" charset="0"/>
              <a:buChar char="•"/>
            </a:pPr>
            <a:r>
              <a:rPr lang="en-US" sz="2500" dirty="0" smtClean="0"/>
              <a:t>PI/Worker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785812" lvl="1"/>
            <a:endParaRPr lang="en-US" sz="2800" dirty="0" smtClean="0"/>
          </a:p>
          <a:p>
            <a:pPr marL="692150" indent="-363538">
              <a:buFont typeface="Arial" pitchFamily="34" charset="0"/>
              <a:buChar char="•"/>
            </a:pPr>
            <a:endParaRPr lang="en-US" sz="2800" dirty="0" smtClean="0"/>
          </a:p>
          <a:p>
            <a:pPr marL="692150" indent="-674688"/>
            <a:r>
              <a:rPr lang="en-US" sz="2800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51838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Workday Effort Reporting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600200"/>
            <a:ext cx="75438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9063"/>
            <a:r>
              <a:rPr lang="en-US" sz="3200" b="1" u="sng" dirty="0" smtClean="0"/>
              <a:t>Job Aids: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2500" dirty="0" smtClean="0"/>
              <a:t>Review/Change/Submit</a:t>
            </a:r>
          </a:p>
          <a:p>
            <a:pPr marL="1144588" lvl="1" indent="-230188">
              <a:buFont typeface="Arial" panose="020B0604020202020204" pitchFamily="34" charset="0"/>
              <a:buChar char="•"/>
            </a:pPr>
            <a:r>
              <a:rPr lang="en-US" sz="2500" dirty="0" smtClean="0"/>
              <a:t>ECP</a:t>
            </a:r>
          </a:p>
          <a:p>
            <a:pPr marL="920750" indent="-471488">
              <a:buFont typeface="Arial" panose="020B0604020202020204" pitchFamily="34" charset="0"/>
              <a:buChar char="•"/>
            </a:pPr>
            <a:r>
              <a:rPr lang="en-US" sz="2500" dirty="0" smtClean="0"/>
              <a:t>Certify or Send back</a:t>
            </a:r>
          </a:p>
          <a:p>
            <a:pPr marL="1146175" lvl="1" indent="-231775">
              <a:buFont typeface="Arial" panose="020B0604020202020204" pitchFamily="34" charset="0"/>
              <a:buChar char="•"/>
            </a:pPr>
            <a:r>
              <a:rPr lang="en-US" sz="2500" dirty="0" smtClean="0"/>
              <a:t>PI and Workers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2500" dirty="0" smtClean="0"/>
              <a:t>Effort Certification Summary Report</a:t>
            </a:r>
          </a:p>
          <a:p>
            <a:pPr marL="1147763" lvl="1" indent="-225425">
              <a:buFont typeface="Arial" panose="020B0604020202020204" pitchFamily="34" charset="0"/>
              <a:buChar char="•"/>
            </a:pPr>
            <a:r>
              <a:rPr lang="en-US" sz="2500" dirty="0" smtClean="0"/>
              <a:t>ECP</a:t>
            </a:r>
          </a:p>
          <a:p>
            <a:endParaRPr lang="en-US" sz="3200" dirty="0" smtClean="0"/>
          </a:p>
          <a:p>
            <a:pPr marL="785812" lvl="1"/>
            <a:endParaRPr lang="en-US" sz="2800" dirty="0" smtClean="0"/>
          </a:p>
          <a:p>
            <a:pPr marL="692150" indent="-363538">
              <a:buFont typeface="Arial" pitchFamily="34" charset="0"/>
              <a:buChar char="•"/>
            </a:pPr>
            <a:endParaRPr lang="en-US" sz="2800" dirty="0" smtClean="0"/>
          </a:p>
          <a:p>
            <a:pPr marL="692150" indent="-674688"/>
            <a:r>
              <a:rPr lang="en-US" sz="2800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92789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1"/>
            <a:ext cx="7848600" cy="1066800"/>
          </a:xfrm>
        </p:spPr>
        <p:txBody>
          <a:bodyPr/>
          <a:lstStyle/>
          <a:p>
            <a:r>
              <a:rPr lang="en-US" altLang="en-US" dirty="0" smtClean="0"/>
              <a:t>Exclusions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981200"/>
            <a:ext cx="7543800" cy="399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/>
              <a:t>Information may fall outside the export regulations if one of three exclusions applies: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altLang="en-US" sz="2400" dirty="0" smtClean="0"/>
          </a:p>
          <a:p>
            <a:pPr marL="625475" lvl="1" indent="-1682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Public Domain Exclusion</a:t>
            </a:r>
          </a:p>
          <a:p>
            <a:pPr marL="168275" indent="-1682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/>
          </a:p>
          <a:p>
            <a:pPr marL="625475" lvl="1" indent="-1682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Education Exclusion</a:t>
            </a:r>
          </a:p>
          <a:p>
            <a:pPr marL="168275" indent="-1682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/>
          </a:p>
          <a:p>
            <a:pPr marL="625475" lvl="1" indent="-1682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Fundamental Research Exclusion 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77689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Workday Effort Reporting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752600"/>
            <a:ext cx="7543800" cy="583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Training Resources:</a:t>
            </a:r>
          </a:p>
          <a:p>
            <a:r>
              <a:rPr lang="en-US" sz="3200" dirty="0" smtClean="0"/>
              <a:t>Location: </a:t>
            </a:r>
          </a:p>
          <a:p>
            <a:pPr marL="914400" lvl="3" indent="-457200">
              <a:buFont typeface="Arial" panose="020B0604020202020204" pitchFamily="34" charset="0"/>
              <a:buChar char="•"/>
            </a:pPr>
            <a:r>
              <a:rPr lang="en-US" sz="2500" dirty="0" smtClean="0"/>
              <a:t>WD Website/Training &amp; Resources/By Role</a:t>
            </a:r>
          </a:p>
          <a:p>
            <a:pPr marL="457200" lvl="3"/>
            <a:endParaRPr lang="en-US" sz="2500" dirty="0" smtClean="0"/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500" dirty="0" smtClean="0"/>
              <a:t>OSP will be point of contact for any questions – contact Maria Mento</a:t>
            </a:r>
          </a:p>
          <a:p>
            <a:pPr lvl="2" indent="-457200">
              <a:buFont typeface="Arial" panose="020B0604020202020204" pitchFamily="34" charset="0"/>
              <a:buChar char="•"/>
            </a:pPr>
            <a:endParaRPr lang="en-US" sz="2500" dirty="0"/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500" dirty="0" smtClean="0"/>
              <a:t>One-on-One training – on request</a:t>
            </a:r>
          </a:p>
          <a:p>
            <a:pPr lvl="2" indent="-457200">
              <a:buFont typeface="Arial" panose="020B0604020202020204" pitchFamily="34" charset="0"/>
              <a:buChar char="•"/>
            </a:pPr>
            <a:endParaRPr lang="en-US" sz="2500" dirty="0"/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500" dirty="0" smtClean="0"/>
              <a:t>Open Labs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2500" dirty="0" smtClean="0"/>
          </a:p>
          <a:p>
            <a:pPr marL="785812" lvl="1"/>
            <a:endParaRPr lang="en-US" sz="2800" dirty="0" smtClean="0"/>
          </a:p>
          <a:p>
            <a:pPr marL="692150" indent="-363538">
              <a:buFont typeface="Arial" pitchFamily="34" charset="0"/>
              <a:buChar char="•"/>
            </a:pPr>
            <a:endParaRPr lang="en-US" sz="2800" dirty="0" smtClean="0"/>
          </a:p>
          <a:p>
            <a:pPr marL="692150" indent="-674688"/>
            <a:r>
              <a:rPr lang="en-US" sz="2800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81606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Workday Effort Reporting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2211" y="1768642"/>
            <a:ext cx="754380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Any issues post deployment: </a:t>
            </a:r>
          </a:p>
          <a:p>
            <a:endParaRPr lang="en-US" sz="2500" dirty="0" smtClean="0"/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2500" dirty="0" smtClean="0"/>
              <a:t>Remedy Ticket system</a:t>
            </a:r>
          </a:p>
          <a:p>
            <a:endParaRPr lang="en-US" sz="2500" dirty="0" smtClean="0"/>
          </a:p>
          <a:p>
            <a:r>
              <a:rPr lang="en-US" sz="2500" dirty="0" smtClean="0"/>
              <a:t>Contact Information:</a:t>
            </a:r>
          </a:p>
          <a:p>
            <a:endParaRPr lang="en-US" sz="2500" dirty="0" smtClean="0"/>
          </a:p>
          <a:p>
            <a:r>
              <a:rPr lang="en-US" sz="2500" dirty="0" smtClean="0"/>
              <a:t>Effort Reporting Manager:</a:t>
            </a:r>
            <a:endParaRPr lang="en-US" sz="2500" dirty="0"/>
          </a:p>
          <a:p>
            <a:r>
              <a:rPr lang="en-US" sz="2500" dirty="0" smtClean="0"/>
              <a:t>Maria Mento @ 863-2275</a:t>
            </a:r>
          </a:p>
          <a:p>
            <a:r>
              <a:rPr lang="en-US" sz="2500" dirty="0" smtClean="0"/>
              <a:t>Email: </a:t>
            </a:r>
            <a:r>
              <a:rPr lang="en-US" sz="2500" dirty="0" smtClean="0">
                <a:hlinkClick r:id="rId2"/>
              </a:rPr>
              <a:t>Maria_Mento@brown.edu</a:t>
            </a:r>
            <a:endParaRPr lang="en-US" sz="2500" dirty="0" smtClean="0"/>
          </a:p>
          <a:p>
            <a:endParaRPr lang="en-US" sz="3200" dirty="0"/>
          </a:p>
          <a:p>
            <a:pPr marL="692150" indent="-674688"/>
            <a:r>
              <a:rPr lang="en-US" sz="2800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79344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Workday Effort Reporting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752600"/>
            <a:ext cx="754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Monthly Effort Reporting –Due Dates</a:t>
            </a:r>
            <a:endParaRPr lang="en-US" sz="3200" dirty="0"/>
          </a:p>
          <a:p>
            <a:endParaRPr lang="en-US" sz="2500" dirty="0" smtClean="0"/>
          </a:p>
          <a:p>
            <a:pPr marL="914400" lvl="1" indent="-508000">
              <a:buFont typeface="Arial" pitchFamily="34" charset="0"/>
              <a:buChar char="•"/>
            </a:pPr>
            <a:r>
              <a:rPr lang="en-US" sz="2500" dirty="0" smtClean="0"/>
              <a:t>Bi-weekly and weekly: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500" dirty="0" smtClean="0"/>
              <a:t>11/2/14–11/29/14 – </a:t>
            </a:r>
            <a:r>
              <a:rPr lang="en-US" sz="2500" dirty="0">
                <a:solidFill>
                  <a:srgbClr val="FF0000"/>
                </a:solidFill>
              </a:rPr>
              <a:t>D</a:t>
            </a:r>
            <a:r>
              <a:rPr lang="en-US" sz="2500" dirty="0" smtClean="0">
                <a:solidFill>
                  <a:srgbClr val="FF0000"/>
                </a:solidFill>
              </a:rPr>
              <a:t>ue January 19</a:t>
            </a:r>
            <a:r>
              <a:rPr lang="en-US" sz="2500" baseline="30000" dirty="0" smtClean="0">
                <a:solidFill>
                  <a:srgbClr val="FF0000"/>
                </a:solidFill>
              </a:rPr>
              <a:t>th</a:t>
            </a:r>
            <a:endParaRPr lang="en-US" sz="2500" dirty="0" smtClean="0">
              <a:solidFill>
                <a:srgbClr val="FF0000"/>
              </a:solidFill>
            </a:endParaRPr>
          </a:p>
          <a:p>
            <a:pPr marL="1828800" lvl="3" indent="-457200">
              <a:buFont typeface="Arial" pitchFamily="34" charset="0"/>
              <a:buChar char="•"/>
            </a:pPr>
            <a:endParaRPr lang="en-US" sz="2500" dirty="0" smtClean="0">
              <a:solidFill>
                <a:srgbClr val="FF0000"/>
              </a:solidFill>
            </a:endParaRPr>
          </a:p>
          <a:p>
            <a:pPr marL="692150" indent="-363538">
              <a:buFont typeface="Arial" pitchFamily="34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0001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1"/>
            <a:ext cx="7848600" cy="1066800"/>
          </a:xfrm>
        </p:spPr>
        <p:txBody>
          <a:bodyPr/>
          <a:lstStyle/>
          <a:p>
            <a:r>
              <a:rPr lang="en-US" sz="4800" dirty="0" smtClean="0"/>
              <a:t>Research Education</a:t>
            </a:r>
            <a:endParaRPr lang="en-US" sz="4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971800"/>
            <a:ext cx="754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2800" dirty="0" smtClean="0"/>
              <a:t>Julianne </a:t>
            </a:r>
            <a:r>
              <a:rPr lang="en-US" altLang="en-US" sz="2800" dirty="0" err="1" smtClean="0"/>
              <a:t>Hanavan</a:t>
            </a:r>
            <a:endParaRPr lang="en-US" altLang="en-US" sz="2800" dirty="0"/>
          </a:p>
          <a:p>
            <a:pPr algn="ctr">
              <a:spcBef>
                <a:spcPct val="0"/>
              </a:spcBef>
            </a:pPr>
            <a:r>
              <a:rPr lang="en-US" sz="2800" dirty="0" smtClean="0"/>
              <a:t>Director</a:t>
            </a:r>
            <a:r>
              <a:rPr lang="en-US" sz="2800" dirty="0"/>
              <a:t>, Research Ethics &amp; Education </a:t>
            </a:r>
            <a:r>
              <a:rPr lang="en-US" sz="2800" dirty="0" smtClean="0"/>
              <a:t>Policy</a:t>
            </a:r>
          </a:p>
          <a:p>
            <a:pPr algn="ctr">
              <a:spcBef>
                <a:spcPct val="0"/>
              </a:spcBef>
            </a:pPr>
            <a:r>
              <a:rPr lang="en-US" altLang="en-US" sz="2800" dirty="0" smtClean="0"/>
              <a:t>Office </a:t>
            </a:r>
            <a:r>
              <a:rPr lang="en-US" altLang="en-US" sz="2800" dirty="0"/>
              <a:t>of the Vice President for Research</a:t>
            </a:r>
          </a:p>
        </p:txBody>
      </p:sp>
    </p:spTree>
    <p:extLst>
      <p:ext uri="{BB962C8B-B14F-4D97-AF65-F5344CB8AC3E}">
        <p14:creationId xmlns:p14="http://schemas.microsoft.com/office/powerpoint/2010/main" val="268153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1" y="152401"/>
            <a:ext cx="8001000" cy="1066800"/>
          </a:xfrm>
        </p:spPr>
        <p:txBody>
          <a:bodyPr/>
          <a:lstStyle/>
          <a:p>
            <a:r>
              <a:rPr lang="en-US" sz="3000" dirty="0" smtClean="0"/>
              <a:t>National Science Foundation (NSF): Responsible Conduct of Research *RCR* Training Requirement</a:t>
            </a:r>
            <a:endParaRPr lang="en-US" sz="3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752600"/>
            <a:ext cx="75438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>
              <a:buFont typeface="Arial" panose="020B0604020202020204" pitchFamily="34" charset="0"/>
              <a:buNone/>
            </a:pPr>
            <a:r>
              <a:rPr lang="en-US" altLang="en-US" sz="2200" b="1" dirty="0"/>
              <a:t>Applies to</a:t>
            </a:r>
            <a:r>
              <a:rPr lang="en-US" altLang="en-US" sz="2200" dirty="0"/>
              <a:t>: </a:t>
            </a:r>
            <a:r>
              <a:rPr lang="en-US" altLang="en-US" sz="2200" dirty="0" smtClean="0"/>
              <a:t>Undergraduates</a:t>
            </a:r>
            <a:r>
              <a:rPr lang="en-US" altLang="en-US" sz="2200" dirty="0"/>
              <a:t>, </a:t>
            </a:r>
            <a:r>
              <a:rPr lang="en-US" altLang="en-US" sz="2200" dirty="0" smtClean="0"/>
              <a:t>Graduate Students</a:t>
            </a:r>
            <a:r>
              <a:rPr lang="en-US" altLang="en-US" sz="2200" dirty="0"/>
              <a:t>, and </a:t>
            </a:r>
            <a:r>
              <a:rPr lang="en-US" altLang="en-US" sz="2200" dirty="0" smtClean="0"/>
              <a:t>Post   Doctoral </a:t>
            </a:r>
            <a:r>
              <a:rPr lang="en-US" altLang="en-US" sz="2200" dirty="0"/>
              <a:t>researchers supported by NSF. </a:t>
            </a:r>
          </a:p>
          <a:p>
            <a:pPr marL="114300" indent="0">
              <a:buFont typeface="Arial" panose="020B0604020202020204" pitchFamily="34" charset="0"/>
              <a:buNone/>
            </a:pPr>
            <a:r>
              <a:rPr lang="en-US" altLang="en-US" sz="2200" dirty="0"/>
              <a:t>From 2010-2014: Brown’s BEARCORE training program fulfilled this RCR training requirement. </a:t>
            </a:r>
          </a:p>
          <a:p>
            <a:pPr marL="114300" indent="0">
              <a:buFont typeface="Arial" panose="020B0604020202020204" pitchFamily="34" charset="0"/>
              <a:buNone/>
            </a:pPr>
            <a:r>
              <a:rPr lang="en-US" altLang="en-US" sz="2200" b="1" dirty="0"/>
              <a:t>What’s new?</a:t>
            </a:r>
          </a:p>
          <a:p>
            <a:pPr marL="114300" indent="0">
              <a:buFont typeface="Arial" panose="020B0604020202020204" pitchFamily="34" charset="0"/>
              <a:buNone/>
            </a:pPr>
            <a:r>
              <a:rPr lang="en-US" altLang="en-US" sz="2200" dirty="0"/>
              <a:t>Starting  January 6, 2015, undergrads, graduate students, and post doctoral researchers supported by NSF must take </a:t>
            </a:r>
            <a:r>
              <a:rPr lang="en-US" altLang="en-US" sz="2200" dirty="0">
                <a:hlinkClick r:id="rId2"/>
              </a:rPr>
              <a:t>the CITI on-line RCR training program</a:t>
            </a:r>
            <a:r>
              <a:rPr lang="en-US" altLang="en-US" sz="2200" dirty="0"/>
              <a:t> to meet the NSF RCR training requirement</a:t>
            </a:r>
            <a:r>
              <a:rPr lang="en-US" altLang="en-US" sz="2200" b="1" dirty="0"/>
              <a:t>, instead of BEARCORE</a:t>
            </a:r>
            <a:r>
              <a:rPr lang="en-US" altLang="en-US" sz="2200" dirty="0"/>
              <a:t>. BEARCORE will not be offered. Students/post docs who have already completed the BEARCORE program do not need to complete the CITI RCR Training. </a:t>
            </a:r>
          </a:p>
          <a:p>
            <a:pPr marL="114300" indent="0">
              <a:buFont typeface="Arial" panose="020B0604020202020204" pitchFamily="34" charset="0"/>
              <a:buNone/>
            </a:pPr>
            <a:r>
              <a:rPr lang="en-US" altLang="en-US" sz="2200" dirty="0">
                <a:hlinkClick r:id="rId3"/>
              </a:rPr>
              <a:t>NSF RCR Training Requirement web page </a:t>
            </a:r>
            <a:r>
              <a:rPr lang="en-US" altLang="en-US" sz="2200" dirty="0"/>
              <a:t>(OVPR)</a:t>
            </a:r>
          </a:p>
        </p:txBody>
      </p:sp>
    </p:spTree>
    <p:extLst>
      <p:ext uri="{BB962C8B-B14F-4D97-AF65-F5344CB8AC3E}">
        <p14:creationId xmlns:p14="http://schemas.microsoft.com/office/powerpoint/2010/main" val="316527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1"/>
            <a:ext cx="8077199" cy="1066800"/>
          </a:xfrm>
        </p:spPr>
        <p:txBody>
          <a:bodyPr/>
          <a:lstStyle/>
          <a:p>
            <a:r>
              <a:rPr lang="en-US" dirty="0" smtClean="0">
                <a:latin typeface="Harrington" panose="04040505050A02020702" pitchFamily="82" charset="0"/>
              </a:rPr>
              <a:t>HAPPY HOLIDAYS FROM OSP!</a:t>
            </a:r>
            <a:endParaRPr lang="en-US" dirty="0">
              <a:latin typeface="Harrington" panose="04040505050A02020702" pitchFamily="8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0" y="5481222"/>
            <a:ext cx="3136036" cy="393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>
              <a:buFont typeface="Arial" panose="020B0604020202020204" pitchFamily="34" charset="0"/>
              <a:buNone/>
            </a:pPr>
            <a:endParaRPr lang="en-US" altLang="en-US" sz="2200" dirty="0"/>
          </a:p>
        </p:txBody>
      </p:sp>
      <p:pic>
        <p:nvPicPr>
          <p:cNvPr id="1030" name="Picture 6" descr="http://wp.patheos.com.s3.amazonaws.com/blogs/wholemama/files/2011/12/el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676400"/>
            <a:ext cx="4006790" cy="440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250619" y="5505466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arrington" panose="04040505050A02020702" pitchFamily="82" charset="0"/>
              </a:rPr>
              <a:t>…and Buddy </a:t>
            </a:r>
            <a:r>
              <a:rPr lang="en-US" smtClean="0">
                <a:latin typeface="Harrington" panose="04040505050A02020702" pitchFamily="82" charset="0"/>
              </a:rPr>
              <a:t>the Elf!</a:t>
            </a:r>
            <a:endParaRPr lang="en-US" dirty="0">
              <a:latin typeface="Harrington" panose="04040505050A0202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5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1"/>
            <a:ext cx="7848600" cy="1066800"/>
          </a:xfrm>
        </p:spPr>
        <p:txBody>
          <a:bodyPr/>
          <a:lstStyle/>
          <a:p>
            <a:r>
              <a:rPr lang="en-US" dirty="0" smtClean="0"/>
              <a:t>Brown</a:t>
            </a:r>
            <a:r>
              <a:rPr lang="en-US" sz="4000" dirty="0" smtClean="0"/>
              <a:t> Bag Listserv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514600"/>
            <a:ext cx="754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To be added to OSP’s Brown Bag Listserv, please email: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>
                <a:hlinkClick r:id="rId2"/>
              </a:rPr>
              <a:t>Shelly_Hull@brown.edu</a:t>
            </a:r>
            <a:r>
              <a:rPr lang="en-US" sz="3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1"/>
            <a:ext cx="7848600" cy="1066800"/>
          </a:xfrm>
        </p:spPr>
        <p:txBody>
          <a:bodyPr/>
          <a:lstStyle/>
          <a:p>
            <a:r>
              <a:rPr lang="en-US" altLang="en-US" dirty="0" smtClean="0"/>
              <a:t>Risk of Export Controls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057400"/>
            <a:ext cx="75438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International Travel</a:t>
            </a:r>
          </a:p>
          <a:p>
            <a:pPr lvl="1">
              <a:lnSpc>
                <a:spcPct val="80000"/>
              </a:lnSpc>
              <a:tabLst>
                <a:tab pos="0" algn="l"/>
              </a:tabLst>
              <a:defRPr/>
            </a:pPr>
            <a:endParaRPr lang="en-US" sz="2000" dirty="0"/>
          </a:p>
          <a:p>
            <a:pPr marL="228600" lvl="1" indent="-228600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0" algn="l"/>
              </a:tabLst>
              <a:defRPr/>
            </a:pPr>
            <a:r>
              <a:rPr lang="en-US" sz="2800" dirty="0"/>
              <a:t>Shipping and Receiving: </a:t>
            </a:r>
          </a:p>
          <a:p>
            <a:pPr marL="685800" lvl="2" indent="-228600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0" algn="l"/>
              </a:tabLst>
              <a:defRPr/>
            </a:pPr>
            <a:r>
              <a:rPr lang="en-US" sz="2800" dirty="0" smtClean="0"/>
              <a:t>Receiving </a:t>
            </a:r>
            <a:r>
              <a:rPr lang="en-US" sz="2800" dirty="0"/>
              <a:t>materials from vendors and others</a:t>
            </a:r>
          </a:p>
          <a:p>
            <a:pPr marL="685800" lvl="2" indent="-228600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0" algn="l"/>
              </a:tabLst>
              <a:defRPr/>
            </a:pPr>
            <a:r>
              <a:rPr lang="en-US" sz="2800" dirty="0"/>
              <a:t>Sending materials, supplies, and equipment abroad</a:t>
            </a:r>
          </a:p>
          <a:p>
            <a:pPr marL="685800" lvl="2" indent="-228600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0" algn="l"/>
              </a:tabLst>
              <a:defRPr/>
            </a:pPr>
            <a:endParaRPr lang="en-US" sz="2000" dirty="0"/>
          </a:p>
          <a:p>
            <a:pPr marL="228600" indent="-228600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0" algn="l"/>
              </a:tabLst>
              <a:defRPr/>
            </a:pPr>
            <a:r>
              <a:rPr lang="en-US" sz="2800" dirty="0"/>
              <a:t>Research:</a:t>
            </a:r>
          </a:p>
          <a:p>
            <a:pPr marL="685800" lvl="1" indent="-228600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0" algn="l"/>
              </a:tabLst>
              <a:defRPr/>
            </a:pPr>
            <a:r>
              <a:rPr lang="en-US" sz="2800" dirty="0"/>
              <a:t>Confidentiality and Proprietary Information</a:t>
            </a:r>
          </a:p>
          <a:p>
            <a:pPr marL="685800" lvl="1" indent="-228600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0" algn="l"/>
              </a:tabLst>
              <a:defRPr/>
            </a:pPr>
            <a:r>
              <a:rPr lang="en-US" sz="2800" dirty="0"/>
              <a:t>Applied (product) research</a:t>
            </a:r>
          </a:p>
          <a:p>
            <a:pPr marL="685800" lvl="1" indent="-228600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0" algn="l"/>
              </a:tabLst>
              <a:defRPr/>
            </a:pPr>
            <a:r>
              <a:rPr lang="en-US" sz="2800" dirty="0"/>
              <a:t>Consulting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9587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848600" cy="1066800"/>
          </a:xfrm>
        </p:spPr>
        <p:txBody>
          <a:bodyPr/>
          <a:lstStyle/>
          <a:p>
            <a:r>
              <a:rPr lang="en-US" altLang="en-US" dirty="0" smtClean="0"/>
              <a:t>Questions?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133600"/>
            <a:ext cx="7543800" cy="3945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2800" dirty="0"/>
              <a:t>Norm Hebert (3-6791)</a:t>
            </a:r>
          </a:p>
          <a:p>
            <a:pPr algn="ctr">
              <a:spcBef>
                <a:spcPct val="0"/>
              </a:spcBef>
            </a:pPr>
            <a:r>
              <a:rPr lang="en-US" altLang="en-US" sz="2800" dirty="0"/>
              <a:t>Director, International Research Administration</a:t>
            </a:r>
          </a:p>
          <a:p>
            <a:pPr algn="ctr">
              <a:spcBef>
                <a:spcPct val="0"/>
              </a:spcBef>
            </a:pPr>
            <a:r>
              <a:rPr lang="en-US" altLang="en-US" sz="2800" dirty="0">
                <a:hlinkClick r:id="rId2"/>
              </a:rPr>
              <a:t>Norman_Hebert@brown.edu</a:t>
            </a:r>
            <a:endParaRPr lang="en-US" altLang="en-US" sz="2800" dirty="0"/>
          </a:p>
          <a:p>
            <a:pPr marL="685800" lvl="2" indent="-228600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0" algn="l"/>
              </a:tabLst>
              <a:defRPr/>
            </a:pPr>
            <a:endParaRPr lang="en-US" sz="2000" dirty="0"/>
          </a:p>
          <a:p>
            <a:pPr algn="ctr">
              <a:spcBef>
                <a:spcPct val="0"/>
              </a:spcBef>
            </a:pPr>
            <a:r>
              <a:rPr lang="en-US" altLang="en-US" sz="2800" dirty="0"/>
              <a:t>Brown Export Compliance Site:</a:t>
            </a:r>
          </a:p>
          <a:p>
            <a:pPr algn="ctr">
              <a:spcBef>
                <a:spcPct val="0"/>
              </a:spcBef>
            </a:pPr>
            <a:r>
              <a:rPr lang="en-US" altLang="en-US" sz="2800" dirty="0">
                <a:hlinkClick r:id="rId3"/>
              </a:rPr>
              <a:t>http://www.research.brown.edu/rschadmin/international_research_administration-export_controls.php</a:t>
            </a:r>
            <a:endParaRPr lang="en-US" altLang="en-US" sz="2800" dirty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0868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Pre-Award </a:t>
            </a:r>
            <a:r>
              <a:rPr lang="en-US" dirty="0"/>
              <a:t>Update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47900" y="3048000"/>
            <a:ext cx="464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Patrice A. Carroll</a:t>
            </a:r>
          </a:p>
          <a:p>
            <a:pPr algn="ctr"/>
            <a:r>
              <a:rPr lang="en-US" sz="2800" dirty="0" smtClean="0"/>
              <a:t>Director, Pre-Award Services</a:t>
            </a:r>
          </a:p>
          <a:p>
            <a:pPr algn="ctr"/>
            <a:r>
              <a:rPr lang="en-US" sz="2800" dirty="0" smtClean="0"/>
              <a:t>Office of Sponsored Projects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165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Pre-Award Update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038D-A307-41DF-A32A-3891FCEC626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752600"/>
            <a:ext cx="7543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err="1"/>
              <a:t>Dept</a:t>
            </a:r>
            <a:r>
              <a:rPr lang="en-US" sz="2800" dirty="0"/>
              <a:t> of Defense (DOD) and </a:t>
            </a:r>
            <a:r>
              <a:rPr lang="en-US" sz="2800" dirty="0" err="1"/>
              <a:t>subaward</a:t>
            </a:r>
            <a:r>
              <a:rPr lang="en-US" sz="2800" dirty="0"/>
              <a:t> proposals under DOD prime awards should include a statement in the proposal </a:t>
            </a:r>
            <a:r>
              <a:rPr lang="en-US" sz="2800" u="sng" dirty="0"/>
              <a:t>explicitly noting the work is to develop technology for both military and civil application</a:t>
            </a:r>
            <a:endParaRPr lang="en-US" sz="2800" dirty="0"/>
          </a:p>
          <a:p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Federal Budget FY15 Agency Impacts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Winter Break Proposal Submission Deadlines</a:t>
            </a:r>
          </a:p>
        </p:txBody>
      </p:sp>
    </p:spTree>
    <p:extLst>
      <p:ext uri="{BB962C8B-B14F-4D97-AF65-F5344CB8AC3E}">
        <p14:creationId xmlns:p14="http://schemas.microsoft.com/office/powerpoint/2010/main" val="400341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D7D0C0"/>
      </a:dk2>
      <a:lt2>
        <a:srgbClr val="E9E5DC"/>
      </a:lt2>
      <a:accent1>
        <a:srgbClr val="760000"/>
      </a:accent1>
      <a:accent2>
        <a:srgbClr val="742117"/>
      </a:accent2>
      <a:accent3>
        <a:srgbClr val="A28E6A"/>
      </a:accent3>
      <a:accent4>
        <a:srgbClr val="75A3D1"/>
      </a:accent4>
      <a:accent5>
        <a:srgbClr val="BDB196"/>
      </a:accent5>
      <a:accent6>
        <a:srgbClr val="855D5D"/>
      </a:accent6>
      <a:hlink>
        <a:srgbClr val="336699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D7D0C0"/>
      </a:dk2>
      <a:lt2>
        <a:srgbClr val="E9E5DC"/>
      </a:lt2>
      <a:accent1>
        <a:srgbClr val="760000"/>
      </a:accent1>
      <a:accent2>
        <a:srgbClr val="742117"/>
      </a:accent2>
      <a:accent3>
        <a:srgbClr val="A28E6A"/>
      </a:accent3>
      <a:accent4>
        <a:srgbClr val="75A3D1"/>
      </a:accent4>
      <a:accent5>
        <a:srgbClr val="BDB196"/>
      </a:accent5>
      <a:accent6>
        <a:srgbClr val="855D5D"/>
      </a:accent6>
      <a:hlink>
        <a:srgbClr val="336699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1968</Words>
  <Application>Microsoft Office PowerPoint</Application>
  <PresentationFormat>On-screen Show (4:3)</PresentationFormat>
  <Paragraphs>506</Paragraphs>
  <Slides>56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56</vt:i4>
      </vt:variant>
    </vt:vector>
  </HeadingPairs>
  <TitlesOfParts>
    <vt:vector size="64" baseType="lpstr">
      <vt:lpstr>Arial</vt:lpstr>
      <vt:lpstr>Calibri</vt:lpstr>
      <vt:lpstr>Harrington</vt:lpstr>
      <vt:lpstr>Times New Roman</vt:lpstr>
      <vt:lpstr>Wingdings</vt:lpstr>
      <vt:lpstr>Wingdings 2</vt:lpstr>
      <vt:lpstr>Office Theme</vt:lpstr>
      <vt:lpstr>1_Office Theme</vt:lpstr>
      <vt:lpstr>OSP BROWN BAG</vt:lpstr>
      <vt:lpstr>Agenda</vt:lpstr>
      <vt:lpstr>Export Controls</vt:lpstr>
      <vt:lpstr>Responsible US Agencies</vt:lpstr>
      <vt:lpstr>Exclusions</vt:lpstr>
      <vt:lpstr>Risk of Export Controls</vt:lpstr>
      <vt:lpstr>Questions?</vt:lpstr>
      <vt:lpstr>Pre-Award Update </vt:lpstr>
      <vt:lpstr>Pre-Award Update </vt:lpstr>
      <vt:lpstr>Pre-Award Update </vt:lpstr>
      <vt:lpstr>Pre-Award Update </vt:lpstr>
      <vt:lpstr>Pre-Award Update </vt:lpstr>
      <vt:lpstr>Pre-Award Update </vt:lpstr>
      <vt:lpstr>Pre-Award Update </vt:lpstr>
      <vt:lpstr>Pre-Award Update </vt:lpstr>
      <vt:lpstr>Pre-Award Update </vt:lpstr>
      <vt:lpstr>Pre-Award Update </vt:lpstr>
      <vt:lpstr>Property Management Update</vt:lpstr>
      <vt:lpstr>Coeus Update</vt:lpstr>
      <vt:lpstr>Coeus Update  4.5.1 P3 Release  </vt:lpstr>
      <vt:lpstr>Coeus Update  Participant Support Costs </vt:lpstr>
      <vt:lpstr>Coeus Update  Participant Support Costs </vt:lpstr>
      <vt:lpstr>Coeus Update NSF / Grants.gov Submissions</vt:lpstr>
      <vt:lpstr>Coeus Update NSF / Grants.gov Submissions</vt:lpstr>
      <vt:lpstr>Coeus Update NSF / Grants.gov Submissions</vt:lpstr>
      <vt:lpstr>Research Services Update</vt:lpstr>
      <vt:lpstr>Research Services Update</vt:lpstr>
      <vt:lpstr>Coeus Update</vt:lpstr>
      <vt:lpstr>Workday Update</vt:lpstr>
      <vt:lpstr>Workday Update</vt:lpstr>
      <vt:lpstr>Workday Update</vt:lpstr>
      <vt:lpstr>Sponsored Award Budget to Actual Report</vt:lpstr>
      <vt:lpstr>Sponsored Award Budget to Actual Report</vt:lpstr>
      <vt:lpstr>Sponsored Award Budget to Actual Report</vt:lpstr>
      <vt:lpstr>Workday Effort Reporting Update </vt:lpstr>
      <vt:lpstr>Workday Effort Reporting</vt:lpstr>
      <vt:lpstr>Workday Effort Reporting</vt:lpstr>
      <vt:lpstr>Workday Effort Reporting Roles &amp; Responsibilities </vt:lpstr>
      <vt:lpstr>Workday Effort Reporting </vt:lpstr>
      <vt:lpstr>Workday Effort Reporting </vt:lpstr>
      <vt:lpstr>Workday Effort Reporting </vt:lpstr>
      <vt:lpstr>Workday Effort Reporting </vt:lpstr>
      <vt:lpstr>Workday Effort Reporting Graduate Student Business Process </vt:lpstr>
      <vt:lpstr>Workday Effort Reporting Faculty Business Process </vt:lpstr>
      <vt:lpstr>Workday Effort Reporting Exempt Staff Business Process </vt:lpstr>
      <vt:lpstr>Workday Effort Reporting</vt:lpstr>
      <vt:lpstr>Workday Effort Reporting</vt:lpstr>
      <vt:lpstr>Workday Effort Reporting</vt:lpstr>
      <vt:lpstr>Workday Effort Reporting</vt:lpstr>
      <vt:lpstr>Workday Effort Reporting</vt:lpstr>
      <vt:lpstr>Workday Effort Reporting</vt:lpstr>
      <vt:lpstr>Workday Effort Reporting</vt:lpstr>
      <vt:lpstr>Research Education</vt:lpstr>
      <vt:lpstr>National Science Foundation (NSF): Responsible Conduct of Research *RCR* Training Requirement</vt:lpstr>
      <vt:lpstr>HAPPY HOLIDAYS FROM OSP!</vt:lpstr>
      <vt:lpstr>Brown Bag Listserv</vt:lpstr>
    </vt:vector>
  </TitlesOfParts>
  <Company>Brown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tempadmin</dc:creator>
  <cp:lastModifiedBy>Hull, Shelly</cp:lastModifiedBy>
  <cp:revision>65</cp:revision>
  <dcterms:created xsi:type="dcterms:W3CDTF">2013-11-15T21:07:35Z</dcterms:created>
  <dcterms:modified xsi:type="dcterms:W3CDTF">2014-12-16T14:43:32Z</dcterms:modified>
</cp:coreProperties>
</file>