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84" r:id="rId3"/>
    <p:sldId id="285" r:id="rId4"/>
    <p:sldId id="286" r:id="rId5"/>
    <p:sldId id="287" r:id="rId6"/>
    <p:sldId id="288" r:id="rId7"/>
    <p:sldId id="257" r:id="rId8"/>
    <p:sldId id="282" r:id="rId9"/>
    <p:sldId id="283" r:id="rId10"/>
    <p:sldId id="269" r:id="rId11"/>
    <p:sldId id="258" r:id="rId12"/>
    <p:sldId id="281" r:id="rId13"/>
    <p:sldId id="276" r:id="rId14"/>
    <p:sldId id="260" r:id="rId15"/>
    <p:sldId id="275" r:id="rId16"/>
    <p:sldId id="277" r:id="rId17"/>
    <p:sldId id="278" r:id="rId18"/>
    <p:sldId id="279" r:id="rId19"/>
    <p:sldId id="272" r:id="rId20"/>
    <p:sldId id="273" r:id="rId21"/>
    <p:sldId id="274" r:id="rId22"/>
    <p:sldId id="289" r:id="rId23"/>
    <p:sldId id="290" r:id="rId24"/>
    <p:sldId id="291" r:id="rId25"/>
    <p:sldId id="280" r:id="rId26"/>
    <p:sldId id="271" r:id="rId27"/>
  </p:sldIdLst>
  <p:sldSz cx="10160000" cy="7620000"/>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62226" autoAdjust="0"/>
  </p:normalViewPr>
  <p:slideViewPr>
    <p:cSldViewPr>
      <p:cViewPr varScale="1">
        <p:scale>
          <a:sx n="60" d="100"/>
          <a:sy n="60" d="100"/>
        </p:scale>
        <p:origin x="7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7627"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1173" y="3"/>
            <a:ext cx="3037627" cy="464980"/>
          </a:xfrm>
          <a:prstGeom prst="rect">
            <a:avLst/>
          </a:prstGeom>
        </p:spPr>
        <p:txBody>
          <a:bodyPr vert="horz" lIns="91440" tIns="45720" rIns="91440" bIns="45720" rtlCol="0"/>
          <a:lstStyle>
            <a:lvl1pPr algn="r">
              <a:defRPr sz="1200"/>
            </a:lvl1pPr>
          </a:lstStyle>
          <a:p>
            <a:fld id="{9212563E-6A68-4954-B20F-5F460601B4C9}" type="datetimeFigureOut">
              <a:rPr lang="en-US" smtClean="0"/>
              <a:pPr/>
              <a:t>5/8/2019</a:t>
            </a:fld>
            <a:endParaRPr lang="en-US"/>
          </a:p>
        </p:txBody>
      </p:sp>
      <p:sp>
        <p:nvSpPr>
          <p:cNvPr id="4" name="Footer Placeholder 3"/>
          <p:cNvSpPr>
            <a:spLocks noGrp="1"/>
          </p:cNvSpPr>
          <p:nvPr>
            <p:ph type="ftr" sz="quarter" idx="2"/>
          </p:nvPr>
        </p:nvSpPr>
        <p:spPr>
          <a:xfrm>
            <a:off x="1" y="8829825"/>
            <a:ext cx="3037627"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1173" y="8829825"/>
            <a:ext cx="3037627" cy="464980"/>
          </a:xfrm>
          <a:prstGeom prst="rect">
            <a:avLst/>
          </a:prstGeom>
        </p:spPr>
        <p:txBody>
          <a:bodyPr vert="horz" lIns="91440" tIns="45720" rIns="91440" bIns="45720" rtlCol="0" anchor="b"/>
          <a:lstStyle>
            <a:lvl1pPr algn="r">
              <a:defRPr sz="1200"/>
            </a:lvl1pPr>
          </a:lstStyle>
          <a:p>
            <a:fld id="{DDF0E628-2CA8-4139-AD36-2730FCEA6331}" type="slidenum">
              <a:rPr lang="en-US" smtClean="0"/>
              <a:pPr/>
              <a:t>‹#›</a:t>
            </a:fld>
            <a:endParaRPr lang="en-US"/>
          </a:p>
        </p:txBody>
      </p:sp>
    </p:spTree>
    <p:extLst>
      <p:ext uri="{BB962C8B-B14F-4D97-AF65-F5344CB8AC3E}">
        <p14:creationId xmlns:p14="http://schemas.microsoft.com/office/powerpoint/2010/main" val="695643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3784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972562" y="0"/>
            <a:ext cx="3037840" cy="46482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721" y="4415791"/>
            <a:ext cx="5140960" cy="4183380"/>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8831580"/>
            <a:ext cx="303784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972562" y="8831580"/>
            <a:ext cx="3037840" cy="464820"/>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lvl1pPr>
          </a:lstStyle>
          <a:p>
            <a:fld id="{F0418498-5444-48C8-B84C-35E1D3532CAE}" type="slidenum">
              <a:rPr lang="en-US"/>
              <a:pPr/>
              <a:t>‹#›</a:t>
            </a:fld>
            <a:endParaRPr lang="en-US"/>
          </a:p>
        </p:txBody>
      </p:sp>
    </p:spTree>
    <p:extLst>
      <p:ext uri="{BB962C8B-B14F-4D97-AF65-F5344CB8AC3E}">
        <p14:creationId xmlns:p14="http://schemas.microsoft.com/office/powerpoint/2010/main" val="21751116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performance</a:t>
            </a:r>
            <a:r>
              <a:rPr lang="en-US" baseline="0" dirty="0" smtClean="0"/>
              <a:t> period of an award has ended. We are going to dive into what needs to be done when an award ends and is in a status of closeout. </a:t>
            </a:r>
            <a:r>
              <a:rPr lang="en-US" dirty="0" smtClean="0"/>
              <a:t>How many of you have been involved in a closeout?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1</a:t>
            </a:fld>
            <a:endParaRPr lang="en-US"/>
          </a:p>
        </p:txBody>
      </p:sp>
    </p:spTree>
    <p:extLst>
      <p:ext uri="{BB962C8B-B14F-4D97-AF65-F5344CB8AC3E}">
        <p14:creationId xmlns:p14="http://schemas.microsoft.com/office/powerpoint/2010/main" val="3212696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Workday acts</a:t>
            </a:r>
            <a:r>
              <a:rPr lang="en-US" baseline="0" dirty="0" smtClean="0"/>
              <a:t> as our starting point for the rough draft package and eventually the final figure reported to sponsor must agree to Workday figures (or else it is in variance) </a:t>
            </a:r>
          </a:p>
        </p:txBody>
      </p:sp>
      <p:sp>
        <p:nvSpPr>
          <p:cNvPr id="4" name="Slide Number Placeholder 3"/>
          <p:cNvSpPr>
            <a:spLocks noGrp="1"/>
          </p:cNvSpPr>
          <p:nvPr>
            <p:ph type="sldNum" sz="quarter" idx="10"/>
          </p:nvPr>
        </p:nvSpPr>
        <p:spPr/>
        <p:txBody>
          <a:bodyPr/>
          <a:lstStyle/>
          <a:p>
            <a:fld id="{F0418498-5444-48C8-B84C-35E1D3532CAE}" type="slidenum">
              <a:rPr lang="en-US" smtClean="0"/>
              <a:pPr/>
              <a:t>11</a:t>
            </a:fld>
            <a:endParaRPr lang="en-US"/>
          </a:p>
        </p:txBody>
      </p:sp>
    </p:spTree>
    <p:extLst>
      <p:ext uri="{BB962C8B-B14F-4D97-AF65-F5344CB8AC3E}">
        <p14:creationId xmlns:p14="http://schemas.microsoft.com/office/powerpoint/2010/main" val="193515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13</a:t>
            </a:fld>
            <a:endParaRPr lang="en-US"/>
          </a:p>
        </p:txBody>
      </p:sp>
    </p:spTree>
    <p:extLst>
      <p:ext uri="{BB962C8B-B14F-4D97-AF65-F5344CB8AC3E}">
        <p14:creationId xmlns:p14="http://schemas.microsoft.com/office/powerpoint/2010/main" val="2170002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Workday </a:t>
            </a:r>
            <a:r>
              <a:rPr lang="en-US" baseline="0" dirty="0" smtClean="0"/>
              <a:t>download to reflect Sponsored Award Budget to Actuals report</a:t>
            </a:r>
          </a:p>
          <a:p>
            <a:r>
              <a:rPr lang="en-US" baseline="0" dirty="0" smtClean="0"/>
              <a:t>Allows for adjustment of ledger account summary level transactions</a:t>
            </a:r>
          </a:p>
          <a:p>
            <a:r>
              <a:rPr lang="en-US" baseline="0" dirty="0" smtClean="0"/>
              <a:t>Calculates OH on adjustments for </a:t>
            </a:r>
            <a:r>
              <a:rPr lang="en-US" baseline="0" dirty="0" err="1" smtClean="0"/>
              <a:t>dept</a:t>
            </a:r>
            <a:endParaRPr lang="en-US" baseline="0" dirty="0" smtClean="0"/>
          </a:p>
          <a:p>
            <a:endParaRPr lang="en-US" baseline="0" dirty="0" smtClean="0"/>
          </a:p>
          <a:p>
            <a:r>
              <a:rPr lang="en-US" baseline="0" dirty="0" smtClean="0"/>
              <a:t>We may include questions for the </a:t>
            </a:r>
            <a:r>
              <a:rPr lang="en-US" baseline="0" dirty="0" err="1" smtClean="0"/>
              <a:t>dept</a:t>
            </a:r>
            <a:r>
              <a:rPr lang="en-US" baseline="0" dirty="0" smtClean="0"/>
              <a:t> after our post audit review.</a:t>
            </a:r>
          </a:p>
          <a:p>
            <a:endParaRPr lang="en-US" baseline="0" dirty="0" smtClean="0"/>
          </a:p>
          <a:p>
            <a:r>
              <a:rPr lang="en-US" baseline="0" dirty="0" smtClean="0"/>
              <a:t>It’s important to note that the rough draft sent by OSP are expenses as of a period in time, does not include everything.</a:t>
            </a:r>
          </a:p>
        </p:txBody>
      </p:sp>
      <p:sp>
        <p:nvSpPr>
          <p:cNvPr id="4" name="Slide Number Placeholder 3"/>
          <p:cNvSpPr>
            <a:spLocks noGrp="1"/>
          </p:cNvSpPr>
          <p:nvPr>
            <p:ph type="sldNum" sz="quarter" idx="10"/>
          </p:nvPr>
        </p:nvSpPr>
        <p:spPr/>
        <p:txBody>
          <a:bodyPr/>
          <a:lstStyle/>
          <a:p>
            <a:fld id="{F0418498-5444-48C8-B84C-35E1D3532CAE}" type="slidenum">
              <a:rPr lang="en-US" smtClean="0"/>
              <a:pPr/>
              <a:t>14</a:t>
            </a:fld>
            <a:endParaRPr lang="en-US"/>
          </a:p>
        </p:txBody>
      </p:sp>
    </p:spTree>
    <p:extLst>
      <p:ext uri="{BB962C8B-B14F-4D97-AF65-F5344CB8AC3E}">
        <p14:creationId xmlns:p14="http://schemas.microsoft.com/office/powerpoint/2010/main" val="22007490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952819-5EEE-4E8F-9AF7-1998E9D59845}" type="slidenum">
              <a:rPr lang="en-US" smtClean="0"/>
              <a:pPr/>
              <a:t>15</a:t>
            </a:fld>
            <a:endParaRPr lang="en-US"/>
          </a:p>
        </p:txBody>
      </p:sp>
    </p:spTree>
    <p:extLst>
      <p:ext uri="{BB962C8B-B14F-4D97-AF65-F5344CB8AC3E}">
        <p14:creationId xmlns:p14="http://schemas.microsoft.com/office/powerpoint/2010/main" val="113537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Adjustments – although expense is</a:t>
            </a:r>
            <a:r>
              <a:rPr lang="en-US" baseline="0" dirty="0" smtClean="0"/>
              <a:t> hitting after end date the expense is related to the period of the grant’s life</a:t>
            </a:r>
          </a:p>
          <a:p>
            <a:endParaRPr lang="en-US" dirty="0" smtClean="0"/>
          </a:p>
          <a:p>
            <a:r>
              <a:rPr lang="en-US" dirty="0" smtClean="0"/>
              <a:t>Department needs to identify</a:t>
            </a:r>
            <a:r>
              <a:rPr lang="en-US" baseline="0" dirty="0" smtClean="0"/>
              <a:t> Adjustments</a:t>
            </a:r>
          </a:p>
          <a:p>
            <a:r>
              <a:rPr lang="en-US" baseline="0" dirty="0" smtClean="0"/>
              <a:t>	- requires full supporting documentation</a:t>
            </a:r>
          </a:p>
          <a:p>
            <a:r>
              <a:rPr lang="en-US" baseline="0" dirty="0" smtClean="0"/>
              <a:t>	- includes pending transactions/invoices</a:t>
            </a:r>
          </a:p>
          <a:p>
            <a:r>
              <a:rPr lang="en-US" baseline="0" dirty="0" smtClean="0"/>
              <a:t>THIS IS YOUR FINAL CHANCE!</a:t>
            </a:r>
          </a:p>
          <a:p>
            <a:endParaRPr lang="en-US" baseline="0" dirty="0" smtClean="0"/>
          </a:p>
          <a:p>
            <a:r>
              <a:rPr lang="en-US" baseline="0" dirty="0" smtClean="0"/>
              <a:t>Unobligated balance – are the funds that are ultimately unspent are returned to the sponsor</a:t>
            </a:r>
          </a:p>
          <a:p>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16</a:t>
            </a:fld>
            <a:endParaRPr lang="en-US"/>
          </a:p>
        </p:txBody>
      </p:sp>
    </p:spTree>
    <p:extLst>
      <p:ext uri="{BB962C8B-B14F-4D97-AF65-F5344CB8AC3E}">
        <p14:creationId xmlns:p14="http://schemas.microsoft.com/office/powerpoint/2010/main" val="1849957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Before you receive the rough draft – </a:t>
            </a:r>
          </a:p>
          <a:p>
            <a:endParaRPr lang="en-US" baseline="0" dirty="0" smtClean="0"/>
          </a:p>
          <a:p>
            <a:r>
              <a:rPr lang="en-US" baseline="0" dirty="0" smtClean="0"/>
              <a:t>Weaknesses/Problems found in post audit review may result in expanded selection</a:t>
            </a:r>
          </a:p>
          <a:p>
            <a:endParaRPr lang="en-US" baseline="0" dirty="0" smtClean="0"/>
          </a:p>
          <a:p>
            <a:r>
              <a:rPr lang="en-US" baseline="0" dirty="0" smtClean="0"/>
              <a:t>Departments should remove problems on their own, not wait for OSP to do so, this is a collaborative effort</a:t>
            </a:r>
            <a:endParaRPr lang="en-US" dirty="0" smtClean="0"/>
          </a:p>
        </p:txBody>
      </p:sp>
      <p:sp>
        <p:nvSpPr>
          <p:cNvPr id="4" name="Slide Number Placeholder 3"/>
          <p:cNvSpPr>
            <a:spLocks noGrp="1"/>
          </p:cNvSpPr>
          <p:nvPr>
            <p:ph type="sldNum" sz="quarter" idx="10"/>
          </p:nvPr>
        </p:nvSpPr>
        <p:spPr/>
        <p:txBody>
          <a:bodyPr/>
          <a:lstStyle/>
          <a:p>
            <a:fld id="{F0418498-5444-48C8-B84C-35E1D3532CAE}" type="slidenum">
              <a:rPr lang="en-US" smtClean="0"/>
              <a:pPr/>
              <a:t>17</a:t>
            </a:fld>
            <a:endParaRPr lang="en-US"/>
          </a:p>
        </p:txBody>
      </p:sp>
    </p:spTree>
    <p:extLst>
      <p:ext uri="{BB962C8B-B14F-4D97-AF65-F5344CB8AC3E}">
        <p14:creationId xmlns:p14="http://schemas.microsoft.com/office/powerpoint/2010/main" val="3841195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IDC</a:t>
            </a:r>
            <a:r>
              <a:rPr lang="en-US" baseline="0" dirty="0" smtClean="0"/>
              <a:t> occurs at OSP level but department should understand and review figures – should have occurring during the life of award – shared responsibility</a:t>
            </a:r>
          </a:p>
          <a:p>
            <a:endParaRPr lang="en-US" baseline="0" dirty="0" smtClean="0"/>
          </a:p>
          <a:p>
            <a:r>
              <a:rPr lang="en-US" baseline="0" dirty="0" smtClean="0"/>
              <a:t>Key Personnel – may require time and effort and/or committed cost sharing certification (handout).</a:t>
            </a:r>
          </a:p>
          <a:p>
            <a:r>
              <a:rPr lang="en-US" baseline="0" dirty="0" smtClean="0"/>
              <a:t>	</a:t>
            </a:r>
          </a:p>
          <a:p>
            <a:r>
              <a:rPr lang="en-US" dirty="0" err="1" smtClean="0"/>
              <a:t>Dept</a:t>
            </a:r>
            <a:r>
              <a:rPr lang="en-US" dirty="0" smtClean="0"/>
              <a:t> will need to provide the </a:t>
            </a:r>
            <a:r>
              <a:rPr lang="en-US" baseline="0" dirty="0" smtClean="0"/>
              <a:t>purchase order change form to Purchasing and/or </a:t>
            </a:r>
            <a:r>
              <a:rPr lang="en-US" baseline="0" dirty="0" err="1" smtClean="0"/>
              <a:t>subaward</a:t>
            </a:r>
            <a:r>
              <a:rPr lang="en-US" baseline="0" dirty="0" smtClean="0"/>
              <a:t> closeout certification to OSP</a:t>
            </a:r>
          </a:p>
        </p:txBody>
      </p:sp>
      <p:sp>
        <p:nvSpPr>
          <p:cNvPr id="4" name="Slide Number Placeholder 3"/>
          <p:cNvSpPr>
            <a:spLocks noGrp="1"/>
          </p:cNvSpPr>
          <p:nvPr>
            <p:ph type="sldNum" sz="quarter" idx="10"/>
          </p:nvPr>
        </p:nvSpPr>
        <p:spPr/>
        <p:txBody>
          <a:bodyPr/>
          <a:lstStyle/>
          <a:p>
            <a:fld id="{F0418498-5444-48C8-B84C-35E1D3532CAE}" type="slidenum">
              <a:rPr lang="en-US" smtClean="0"/>
              <a:pPr/>
              <a:t>18</a:t>
            </a:fld>
            <a:endParaRPr lang="en-US"/>
          </a:p>
        </p:txBody>
      </p:sp>
    </p:spTree>
    <p:extLst>
      <p:ext uri="{BB962C8B-B14F-4D97-AF65-F5344CB8AC3E}">
        <p14:creationId xmlns:p14="http://schemas.microsoft.com/office/powerpoint/2010/main" val="790490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you are aware that an award is continuing, please notify your grant/contract accountant right away. Knowing this information upfront will help streamline the closeout process for us and alleviate some extra workload.</a:t>
            </a:r>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19</a:t>
            </a:fld>
            <a:endParaRPr lang="en-US"/>
          </a:p>
        </p:txBody>
      </p:sp>
    </p:spTree>
    <p:extLst>
      <p:ext uri="{BB962C8B-B14F-4D97-AF65-F5344CB8AC3E}">
        <p14:creationId xmlns:p14="http://schemas.microsoft.com/office/powerpoint/2010/main" val="2062930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Important to note – Report includes expenses</a:t>
            </a:r>
            <a:r>
              <a:rPr lang="en-US" baseline="0" dirty="0" smtClean="0"/>
              <a:t> as of a period of time, does not include everything.</a:t>
            </a:r>
            <a:endParaRPr lang="en-US" dirty="0"/>
          </a:p>
        </p:txBody>
      </p:sp>
      <p:sp>
        <p:nvSpPr>
          <p:cNvPr id="4" name="Slide Number Placeholder 3"/>
          <p:cNvSpPr>
            <a:spLocks noGrp="1"/>
          </p:cNvSpPr>
          <p:nvPr>
            <p:ph type="sldNum" sz="quarter" idx="10"/>
          </p:nvPr>
        </p:nvSpPr>
        <p:spPr/>
        <p:txBody>
          <a:bodyPr/>
          <a:lstStyle/>
          <a:p>
            <a:fld id="{3A952819-5EEE-4E8F-9AF7-1998E9D59845}" type="slidenum">
              <a:rPr lang="en-US" smtClean="0"/>
              <a:pPr/>
              <a:t>20</a:t>
            </a:fld>
            <a:endParaRPr lang="en-US"/>
          </a:p>
        </p:txBody>
      </p:sp>
    </p:spTree>
    <p:extLst>
      <p:ext uri="{BB962C8B-B14F-4D97-AF65-F5344CB8AC3E}">
        <p14:creationId xmlns:p14="http://schemas.microsoft.com/office/powerpoint/2010/main" val="1527264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US" dirty="0" smtClean="0"/>
              <a:t>Process PAA – include in rough draft report. $1,000 payroll plus 30.70% fringe</a:t>
            </a:r>
            <a:r>
              <a:rPr lang="en-US" baseline="0" dirty="0" smtClean="0"/>
              <a:t> (plus F&amp;A)</a:t>
            </a:r>
          </a:p>
          <a:p>
            <a:pPr marL="228600" indent="-228600">
              <a:buAutoNum type="arabicParenR"/>
            </a:pPr>
            <a:r>
              <a:rPr lang="en-US" baseline="0" dirty="0" smtClean="0"/>
              <a:t>Amazon lab supply cost $200. Must include supporting documentation – invoice and justification (plus F&amp;A)</a:t>
            </a:r>
          </a:p>
          <a:p>
            <a:pPr marL="228600" indent="-228600">
              <a:buAutoNum type="arabicParenR"/>
            </a:pPr>
            <a:endParaRPr lang="en-US" baseline="0" dirty="0" smtClean="0"/>
          </a:p>
          <a:p>
            <a:pPr marL="0" indent="0">
              <a:buNone/>
            </a:pPr>
            <a:r>
              <a:rPr lang="en-US" baseline="0" dirty="0" smtClean="0"/>
              <a:t>*mention that a comment in the adjustment column must be added</a:t>
            </a:r>
          </a:p>
          <a:p>
            <a:pPr marL="228600" indent="-228600">
              <a:buAutoNum type="arabicParenR"/>
            </a:pPr>
            <a:endParaRPr lang="en-US" baseline="0" dirty="0" smtClean="0"/>
          </a:p>
          <a:p>
            <a:pPr marL="228600" indent="-228600">
              <a:buAutoNum type="arabicParenR"/>
            </a:pPr>
            <a:endParaRPr lang="en-US" dirty="0" smtClean="0"/>
          </a:p>
          <a:p>
            <a:pPr marL="228600" indent="-228600">
              <a:buAutoNum type="arabicParenR"/>
            </a:pPr>
            <a:endParaRPr lang="en-US" dirty="0" smtClean="0"/>
          </a:p>
          <a:p>
            <a:r>
              <a:rPr lang="en-US" dirty="0" smtClean="0"/>
              <a:t>Grant write-off – adjustment</a:t>
            </a:r>
            <a:r>
              <a:rPr lang="en-US" baseline="0" dirty="0" smtClean="0"/>
              <a:t>s to remove costs should only reference through the end date of this award. Expenses that hit after the end date of the award that need to be removed from the account should still be removed, however, should not be included on this report.  </a:t>
            </a:r>
            <a:endParaRPr lang="en-US" dirty="0"/>
          </a:p>
        </p:txBody>
      </p:sp>
      <p:sp>
        <p:nvSpPr>
          <p:cNvPr id="4" name="Slide Number Placeholder 3"/>
          <p:cNvSpPr>
            <a:spLocks noGrp="1"/>
          </p:cNvSpPr>
          <p:nvPr>
            <p:ph type="sldNum" sz="quarter" idx="10"/>
          </p:nvPr>
        </p:nvSpPr>
        <p:spPr/>
        <p:txBody>
          <a:bodyPr/>
          <a:lstStyle/>
          <a:p>
            <a:fld id="{3A952819-5EEE-4E8F-9AF7-1998E9D59845}" type="slidenum">
              <a:rPr lang="en-US" smtClean="0"/>
              <a:pPr/>
              <a:t>21</a:t>
            </a:fld>
            <a:endParaRPr lang="en-US"/>
          </a:p>
        </p:txBody>
      </p:sp>
    </p:spTree>
    <p:extLst>
      <p:ext uri="{BB962C8B-B14F-4D97-AF65-F5344CB8AC3E}">
        <p14:creationId xmlns:p14="http://schemas.microsoft.com/office/powerpoint/2010/main" val="122581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Example of o/s obligation</a:t>
            </a:r>
            <a:r>
              <a:rPr lang="en-US" baseline="0" dirty="0" smtClean="0"/>
              <a:t> - </a:t>
            </a:r>
            <a:r>
              <a:rPr lang="en-US" dirty="0" smtClean="0"/>
              <a:t>Subcontractor Payments </a:t>
            </a:r>
          </a:p>
          <a:p>
            <a:endParaRPr lang="en-US" dirty="0"/>
          </a:p>
        </p:txBody>
      </p:sp>
      <p:sp>
        <p:nvSpPr>
          <p:cNvPr id="4" name="Slide Number Placeholder 3"/>
          <p:cNvSpPr>
            <a:spLocks noGrp="1"/>
          </p:cNvSpPr>
          <p:nvPr>
            <p:ph type="sldNum" sz="quarter" idx="10"/>
          </p:nvPr>
        </p:nvSpPr>
        <p:spPr/>
        <p:txBody>
          <a:bodyPr/>
          <a:lstStyle/>
          <a:p>
            <a:fld id="{3A952819-5EEE-4E8F-9AF7-1998E9D5984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188725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of the award – how does</a:t>
            </a:r>
            <a:r>
              <a:rPr lang="en-US" baseline="0" dirty="0" smtClean="0"/>
              <a:t> this directly benefit the award that recently expired? </a:t>
            </a:r>
          </a:p>
          <a:p>
            <a:r>
              <a:rPr lang="en-US" baseline="0" dirty="0" smtClean="0"/>
              <a:t>Although the computer for the grad RA would benefit future endeavors and enhance continued research from this project – this purchase would be considered a shared benefit for the grad RA and PI’s future research projects and not specifically for the award that just ended.</a:t>
            </a:r>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22</a:t>
            </a:fld>
            <a:endParaRPr lang="en-US"/>
          </a:p>
        </p:txBody>
      </p:sp>
    </p:spTree>
    <p:extLst>
      <p:ext uri="{BB962C8B-B14F-4D97-AF65-F5344CB8AC3E}">
        <p14:creationId xmlns:p14="http://schemas.microsoft.com/office/powerpoint/2010/main" val="2166279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Play the role of the post award accountant</a:t>
            </a:r>
          </a:p>
          <a:p>
            <a:endParaRPr lang="en-US" dirty="0" smtClean="0"/>
          </a:p>
          <a:p>
            <a:r>
              <a:rPr lang="en-US" dirty="0" smtClean="0"/>
              <a:t>PLEASE PUT DETAIL TESTING ITEMS BACKUP IN ORDER FOR EASE OF REVIEW</a:t>
            </a:r>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24</a:t>
            </a:fld>
            <a:endParaRPr lang="en-US"/>
          </a:p>
        </p:txBody>
      </p:sp>
    </p:spTree>
    <p:extLst>
      <p:ext uri="{BB962C8B-B14F-4D97-AF65-F5344CB8AC3E}">
        <p14:creationId xmlns:p14="http://schemas.microsoft.com/office/powerpoint/2010/main" val="3937563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r>
              <a:rPr lang="en-US" dirty="0" smtClean="0"/>
              <a:t>COEUS Post Award Status Report</a:t>
            </a:r>
          </a:p>
          <a:p>
            <a:pPr eaLnBrk="1" hangingPunct="1"/>
            <a:endParaRPr lang="en-US" dirty="0" smtClean="0"/>
          </a:p>
          <a:p>
            <a:pPr eaLnBrk="1" hangingPunct="1"/>
            <a:r>
              <a:rPr lang="en-US" dirty="0" smtClean="0"/>
              <a:t>There was a case where one PI did not submit his final report to the sponsor. A different</a:t>
            </a:r>
            <a:r>
              <a:rPr lang="en-US" baseline="0" dirty="0" smtClean="0"/>
              <a:t> PI was about to be awarded a grant from the same sponsor. The sponsor would not release the funds until the other PI submitted his report.</a:t>
            </a:r>
          </a:p>
          <a:p>
            <a:pPr eaLnBrk="1" hangingPunct="1"/>
            <a:endParaRPr lang="en-US" baseline="0" dirty="0" smtClean="0"/>
          </a:p>
          <a:p>
            <a:pPr eaLnBrk="1" hangingPunct="1"/>
            <a:r>
              <a:rPr lang="en-US" baseline="0" dirty="0" smtClean="0"/>
              <a:t>We have to ensure that all deliverables have been met before we can close an account.</a:t>
            </a:r>
          </a:p>
          <a:p>
            <a:pPr eaLnBrk="1" hangingPunct="1"/>
            <a:endParaRPr lang="en-US"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Dept</a:t>
            </a:r>
            <a:r>
              <a:rPr lang="en-US" baseline="0" dirty="0" smtClean="0"/>
              <a:t> admin can’t comment on scientific progress but can be major aids in facilitating the delivery of the final programmatic report.</a:t>
            </a:r>
            <a:endParaRPr lang="en-US" dirty="0" smtClean="0"/>
          </a:p>
          <a:p>
            <a:pPr eaLnBrk="1" hangingPunct="1"/>
            <a:endParaRPr lang="en-US" dirty="0" smtClean="0"/>
          </a:p>
        </p:txBody>
      </p:sp>
    </p:spTree>
    <p:extLst>
      <p:ext uri="{BB962C8B-B14F-4D97-AF65-F5344CB8AC3E}">
        <p14:creationId xmlns:p14="http://schemas.microsoft.com/office/powerpoint/2010/main" val="408794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fact that funds remain at the expiration of the grant is not, in itself, sufficient justification for an extension without additional funds.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Discuss this with</a:t>
            </a:r>
            <a:r>
              <a:rPr lang="en-US" baseline="0" dirty="0" smtClean="0"/>
              <a:t> your PI at least 90 days prior to the end of the award.</a:t>
            </a:r>
            <a:endParaRPr lang="en-US" dirty="0" smtClean="0"/>
          </a:p>
          <a:p>
            <a:pPr eaLnBrk="1" hangingPunct="1"/>
            <a:endParaRPr lang="en-US" dirty="0" smtClean="0"/>
          </a:p>
        </p:txBody>
      </p:sp>
    </p:spTree>
    <p:extLst>
      <p:ext uri="{BB962C8B-B14F-4D97-AF65-F5344CB8AC3E}">
        <p14:creationId xmlns:p14="http://schemas.microsoft.com/office/powerpoint/2010/main" val="175815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65541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8259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9769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EF2D34-2FE9-4BE3-8609-D9C3E7895510}" type="slidenum">
              <a:rPr lang="en-US"/>
              <a:pPr/>
              <a:t>7</a:t>
            </a:fld>
            <a:endParaRPr lang="en-US"/>
          </a:p>
        </p:txBody>
      </p:sp>
      <p:sp>
        <p:nvSpPr>
          <p:cNvPr id="5121" name="Rectangle 1"/>
          <p:cNvSpPr>
            <a:spLocks noGrp="1" noRot="1" noChangeAspect="1" noChangeArrowheads="1"/>
          </p:cNvSpPr>
          <p:nvPr>
            <p:ph type="sldImg"/>
          </p:nvPr>
        </p:nvSpPr>
        <p:spPr>
          <a:ln/>
        </p:spPr>
      </p:sp>
      <p:sp>
        <p:nvSpPr>
          <p:cNvPr id="5122" name="Rectangle 2"/>
          <p:cNvSpPr>
            <a:spLocks noGrp="1" noChangeArrowheads="1"/>
          </p:cNvSpPr>
          <p:nvPr>
            <p:ph type="body" idx="1"/>
          </p:nvPr>
        </p:nvSpPr>
        <p:spPr/>
        <p:txBody>
          <a:bodyPr lIns="0" tIns="0" rIns="0" bIns="0"/>
          <a:lstStyle/>
          <a:p>
            <a:pPr>
              <a:lnSpc>
                <a:spcPct val="95000"/>
              </a:lnSpc>
              <a:spcBef>
                <a:spcPct val="0"/>
              </a:spcBef>
            </a:pPr>
            <a:endParaRPr lang="en-US" sz="1600" dirty="0">
              <a:solidFill>
                <a:srgbClr val="000000"/>
              </a:solidFill>
              <a:latin typeface="Arial" pitchFamily="34" charset="0"/>
            </a:endParaRPr>
          </a:p>
        </p:txBody>
      </p:sp>
    </p:spTree>
    <p:extLst>
      <p:ext uri="{BB962C8B-B14F-4D97-AF65-F5344CB8AC3E}">
        <p14:creationId xmlns:p14="http://schemas.microsoft.com/office/powerpoint/2010/main" val="249275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be focusing on the final financial reporting in this session.</a:t>
            </a:r>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8</a:t>
            </a:fld>
            <a:endParaRPr lang="en-US"/>
          </a:p>
        </p:txBody>
      </p:sp>
    </p:spTree>
    <p:extLst>
      <p:ext uri="{BB962C8B-B14F-4D97-AF65-F5344CB8AC3E}">
        <p14:creationId xmlns:p14="http://schemas.microsoft.com/office/powerpoint/2010/main" val="982725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418498-5444-48C8-B84C-35E1D3532CAE}" type="slidenum">
              <a:rPr lang="en-US" smtClean="0"/>
              <a:pPr/>
              <a:t>10</a:t>
            </a:fld>
            <a:endParaRPr lang="en-US"/>
          </a:p>
        </p:txBody>
      </p:sp>
    </p:spTree>
    <p:extLst>
      <p:ext uri="{BB962C8B-B14F-4D97-AF65-F5344CB8AC3E}">
        <p14:creationId xmlns:p14="http://schemas.microsoft.com/office/powerpoint/2010/main" val="92649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6634480"/>
            <a:ext cx="10160000" cy="98552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0" name="Rectangle 9"/>
          <p:cNvSpPr/>
          <p:nvPr/>
        </p:nvSpPr>
        <p:spPr>
          <a:xfrm>
            <a:off x="-10160" y="6725920"/>
            <a:ext cx="2499360" cy="79248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1" name="Rectangle 10"/>
          <p:cNvSpPr/>
          <p:nvPr/>
        </p:nvSpPr>
        <p:spPr>
          <a:xfrm>
            <a:off x="2621280" y="6715760"/>
            <a:ext cx="7538720" cy="79248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8" name="Title 7"/>
          <p:cNvSpPr>
            <a:spLocks noGrp="1"/>
          </p:cNvSpPr>
          <p:nvPr>
            <p:ph type="ctrTitle"/>
          </p:nvPr>
        </p:nvSpPr>
        <p:spPr>
          <a:xfrm>
            <a:off x="2624667" y="4487333"/>
            <a:ext cx="7196667" cy="20320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624667" y="6722263"/>
            <a:ext cx="7450667" cy="762000"/>
          </a:xfrm>
        </p:spPr>
        <p:txBody>
          <a:bodyPr anchor="ctr">
            <a:normAutofit/>
          </a:bodyPr>
          <a:lstStyle>
            <a:lvl1pPr marL="0" indent="0" algn="l">
              <a:buNone/>
              <a:defRPr sz="2900">
                <a:solidFill>
                  <a:srgbClr val="FFFFFF"/>
                </a:solidFill>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4667" y="6742999"/>
            <a:ext cx="2286000" cy="762000"/>
          </a:xfrm>
        </p:spPr>
        <p:txBody>
          <a:bodyPr>
            <a:noAutofit/>
          </a:bodyPr>
          <a:lstStyle>
            <a:lvl1pPr algn="ctr">
              <a:defRPr sz="2200">
                <a:solidFill>
                  <a:srgbClr val="FFFFFF"/>
                </a:solidFill>
              </a:defRPr>
            </a:lvl1pPr>
          </a:lstStyle>
          <a:p>
            <a:endParaRPr lang="en-US"/>
          </a:p>
        </p:txBody>
      </p:sp>
      <p:sp>
        <p:nvSpPr>
          <p:cNvPr id="17" name="Footer Placeholder 16"/>
          <p:cNvSpPr>
            <a:spLocks noGrp="1"/>
          </p:cNvSpPr>
          <p:nvPr>
            <p:ph type="ftr" sz="quarter" idx="11"/>
          </p:nvPr>
        </p:nvSpPr>
        <p:spPr>
          <a:xfrm>
            <a:off x="2317104" y="262821"/>
            <a:ext cx="6519333" cy="405694"/>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890000" y="254000"/>
            <a:ext cx="931333" cy="423333"/>
          </a:xfrm>
        </p:spPr>
        <p:txBody>
          <a:bodyPr/>
          <a:lstStyle>
            <a:lvl1pPr>
              <a:defRPr>
                <a:solidFill>
                  <a:schemeClr val="tx2"/>
                </a:solidFill>
              </a:defRPr>
            </a:lvl1pPr>
          </a:lstStyle>
          <a:p>
            <a:fld id="{65AAACAA-7935-4716-9AB6-D5BEE368B65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E77D92-A917-4131-8C77-2F6A931AE5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1333" y="677334"/>
            <a:ext cx="2286000" cy="612951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8000" y="677333"/>
            <a:ext cx="6180667" cy="612951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7281334" y="6942670"/>
            <a:ext cx="2455333" cy="405694"/>
          </a:xfrm>
        </p:spPr>
        <p:txBody>
          <a:bodyPr/>
          <a:lstStyle/>
          <a:p>
            <a:endParaRPr lang="en-US"/>
          </a:p>
        </p:txBody>
      </p:sp>
      <p:sp>
        <p:nvSpPr>
          <p:cNvPr id="5" name="Footer Placeholder 4"/>
          <p:cNvSpPr>
            <a:spLocks noGrp="1"/>
          </p:cNvSpPr>
          <p:nvPr>
            <p:ph type="ftr" sz="quarter" idx="11"/>
          </p:nvPr>
        </p:nvSpPr>
        <p:spPr>
          <a:xfrm>
            <a:off x="508002" y="6942453"/>
            <a:ext cx="6192759" cy="405694"/>
          </a:xfrm>
        </p:spPr>
        <p:txBody>
          <a:bodyPr/>
          <a:lstStyle/>
          <a:p>
            <a:endParaRPr lang="en-US"/>
          </a:p>
        </p:txBody>
      </p:sp>
      <p:sp>
        <p:nvSpPr>
          <p:cNvPr id="7" name="Rectangle 6"/>
          <p:cNvSpPr/>
          <p:nvPr/>
        </p:nvSpPr>
        <p:spPr bwMode="white">
          <a:xfrm>
            <a:off x="6773687" y="0"/>
            <a:ext cx="355600" cy="7620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8" name="Rectangle 7"/>
          <p:cNvSpPr/>
          <p:nvPr/>
        </p:nvSpPr>
        <p:spPr>
          <a:xfrm>
            <a:off x="6824487" y="677333"/>
            <a:ext cx="254000" cy="6942667"/>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9" name="Rectangle 8"/>
          <p:cNvSpPr/>
          <p:nvPr/>
        </p:nvSpPr>
        <p:spPr>
          <a:xfrm>
            <a:off x="6824487" y="0"/>
            <a:ext cx="254000" cy="592667"/>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6655153" y="160513"/>
            <a:ext cx="592667" cy="271640"/>
          </a:xfrm>
        </p:spPr>
        <p:txBody>
          <a:bodyPr/>
          <a:lstStyle/>
          <a:p>
            <a:fld id="{48EA0162-6B8A-4364-83A4-4DAC6382C1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0720" y="254000"/>
            <a:ext cx="9059333" cy="1100667"/>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363D9B9-831F-47A1-89FE-4B695F6EBBF7}" type="slidenum">
              <a:rPr lang="en-US" smtClean="0"/>
              <a:pPr/>
              <a:t>‹#›</a:t>
            </a:fld>
            <a:endParaRPr lang="en-US"/>
          </a:p>
        </p:txBody>
      </p:sp>
      <p:sp>
        <p:nvSpPr>
          <p:cNvPr id="8" name="Content Placeholder 7"/>
          <p:cNvSpPr>
            <a:spLocks noGrp="1"/>
          </p:cNvSpPr>
          <p:nvPr>
            <p:ph sz="quarter" idx="1"/>
          </p:nvPr>
        </p:nvSpPr>
        <p:spPr>
          <a:xfrm>
            <a:off x="680720" y="1778000"/>
            <a:ext cx="9059333" cy="49953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1" y="3048000"/>
            <a:ext cx="7914570" cy="1859139"/>
          </a:xfrm>
        </p:spPr>
        <p:txBody>
          <a:bodyPr anchor="t"/>
          <a:lstStyle>
            <a:lvl1pPr marL="0" indent="0">
              <a:buNone/>
              <a:defRPr sz="3100">
                <a:solidFill>
                  <a:schemeClr val="tx2"/>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693333"/>
            <a:ext cx="10160000" cy="1270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8" name="Rectangle 7"/>
          <p:cNvSpPr/>
          <p:nvPr/>
        </p:nvSpPr>
        <p:spPr>
          <a:xfrm>
            <a:off x="0" y="1778000"/>
            <a:ext cx="1439333" cy="110066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9" name="Rectangle 8"/>
          <p:cNvSpPr/>
          <p:nvPr/>
        </p:nvSpPr>
        <p:spPr>
          <a:xfrm>
            <a:off x="1524000" y="1778000"/>
            <a:ext cx="8636000" cy="110066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 name="Title 1"/>
          <p:cNvSpPr>
            <a:spLocks noGrp="1"/>
          </p:cNvSpPr>
          <p:nvPr>
            <p:ph type="title"/>
          </p:nvPr>
        </p:nvSpPr>
        <p:spPr>
          <a:xfrm>
            <a:off x="1524000" y="1778000"/>
            <a:ext cx="8466667" cy="1100667"/>
          </a:xfrm>
        </p:spPr>
        <p:txBody>
          <a:bodyPr/>
          <a:lstStyle>
            <a:lvl1pPr algn="l">
              <a:buNone/>
              <a:defRPr sz="49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947333"/>
            <a:ext cx="1439333" cy="779640"/>
          </a:xfrm>
        </p:spPr>
        <p:txBody>
          <a:bodyPr>
            <a:noAutofit/>
          </a:bodyPr>
          <a:lstStyle>
            <a:lvl1pPr>
              <a:defRPr sz="2700">
                <a:solidFill>
                  <a:srgbClr val="FFFFFF"/>
                </a:solidFill>
              </a:defRPr>
            </a:lvl1pPr>
          </a:lstStyle>
          <a:p>
            <a:fld id="{9CB74FCB-C426-4EB0-9F37-F2F3D038DF4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77333" y="1766186"/>
            <a:ext cx="4318000" cy="508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383223" y="1766186"/>
            <a:ext cx="4318000" cy="5080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75A7CF97-4D9D-4FEF-948F-EB492B94CAC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2667" y="303389"/>
            <a:ext cx="9059333" cy="966611"/>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77333" y="2709334"/>
            <a:ext cx="4318000" cy="39793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334000" y="2709334"/>
            <a:ext cx="4318000" cy="3979333"/>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50BEB16F-54FF-4139-B27F-D6D842929F5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77333" y="1947333"/>
            <a:ext cx="4318000" cy="711200"/>
          </a:xfrm>
          <a:solidFill>
            <a:schemeClr val="accent2"/>
          </a:solidFill>
        </p:spPr>
        <p:txBody>
          <a:bodyPr rtlCol="0" anchor="ctr"/>
          <a:lstStyle>
            <a:lvl1pPr marL="0" indent="0">
              <a:buFontTx/>
              <a:buNone/>
              <a:defRPr sz="22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5334000" y="1947333"/>
            <a:ext cx="4318000" cy="711200"/>
          </a:xfrm>
          <a:solidFill>
            <a:schemeClr val="accent4"/>
          </a:solidFill>
        </p:spPr>
        <p:txBody>
          <a:bodyPr rtlCol="0" anchor="ctr"/>
          <a:lstStyle>
            <a:lvl1pPr marL="0" indent="0">
              <a:buFontTx/>
              <a:buNone/>
              <a:defRPr sz="22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849460A-85E8-4363-9746-229D6EDE9A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942667"/>
            <a:ext cx="592667" cy="423333"/>
          </a:xfrm>
        </p:spPr>
        <p:txBody>
          <a:bodyPr/>
          <a:lstStyle>
            <a:lvl1pPr>
              <a:defRPr>
                <a:solidFill>
                  <a:schemeClr val="tx2"/>
                </a:solidFill>
              </a:defRPr>
            </a:lvl1pPr>
          </a:lstStyle>
          <a:p>
            <a:fld id="{B1BBFF09-7763-4127-9F01-0D1D372A99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3" y="303389"/>
            <a:ext cx="8974667" cy="966611"/>
          </a:xfrm>
        </p:spPr>
        <p:txBody>
          <a:bodyPr anchor="ctr"/>
          <a:lstStyle>
            <a:lvl1pPr algn="l">
              <a:buNone/>
              <a:defRPr sz="49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60483A5-503E-4492-A837-DE8778BE4E92}" type="slidenum">
              <a:rPr lang="en-US" smtClean="0"/>
              <a:pPr/>
              <a:t>‹#›</a:t>
            </a:fld>
            <a:endParaRPr lang="en-US"/>
          </a:p>
        </p:txBody>
      </p:sp>
      <p:sp>
        <p:nvSpPr>
          <p:cNvPr id="3" name="Text Placeholder 2"/>
          <p:cNvSpPr>
            <a:spLocks noGrp="1"/>
          </p:cNvSpPr>
          <p:nvPr>
            <p:ph type="body" idx="2"/>
          </p:nvPr>
        </p:nvSpPr>
        <p:spPr>
          <a:xfrm>
            <a:off x="677333" y="1947333"/>
            <a:ext cx="1778000" cy="48260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52398" tIns="203198" rIns="152398" bIns="101599"/>
          <a:lstStyle>
            <a:lvl1pPr marL="0" indent="0">
              <a:spcAft>
                <a:spcPts val="1111"/>
              </a:spcAft>
              <a:buNone/>
              <a:defRPr sz="2000"/>
            </a:lvl1pPr>
            <a:lvl2pPr>
              <a:buNone/>
              <a:defRPr sz="13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624667" y="1947333"/>
            <a:ext cx="7112000" cy="491066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78000" y="6096000"/>
            <a:ext cx="8128000" cy="762000"/>
          </a:xfrm>
        </p:spPr>
        <p:txBody>
          <a:bodyPr/>
          <a:lstStyle>
            <a:lvl1pPr marL="0" indent="0">
              <a:buFontTx/>
              <a:buNone/>
              <a:defRPr sz="1900"/>
            </a:lvl1pPr>
            <a:lvl2pPr>
              <a:buFontTx/>
              <a:buNone/>
              <a:defRPr sz="1300"/>
            </a:lvl2pPr>
            <a:lvl3pPr>
              <a:buFontTx/>
              <a:buNone/>
              <a:defRPr sz="1100"/>
            </a:lvl3pPr>
            <a:lvl4pPr>
              <a:buFontTx/>
              <a:buNone/>
              <a:defRPr sz="1000"/>
            </a:lvl4pPr>
            <a:lvl5pPr>
              <a:buFontTx/>
              <a:buNone/>
              <a:defRPr sz="1000"/>
            </a:lvl5pPr>
          </a:lstStyle>
          <a:p>
            <a:pPr lvl="0" eaLnBrk="1" latinLnBrk="0" hangingPunct="1"/>
            <a:r>
              <a:rPr kumimoji="0" lang="en-US" smtClean="0"/>
              <a:t>Click to edit Master text styles</a:t>
            </a:r>
          </a:p>
        </p:txBody>
      </p:sp>
      <p:sp>
        <p:nvSpPr>
          <p:cNvPr id="8" name="Rectangle 7"/>
          <p:cNvSpPr/>
          <p:nvPr/>
        </p:nvSpPr>
        <p:spPr bwMode="white">
          <a:xfrm>
            <a:off x="-10160" y="5080000"/>
            <a:ext cx="10160000" cy="98552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9" name="Rectangle 8"/>
          <p:cNvSpPr/>
          <p:nvPr/>
        </p:nvSpPr>
        <p:spPr>
          <a:xfrm>
            <a:off x="-10160" y="5181600"/>
            <a:ext cx="1625600" cy="79248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0" name="Rectangle 9"/>
          <p:cNvSpPr/>
          <p:nvPr/>
        </p:nvSpPr>
        <p:spPr>
          <a:xfrm>
            <a:off x="1717040" y="5171440"/>
            <a:ext cx="8442960" cy="79248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 name="Title 1"/>
          <p:cNvSpPr>
            <a:spLocks noGrp="1"/>
          </p:cNvSpPr>
          <p:nvPr>
            <p:ph type="title"/>
          </p:nvPr>
        </p:nvSpPr>
        <p:spPr>
          <a:xfrm>
            <a:off x="1778000" y="5164667"/>
            <a:ext cx="8128000" cy="762000"/>
          </a:xfrm>
        </p:spPr>
        <p:txBody>
          <a:bodyPr anchor="ctr"/>
          <a:lstStyle>
            <a:lvl1pPr algn="l">
              <a:buNone/>
              <a:defRPr sz="31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608667" y="0"/>
            <a:ext cx="111760" cy="763016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12" name="Date Placeholder 11"/>
          <p:cNvSpPr>
            <a:spLocks noGrp="1"/>
          </p:cNvSpPr>
          <p:nvPr>
            <p:ph type="dt" sz="half" idx="10"/>
          </p:nvPr>
        </p:nvSpPr>
        <p:spPr>
          <a:xfrm>
            <a:off x="6942667" y="6942667"/>
            <a:ext cx="2963333" cy="405694"/>
          </a:xfrm>
        </p:spPr>
        <p:txBody>
          <a:bodyPr rtlCol="0"/>
          <a:lstStyle/>
          <a:p>
            <a:endParaRPr lang="en-US"/>
          </a:p>
        </p:txBody>
      </p:sp>
      <p:sp>
        <p:nvSpPr>
          <p:cNvPr id="13" name="Slide Number Placeholder 12"/>
          <p:cNvSpPr>
            <a:spLocks noGrp="1"/>
          </p:cNvSpPr>
          <p:nvPr>
            <p:ph type="sldNum" sz="quarter" idx="11"/>
          </p:nvPr>
        </p:nvSpPr>
        <p:spPr>
          <a:xfrm>
            <a:off x="0" y="5185832"/>
            <a:ext cx="1608667" cy="737309"/>
          </a:xfrm>
        </p:spPr>
        <p:txBody>
          <a:bodyPr rtlCol="0"/>
          <a:lstStyle>
            <a:lvl1pPr>
              <a:defRPr sz="3100"/>
            </a:lvl1pPr>
          </a:lstStyle>
          <a:p>
            <a:fld id="{87BD9131-B4FC-43FD-8DB1-8D0D7355F66A}" type="slidenum">
              <a:rPr lang="en-US" smtClean="0"/>
              <a:pPr/>
              <a:t>‹#›</a:t>
            </a:fld>
            <a:endParaRPr lang="en-US"/>
          </a:p>
        </p:txBody>
      </p:sp>
      <p:sp>
        <p:nvSpPr>
          <p:cNvPr id="14" name="Footer Placeholder 13"/>
          <p:cNvSpPr>
            <a:spLocks noGrp="1"/>
          </p:cNvSpPr>
          <p:nvPr>
            <p:ph type="ftr" sz="quarter" idx="12"/>
          </p:nvPr>
        </p:nvSpPr>
        <p:spPr>
          <a:xfrm>
            <a:off x="1778000" y="6942452"/>
            <a:ext cx="5080000" cy="405694"/>
          </a:xfrm>
        </p:spPr>
        <p:txBody>
          <a:bodyPr rtlCol="0"/>
          <a:lstStyle/>
          <a:p>
            <a:endParaRPr lang="en-US"/>
          </a:p>
        </p:txBody>
      </p:sp>
      <p:sp>
        <p:nvSpPr>
          <p:cNvPr id="3" name="Picture Placeholder 2"/>
          <p:cNvSpPr>
            <a:spLocks noGrp="1"/>
          </p:cNvSpPr>
          <p:nvPr>
            <p:ph type="pic" idx="1"/>
          </p:nvPr>
        </p:nvSpPr>
        <p:spPr>
          <a:xfrm>
            <a:off x="1733973" y="0"/>
            <a:ext cx="8426027" cy="5076613"/>
          </a:xfrm>
          <a:solidFill>
            <a:schemeClr val="accent1">
              <a:tint val="40000"/>
            </a:schemeClr>
          </a:solidFill>
          <a:ln>
            <a:noFill/>
          </a:ln>
        </p:spPr>
        <p:txBody>
          <a:bodyPr/>
          <a:lstStyle>
            <a:lvl1pPr marL="0" indent="0">
              <a:buNone/>
              <a:defRPr sz="36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77333" y="254000"/>
            <a:ext cx="9059333" cy="1100667"/>
          </a:xfrm>
          <a:prstGeom prst="rect">
            <a:avLst/>
          </a:prstGeom>
        </p:spPr>
        <p:txBody>
          <a:bodyPr vert="horz" lIns="101599" tIns="50799" rIns="101599" bIns="50799"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0720" y="1778000"/>
            <a:ext cx="9059333" cy="5029200"/>
          </a:xfrm>
          <a:prstGeom prst="rect">
            <a:avLst/>
          </a:prstGeom>
        </p:spPr>
        <p:txBody>
          <a:bodyPr vert="horz" lIns="101599" tIns="50799" rIns="101599" bIns="5079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773334" y="6942667"/>
            <a:ext cx="2963333" cy="405694"/>
          </a:xfrm>
          <a:prstGeom prst="rect">
            <a:avLst/>
          </a:prstGeom>
        </p:spPr>
        <p:txBody>
          <a:bodyPr vert="horz" lIns="101599" tIns="50799" rIns="101599" bIns="50799" anchor="ctr" anchorCtr="0"/>
          <a:lstStyle>
            <a:lvl1pPr algn="l" eaLnBrk="1" latinLnBrk="0" hangingPunct="1">
              <a:defRPr kumimoji="0" sz="1600">
                <a:solidFill>
                  <a:schemeClr val="tx2"/>
                </a:solidFill>
              </a:defRPr>
            </a:lvl1pPr>
          </a:lstStyle>
          <a:p>
            <a:endParaRPr lang="en-US"/>
          </a:p>
        </p:txBody>
      </p:sp>
      <p:sp>
        <p:nvSpPr>
          <p:cNvPr id="3" name="Footer Placeholder 2"/>
          <p:cNvSpPr>
            <a:spLocks noGrp="1"/>
          </p:cNvSpPr>
          <p:nvPr>
            <p:ph type="ftr" sz="quarter" idx="3"/>
          </p:nvPr>
        </p:nvSpPr>
        <p:spPr>
          <a:xfrm>
            <a:off x="677334" y="6942452"/>
            <a:ext cx="6023426" cy="405694"/>
          </a:xfrm>
          <a:prstGeom prst="rect">
            <a:avLst/>
          </a:prstGeom>
        </p:spPr>
        <p:txBody>
          <a:bodyPr vert="horz" lIns="101599" tIns="50799" rIns="101599" bIns="50799" anchor="ctr"/>
          <a:lstStyle>
            <a:lvl1pPr algn="r" eaLnBrk="1" latinLnBrk="0" hangingPunct="1">
              <a:defRPr kumimoji="0" sz="1600">
                <a:solidFill>
                  <a:schemeClr val="tx2"/>
                </a:solidFill>
              </a:defRPr>
            </a:lvl1pPr>
          </a:lstStyle>
          <a:p>
            <a:endParaRPr lang="en-US"/>
          </a:p>
        </p:txBody>
      </p:sp>
      <p:sp>
        <p:nvSpPr>
          <p:cNvPr id="7" name="Rectangle 6"/>
          <p:cNvSpPr/>
          <p:nvPr/>
        </p:nvSpPr>
        <p:spPr bwMode="white">
          <a:xfrm>
            <a:off x="0" y="1371600"/>
            <a:ext cx="10160000" cy="3556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8" name="Rectangle 7"/>
          <p:cNvSpPr/>
          <p:nvPr/>
        </p:nvSpPr>
        <p:spPr>
          <a:xfrm>
            <a:off x="0" y="1422400"/>
            <a:ext cx="592667" cy="2540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9" name="Rectangle 8"/>
          <p:cNvSpPr/>
          <p:nvPr/>
        </p:nvSpPr>
        <p:spPr>
          <a:xfrm>
            <a:off x="656167" y="1422400"/>
            <a:ext cx="9503833" cy="2540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101599" tIns="50799" rIns="101599" bIns="50799"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413580"/>
            <a:ext cx="592667" cy="271640"/>
          </a:xfrm>
          <a:prstGeom prst="rect">
            <a:avLst/>
          </a:prstGeom>
        </p:spPr>
        <p:txBody>
          <a:bodyPr vert="horz" lIns="101599" tIns="50799" rIns="101599" bIns="50799" anchor="ctr" anchorCtr="0">
            <a:normAutofit/>
          </a:bodyPr>
          <a:lstStyle>
            <a:lvl1pPr algn="ctr" eaLnBrk="1" latinLnBrk="0" hangingPunct="1">
              <a:defRPr kumimoji="0" sz="1600" b="1">
                <a:solidFill>
                  <a:srgbClr val="FFFFFF"/>
                </a:solidFill>
              </a:defRPr>
            </a:lvl1pPr>
          </a:lstStyle>
          <a:p>
            <a:fld id="{DD4AD3D4-7694-4075-88AB-B71F47B602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900" kern="1200">
          <a:solidFill>
            <a:schemeClr val="tx2"/>
          </a:solidFill>
          <a:latin typeface="+mj-lt"/>
          <a:ea typeface="+mj-ea"/>
          <a:cs typeface="+mj-cs"/>
        </a:defRPr>
      </a:lvl1pPr>
    </p:titleStyle>
    <p:bodyStyle>
      <a:lvl1pPr marL="355596" indent="-355596" algn="l" rtl="0" eaLnBrk="1" latinLnBrk="0" hangingPunct="1">
        <a:spcBef>
          <a:spcPts val="778"/>
        </a:spcBef>
        <a:buClr>
          <a:schemeClr val="accent2"/>
        </a:buClr>
        <a:buSzPct val="60000"/>
        <a:buFont typeface="Wingdings"/>
        <a:buChar char=""/>
        <a:defRPr kumimoji="0" sz="3200" kern="1200">
          <a:solidFill>
            <a:schemeClr val="tx1"/>
          </a:solidFill>
          <a:latin typeface="+mn-lt"/>
          <a:ea typeface="+mn-ea"/>
          <a:cs typeface="+mn-cs"/>
        </a:defRPr>
      </a:lvl1pPr>
      <a:lvl2pPr marL="711193" indent="-304797" algn="l" rtl="0" eaLnBrk="1" latinLnBrk="0" hangingPunct="1">
        <a:spcBef>
          <a:spcPts val="611"/>
        </a:spcBef>
        <a:buClr>
          <a:schemeClr val="accent1"/>
        </a:buClr>
        <a:buSzPct val="70000"/>
        <a:buFont typeface="Wingdings 2"/>
        <a:buChar char=""/>
        <a:defRPr kumimoji="0" sz="2900" kern="1200">
          <a:solidFill>
            <a:schemeClr val="tx1"/>
          </a:solidFill>
          <a:latin typeface="+mn-lt"/>
          <a:ea typeface="+mn-ea"/>
          <a:cs typeface="+mn-cs"/>
        </a:defRPr>
      </a:lvl2pPr>
      <a:lvl3pPr marL="1015990" indent="-253997" algn="l" rtl="0" eaLnBrk="1" latinLnBrk="0" hangingPunct="1">
        <a:spcBef>
          <a:spcPts val="556"/>
        </a:spcBef>
        <a:buClr>
          <a:schemeClr val="accent2"/>
        </a:buClr>
        <a:buSzPct val="75000"/>
        <a:buFont typeface="Wingdings"/>
        <a:buChar char=""/>
        <a:defRPr kumimoji="0" sz="2600" kern="1200">
          <a:solidFill>
            <a:schemeClr val="tx1"/>
          </a:solidFill>
          <a:latin typeface="+mn-lt"/>
          <a:ea typeface="+mn-ea"/>
          <a:cs typeface="+mn-cs"/>
        </a:defRPr>
      </a:lvl3pPr>
      <a:lvl4pPr marL="1523985" indent="-253997" algn="l" rtl="0" eaLnBrk="1" latinLnBrk="0" hangingPunct="1">
        <a:spcBef>
          <a:spcPts val="444"/>
        </a:spcBef>
        <a:buClr>
          <a:schemeClr val="accent3"/>
        </a:buClr>
        <a:buSzPct val="75000"/>
        <a:buFont typeface="Wingdings"/>
        <a:buChar char=""/>
        <a:defRPr kumimoji="0" sz="2200" kern="1200">
          <a:solidFill>
            <a:schemeClr val="tx1"/>
          </a:solidFill>
          <a:latin typeface="+mn-lt"/>
          <a:ea typeface="+mn-ea"/>
          <a:cs typeface="+mn-cs"/>
        </a:defRPr>
      </a:lvl4pPr>
      <a:lvl5pPr marL="2031980" indent="-253997" algn="l" rtl="0" eaLnBrk="1" latinLnBrk="0" hangingPunct="1">
        <a:spcBef>
          <a:spcPts val="444"/>
        </a:spcBef>
        <a:buClr>
          <a:schemeClr val="accent4"/>
        </a:buClr>
        <a:buSzPct val="65000"/>
        <a:buFont typeface="Wingdings"/>
        <a:buChar char=""/>
        <a:defRPr kumimoji="0" sz="2200" kern="1200">
          <a:solidFill>
            <a:schemeClr val="tx1"/>
          </a:solidFill>
          <a:latin typeface="+mn-lt"/>
          <a:ea typeface="+mn-ea"/>
          <a:cs typeface="+mn-cs"/>
        </a:defRPr>
      </a:lvl5pPr>
      <a:lvl6pPr marL="2336777" indent="-253997" algn="l" rtl="0" eaLnBrk="1" latinLnBrk="0" hangingPunct="1">
        <a:spcBef>
          <a:spcPct val="20000"/>
        </a:spcBef>
        <a:buClr>
          <a:schemeClr val="accent1"/>
        </a:buClr>
        <a:buFont typeface="Wingdings"/>
        <a:buChar char="§"/>
        <a:defRPr kumimoji="0" sz="2000" kern="1200" baseline="0">
          <a:solidFill>
            <a:schemeClr val="tx1"/>
          </a:solidFill>
          <a:latin typeface="+mn-lt"/>
          <a:ea typeface="+mn-ea"/>
          <a:cs typeface="+mn-cs"/>
        </a:defRPr>
      </a:lvl6pPr>
      <a:lvl7pPr marL="2641574" indent="-253997" algn="l" rtl="0" eaLnBrk="1" latinLnBrk="0" hangingPunct="1">
        <a:spcBef>
          <a:spcPct val="20000"/>
        </a:spcBef>
        <a:buClr>
          <a:schemeClr val="accent2"/>
        </a:buClr>
        <a:buFont typeface="Wingdings"/>
        <a:buChar char="§"/>
        <a:defRPr kumimoji="0" sz="2000" kern="1200" baseline="0">
          <a:solidFill>
            <a:schemeClr val="tx1"/>
          </a:solidFill>
          <a:latin typeface="+mn-lt"/>
          <a:ea typeface="+mn-ea"/>
          <a:cs typeface="+mn-cs"/>
        </a:defRPr>
      </a:lvl7pPr>
      <a:lvl8pPr marL="2946371" indent="-253997" algn="l" rtl="0" eaLnBrk="1" latinLnBrk="0" hangingPunct="1">
        <a:spcBef>
          <a:spcPct val="20000"/>
        </a:spcBef>
        <a:buClr>
          <a:schemeClr val="accent3"/>
        </a:buClr>
        <a:buFont typeface="Wingdings"/>
        <a:buChar char="§"/>
        <a:defRPr kumimoji="0" sz="2000" kern="1200" baseline="0">
          <a:solidFill>
            <a:schemeClr val="tx1"/>
          </a:solidFill>
          <a:latin typeface="+mn-lt"/>
          <a:ea typeface="+mn-ea"/>
          <a:cs typeface="+mn-cs"/>
        </a:defRPr>
      </a:lvl8pPr>
      <a:lvl9pPr marL="3251167" indent="-253997" algn="l" rtl="0" eaLnBrk="1" latinLnBrk="0" hangingPunct="1">
        <a:spcBef>
          <a:spcPct val="20000"/>
        </a:spcBef>
        <a:buClr>
          <a:schemeClr val="accent4"/>
        </a:buClr>
        <a:buFont typeface="Wingdings"/>
        <a:buChar char="§"/>
        <a:defRPr kumimoji="0" sz="20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95" algn="l" rtl="0" eaLnBrk="1" latinLnBrk="0" hangingPunct="1">
        <a:defRPr kumimoji="0" kern="1200">
          <a:solidFill>
            <a:schemeClr val="tx1"/>
          </a:solidFill>
          <a:latin typeface="+mn-lt"/>
          <a:ea typeface="+mn-ea"/>
          <a:cs typeface="+mn-cs"/>
        </a:defRPr>
      </a:lvl2pPr>
      <a:lvl3pPr marL="1015990" algn="l" rtl="0" eaLnBrk="1" latinLnBrk="0" hangingPunct="1">
        <a:defRPr kumimoji="0" kern="1200">
          <a:solidFill>
            <a:schemeClr val="tx1"/>
          </a:solidFill>
          <a:latin typeface="+mn-lt"/>
          <a:ea typeface="+mn-ea"/>
          <a:cs typeface="+mn-cs"/>
        </a:defRPr>
      </a:lvl3pPr>
      <a:lvl4pPr marL="1523985" algn="l" rtl="0" eaLnBrk="1" latinLnBrk="0" hangingPunct="1">
        <a:defRPr kumimoji="0" kern="1200">
          <a:solidFill>
            <a:schemeClr val="tx1"/>
          </a:solidFill>
          <a:latin typeface="+mn-lt"/>
          <a:ea typeface="+mn-ea"/>
          <a:cs typeface="+mn-cs"/>
        </a:defRPr>
      </a:lvl4pPr>
      <a:lvl5pPr marL="2031980" algn="l" rtl="0" eaLnBrk="1" latinLnBrk="0" hangingPunct="1">
        <a:defRPr kumimoji="0" kern="1200">
          <a:solidFill>
            <a:schemeClr val="tx1"/>
          </a:solidFill>
          <a:latin typeface="+mn-lt"/>
          <a:ea typeface="+mn-ea"/>
          <a:cs typeface="+mn-cs"/>
        </a:defRPr>
      </a:lvl5pPr>
      <a:lvl6pPr marL="2539975" algn="l" rtl="0" eaLnBrk="1" latinLnBrk="0" hangingPunct="1">
        <a:defRPr kumimoji="0" kern="1200">
          <a:solidFill>
            <a:schemeClr val="tx1"/>
          </a:solidFill>
          <a:latin typeface="+mn-lt"/>
          <a:ea typeface="+mn-ea"/>
          <a:cs typeface="+mn-cs"/>
        </a:defRPr>
      </a:lvl6pPr>
      <a:lvl7pPr marL="3047970" algn="l" rtl="0" eaLnBrk="1" latinLnBrk="0" hangingPunct="1">
        <a:defRPr kumimoji="0" kern="1200">
          <a:solidFill>
            <a:schemeClr val="tx1"/>
          </a:solidFill>
          <a:latin typeface="+mn-lt"/>
          <a:ea typeface="+mn-ea"/>
          <a:cs typeface="+mn-cs"/>
        </a:defRPr>
      </a:lvl7pPr>
      <a:lvl8pPr marL="3555964" algn="l" rtl="0" eaLnBrk="1" latinLnBrk="0" hangingPunct="1">
        <a:defRPr kumimoji="0" kern="1200">
          <a:solidFill>
            <a:schemeClr val="tx1"/>
          </a:solidFill>
          <a:latin typeface="+mn-lt"/>
          <a:ea typeface="+mn-ea"/>
          <a:cs typeface="+mn-cs"/>
        </a:defRPr>
      </a:lvl8pPr>
      <a:lvl9pPr marL="4063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brown.edu/research/sites/research/files/policies/university-prior-approval-system-form-upas_2.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2565400" y="3733800"/>
            <a:ext cx="7594600" cy="1931988"/>
          </a:xfrm>
        </p:spPr>
        <p:txBody>
          <a:bodyPr lIns="0" tIns="0" rIns="0" bIns="0">
            <a:normAutofit/>
          </a:bodyPr>
          <a:lstStyle/>
          <a:p>
            <a:pPr>
              <a:lnSpc>
                <a:spcPct val="95000"/>
              </a:lnSpc>
            </a:pPr>
            <a:r>
              <a:rPr lang="en-US" sz="4900" cap="none" dirty="0" smtClean="0">
                <a:solidFill>
                  <a:srgbClr val="EBDDC3"/>
                </a:solidFill>
                <a:latin typeface="Arial" pitchFamily="34" charset="0"/>
              </a:rPr>
              <a:t>Financial Closeouts of Sponsored Projects</a:t>
            </a:r>
            <a:endParaRPr lang="en-US" sz="4900" cap="none" dirty="0">
              <a:solidFill>
                <a:srgbClr val="EBDDC3"/>
              </a:solidFill>
              <a:latin typeface="Arial" pitchFamily="34" charset="0"/>
            </a:endParaRPr>
          </a:p>
        </p:txBody>
      </p:sp>
      <p:sp>
        <p:nvSpPr>
          <p:cNvPr id="2050" name="Rectangle 2"/>
          <p:cNvSpPr>
            <a:spLocks noGrp="1" noChangeArrowheads="1"/>
          </p:cNvSpPr>
          <p:nvPr>
            <p:ph type="subTitle" idx="1"/>
          </p:nvPr>
        </p:nvSpPr>
        <p:spPr>
          <a:xfrm>
            <a:off x="2668588" y="6772275"/>
            <a:ext cx="7362825" cy="661988"/>
          </a:xfrm>
        </p:spPr>
        <p:txBody>
          <a:bodyPr lIns="0" tIns="0" rIns="0" bIns="0" anchor="ctr"/>
          <a:lstStyle/>
          <a:p>
            <a:pPr algn="l">
              <a:lnSpc>
                <a:spcPct val="95000"/>
              </a:lnSpc>
              <a:spcBef>
                <a:spcPct val="0"/>
              </a:spcBef>
            </a:pPr>
            <a:r>
              <a:rPr lang="en-US" sz="2900">
                <a:solidFill>
                  <a:srgbClr val="FFFFFF"/>
                </a:solidFill>
                <a:latin typeface="Arial" pitchFamily="34" charset="0"/>
              </a:rPr>
              <a:t>OFFICE OF SPONSORED PROJECTS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lIns="0" tIns="0" rIns="0" bIns="0">
            <a:noAutofit/>
          </a:bodyPr>
          <a:lstStyle/>
          <a:p>
            <a:pPr>
              <a:lnSpc>
                <a:spcPct val="95000"/>
              </a:lnSpc>
            </a:pPr>
            <a:r>
              <a:rPr lang="en-US" sz="3500" dirty="0" smtClean="0">
                <a:solidFill>
                  <a:srgbClr val="775F55"/>
                </a:solidFill>
                <a:latin typeface="Arial" pitchFamily="34" charset="0"/>
              </a:rPr>
              <a:t>Financial Closeout Roles and Responsibilities</a:t>
            </a:r>
            <a:endParaRPr lang="en-US" sz="3500" dirty="0">
              <a:solidFill>
                <a:srgbClr val="775F55"/>
              </a:solidFill>
              <a:latin typeface="Arial" pitchFamily="34" charset="0"/>
            </a:endParaRPr>
          </a:p>
        </p:txBody>
      </p:sp>
      <p:sp>
        <p:nvSpPr>
          <p:cNvPr id="6146" name="Rectangle 2"/>
          <p:cNvSpPr>
            <a:spLocks noGrp="1" noChangeArrowheads="1"/>
          </p:cNvSpPr>
          <p:nvPr>
            <p:ph sz="quarter" idx="1"/>
          </p:nvPr>
        </p:nvSpPr>
        <p:spPr>
          <a:xfrm>
            <a:off x="680720" y="1600200"/>
            <a:ext cx="9059333" cy="5173133"/>
          </a:xfrm>
        </p:spPr>
        <p:txBody>
          <a:bodyPr lIns="0" tIns="0" rIns="0" bIns="0"/>
          <a:lstStyle/>
          <a:p>
            <a:pPr lvl="1" indent="-342900" algn="l">
              <a:lnSpc>
                <a:spcPct val="95000"/>
              </a:lnSpc>
              <a:spcBef>
                <a:spcPct val="0"/>
              </a:spcBef>
              <a:buClr>
                <a:srgbClr val="000000"/>
              </a:buClr>
              <a:buNone/>
            </a:pPr>
            <a:r>
              <a:rPr lang="en-US" sz="2400" dirty="0" smtClean="0">
                <a:solidFill>
                  <a:srgbClr val="000000"/>
                </a:solidFill>
                <a:latin typeface="Arial" pitchFamily="34" charset="0"/>
              </a:rPr>
              <a:t>     OSP                         Department                            PI</a:t>
            </a:r>
          </a:p>
          <a:p>
            <a:pPr lvl="1" indent="-342900" algn="l">
              <a:lnSpc>
                <a:spcPct val="95000"/>
              </a:lnSpc>
              <a:spcBef>
                <a:spcPct val="0"/>
              </a:spcBef>
              <a:buClr>
                <a:srgbClr val="000000"/>
              </a:buClr>
              <a:buNone/>
            </a:pPr>
            <a:r>
              <a:rPr lang="en-US" sz="2400" dirty="0" smtClean="0">
                <a:solidFill>
                  <a:srgbClr val="000000"/>
                </a:solidFill>
                <a:latin typeface="Arial" pitchFamily="34" charset="0"/>
              </a:rPr>
              <a:t>	                                Administration</a:t>
            </a:r>
            <a:endParaRPr lang="en-US" sz="2400" dirty="0">
              <a:solidFill>
                <a:srgbClr val="000000"/>
              </a:solidFill>
              <a:latin typeface="Arial" pitchFamily="34" charset="0"/>
            </a:endParaRPr>
          </a:p>
        </p:txBody>
      </p:sp>
      <p:graphicFrame>
        <p:nvGraphicFramePr>
          <p:cNvPr id="7" name="Group 52"/>
          <p:cNvGraphicFramePr>
            <a:graphicFrameLocks noGrp="1"/>
          </p:cNvGraphicFramePr>
          <p:nvPr>
            <p:extLst>
              <p:ext uri="{D42A27DB-BD31-4B8C-83A1-F6EECF244321}">
                <p14:modId xmlns:p14="http://schemas.microsoft.com/office/powerpoint/2010/main" val="3209903656"/>
              </p:ext>
            </p:extLst>
          </p:nvPr>
        </p:nvGraphicFramePr>
        <p:xfrm>
          <a:off x="279400" y="2286000"/>
          <a:ext cx="9880600" cy="5346192"/>
        </p:xfrm>
        <a:graphic>
          <a:graphicData uri="http://schemas.openxmlformats.org/drawingml/2006/table">
            <a:tbl>
              <a:tblPr/>
              <a:tblGrid>
                <a:gridCol w="3429000">
                  <a:extLst>
                    <a:ext uri="{9D8B030D-6E8A-4147-A177-3AD203B41FA5}">
                      <a16:colId xmlns:a16="http://schemas.microsoft.com/office/drawing/2014/main" val="20000"/>
                    </a:ext>
                  </a:extLst>
                </a:gridCol>
                <a:gridCol w="3061198">
                  <a:extLst>
                    <a:ext uri="{9D8B030D-6E8A-4147-A177-3AD203B41FA5}">
                      <a16:colId xmlns:a16="http://schemas.microsoft.com/office/drawing/2014/main" val="20001"/>
                    </a:ext>
                  </a:extLst>
                </a:gridCol>
                <a:gridCol w="3390402">
                  <a:extLst>
                    <a:ext uri="{9D8B030D-6E8A-4147-A177-3AD203B41FA5}">
                      <a16:colId xmlns:a16="http://schemas.microsoft.com/office/drawing/2014/main" val="20002"/>
                    </a:ext>
                  </a:extLst>
                </a:gridCol>
              </a:tblGrid>
              <a:tr h="5346192">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Provide Department Administrator with a rough draft financial report of expenditures as of project end date.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Review and approve final report for University/sponsor expenditure compliance.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Report submitted to agency by OSP.</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kern="1200"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1200" cap="none" normalizeH="0" baseline="0" dirty="0" smtClean="0">
                          <a:ln>
                            <a:noFill/>
                          </a:ln>
                          <a:solidFill>
                            <a:schemeClr val="tx1"/>
                          </a:solidFill>
                          <a:effectLst/>
                          <a:latin typeface="Verdana" pitchFamily="34" charset="0"/>
                          <a:ea typeface="ＭＳ Ｐゴシック" pitchFamily="-12" charset="-128"/>
                          <a:cs typeface="Arial" charset="0"/>
                        </a:rPr>
                        <a:t>At the conclusion of the award, after the financial report is filed with the sponsor, and all financial obligations are satisfied, the Grant/Contract Accountant is responsible for closing the award within the University’s financial system.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Review project expenses for accuracy and appropriateness as of end date.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Ensure all expenditures are in compliance with University/Sponsor guidelines.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Prepare final adjustments to rough draft.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Review financial report with PI and obtain PI approval.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Submit PI and department approved rough draft, as well as supporting documentation to OSP by requested due date.</a:t>
                      </a: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Review and approve project expenditures for accuracy and appropriateness. </a:t>
                      </a: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Verdana" pitchFamily="34" charset="0"/>
                          <a:ea typeface="ＭＳ Ｐゴシック" pitchFamily="-12" charset="-128"/>
                          <a:cs typeface="Arial" charset="0"/>
                        </a:rPr>
                        <a:t>Ensure all expenditures are in compliance with University/Sponsor guidelines.</a:t>
                      </a: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endParaRPr>
                    </a:p>
                    <a:p>
                      <a:pPr marL="0" marR="0" lvl="0" indent="0" algn="l" defTabSz="914400" rtl="0" eaLnBrk="1" fontAlgn="base" latinLnBrk="0" hangingPunct="1">
                        <a:lnSpc>
                          <a:spcPct val="100000"/>
                        </a:lnSpc>
                        <a:spcBef>
                          <a:spcPct val="20000"/>
                        </a:spcBef>
                        <a:spcAft>
                          <a:spcPct val="0"/>
                        </a:spcAft>
                        <a:buClrTx/>
                        <a:buSzTx/>
                        <a:buFontTx/>
                        <a:buChar char="•"/>
                        <a:tabLst/>
                      </a:pPr>
                      <a:endParaRPr kumimoji="0" lang="en-US" sz="1400" b="0" i="0" u="none" strike="noStrike" cap="none" normalizeH="0" baseline="0" dirty="0" smtClean="0">
                        <a:ln>
                          <a:noFill/>
                        </a:ln>
                        <a:solidFill>
                          <a:schemeClr val="tx1"/>
                        </a:solidFill>
                        <a:effectLst/>
                        <a:latin typeface="Verdana" pitchFamily="34" charset="0"/>
                        <a:ea typeface="ＭＳ Ｐゴシック" pitchFamily="-12"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p:txBody>
          <a:bodyPr>
            <a:normAutofit/>
          </a:bodyPr>
          <a:lstStyle/>
          <a:p>
            <a:r>
              <a:rPr lang="en-US" dirty="0" smtClean="0">
                <a:solidFill>
                  <a:srgbClr val="775F55"/>
                </a:solidFill>
                <a:latin typeface="Arial" pitchFamily="34" charset="0"/>
              </a:rPr>
              <a:t>Financial Closeout Overview</a:t>
            </a:r>
          </a:p>
        </p:txBody>
      </p:sp>
      <p:sp>
        <p:nvSpPr>
          <p:cNvPr id="6146" name="Rectangle 2"/>
          <p:cNvSpPr>
            <a:spLocks noGrp="1" noChangeArrowheads="1"/>
          </p:cNvSpPr>
          <p:nvPr>
            <p:ph sz="quarter" idx="1"/>
          </p:nvPr>
        </p:nvSpPr>
        <p:spPr/>
        <p:txBody>
          <a:bodyPr>
            <a:normAutofit fontScale="70000" lnSpcReduction="20000"/>
          </a:bodyPr>
          <a:lstStyle/>
          <a:p>
            <a:r>
              <a:rPr lang="en-US" sz="4100" dirty="0" smtClean="0">
                <a:solidFill>
                  <a:srgbClr val="000000"/>
                </a:solidFill>
                <a:latin typeface="Times New Roman" panose="02020603050405020304" pitchFamily="18" charset="0"/>
                <a:cs typeface="Times New Roman" panose="02020603050405020304" pitchFamily="18" charset="0"/>
              </a:rPr>
              <a:t>Most agreements request a financial deliverable that accounts for all spending on the sponsored project.</a:t>
            </a:r>
          </a:p>
          <a:p>
            <a:pPr lvl="1"/>
            <a:endParaRPr lang="en-US" sz="4100" dirty="0" smtClean="0">
              <a:solidFill>
                <a:srgbClr val="000000"/>
              </a:solidFill>
              <a:latin typeface="Times New Roman" panose="02020603050405020304" pitchFamily="18" charset="0"/>
              <a:cs typeface="Times New Roman" panose="02020603050405020304" pitchFamily="18" charset="0"/>
            </a:endParaRPr>
          </a:p>
          <a:p>
            <a:r>
              <a:rPr lang="en-US" sz="4100" dirty="0" smtClean="0">
                <a:solidFill>
                  <a:srgbClr val="000000"/>
                </a:solidFill>
                <a:latin typeface="Times New Roman" panose="02020603050405020304" pitchFamily="18" charset="0"/>
                <a:cs typeface="Times New Roman" panose="02020603050405020304" pitchFamily="18" charset="0"/>
              </a:rPr>
              <a:t>May result in a final invoice or returning of funds to the sponsor.</a:t>
            </a:r>
          </a:p>
          <a:p>
            <a:pPr lvl="1"/>
            <a:endParaRPr lang="en-US" sz="4100" dirty="0" smtClean="0">
              <a:solidFill>
                <a:srgbClr val="000000"/>
              </a:solidFill>
              <a:latin typeface="Times New Roman" panose="02020603050405020304" pitchFamily="18" charset="0"/>
              <a:cs typeface="Times New Roman" panose="02020603050405020304" pitchFamily="18" charset="0"/>
            </a:endParaRPr>
          </a:p>
          <a:p>
            <a:r>
              <a:rPr lang="en-US" sz="4100" dirty="0" smtClean="0">
                <a:solidFill>
                  <a:srgbClr val="000000"/>
                </a:solidFill>
                <a:latin typeface="Times New Roman" panose="02020603050405020304" pitchFamily="18" charset="0"/>
                <a:cs typeface="Times New Roman" panose="02020603050405020304" pitchFamily="18" charset="0"/>
              </a:rPr>
              <a:t>Brown’s financial system (Workday) is the basis of the final financial report. </a:t>
            </a:r>
          </a:p>
          <a:p>
            <a:pPr lvl="1"/>
            <a:endParaRPr lang="en-US" sz="4100" dirty="0" smtClean="0">
              <a:solidFill>
                <a:srgbClr val="000000"/>
              </a:solidFill>
              <a:latin typeface="Times New Roman" panose="02020603050405020304" pitchFamily="18" charset="0"/>
              <a:cs typeface="Times New Roman" panose="02020603050405020304" pitchFamily="18" charset="0"/>
            </a:endParaRPr>
          </a:p>
          <a:p>
            <a:r>
              <a:rPr lang="en-US" sz="4100" dirty="0" smtClean="0">
                <a:solidFill>
                  <a:srgbClr val="000000"/>
                </a:solidFill>
                <a:latin typeface="Times New Roman" panose="02020603050405020304" pitchFamily="18" charset="0"/>
                <a:cs typeface="Times New Roman" panose="02020603050405020304" pitchFamily="18" charset="0"/>
              </a:rPr>
              <a:t>The final financial report involves the most participation of the department and OSP out of any other deliverable</a:t>
            </a:r>
            <a:r>
              <a:rPr lang="en-US" sz="4100" dirty="0" smtClean="0">
                <a:solidFill>
                  <a:srgbClr val="000000"/>
                </a:solidFill>
                <a:latin typeface="Arial"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Financial Closeout Timeline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lnSpcReduction="10000"/>
          </a:bodyPr>
          <a:lstStyle/>
          <a:p>
            <a:r>
              <a:rPr lang="en-US" dirty="0" smtClean="0">
                <a:latin typeface="Times New Roman" panose="02020603050405020304" pitchFamily="18" charset="0"/>
                <a:cs typeface="Times New Roman" panose="02020603050405020304" pitchFamily="18" charset="0"/>
              </a:rPr>
              <a:t>During the third week of the month following the end of the project, a draft report of expenditures will be sent to the department administrator.</a:t>
            </a:r>
          </a:p>
          <a:p>
            <a:r>
              <a:rPr lang="en-US" dirty="0" smtClean="0">
                <a:latin typeface="Times New Roman" panose="02020603050405020304" pitchFamily="18" charset="0"/>
                <a:cs typeface="Times New Roman" panose="02020603050405020304" pitchFamily="18" charset="0"/>
              </a:rPr>
              <a:t>The department will have approximately five-six weeks (varies dependent on due date of report) to return one signed copy of the rough draft report to OSP.</a:t>
            </a:r>
          </a:p>
          <a:p>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IMPORTANT – Notify OSP immediately if you cannot meet the OSP deadline.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728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775F55"/>
                </a:solidFill>
                <a:latin typeface="Arial" pitchFamily="34" charset="0"/>
              </a:rPr>
              <a:t>Financial Closeout Overview</a:t>
            </a:r>
          </a:p>
        </p:txBody>
      </p:sp>
      <p:sp>
        <p:nvSpPr>
          <p:cNvPr id="3" name="Content Placeholder 2"/>
          <p:cNvSpPr>
            <a:spLocks noGrp="1"/>
          </p:cNvSpPr>
          <p:nvPr>
            <p:ph sz="quarter" idx="1"/>
          </p:nvPr>
        </p:nvSpPr>
        <p:spPr/>
        <p:txBody>
          <a:bodyPr>
            <a:normAutofit/>
          </a:bodyPr>
          <a:lstStyle/>
          <a:p>
            <a:pPr marL="355596" lvl="1" indent="-355596">
              <a:spcBef>
                <a:spcPts val="778"/>
              </a:spcBef>
              <a:buClr>
                <a:schemeClr val="accent2"/>
              </a:buClr>
              <a:buSzPct val="60000"/>
              <a:buFont typeface="Wingdings"/>
              <a:buChar char=""/>
            </a:pPr>
            <a:r>
              <a:rPr lang="en-US" sz="2800" kern="0" dirty="0" smtClean="0">
                <a:solidFill>
                  <a:srgbClr val="000000"/>
                </a:solidFill>
                <a:latin typeface="Times New Roman" panose="02020603050405020304" pitchFamily="18" charset="0"/>
                <a:cs typeface="Times New Roman" panose="02020603050405020304" pitchFamily="18" charset="0"/>
              </a:rPr>
              <a:t>Verify that the final amount of expenditures reported to the sponsor includes all appropriate charges and that all expenses that are reflected are allowable per Brown University and Sponsor guidelines.</a:t>
            </a:r>
          </a:p>
          <a:p>
            <a:pPr marL="355596" lvl="1" indent="-355596">
              <a:spcBef>
                <a:spcPts val="778"/>
              </a:spcBef>
              <a:buClr>
                <a:schemeClr val="accent2"/>
              </a:buClr>
              <a:buSzPct val="60000"/>
              <a:buFont typeface="Wingdings"/>
              <a:buChar char=""/>
            </a:pPr>
            <a:r>
              <a:rPr lang="en-US" sz="2800" kern="0" dirty="0" smtClean="0">
                <a:solidFill>
                  <a:srgbClr val="000000"/>
                </a:solidFill>
                <a:latin typeface="Times New Roman" panose="02020603050405020304" pitchFamily="18" charset="0"/>
                <a:cs typeface="Times New Roman" panose="02020603050405020304" pitchFamily="18" charset="0"/>
              </a:rPr>
              <a:t>Accomplished by:</a:t>
            </a:r>
          </a:p>
          <a:p>
            <a:pPr marL="660393" lvl="2" indent="-355596">
              <a:spcBef>
                <a:spcPts val="778"/>
              </a:spcBef>
              <a:buSzPct val="60000"/>
              <a:buFont typeface="Wingdings"/>
              <a:buChar char=""/>
            </a:pPr>
            <a:r>
              <a:rPr lang="en-US" sz="2400" kern="0" dirty="0" smtClean="0">
                <a:solidFill>
                  <a:srgbClr val="000000"/>
                </a:solidFill>
                <a:latin typeface="Times New Roman" panose="02020603050405020304" pitchFamily="18" charset="0"/>
                <a:cs typeface="Times New Roman" panose="02020603050405020304" pitchFamily="18" charset="0"/>
              </a:rPr>
              <a:t>Using financial info through the end date of the award from one Workday report:</a:t>
            </a:r>
          </a:p>
          <a:p>
            <a:pPr marL="1168388" lvl="3" indent="-355596">
              <a:spcBef>
                <a:spcPts val="778"/>
              </a:spcBef>
              <a:buSzPct val="60000"/>
              <a:buFont typeface="Wingdings"/>
              <a:buChar char=""/>
            </a:pPr>
            <a:r>
              <a:rPr lang="en-US" sz="2000" dirty="0" smtClean="0">
                <a:latin typeface="Times New Roman" panose="02020603050405020304" pitchFamily="18" charset="0"/>
                <a:cs typeface="Times New Roman" panose="02020603050405020304" pitchFamily="18" charset="0"/>
              </a:rPr>
              <a:t>Sponsored Award Budget to Actuals</a:t>
            </a:r>
          </a:p>
          <a:p>
            <a:pPr marL="660393" lvl="2" indent="-355596">
              <a:spcBef>
                <a:spcPts val="778"/>
              </a:spcBef>
              <a:buSzPct val="60000"/>
              <a:buFont typeface="Wingdings"/>
              <a:buChar char=""/>
            </a:pPr>
            <a:r>
              <a:rPr lang="en-US" sz="2400" kern="0" dirty="0" smtClean="0">
                <a:solidFill>
                  <a:srgbClr val="000000"/>
                </a:solidFill>
                <a:latin typeface="Times New Roman" panose="02020603050405020304" pitchFamily="18" charset="0"/>
                <a:cs typeface="Times New Roman" panose="02020603050405020304" pitchFamily="18" charset="0"/>
              </a:rPr>
              <a:t>OSP initiated Post Audit Review</a:t>
            </a:r>
          </a:p>
          <a:p>
            <a:pPr marL="660393" lvl="2" indent="-355596">
              <a:spcBef>
                <a:spcPts val="778"/>
              </a:spcBef>
              <a:buSzPct val="60000"/>
              <a:buFont typeface="Wingdings"/>
              <a:buChar char=""/>
            </a:pPr>
            <a:r>
              <a:rPr lang="en-US" sz="2400" kern="0" dirty="0" smtClean="0">
                <a:solidFill>
                  <a:srgbClr val="000000"/>
                </a:solidFill>
                <a:latin typeface="Times New Roman" panose="02020603050405020304" pitchFamily="18" charset="0"/>
                <a:cs typeface="Times New Roman" panose="02020603050405020304" pitchFamily="18" charset="0"/>
              </a:rPr>
              <a:t>Department review of pending transactions</a:t>
            </a:r>
            <a:endParaRPr lang="en-US" sz="2400" dirty="0" smtClean="0">
              <a:latin typeface="Times New Roman" panose="02020603050405020304" pitchFamily="18" charset="0"/>
              <a:cs typeface="Times New Roman" panose="02020603050405020304" pitchFamily="18" charset="0"/>
            </a:endParaRPr>
          </a:p>
          <a:p>
            <a:pPr marL="1168388" lvl="3" indent="-355596">
              <a:spcBef>
                <a:spcPts val="778"/>
              </a:spcBef>
              <a:buSzPct val="60000"/>
              <a:buFont typeface="Wingdings"/>
              <a:buChar char=""/>
            </a:pPr>
            <a:endParaRPr lang="en-US" sz="2100" kern="0" dirty="0" smtClean="0"/>
          </a:p>
          <a:p>
            <a:pPr marL="355596" lvl="1" indent="-355596">
              <a:spcBef>
                <a:spcPts val="778"/>
              </a:spcBef>
              <a:buClr>
                <a:schemeClr val="accent2"/>
              </a:buClr>
              <a:buSzPct val="60000"/>
              <a:buFont typeface="Wingdings"/>
              <a:buChar char=""/>
            </a:pPr>
            <a:endParaRPr lang="en-US" sz="2800" kern="0" dirty="0" smtClean="0">
              <a:solidFill>
                <a:srgbClr val="000000"/>
              </a:solidFill>
              <a:latin typeface="Arial" pitchFamily="34" charset="0"/>
            </a:endParaRPr>
          </a:p>
          <a:p>
            <a:pPr marL="355596" lvl="1" indent="-355596">
              <a:spcBef>
                <a:spcPts val="778"/>
              </a:spcBef>
              <a:buClr>
                <a:schemeClr val="accent2"/>
              </a:buClr>
              <a:buSzPct val="60000"/>
              <a:buFont typeface="Wingdings"/>
              <a:buChar char=""/>
            </a:pPr>
            <a:endParaRPr lang="en-US" sz="2800" kern="0" dirty="0" smtClean="0">
              <a:solidFill>
                <a:srgbClr val="000000"/>
              </a:solidFill>
              <a:latin typeface="Arial" pitchFamily="34"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p:txBody>
          <a:bodyPr lIns="0" tIns="0" rIns="0" bIns="0">
            <a:normAutofit/>
          </a:bodyPr>
          <a:lstStyle/>
          <a:p>
            <a:pPr>
              <a:lnSpc>
                <a:spcPct val="95000"/>
              </a:lnSpc>
            </a:pPr>
            <a:r>
              <a:rPr lang="en-US" dirty="0" smtClean="0">
                <a:solidFill>
                  <a:srgbClr val="775F55"/>
                </a:solidFill>
                <a:latin typeface="Arial" pitchFamily="34" charset="0"/>
              </a:rPr>
              <a:t>Final Financial Report Template</a:t>
            </a:r>
            <a:endParaRPr lang="en-US" dirty="0">
              <a:solidFill>
                <a:srgbClr val="775F55"/>
              </a:solidFill>
              <a:latin typeface="Arial" pitchFamily="34" charset="0"/>
            </a:endParaRPr>
          </a:p>
        </p:txBody>
      </p:sp>
      <p:sp>
        <p:nvSpPr>
          <p:cNvPr id="2" name="Content Placeholder 1"/>
          <p:cNvSpPr>
            <a:spLocks noGrp="1"/>
          </p:cNvSpPr>
          <p:nvPr>
            <p:ph sz="quarter" idx="1"/>
          </p:nvPr>
        </p:nvSpPr>
        <p:spPr>
          <a:xfrm>
            <a:off x="355600" y="3352800"/>
            <a:ext cx="9363711" cy="1524001"/>
          </a:xfrm>
        </p:spPr>
        <p:txBody>
          <a:bodyPr/>
          <a:lstStyle/>
          <a:p>
            <a:pPr marL="0" indent="0" algn="ctr">
              <a:buNone/>
            </a:pPr>
            <a:r>
              <a:rPr lang="en-US" dirty="0" smtClean="0">
                <a:latin typeface="Times New Roman" panose="02020603050405020304" pitchFamily="18" charset="0"/>
                <a:cs typeface="Times New Roman" panose="02020603050405020304" pitchFamily="18" charset="0"/>
              </a:rPr>
              <a:t>See handout</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4400" dirty="0" smtClean="0">
                <a:solidFill>
                  <a:srgbClr val="775F55"/>
                </a:solidFill>
                <a:latin typeface="Arial" pitchFamily="34" charset="0"/>
              </a:rPr>
              <a:t>Detail </a:t>
            </a:r>
            <a:r>
              <a:rPr lang="en-US" sz="4400" dirty="0">
                <a:solidFill>
                  <a:srgbClr val="775F55"/>
                </a:solidFill>
                <a:latin typeface="Arial" pitchFamily="34" charset="0"/>
              </a:rPr>
              <a:t>Testing</a:t>
            </a:r>
            <a:br>
              <a:rPr lang="en-US" sz="4400" dirty="0">
                <a:solidFill>
                  <a:srgbClr val="775F55"/>
                </a:solidFill>
                <a:latin typeface="Arial" pitchFamily="34" charset="0"/>
              </a:rPr>
            </a:br>
            <a:endParaRPr lang="en-US" sz="4400" dirty="0">
              <a:solidFill>
                <a:srgbClr val="775F55"/>
              </a:solidFill>
              <a:latin typeface="Arial" pitchFamily="34" charset="0"/>
            </a:endParaRPr>
          </a:p>
        </p:txBody>
      </p:sp>
      <p:sp>
        <p:nvSpPr>
          <p:cNvPr id="3" name="Content Placeholder 2"/>
          <p:cNvSpPr>
            <a:spLocks noGrp="1"/>
          </p:cNvSpPr>
          <p:nvPr>
            <p:ph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4294967295"/>
          </p:nvPr>
        </p:nvSpPr>
        <p:spPr>
          <a:xfrm>
            <a:off x="7281333" y="7062612"/>
            <a:ext cx="2370667" cy="405694"/>
          </a:xfrm>
          <a:prstGeom prst="rect">
            <a:avLst/>
          </a:prstGeom>
        </p:spPr>
        <p:txBody>
          <a:bodyPr lIns="101599" tIns="50799" rIns="101599" bIns="50799"/>
          <a:lstStyle/>
          <a:p>
            <a:fld id="{AED715AD-4374-4F4A-8BA0-08F2D87502E9}" type="slidenum">
              <a:rPr lang="en-US" smtClean="0"/>
              <a:pPr/>
              <a:t>15</a:t>
            </a:fld>
            <a:endParaRPr lang="en-US"/>
          </a:p>
        </p:txBody>
      </p:sp>
      <p:pic>
        <p:nvPicPr>
          <p:cNvPr id="36866" name="Picture 2"/>
          <p:cNvPicPr>
            <a:picLocks noChangeAspect="1" noChangeArrowheads="1"/>
          </p:cNvPicPr>
          <p:nvPr/>
        </p:nvPicPr>
        <p:blipFill rotWithShape="1">
          <a:blip r:embed="rId3" cstate="print"/>
          <a:srcRect b="77273"/>
          <a:stretch/>
        </p:blipFill>
        <p:spPr bwMode="auto">
          <a:xfrm>
            <a:off x="-1" y="2133600"/>
            <a:ext cx="10105420" cy="457200"/>
          </a:xfrm>
          <a:prstGeom prst="rect">
            <a:avLst/>
          </a:prstGeom>
          <a:noFill/>
          <a:ln w="9525">
            <a:noFill/>
            <a:miter lim="800000"/>
            <a:headEnd/>
            <a:tailEnd/>
          </a:ln>
        </p:spPr>
      </p:pic>
      <p:pic>
        <p:nvPicPr>
          <p:cNvPr id="5" name="Picture 4"/>
          <p:cNvPicPr>
            <a:picLocks noChangeAspect="1"/>
          </p:cNvPicPr>
          <p:nvPr/>
        </p:nvPicPr>
        <p:blipFill>
          <a:blip r:embed="rId4"/>
          <a:stretch>
            <a:fillRect/>
          </a:stretch>
        </p:blipFill>
        <p:spPr>
          <a:xfrm>
            <a:off x="-1" y="2779183"/>
            <a:ext cx="10048875" cy="666750"/>
          </a:xfrm>
          <a:prstGeom prst="rect">
            <a:avLst/>
          </a:prstGeom>
        </p:spPr>
      </p:pic>
    </p:spTree>
    <p:extLst>
      <p:ext uri="{BB962C8B-B14F-4D97-AF65-F5344CB8AC3E}">
        <p14:creationId xmlns:p14="http://schemas.microsoft.com/office/powerpoint/2010/main" val="300061684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75F55"/>
                </a:solidFill>
                <a:latin typeface="Arial" pitchFamily="34" charset="0"/>
              </a:rPr>
              <a:t>Key Terms and Considerations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solidFill>
                  <a:srgbClr val="000000"/>
                </a:solidFill>
                <a:latin typeface="Times New Roman" panose="02020603050405020304" pitchFamily="18" charset="0"/>
                <a:cs typeface="Times New Roman" panose="02020603050405020304" pitchFamily="18" charset="0"/>
              </a:rPr>
              <a:t>Adjustments</a:t>
            </a:r>
          </a:p>
          <a:p>
            <a:pPr lvl="1"/>
            <a:r>
              <a:rPr lang="en-US" sz="3200" dirty="0" smtClean="0">
                <a:solidFill>
                  <a:srgbClr val="000000"/>
                </a:solidFill>
                <a:latin typeface="Times New Roman" panose="02020603050405020304" pitchFamily="18" charset="0"/>
                <a:cs typeface="Times New Roman" panose="02020603050405020304" pitchFamily="18" charset="0"/>
              </a:rPr>
              <a:t>Obligation incurred but not paid for, i.e. goods or services ordered or received for which the grant has not yet paid.</a:t>
            </a:r>
          </a:p>
          <a:p>
            <a:pPr lvl="1"/>
            <a:r>
              <a:rPr lang="en-US" sz="3200" dirty="0" smtClean="0">
                <a:solidFill>
                  <a:srgbClr val="000000"/>
                </a:solidFill>
                <a:latin typeface="Times New Roman" panose="02020603050405020304" pitchFamily="18" charset="0"/>
                <a:cs typeface="Times New Roman" panose="02020603050405020304" pitchFamily="18" charset="0"/>
              </a:rPr>
              <a:t>Removal of unallowable/inappropriate charges and/or account over expenditures.</a:t>
            </a:r>
          </a:p>
          <a:p>
            <a:pPr lvl="1"/>
            <a:endParaRPr lang="en-US" sz="3200" dirty="0" smtClean="0">
              <a:solidFill>
                <a:srgbClr val="000000"/>
              </a:solidFill>
              <a:latin typeface="Times New Roman" panose="02020603050405020304" pitchFamily="18" charset="0"/>
              <a:cs typeface="Times New Roman" panose="02020603050405020304" pitchFamily="18" charset="0"/>
            </a:endParaRPr>
          </a:p>
          <a:p>
            <a:r>
              <a:rPr lang="en-US" dirty="0" smtClean="0">
                <a:solidFill>
                  <a:srgbClr val="000000"/>
                </a:solidFill>
                <a:latin typeface="Times New Roman" panose="02020603050405020304" pitchFamily="18" charset="0"/>
                <a:cs typeface="Times New Roman" panose="02020603050405020304" pitchFamily="18" charset="0"/>
              </a:rPr>
              <a:t>Unobligated Balance</a:t>
            </a:r>
          </a:p>
          <a:p>
            <a:pPr lvl="1"/>
            <a:r>
              <a:rPr lang="en-US" sz="3200" dirty="0" smtClean="0">
                <a:solidFill>
                  <a:srgbClr val="000000"/>
                </a:solidFill>
                <a:latin typeface="Times New Roman" panose="02020603050405020304" pitchFamily="18" charset="0"/>
                <a:cs typeface="Times New Roman" panose="02020603050405020304" pitchFamily="18" charset="0"/>
              </a:rPr>
              <a:t>Balance that remains after all expenses incurred during a given period have been considered.</a:t>
            </a:r>
            <a:endParaRPr lang="en-US" sz="3200" dirty="0" smtClean="0">
              <a:latin typeface="Times New Roman" panose="02020603050405020304" pitchFamily="18" charset="0"/>
              <a:cs typeface="Times New Roman" panose="02020603050405020304" pitchFamily="18" charset="0"/>
            </a:endParaRPr>
          </a:p>
          <a:p>
            <a:pPr lvl="1"/>
            <a:endParaRPr lang="en-US" sz="3300" dirty="0" smtClean="0"/>
          </a:p>
          <a:p>
            <a:endParaRPr lang="en-US" sz="3500" dirty="0" smtClean="0">
              <a:solidFill>
                <a:srgbClr val="000000"/>
              </a:solidFill>
              <a:latin typeface="Arial" pitchFamily="34" charset="0"/>
            </a:endParaRP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75F55"/>
                </a:solidFill>
                <a:latin typeface="Arial" pitchFamily="34" charset="0"/>
              </a:rPr>
              <a:t>Post Audit Review </a:t>
            </a:r>
            <a:endParaRPr lang="en-US" dirty="0"/>
          </a:p>
        </p:txBody>
      </p:sp>
      <p:sp>
        <p:nvSpPr>
          <p:cNvPr id="3" name="Content Placeholder 2"/>
          <p:cNvSpPr>
            <a:spLocks noGrp="1"/>
          </p:cNvSpPr>
          <p:nvPr>
            <p:ph sz="quarter" idx="1"/>
          </p:nvPr>
        </p:nvSpPr>
        <p:spPr/>
        <p:txBody>
          <a:bodyPr>
            <a:normAutofit/>
          </a:bodyPr>
          <a:lstStyle/>
          <a:p>
            <a:pPr marL="355596" lvl="1" indent="-355596">
              <a:spcBef>
                <a:spcPts val="778"/>
              </a:spcBef>
              <a:buClr>
                <a:schemeClr val="accent2"/>
              </a:buClr>
              <a:buSzPct val="60000"/>
              <a:buFont typeface="Wingdings"/>
              <a:buChar char=""/>
            </a:pPr>
            <a:r>
              <a:rPr lang="en-US" sz="2300" dirty="0" smtClean="0">
                <a:solidFill>
                  <a:srgbClr val="000000"/>
                </a:solidFill>
                <a:latin typeface="Times New Roman" panose="02020603050405020304" pitchFamily="18" charset="0"/>
                <a:cs typeface="Times New Roman" panose="02020603050405020304" pitchFamily="18" charset="0"/>
              </a:rPr>
              <a:t>Review of </a:t>
            </a:r>
            <a:r>
              <a:rPr lang="en-US" sz="2300" dirty="0" err="1" smtClean="0">
                <a:solidFill>
                  <a:srgbClr val="000000"/>
                </a:solidFill>
                <a:latin typeface="Times New Roman" panose="02020603050405020304" pitchFamily="18" charset="0"/>
                <a:cs typeface="Times New Roman" panose="02020603050405020304" pitchFamily="18" charset="0"/>
              </a:rPr>
              <a:t>allowability</a:t>
            </a:r>
            <a:r>
              <a:rPr lang="en-US" sz="2300" dirty="0" smtClean="0">
                <a:solidFill>
                  <a:srgbClr val="000000"/>
                </a:solidFill>
                <a:latin typeface="Times New Roman" panose="02020603050405020304" pitchFamily="18" charset="0"/>
                <a:cs typeface="Times New Roman" panose="02020603050405020304" pitchFamily="18" charset="0"/>
              </a:rPr>
              <a:t>, </a:t>
            </a:r>
            <a:r>
              <a:rPr lang="en-US" sz="2300" dirty="0" err="1" smtClean="0">
                <a:solidFill>
                  <a:srgbClr val="000000"/>
                </a:solidFill>
                <a:latin typeface="Times New Roman" panose="02020603050405020304" pitchFamily="18" charset="0"/>
                <a:cs typeface="Times New Roman" panose="02020603050405020304" pitchFamily="18" charset="0"/>
              </a:rPr>
              <a:t>allocability</a:t>
            </a:r>
            <a:r>
              <a:rPr lang="en-US" sz="2300" dirty="0" smtClean="0">
                <a:solidFill>
                  <a:srgbClr val="000000"/>
                </a:solidFill>
                <a:latin typeface="Times New Roman" panose="02020603050405020304" pitchFamily="18" charset="0"/>
                <a:cs typeface="Times New Roman" panose="02020603050405020304" pitchFamily="18" charset="0"/>
              </a:rPr>
              <a:t>, reasonableness and consistency:</a:t>
            </a:r>
            <a:endParaRPr lang="en-US" sz="2300" dirty="0" smtClean="0">
              <a:latin typeface="Times New Roman" panose="02020603050405020304" pitchFamily="18" charset="0"/>
              <a:cs typeface="Times New Roman" panose="02020603050405020304" pitchFamily="18" charset="0"/>
            </a:endParaRPr>
          </a:p>
          <a:p>
            <a:pPr lvl="1"/>
            <a:r>
              <a:rPr lang="en-US" sz="2300" dirty="0" smtClean="0">
                <a:solidFill>
                  <a:srgbClr val="000000"/>
                </a:solidFill>
                <a:latin typeface="Times New Roman" panose="02020603050405020304" pitchFamily="18" charset="0"/>
                <a:cs typeface="Times New Roman" panose="02020603050405020304" pitchFamily="18" charset="0"/>
              </a:rPr>
              <a:t>Not all transactions receive prior review by OSP (see matrix)</a:t>
            </a:r>
            <a:endParaRPr lang="en-US" sz="2300" dirty="0" smtClean="0">
              <a:latin typeface="Times New Roman" panose="02020603050405020304" pitchFamily="18" charset="0"/>
              <a:cs typeface="Times New Roman" panose="02020603050405020304" pitchFamily="18" charset="0"/>
            </a:endParaRPr>
          </a:p>
          <a:p>
            <a:pPr lvl="1"/>
            <a:r>
              <a:rPr lang="en-US" sz="2300" dirty="0" smtClean="0">
                <a:solidFill>
                  <a:srgbClr val="000000"/>
                </a:solidFill>
                <a:latin typeface="Times New Roman" panose="02020603050405020304" pitchFamily="18" charset="0"/>
                <a:cs typeface="Times New Roman" panose="02020603050405020304" pitchFamily="18" charset="0"/>
              </a:rPr>
              <a:t>Comparison of expenses to scope of work</a:t>
            </a:r>
          </a:p>
          <a:p>
            <a:pPr lvl="1"/>
            <a:r>
              <a:rPr lang="en-US" sz="2300" dirty="0" smtClean="0">
                <a:solidFill>
                  <a:srgbClr val="000000"/>
                </a:solidFill>
                <a:latin typeface="Times New Roman" panose="02020603050405020304" pitchFamily="18" charset="0"/>
                <a:cs typeface="Times New Roman" panose="02020603050405020304" pitchFamily="18" charset="0"/>
              </a:rPr>
              <a:t>Timing of expenditures</a:t>
            </a:r>
            <a:endParaRPr lang="en-US" sz="2300" dirty="0" smtClean="0">
              <a:latin typeface="Times New Roman" panose="02020603050405020304" pitchFamily="18" charset="0"/>
              <a:cs typeface="Times New Roman" panose="02020603050405020304" pitchFamily="18" charset="0"/>
            </a:endParaRPr>
          </a:p>
          <a:p>
            <a:pPr lvl="1"/>
            <a:r>
              <a:rPr lang="en-US" sz="2300" dirty="0" smtClean="0">
                <a:solidFill>
                  <a:srgbClr val="000000"/>
                </a:solidFill>
                <a:latin typeface="Times New Roman" panose="02020603050405020304" pitchFamily="18" charset="0"/>
                <a:cs typeface="Times New Roman" panose="02020603050405020304" pitchFamily="18" charset="0"/>
              </a:rPr>
              <a:t>Meant to augment, not replace, departments’ own internal review of expenditures </a:t>
            </a:r>
          </a:p>
          <a:p>
            <a:pPr marL="355596" lvl="1" indent="-355596">
              <a:spcBef>
                <a:spcPts val="778"/>
              </a:spcBef>
              <a:buClr>
                <a:schemeClr val="accent2"/>
              </a:buClr>
              <a:buSzPct val="60000"/>
              <a:buFont typeface="Wingdings"/>
              <a:buChar char=""/>
            </a:pPr>
            <a:r>
              <a:rPr lang="en-US" sz="2300" dirty="0" smtClean="0">
                <a:solidFill>
                  <a:srgbClr val="000000"/>
                </a:solidFill>
                <a:latin typeface="Times New Roman" panose="02020603050405020304" pitchFamily="18" charset="0"/>
                <a:cs typeface="Times New Roman" panose="02020603050405020304" pitchFamily="18" charset="0"/>
              </a:rPr>
              <a:t>OSP will select expenditures found within the financial system for post audit review. If the transactions selected do not include supporting documentation, OSP will request backup from the department.</a:t>
            </a:r>
          </a:p>
          <a:p>
            <a:pPr marL="355596" lvl="1" indent="-355596">
              <a:spcBef>
                <a:spcPts val="778"/>
              </a:spcBef>
              <a:buClr>
                <a:schemeClr val="accent2"/>
              </a:buClr>
              <a:buSzPct val="60000"/>
              <a:buFont typeface="Wingdings"/>
              <a:buChar char=""/>
            </a:pPr>
            <a:r>
              <a:rPr lang="en-US" sz="2300" dirty="0" smtClean="0">
                <a:solidFill>
                  <a:srgbClr val="000000"/>
                </a:solidFill>
                <a:latin typeface="Times New Roman" panose="02020603050405020304" pitchFamily="18" charset="0"/>
                <a:cs typeface="Times New Roman" panose="02020603050405020304" pitchFamily="18" charset="0"/>
              </a:rPr>
              <a:t>Departments must make sure that the link between the scope of work and purchase is well documented – a copy of an invoice alone is insufficient.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900" dirty="0" smtClean="0">
                <a:solidFill>
                  <a:srgbClr val="775F55"/>
                </a:solidFill>
                <a:latin typeface="Arial" pitchFamily="34" charset="0"/>
              </a:rPr>
              <a:t>Other Post Audit Review Considerations</a:t>
            </a:r>
            <a:endParaRPr lang="en-US" sz="3900" dirty="0"/>
          </a:p>
        </p:txBody>
      </p:sp>
      <p:sp>
        <p:nvSpPr>
          <p:cNvPr id="3" name="Content Placeholder 2"/>
          <p:cNvSpPr>
            <a:spLocks noGrp="1"/>
          </p:cNvSpPr>
          <p:nvPr>
            <p:ph sz="quarter" idx="1"/>
          </p:nvPr>
        </p:nvSpPr>
        <p:spPr>
          <a:xfrm>
            <a:off x="680720" y="1778000"/>
            <a:ext cx="9059333" cy="5461000"/>
          </a:xfrm>
        </p:spPr>
        <p:txBody>
          <a:bodyPr>
            <a:normAutofit fontScale="92500"/>
          </a:bodyPr>
          <a:lstStyle/>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Review of F&amp;A/Indirect Cost Calculation</a:t>
            </a:r>
          </a:p>
          <a:p>
            <a:pPr lvl="1"/>
            <a:r>
              <a:rPr lang="en-US" sz="2600" dirty="0" smtClean="0">
                <a:solidFill>
                  <a:srgbClr val="000000"/>
                </a:solidFill>
                <a:latin typeface="Times New Roman" panose="02020603050405020304" pitchFamily="18" charset="0"/>
                <a:cs typeface="Times New Roman" panose="02020603050405020304" pitchFamily="18" charset="0"/>
              </a:rPr>
              <a:t>Ensure appropriate rate was applied </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Key Personnel Effort Commitment Review</a:t>
            </a:r>
          </a:p>
          <a:p>
            <a:pPr lvl="1"/>
            <a:r>
              <a:rPr lang="en-US" sz="2600" dirty="0" smtClean="0">
                <a:solidFill>
                  <a:srgbClr val="000000"/>
                </a:solidFill>
                <a:latin typeface="Times New Roman" panose="02020603050405020304" pitchFamily="18" charset="0"/>
                <a:cs typeface="Times New Roman" panose="02020603050405020304" pitchFamily="18" charset="0"/>
              </a:rPr>
              <a:t>Have key personnel met their commitment to the sponsor? Federal awards – effort commitment cannot decrease by 25% or more than the approved budget.</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Status of Open Commitments   </a:t>
            </a:r>
          </a:p>
          <a:p>
            <a:pPr lvl="1">
              <a:lnSpc>
                <a:spcPct val="110000"/>
              </a:lnSpc>
            </a:pPr>
            <a:r>
              <a:rPr lang="en-US" sz="2400" dirty="0" smtClean="0">
                <a:solidFill>
                  <a:srgbClr val="000000"/>
                </a:solidFill>
                <a:latin typeface="Times New Roman" panose="02020603050405020304" pitchFamily="18" charset="0"/>
                <a:cs typeface="Times New Roman" panose="02020603050405020304" pitchFamily="18" charset="0"/>
              </a:rPr>
              <a:t>Have all </a:t>
            </a:r>
            <a:r>
              <a:rPr lang="en-US" sz="2400" dirty="0" err="1" smtClean="0">
                <a:solidFill>
                  <a:srgbClr val="000000"/>
                </a:solidFill>
                <a:latin typeface="Times New Roman" panose="02020603050405020304" pitchFamily="18" charset="0"/>
                <a:cs typeface="Times New Roman" panose="02020603050405020304" pitchFamily="18" charset="0"/>
              </a:rPr>
              <a:t>subawards</a:t>
            </a:r>
            <a:r>
              <a:rPr lang="en-US" sz="2400" dirty="0" smtClean="0">
                <a:solidFill>
                  <a:srgbClr val="000000"/>
                </a:solidFill>
                <a:latin typeface="Times New Roman" panose="02020603050405020304" pitchFamily="18" charset="0"/>
                <a:cs typeface="Times New Roman" panose="02020603050405020304" pitchFamily="18" charset="0"/>
              </a:rPr>
              <a:t> and purchase orders been completed and closed?</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Patent and Invention Considerations</a:t>
            </a:r>
          </a:p>
          <a:p>
            <a:pPr lvl="1"/>
            <a:r>
              <a:rPr lang="en-US" sz="2400" dirty="0" smtClean="0">
                <a:solidFill>
                  <a:srgbClr val="000000"/>
                </a:solidFill>
                <a:latin typeface="Times New Roman" panose="02020603050405020304" pitchFamily="18" charset="0"/>
                <a:cs typeface="Times New Roman" panose="02020603050405020304" pitchFamily="18" charset="0"/>
              </a:rPr>
              <a:t>Does the </a:t>
            </a:r>
            <a:r>
              <a:rPr lang="en-US" sz="2400" dirty="0">
                <a:solidFill>
                  <a:srgbClr val="000000"/>
                </a:solidFill>
                <a:latin typeface="Times New Roman" panose="02020603050405020304" pitchFamily="18" charset="0"/>
                <a:cs typeface="Times New Roman" panose="02020603050405020304" pitchFamily="18" charset="0"/>
              </a:rPr>
              <a:t>Industry Engagement and Commercial Venturing (IECV) Office </a:t>
            </a:r>
            <a:r>
              <a:rPr lang="en-US" sz="2400" dirty="0" smtClean="0">
                <a:solidFill>
                  <a:srgbClr val="000000"/>
                </a:solidFill>
                <a:latin typeface="Times New Roman" panose="02020603050405020304" pitchFamily="18" charset="0"/>
                <a:cs typeface="Times New Roman" panose="02020603050405020304" pitchFamily="18" charset="0"/>
              </a:rPr>
              <a:t>need to be notified of possibly patentable intellectual property?</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75F55"/>
                </a:solidFill>
                <a:latin typeface="Arial" pitchFamily="34" charset="0"/>
              </a:rPr>
              <a:t>Best Practices for the Department</a:t>
            </a:r>
            <a:endParaRPr lang="en-US" sz="4000" dirty="0">
              <a:solidFill>
                <a:srgbClr val="775F55"/>
              </a:solidFill>
              <a:latin typeface="Arial" pitchFamily="34" charset="0"/>
            </a:endParaRPr>
          </a:p>
        </p:txBody>
      </p:sp>
      <p:sp>
        <p:nvSpPr>
          <p:cNvPr id="3" name="Content Placeholder 2"/>
          <p:cNvSpPr>
            <a:spLocks noGrp="1"/>
          </p:cNvSpPr>
          <p:nvPr>
            <p:ph idx="1"/>
          </p:nvPr>
        </p:nvSpPr>
        <p:spPr>
          <a:xfrm>
            <a:off x="680720" y="1778000"/>
            <a:ext cx="9059333" cy="5689600"/>
          </a:xfrm>
        </p:spPr>
        <p:txBody>
          <a:bodyPr>
            <a:normAutofit/>
          </a:bodyPr>
          <a:lstStyle/>
          <a:p>
            <a:r>
              <a:rPr lang="en-US" dirty="0" smtClean="0">
                <a:latin typeface="Times New Roman" panose="02020603050405020304" pitchFamily="18" charset="0"/>
                <a:cs typeface="Times New Roman" panose="02020603050405020304" pitchFamily="18" charset="0"/>
              </a:rPr>
              <a:t>Review rough draft</a:t>
            </a:r>
          </a:p>
          <a:p>
            <a:pPr lvl="1"/>
            <a:r>
              <a:rPr lang="en-US" dirty="0" smtClean="0">
                <a:latin typeface="Times New Roman" panose="02020603050405020304" pitchFamily="18" charset="0"/>
                <a:cs typeface="Times New Roman" panose="02020603050405020304" pitchFamily="18" charset="0"/>
              </a:rPr>
              <a:t>Verify expenses</a:t>
            </a:r>
          </a:p>
          <a:p>
            <a:pPr lvl="1"/>
            <a:r>
              <a:rPr lang="en-US" dirty="0">
                <a:latin typeface="Times New Roman" panose="02020603050405020304" pitchFamily="18" charset="0"/>
                <a:cs typeface="Times New Roman" panose="02020603050405020304" pitchFamily="18" charset="0"/>
              </a:rPr>
              <a:t>Enter adjustment total per category</a:t>
            </a:r>
          </a:p>
          <a:p>
            <a:pPr lvl="2"/>
            <a:r>
              <a:rPr lang="en-US" dirty="0">
                <a:latin typeface="Times New Roman" panose="02020603050405020304" pitchFamily="18" charset="0"/>
                <a:cs typeface="Times New Roman" panose="02020603050405020304" pitchFamily="18" charset="0"/>
              </a:rPr>
              <a:t>Prepare supporting documentation if needed</a:t>
            </a:r>
          </a:p>
          <a:p>
            <a:pPr lvl="2"/>
            <a:r>
              <a:rPr lang="en-US" dirty="0">
                <a:latin typeface="Times New Roman" panose="02020603050405020304" pitchFamily="18" charset="0"/>
                <a:cs typeface="Times New Roman" panose="02020603050405020304" pitchFamily="18" charset="0"/>
              </a:rPr>
              <a:t>Insert comment with adjustment details</a:t>
            </a:r>
          </a:p>
          <a:p>
            <a:pPr lvl="3"/>
            <a:r>
              <a:rPr lang="en-US" dirty="0">
                <a:latin typeface="Times New Roman" panose="02020603050405020304" pitchFamily="18" charset="0"/>
                <a:cs typeface="Times New Roman" panose="02020603050405020304" pitchFamily="18" charset="0"/>
              </a:rPr>
              <a:t>Month per Sponsored Award Budget to Actuals</a:t>
            </a:r>
          </a:p>
          <a:p>
            <a:pPr lvl="3"/>
            <a:r>
              <a:rPr lang="en-US" dirty="0">
                <a:latin typeface="Times New Roman" panose="02020603050405020304" pitchFamily="18" charset="0"/>
                <a:cs typeface="Times New Roman" panose="02020603050405020304" pitchFamily="18" charset="0"/>
              </a:rPr>
              <a:t>Transaction </a:t>
            </a:r>
            <a:r>
              <a:rPr lang="en-US" dirty="0" smtClean="0">
                <a:latin typeface="Times New Roman" panose="02020603050405020304" pitchFamily="18" charset="0"/>
                <a:cs typeface="Times New Roman" panose="02020603050405020304" pitchFamily="18" charset="0"/>
              </a:rPr>
              <a:t>Number and Amount</a:t>
            </a:r>
          </a:p>
          <a:p>
            <a:pPr lvl="1"/>
            <a:r>
              <a:rPr lang="en-US" dirty="0" smtClean="0">
                <a:latin typeface="Times New Roman" panose="02020603050405020304" pitchFamily="18" charset="0"/>
                <a:cs typeface="Times New Roman" panose="02020603050405020304" pitchFamily="18" charset="0"/>
              </a:rPr>
              <a:t>Calculate F&amp;A Costs</a:t>
            </a:r>
          </a:p>
          <a:p>
            <a:pPr lvl="1"/>
            <a:r>
              <a:rPr lang="en-US" dirty="0" smtClean="0">
                <a:latin typeface="Times New Roman" panose="02020603050405020304" pitchFamily="18" charset="0"/>
                <a:cs typeface="Times New Roman" panose="02020603050405020304" pitchFamily="18" charset="0"/>
              </a:rPr>
              <a:t>Review OSP notes</a:t>
            </a:r>
          </a:p>
          <a:p>
            <a:pPr lvl="1"/>
            <a:r>
              <a:rPr lang="en-US" dirty="0" smtClean="0">
                <a:latin typeface="Times New Roman" panose="02020603050405020304" pitchFamily="18" charset="0"/>
                <a:cs typeface="Times New Roman" panose="02020603050405020304" pitchFamily="18" charset="0"/>
              </a:rPr>
              <a:t>Request/review detail testing items</a:t>
            </a:r>
          </a:p>
        </p:txBody>
      </p:sp>
      <p:sp>
        <p:nvSpPr>
          <p:cNvPr id="4" name="Slide Number Placeholder 3"/>
          <p:cNvSpPr>
            <a:spLocks noGrp="1"/>
          </p:cNvSpPr>
          <p:nvPr>
            <p:ph type="sldNum" sz="quarter" idx="4294967295"/>
          </p:nvPr>
        </p:nvSpPr>
        <p:spPr>
          <a:xfrm>
            <a:off x="7281333" y="7062612"/>
            <a:ext cx="2370667" cy="405694"/>
          </a:xfrm>
          <a:prstGeom prst="rect">
            <a:avLst/>
          </a:prstGeom>
        </p:spPr>
        <p:txBody>
          <a:bodyPr lIns="101599" tIns="50799" rIns="101599" bIns="50799"/>
          <a:lstStyle/>
          <a:p>
            <a:fld id="{AED715AD-4374-4F4A-8BA0-08F2D87502E9}" type="slidenum">
              <a:rPr lang="en-US" smtClean="0"/>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US" sz="4800" dirty="0"/>
              <a:t>Actions To Consider Prior To </a:t>
            </a:r>
            <a:r>
              <a:rPr lang="en-US" sz="4800" dirty="0" smtClean="0"/>
              <a:t>Closeout</a:t>
            </a:r>
            <a:r>
              <a:rPr lang="en-US" sz="4800" dirty="0"/>
              <a:t>:</a:t>
            </a:r>
          </a:p>
        </p:txBody>
      </p:sp>
      <p:sp>
        <p:nvSpPr>
          <p:cNvPr id="12291" name="Rectangle 3"/>
          <p:cNvSpPr>
            <a:spLocks noGrp="1" noChangeArrowheads="1"/>
          </p:cNvSpPr>
          <p:nvPr>
            <p:ph idx="1"/>
          </p:nvPr>
        </p:nvSpPr>
        <p:spPr/>
        <p:txBody>
          <a:bodyPr/>
          <a:lstStyle/>
          <a:p>
            <a:r>
              <a:rPr lang="en-US" dirty="0" smtClean="0">
                <a:latin typeface="Times New Roman" panose="02020603050405020304" pitchFamily="18" charset="0"/>
                <a:cs typeface="Times New Roman" panose="02020603050405020304" pitchFamily="18" charset="0"/>
              </a:rPr>
              <a:t>No Cost Extensions</a:t>
            </a:r>
          </a:p>
          <a:p>
            <a:r>
              <a:rPr lang="en-US" dirty="0" smtClean="0">
                <a:latin typeface="Times New Roman" panose="02020603050405020304" pitchFamily="18" charset="0"/>
                <a:cs typeface="Times New Roman" panose="02020603050405020304" pitchFamily="18" charset="0"/>
              </a:rPr>
              <a:t>Unobligated Balances</a:t>
            </a:r>
          </a:p>
          <a:p>
            <a:r>
              <a:rPr lang="en-US" dirty="0" smtClean="0">
                <a:latin typeface="Times New Roman" panose="02020603050405020304" pitchFamily="18" charset="0"/>
                <a:cs typeface="Times New Roman" panose="02020603050405020304" pitchFamily="18" charset="0"/>
              </a:rPr>
              <a:t>Outstanding Obligations</a:t>
            </a:r>
          </a:p>
          <a:p>
            <a:r>
              <a:rPr lang="en-US" dirty="0" smtClean="0">
                <a:latin typeface="Times New Roman" panose="02020603050405020304" pitchFamily="18" charset="0"/>
                <a:cs typeface="Times New Roman" panose="02020603050405020304" pitchFamily="18" charset="0"/>
              </a:rPr>
              <a:t>Cost Sharing Commitments </a:t>
            </a:r>
          </a:p>
          <a:p>
            <a:endParaRPr lang="en-US" dirty="0" smtClean="0">
              <a:latin typeface="Times New Roman" panose="02020603050405020304" pitchFamily="18" charset="0"/>
              <a:cs typeface="Times New Roman" panose="02020603050405020304" pitchFamily="18" charset="0"/>
            </a:endParaRPr>
          </a:p>
          <a:p>
            <a:endParaRPr lang="en-US" dirty="0" smtClean="0"/>
          </a:p>
        </p:txBody>
      </p:sp>
    </p:spTree>
    <p:extLst>
      <p:ext uri="{BB962C8B-B14F-4D97-AF65-F5344CB8AC3E}">
        <p14:creationId xmlns:p14="http://schemas.microsoft.com/office/powerpoint/2010/main" val="867182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775F55"/>
                </a:solidFill>
                <a:latin typeface="Arial" pitchFamily="34" charset="0"/>
              </a:rPr>
              <a:t>OSP Financial Reporting Deadline</a:t>
            </a:r>
            <a:endParaRPr lang="en-US" sz="4000" dirty="0">
              <a:solidFill>
                <a:srgbClr val="775F55"/>
              </a:solidFill>
              <a:latin typeface="Arial" pitchFamily="34" charset="0"/>
            </a:endParaRPr>
          </a:p>
        </p:txBody>
      </p:sp>
      <p:sp>
        <p:nvSpPr>
          <p:cNvPr id="3" name="Content Placeholder 2"/>
          <p:cNvSpPr>
            <a:spLocks noGrp="1"/>
          </p:cNvSpPr>
          <p:nvPr>
            <p:ph idx="1"/>
          </p:nvPr>
        </p:nvSpPr>
        <p:spPr/>
        <p:txBody>
          <a:bodyPr>
            <a:normAutofit/>
          </a:bodyPr>
          <a:lstStyle/>
          <a:p>
            <a:endParaRPr lang="en-US" dirty="0" smtClean="0">
              <a:latin typeface="Arial" pitchFamily="34" charset="0"/>
              <a:cs typeface="Arial" pitchFamily="34" charset="0"/>
            </a:endParaRPr>
          </a:p>
          <a:p>
            <a:r>
              <a:rPr lang="en-US" dirty="0" smtClean="0">
                <a:latin typeface="Times New Roman" panose="02020603050405020304" pitchFamily="18" charset="0"/>
                <a:cs typeface="Times New Roman" panose="02020603050405020304" pitchFamily="18" charset="0"/>
              </a:rPr>
              <a:t>OSP </a:t>
            </a:r>
            <a:r>
              <a:rPr lang="en-US" dirty="0">
                <a:latin typeface="Times New Roman" panose="02020603050405020304" pitchFamily="18" charset="0"/>
                <a:cs typeface="Times New Roman" panose="02020603050405020304" pitchFamily="18" charset="0"/>
              </a:rPr>
              <a:t>will request the signed report package be returned approximately 3 weeks prior to the sponsor due date.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Notify </a:t>
            </a:r>
            <a:r>
              <a:rPr lang="en-US" dirty="0">
                <a:latin typeface="Times New Roman" panose="02020603050405020304" pitchFamily="18" charset="0"/>
                <a:cs typeface="Times New Roman" panose="02020603050405020304" pitchFamily="18" charset="0"/>
              </a:rPr>
              <a:t>OSP immediately if you cannot meet this deadline</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294967295"/>
          </p:nvPr>
        </p:nvSpPr>
        <p:spPr>
          <a:xfrm>
            <a:off x="7281333" y="7062612"/>
            <a:ext cx="2370667" cy="405694"/>
          </a:xfrm>
          <a:prstGeom prst="rect">
            <a:avLst/>
          </a:prstGeom>
        </p:spPr>
        <p:txBody>
          <a:bodyPr lIns="101599" tIns="50799" rIns="101599" bIns="50799"/>
          <a:lstStyle/>
          <a:p>
            <a:fld id="{AED715AD-4374-4F4A-8BA0-08F2D87502E9}"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sz="quarter" idx="1"/>
          </p:nvPr>
        </p:nvSpPr>
        <p:spPr/>
        <p:txBody>
          <a:bodyPr/>
          <a:lstStyle/>
          <a:p>
            <a:r>
              <a:rPr lang="en-US" dirty="0" smtClean="0"/>
              <a:t>PI informed you that additional effort was contributed in the last month of the award. You missed the costing allocation cut-off. What do you do?</a:t>
            </a:r>
          </a:p>
          <a:p>
            <a:r>
              <a:rPr lang="en-US" dirty="0" smtClean="0"/>
              <a:t>A lab manager had to quickly order a lab supply from amazon with the </a:t>
            </a:r>
            <a:r>
              <a:rPr lang="en-US" dirty="0" err="1" smtClean="0"/>
              <a:t>pcard</a:t>
            </a:r>
            <a:r>
              <a:rPr lang="en-US" dirty="0" smtClean="0"/>
              <a:t> for the final experiment under this award. The amount did not post until the month following the end of the award. What do you do?</a:t>
            </a:r>
            <a:endParaRPr lang="en-US" dirty="0"/>
          </a:p>
        </p:txBody>
      </p:sp>
    </p:spTree>
    <p:extLst>
      <p:ext uri="{BB962C8B-B14F-4D97-AF65-F5344CB8AC3E}">
        <p14:creationId xmlns:p14="http://schemas.microsoft.com/office/powerpoint/2010/main" val="3572772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Exercise…continued</a:t>
            </a:r>
            <a:endParaRPr lang="en-US" dirty="0"/>
          </a:p>
        </p:txBody>
      </p:sp>
      <p:sp>
        <p:nvSpPr>
          <p:cNvPr id="3" name="Content Placeholder 2"/>
          <p:cNvSpPr>
            <a:spLocks noGrp="1"/>
          </p:cNvSpPr>
          <p:nvPr>
            <p:ph sz="quarter" idx="1"/>
          </p:nvPr>
        </p:nvSpPr>
        <p:spPr/>
        <p:txBody>
          <a:bodyPr/>
          <a:lstStyle/>
          <a:p>
            <a:r>
              <a:rPr lang="en-US" dirty="0" smtClean="0"/>
              <a:t>The PI has </a:t>
            </a:r>
            <a:r>
              <a:rPr lang="en-US" smtClean="0"/>
              <a:t>a </a:t>
            </a:r>
            <a:r>
              <a:rPr lang="en-US" smtClean="0"/>
              <a:t>$21,198.71 </a:t>
            </a:r>
            <a:r>
              <a:rPr lang="en-US" dirty="0" smtClean="0"/>
              <a:t>unobligated balance at end of award. You show the rough draft and encounter a dilemma. PI says “I want to spend down this balance. Can I use this money to purchase a new computer for my Grad RA?” What do you do?</a:t>
            </a:r>
            <a:endParaRPr lang="en-US" dirty="0"/>
          </a:p>
        </p:txBody>
      </p:sp>
    </p:spTree>
    <p:extLst>
      <p:ext uri="{BB962C8B-B14F-4D97-AF65-F5344CB8AC3E}">
        <p14:creationId xmlns:p14="http://schemas.microsoft.com/office/powerpoint/2010/main" val="219808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Results</a:t>
            </a:r>
            <a:endParaRPr lang="en-US" dirty="0"/>
          </a:p>
        </p:txBody>
      </p:sp>
      <p:sp>
        <p:nvSpPr>
          <p:cNvPr id="3" name="Content Placeholder 2"/>
          <p:cNvSpPr>
            <a:spLocks noGrp="1"/>
          </p:cNvSpPr>
          <p:nvPr>
            <p:ph sz="quarter" idx="1"/>
          </p:nvPr>
        </p:nvSpPr>
        <p:spPr/>
        <p:txBody>
          <a:bodyPr/>
          <a:lstStyle/>
          <a:p>
            <a:r>
              <a:rPr lang="en-US" dirty="0" smtClean="0"/>
              <a:t>What is your final adjustment total on the rough draft report?</a:t>
            </a:r>
            <a:endParaRPr lang="en-US" dirty="0"/>
          </a:p>
        </p:txBody>
      </p:sp>
    </p:spTree>
    <p:extLst>
      <p:ext uri="{BB962C8B-B14F-4D97-AF65-F5344CB8AC3E}">
        <p14:creationId xmlns:p14="http://schemas.microsoft.com/office/powerpoint/2010/main" val="2816722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 Testing Review</a:t>
            </a:r>
            <a:endParaRPr lang="en-US" dirty="0"/>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Review the detail testing items selected.</a:t>
            </a:r>
          </a:p>
          <a:p>
            <a:r>
              <a:rPr lang="en-US" dirty="0" smtClean="0">
                <a:latin typeface="Times New Roman" panose="02020603050405020304" pitchFamily="18" charset="0"/>
                <a:cs typeface="Times New Roman" panose="02020603050405020304" pitchFamily="18" charset="0"/>
              </a:rPr>
              <a:t>Is all of the supporting documentation attached?</a:t>
            </a:r>
          </a:p>
          <a:p>
            <a:r>
              <a:rPr lang="en-US" dirty="0" smtClean="0">
                <a:latin typeface="Times New Roman" panose="02020603050405020304" pitchFamily="18" charset="0"/>
                <a:cs typeface="Times New Roman" panose="02020603050405020304" pitchFamily="18" charset="0"/>
              </a:rPr>
              <a:t>Are the justifications sufficient?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893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Variances to Final Financial Report</a:t>
            </a:r>
            <a:endParaRPr lang="en-US" dirty="0"/>
          </a:p>
        </p:txBody>
      </p:sp>
      <p:sp>
        <p:nvSpPr>
          <p:cNvPr id="3" name="Content Placeholder 2"/>
          <p:cNvSpPr>
            <a:spLocks noGrp="1"/>
          </p:cNvSpPr>
          <p:nvPr>
            <p:ph sz="quarter" idx="1"/>
          </p:nvPr>
        </p:nvSpPr>
        <p:spPr/>
        <p:txBody>
          <a:bodyPr/>
          <a:lstStyle/>
          <a:p>
            <a:r>
              <a:rPr lang="en-US" dirty="0" smtClean="0">
                <a:latin typeface="Times New Roman" panose="02020603050405020304" pitchFamily="18" charset="0"/>
                <a:cs typeface="Times New Roman" panose="02020603050405020304" pitchFamily="18" charset="0"/>
              </a:rPr>
              <a:t>Review of account after submission of final financial report to OSP must be timely.</a:t>
            </a:r>
          </a:p>
          <a:p>
            <a:r>
              <a:rPr lang="en-US" dirty="0" smtClean="0">
                <a:latin typeface="Times New Roman" panose="02020603050405020304" pitchFamily="18" charset="0"/>
                <a:cs typeface="Times New Roman" panose="02020603050405020304" pitchFamily="18" charset="0"/>
              </a:rPr>
              <a:t>Variances to the account creates manual work-</a:t>
            </a:r>
            <a:r>
              <a:rPr lang="en-US" dirty="0" err="1" smtClean="0">
                <a:latin typeface="Times New Roman" panose="02020603050405020304" pitchFamily="18" charset="0"/>
                <a:cs typeface="Times New Roman" panose="02020603050405020304" pitchFamily="18" charset="0"/>
              </a:rPr>
              <a:t>arounds</a:t>
            </a:r>
            <a:r>
              <a:rPr lang="en-US" dirty="0" smtClean="0">
                <a:latin typeface="Times New Roman" panose="02020603050405020304" pitchFamily="18" charset="0"/>
                <a:cs typeface="Times New Roman" panose="02020603050405020304" pitchFamily="18" charset="0"/>
              </a:rPr>
              <a:t> for many centralized administrative offices.</a:t>
            </a:r>
          </a:p>
          <a:p>
            <a:r>
              <a:rPr lang="en-US" dirty="0" smtClean="0">
                <a:latin typeface="Times New Roman" panose="02020603050405020304" pitchFamily="18" charset="0"/>
                <a:cs typeface="Times New Roman" panose="02020603050405020304" pitchFamily="18" charset="0"/>
              </a:rPr>
              <a:t>If accounts are not reconciled to be in balance with the final financial report, OSP will submit a journal entry to move expenses to the cost center.</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4000" dirty="0" smtClean="0">
                <a:solidFill>
                  <a:srgbClr val="775F55"/>
                </a:solidFill>
                <a:latin typeface="Arial" pitchFamily="34" charset="0"/>
              </a:rPr>
              <a:t>Key Points to Remember</a:t>
            </a:r>
          </a:p>
        </p:txBody>
      </p:sp>
      <p:sp>
        <p:nvSpPr>
          <p:cNvPr id="37891" name="Rectangle 3"/>
          <p:cNvSpPr>
            <a:spLocks noGrp="1" noChangeArrowheads="1"/>
          </p:cNvSpPr>
          <p:nvPr>
            <p:ph sz="quarter" idx="1"/>
          </p:nvPr>
        </p:nvSpPr>
        <p:spPr/>
        <p:txBody>
          <a:bodyPr>
            <a:noAutofit/>
          </a:bodyPr>
          <a:lstStyle/>
          <a:p>
            <a:r>
              <a:rPr lang="en-US" sz="1900" dirty="0" smtClean="0">
                <a:latin typeface="Times New Roman" panose="02020603050405020304" pitchFamily="18" charset="0"/>
                <a:cs typeface="Times New Roman" panose="02020603050405020304" pitchFamily="18" charset="0"/>
              </a:rPr>
              <a:t>Sponsored project reporting is a collaboration between the PI, Department Administrator/BMRA, and OSP.</a:t>
            </a:r>
          </a:p>
          <a:p>
            <a:endParaRPr lang="en-US" sz="19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Failure to submit final reports in a timely manner may jeopardize subsequent funding for both the individual PI and/or University.</a:t>
            </a:r>
          </a:p>
          <a:p>
            <a:endParaRPr lang="en-US" sz="19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Departments are responsible for any over expenditures on a sponsored project at award close-out.</a:t>
            </a:r>
          </a:p>
          <a:p>
            <a:endParaRPr lang="en-US" sz="1900" dirty="0" smtClean="0">
              <a:latin typeface="Times New Roman" panose="02020603050405020304" pitchFamily="18" charset="0"/>
              <a:cs typeface="Times New Roman" panose="02020603050405020304" pitchFamily="18" charset="0"/>
            </a:endParaRPr>
          </a:p>
          <a:p>
            <a:r>
              <a:rPr lang="en-US" sz="1900" dirty="0" smtClean="0">
                <a:latin typeface="Times New Roman" panose="02020603050405020304" pitchFamily="18" charset="0"/>
                <a:cs typeface="Times New Roman" panose="02020603050405020304" pitchFamily="18" charset="0"/>
              </a:rPr>
              <a:t>Evidence of submission of technical/programmatic reports must be provided to OSP.</a:t>
            </a:r>
          </a:p>
          <a:p>
            <a:endParaRPr lang="en-US" sz="1900" dirty="0" smtClean="0">
              <a:latin typeface="Times New Roman" panose="02020603050405020304" pitchFamily="18" charset="0"/>
              <a:cs typeface="Times New Roman" panose="02020603050405020304" pitchFamily="18" charset="0"/>
            </a:endParaRPr>
          </a:p>
          <a:p>
            <a:r>
              <a:rPr lang="en-US" sz="1900" dirty="0">
                <a:latin typeface="Times New Roman" panose="02020603050405020304" pitchFamily="18" charset="0"/>
                <a:cs typeface="Times New Roman" panose="02020603050405020304" pitchFamily="18" charset="0"/>
              </a:rPr>
              <a:t>S</a:t>
            </a:r>
            <a:r>
              <a:rPr lang="en-US" sz="1900" dirty="0" smtClean="0">
                <a:latin typeface="Times New Roman" panose="02020603050405020304" pitchFamily="18" charset="0"/>
                <a:cs typeface="Times New Roman" panose="02020603050405020304" pitchFamily="18" charset="0"/>
              </a:rPr>
              <a:t>ignatures provide certifications that all information is accurate and supports the sponsored project.</a:t>
            </a:r>
          </a:p>
        </p:txBody>
      </p:sp>
      <p:pic>
        <p:nvPicPr>
          <p:cNvPr id="37892" name="Picture 4" descr="j0172640"/>
          <p:cNvPicPr>
            <a:picLocks noChangeAspect="1" noChangeArrowheads="1" noCrop="1"/>
          </p:cNvPicPr>
          <p:nvPr/>
        </p:nvPicPr>
        <p:blipFill>
          <a:blip r:embed="rId3" cstate="print"/>
          <a:srcRect/>
          <a:stretch>
            <a:fillRect/>
          </a:stretch>
        </p:blipFill>
        <p:spPr bwMode="auto">
          <a:xfrm>
            <a:off x="8382001" y="6392333"/>
            <a:ext cx="1492250" cy="12276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No Cost Extensions</a:t>
            </a:r>
          </a:p>
        </p:txBody>
      </p:sp>
      <p:sp>
        <p:nvSpPr>
          <p:cNvPr id="15363" name="Rectangle 3"/>
          <p:cNvSpPr>
            <a:spLocks noGrp="1" noChangeArrowheads="1"/>
          </p:cNvSpPr>
          <p:nvPr>
            <p:ph idx="1"/>
          </p:nvPr>
        </p:nvSpPr>
        <p:spPr/>
        <p:txBody>
          <a:bodyPr>
            <a:normAutofit/>
          </a:bodyPr>
          <a:lstStyle/>
          <a:p>
            <a:pPr>
              <a:buNone/>
            </a:pPr>
            <a:r>
              <a:rPr lang="en-US" dirty="0" smtClean="0">
                <a:latin typeface="Times New Roman" panose="02020603050405020304" pitchFamily="18" charset="0"/>
                <a:cs typeface="Times New Roman" panose="02020603050405020304" pitchFamily="18" charset="0"/>
              </a:rPr>
              <a:t>There is no change in the scope of work and:</a:t>
            </a:r>
          </a:p>
          <a:p>
            <a:pPr lvl="1"/>
            <a:r>
              <a:rPr lang="en-US" dirty="0" smtClean="0">
                <a:latin typeface="Times New Roman" panose="02020603050405020304" pitchFamily="18" charset="0"/>
                <a:cs typeface="Times New Roman" panose="02020603050405020304" pitchFamily="18" charset="0"/>
              </a:rPr>
              <a:t>additional time is required to adequately complete the project</a:t>
            </a:r>
          </a:p>
          <a:p>
            <a:pPr lvl="1"/>
            <a:r>
              <a:rPr lang="en-US" dirty="0" smtClean="0">
                <a:latin typeface="Times New Roman" panose="02020603050405020304" pitchFamily="18" charset="0"/>
                <a:cs typeface="Times New Roman" panose="02020603050405020304" pitchFamily="18" charset="0"/>
              </a:rPr>
              <a:t>continuity of project is required while competing continuation application is under review</a:t>
            </a:r>
          </a:p>
          <a:p>
            <a:pPr lvl="1"/>
            <a:r>
              <a:rPr lang="en-US" dirty="0" smtClean="0">
                <a:latin typeface="Times New Roman" panose="02020603050405020304" pitchFamily="18" charset="0"/>
                <a:cs typeface="Times New Roman" panose="02020603050405020304" pitchFamily="18" charset="0"/>
              </a:rPr>
              <a:t>an extension is necessary to permit an orderly phase-out of a project</a:t>
            </a:r>
          </a:p>
          <a:p>
            <a:pPr lvl="1"/>
            <a:endParaRPr lang="en-US" dirty="0" smtClean="0"/>
          </a:p>
        </p:txBody>
      </p:sp>
    </p:spTree>
    <p:extLst>
      <p:ext uri="{BB962C8B-B14F-4D97-AF65-F5344CB8AC3E}">
        <p14:creationId xmlns:p14="http://schemas.microsoft.com/office/powerpoint/2010/main" val="1478680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3333" y="254000"/>
            <a:ext cx="9144000" cy="1270000"/>
          </a:xfrm>
        </p:spPr>
        <p:txBody>
          <a:bodyPr>
            <a:normAutofit/>
          </a:bodyPr>
          <a:lstStyle/>
          <a:p>
            <a:r>
              <a:rPr lang="en-US" dirty="0" smtClean="0"/>
              <a:t>No Cost Extensions Cont…</a:t>
            </a:r>
          </a:p>
        </p:txBody>
      </p:sp>
      <p:sp>
        <p:nvSpPr>
          <p:cNvPr id="16387" name="Rectangle 3"/>
          <p:cNvSpPr>
            <a:spLocks noGrp="1" noChangeArrowheads="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Different sponsors may have specific policies for the time frame in which a no-cost extension should be requested and how the request should be made.</a:t>
            </a:r>
          </a:p>
          <a:p>
            <a:pPr>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Complete University Prior Approval System (UPAS) form : </a:t>
            </a:r>
          </a:p>
          <a:p>
            <a:pPr lvl="1"/>
            <a:r>
              <a:rPr lang="en-US" sz="2667" dirty="0">
                <a:hlinkClick r:id="rId3"/>
              </a:rPr>
              <a:t>https://www.brown.edu/research/sites/research/files/policies/university-prior-approval-system-form-upas_2.pdf</a:t>
            </a:r>
            <a:endParaRPr lang="en-US" dirty="0" smtClean="0"/>
          </a:p>
        </p:txBody>
      </p:sp>
    </p:spTree>
    <p:extLst>
      <p:ext uri="{BB962C8B-B14F-4D97-AF65-F5344CB8AC3E}">
        <p14:creationId xmlns:p14="http://schemas.microsoft.com/office/powerpoint/2010/main" val="542649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Unobligated Balances</a:t>
            </a:r>
            <a:endParaRPr lang="en-US" dirty="0" smtClean="0"/>
          </a:p>
        </p:txBody>
      </p:sp>
      <p:sp>
        <p:nvSpPr>
          <p:cNvPr id="21507" name="Rectangle 3"/>
          <p:cNvSpPr>
            <a:spLocks noGrp="1" noChangeArrowheads="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Most sponsors allow for the carry-forward of unobligated balances during award project periods. </a:t>
            </a:r>
          </a:p>
          <a:p>
            <a:pPr lvl="1"/>
            <a:r>
              <a:rPr lang="en-US" dirty="0" smtClean="0">
                <a:latin typeface="Times New Roman" panose="02020603050405020304" pitchFamily="18" charset="0"/>
                <a:cs typeface="Times New Roman" panose="02020603050405020304" pitchFamily="18" charset="0"/>
              </a:rPr>
              <a:t>Be aware of exceptions (Ex. </a:t>
            </a:r>
            <a:r>
              <a:rPr lang="en-US" dirty="0" err="1" smtClean="0">
                <a:latin typeface="Times New Roman" panose="02020603050405020304" pitchFamily="18" charset="0"/>
                <a:cs typeface="Times New Roman" panose="02020603050405020304" pitchFamily="18" charset="0"/>
              </a:rPr>
              <a:t>Subawards</a:t>
            </a:r>
            <a:r>
              <a:rPr lang="en-US" dirty="0" smtClean="0">
                <a:latin typeface="Times New Roman" panose="02020603050405020304" pitchFamily="18" charset="0"/>
                <a:cs typeface="Times New Roman" panose="02020603050405020304" pitchFamily="18" charset="0"/>
              </a:rPr>
              <a:t> that specifically note that automatic carryforward is not allowed).</a:t>
            </a:r>
          </a:p>
          <a:p>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Unliquidated</a:t>
            </a:r>
            <a:r>
              <a:rPr lang="en-US" dirty="0" smtClean="0">
                <a:latin typeface="Times New Roman" panose="02020603050405020304" pitchFamily="18" charset="0"/>
                <a:cs typeface="Times New Roman" panose="02020603050405020304" pitchFamily="18" charset="0"/>
              </a:rPr>
              <a:t> obligations will be reported and unobligated balances will be carried forward in accordance with the terms and conditions of an award.</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NIH awards where the reported carryover of unobligated balances is in excess of 25% of the award, the carryover amount may be subject to sponsor review and approval and may require justification.</a:t>
            </a:r>
          </a:p>
        </p:txBody>
      </p:sp>
    </p:spTree>
    <p:extLst>
      <p:ext uri="{BB962C8B-B14F-4D97-AF65-F5344CB8AC3E}">
        <p14:creationId xmlns:p14="http://schemas.microsoft.com/office/powerpoint/2010/main" val="4245822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dirty="0" smtClean="0"/>
              <a:t>Unobligated Balances</a:t>
            </a:r>
          </a:p>
        </p:txBody>
      </p:sp>
      <p:sp>
        <p:nvSpPr>
          <p:cNvPr id="25603" name="Rectangle 3"/>
          <p:cNvSpPr>
            <a:spLocks noChangeArrowheads="1"/>
          </p:cNvSpPr>
          <p:nvPr/>
        </p:nvSpPr>
        <p:spPr bwMode="auto">
          <a:xfrm>
            <a:off x="0" y="1722409"/>
            <a:ext cx="184731" cy="502766"/>
          </a:xfrm>
          <a:prstGeom prst="rect">
            <a:avLst/>
          </a:prstGeom>
          <a:noFill/>
          <a:ln w="9525">
            <a:noFill/>
            <a:miter lim="800000"/>
            <a:headEnd/>
            <a:tailEnd/>
          </a:ln>
        </p:spPr>
        <p:txBody>
          <a:bodyPr wrap="none" anchor="ctr">
            <a:spAutoFit/>
          </a:bodyPr>
          <a:lstStyle/>
          <a:p>
            <a:endParaRPr lang="en-US" sz="2667"/>
          </a:p>
        </p:txBody>
      </p:sp>
      <p:sp>
        <p:nvSpPr>
          <p:cNvPr id="25604" name="Rectangle 7"/>
          <p:cNvSpPr>
            <a:spLocks noChangeArrowheads="1"/>
          </p:cNvSpPr>
          <p:nvPr/>
        </p:nvSpPr>
        <p:spPr bwMode="auto">
          <a:xfrm>
            <a:off x="0" y="441825"/>
            <a:ext cx="184731" cy="502766"/>
          </a:xfrm>
          <a:prstGeom prst="rect">
            <a:avLst/>
          </a:prstGeom>
          <a:noFill/>
          <a:ln w="9525">
            <a:noFill/>
            <a:miter lim="800000"/>
            <a:headEnd/>
            <a:tailEnd/>
          </a:ln>
        </p:spPr>
        <p:txBody>
          <a:bodyPr wrap="none" anchor="ctr">
            <a:spAutoFit/>
          </a:bodyPr>
          <a:lstStyle/>
          <a:p>
            <a:endParaRPr lang="en-US" sz="2667"/>
          </a:p>
        </p:txBody>
      </p:sp>
      <p:pic>
        <p:nvPicPr>
          <p:cNvPr id="48132" name="Picture 4"/>
          <p:cNvPicPr>
            <a:picLocks noChangeAspect="1" noChangeArrowheads="1"/>
          </p:cNvPicPr>
          <p:nvPr/>
        </p:nvPicPr>
        <p:blipFill>
          <a:blip r:embed="rId3" cstate="print"/>
          <a:srcRect/>
          <a:stretch>
            <a:fillRect/>
          </a:stretch>
        </p:blipFill>
        <p:spPr bwMode="auto">
          <a:xfrm>
            <a:off x="254000" y="2032002"/>
            <a:ext cx="9736667" cy="1947332"/>
          </a:xfrm>
          <a:prstGeom prst="rect">
            <a:avLst/>
          </a:prstGeom>
          <a:noFill/>
          <a:ln w="9525">
            <a:noFill/>
            <a:miter lim="800000"/>
            <a:headEnd/>
            <a:tailEnd/>
          </a:ln>
        </p:spPr>
      </p:pic>
      <p:pic>
        <p:nvPicPr>
          <p:cNvPr id="48133" name="Picture 5"/>
          <p:cNvPicPr>
            <a:picLocks noChangeAspect="1" noChangeArrowheads="1"/>
          </p:cNvPicPr>
          <p:nvPr/>
        </p:nvPicPr>
        <p:blipFill>
          <a:blip r:embed="rId4" cstate="print"/>
          <a:srcRect/>
          <a:stretch>
            <a:fillRect/>
          </a:stretch>
        </p:blipFill>
        <p:spPr bwMode="auto">
          <a:xfrm>
            <a:off x="254000" y="4741333"/>
            <a:ext cx="9730687" cy="1778000"/>
          </a:xfrm>
          <a:prstGeom prst="rect">
            <a:avLst/>
          </a:prstGeom>
          <a:noFill/>
          <a:ln w="9525">
            <a:noFill/>
            <a:miter lim="800000"/>
            <a:headEnd/>
            <a:tailEnd/>
          </a:ln>
        </p:spPr>
      </p:pic>
    </p:spTree>
    <p:extLst>
      <p:ext uri="{BB962C8B-B14F-4D97-AF65-F5344CB8AC3E}">
        <p14:creationId xmlns:p14="http://schemas.microsoft.com/office/powerpoint/2010/main" val="254908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lIns="0" tIns="0" rIns="0" bIns="0"/>
          <a:lstStyle/>
          <a:p>
            <a:pPr algn="l">
              <a:lnSpc>
                <a:spcPct val="95000"/>
              </a:lnSpc>
            </a:pPr>
            <a:r>
              <a:rPr lang="en-US" sz="4900" cap="none" dirty="0" smtClean="0">
                <a:solidFill>
                  <a:srgbClr val="775F55"/>
                </a:solidFill>
                <a:latin typeface="Arial" pitchFamily="34" charset="0"/>
              </a:rPr>
              <a:t>Overview</a:t>
            </a:r>
            <a:endParaRPr lang="en-US" sz="4900" cap="none" dirty="0">
              <a:solidFill>
                <a:srgbClr val="775F55"/>
              </a:solidFill>
              <a:latin typeface="Arial" pitchFamily="34" charset="0"/>
            </a:endParaRPr>
          </a:p>
        </p:txBody>
      </p:sp>
      <p:sp>
        <p:nvSpPr>
          <p:cNvPr id="6" name="Content Placeholder 5"/>
          <p:cNvSpPr>
            <a:spLocks noGrp="1"/>
          </p:cNvSpPr>
          <p:nvPr>
            <p:ph sz="quarter" idx="1"/>
          </p:nvPr>
        </p:nvSpPr>
        <p:spPr/>
        <p:txBody>
          <a:bodyPr/>
          <a:lstStyle/>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Financial Reporting Objective</a:t>
            </a:r>
          </a:p>
          <a:p>
            <a:pPr marL="355596" lvl="1" indent="-355596">
              <a:spcBef>
                <a:spcPts val="778"/>
              </a:spcBef>
              <a:buClr>
                <a:schemeClr val="accent2"/>
              </a:buClr>
              <a:buSzPct val="60000"/>
              <a:buFont typeface="Wingdings"/>
              <a:buChar char=""/>
            </a:pPr>
            <a:r>
              <a:rPr lang="en-US" sz="3200" dirty="0">
                <a:solidFill>
                  <a:srgbClr val="000000"/>
                </a:solidFill>
                <a:latin typeface="Times New Roman" panose="02020603050405020304" pitchFamily="18" charset="0"/>
                <a:cs typeface="Times New Roman" panose="02020603050405020304" pitchFamily="18" charset="0"/>
              </a:rPr>
              <a:t>Roles and Responsibilities</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Financial Closeout Process</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Key Terms and Considerations</a:t>
            </a:r>
          </a:p>
          <a:p>
            <a:pPr marL="355596" lvl="1" indent="-355596">
              <a:spcBef>
                <a:spcPts val="778"/>
              </a:spcBef>
              <a:buClr>
                <a:schemeClr val="accent2"/>
              </a:buClr>
              <a:buSzPct val="60000"/>
              <a:buFont typeface="Wingdings"/>
              <a:buChar char=""/>
            </a:pPr>
            <a:r>
              <a:rPr lang="en-US" sz="3200" dirty="0" smtClean="0">
                <a:solidFill>
                  <a:srgbClr val="000000"/>
                </a:solidFill>
                <a:latin typeface="Times New Roman" panose="02020603050405020304" pitchFamily="18" charset="0"/>
                <a:cs typeface="Times New Roman" panose="02020603050405020304" pitchFamily="18" charset="0"/>
              </a:rPr>
              <a:t>Example of Financial Report</a:t>
            </a:r>
          </a:p>
          <a:p>
            <a:pPr marL="355596" lvl="1" indent="-355596">
              <a:spcBef>
                <a:spcPts val="778"/>
              </a:spcBef>
              <a:buClr>
                <a:schemeClr val="accent2"/>
              </a:buClr>
              <a:buSzPct val="60000"/>
              <a:buFont typeface="Wingdings"/>
              <a:buChar char=""/>
            </a:pPr>
            <a:endParaRPr lang="en-US" sz="3200" dirty="0" smtClean="0">
              <a:solidFill>
                <a:srgbClr val="000000"/>
              </a:solidFill>
              <a:latin typeface="Arial" pitchFamily="34" charset="0"/>
            </a:endParaRPr>
          </a:p>
          <a:p>
            <a:pPr marL="355596" lvl="1" indent="-355596">
              <a:spcBef>
                <a:spcPts val="778"/>
              </a:spcBef>
              <a:buClr>
                <a:schemeClr val="accent2"/>
              </a:buClr>
              <a:buSzPct val="60000"/>
              <a:buFont typeface="Wingdings"/>
              <a:buChar char=""/>
            </a:pPr>
            <a:endParaRPr lang="en-US" sz="3200" dirty="0" smtClean="0">
              <a:solidFill>
                <a:srgbClr val="000000"/>
              </a:solidFill>
              <a:latin typeface="Arial" pitchFamily="34" charset="0"/>
            </a:endParaRPr>
          </a:p>
          <a:p>
            <a:pPr marL="355596" lvl="1" indent="-355596">
              <a:spcBef>
                <a:spcPts val="778"/>
              </a:spcBef>
              <a:buClr>
                <a:schemeClr val="accent2"/>
              </a:buClr>
              <a:buSzPct val="60000"/>
              <a:buFont typeface="Wingdings"/>
              <a:buChar char=""/>
            </a:pPr>
            <a:endParaRPr lang="en-US" sz="3200" dirty="0" smtClean="0">
              <a:solidFill>
                <a:srgbClr val="000000"/>
              </a:solidFill>
              <a:latin typeface="Arial" pitchFamily="34" charset="0"/>
            </a:endParaRPr>
          </a:p>
          <a:p>
            <a:pPr marL="355596" lvl="1" indent="-355596">
              <a:spcBef>
                <a:spcPts val="778"/>
              </a:spcBef>
              <a:buClr>
                <a:schemeClr val="accent2"/>
              </a:buClr>
              <a:buSzPct val="60000"/>
              <a:buFont typeface="Wingdings"/>
              <a:buChar char=""/>
            </a:pPr>
            <a:endParaRPr lang="en-US" sz="3200" dirty="0" smtClean="0">
              <a:solidFill>
                <a:srgbClr val="000000"/>
              </a:solidFill>
              <a:latin typeface="Arial" pitchFamily="34" charset="0"/>
            </a:endParaRPr>
          </a:p>
          <a:p>
            <a:pPr marL="355596" lvl="1" indent="-355596">
              <a:spcBef>
                <a:spcPts val="778"/>
              </a:spcBef>
              <a:buClr>
                <a:schemeClr val="accent2"/>
              </a:buClr>
              <a:buSzPct val="60000"/>
              <a:buFont typeface="Wingdings"/>
              <a:buChar char=""/>
            </a:pPr>
            <a:endParaRPr lang="en-US" sz="3200" dirty="0" smtClean="0">
              <a:solidFill>
                <a:srgbClr val="000000"/>
              </a:solidFill>
              <a:latin typeface="Arial" pitchFamily="34"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Reporting Objective</a:t>
            </a:r>
            <a:endParaRPr lang="en-US" dirty="0"/>
          </a:p>
        </p:txBody>
      </p:sp>
      <p:sp>
        <p:nvSpPr>
          <p:cNvPr id="3" name="Content Placeholder 2"/>
          <p:cNvSpPr>
            <a:spLocks noGrp="1"/>
          </p:cNvSpPr>
          <p:nvPr>
            <p:ph sz="quarter" idx="1"/>
          </p:nvPr>
        </p:nvSpPr>
        <p:spPr/>
        <p:txBody>
          <a:bodyPr>
            <a:normAutofit lnSpcReduction="10000"/>
          </a:bodyPr>
          <a:lstStyle/>
          <a:p>
            <a:r>
              <a:rPr lang="en-US" dirty="0">
                <a:latin typeface="Times New Roman" pitchFamily="18" charset="0"/>
              </a:rPr>
              <a:t>The goal of the Financial Reporting is to provide Principal Investigators and department administrators with quality support services and financial compliance guidance along with effective stewardship of sponsored awards</a:t>
            </a:r>
            <a:r>
              <a:rPr lang="en-US" dirty="0" smtClean="0">
                <a:latin typeface="Times New Roman" pitchFamily="18" charset="0"/>
              </a:rPr>
              <a:t>.</a:t>
            </a:r>
          </a:p>
          <a:p>
            <a:endParaRPr lang="en-US" dirty="0">
              <a:latin typeface="Times New Roman" pitchFamily="18" charset="0"/>
            </a:endParaRPr>
          </a:p>
          <a:p>
            <a:r>
              <a:rPr lang="en-US" dirty="0">
                <a:latin typeface="Times New Roman" pitchFamily="18" charset="0"/>
              </a:rPr>
              <a:t>Most sponsors require financial reporting to determine the use of sponsored funds on either a monthly, quarterly, </a:t>
            </a:r>
            <a:r>
              <a:rPr lang="en-US" dirty="0" smtClean="0">
                <a:latin typeface="Times New Roman" pitchFamily="18" charset="0"/>
              </a:rPr>
              <a:t>annual, final or </a:t>
            </a:r>
            <a:r>
              <a:rPr lang="en-US" dirty="0">
                <a:latin typeface="Times New Roman" pitchFamily="18" charset="0"/>
              </a:rPr>
              <a:t>other reporting basis.  </a:t>
            </a:r>
          </a:p>
          <a:p>
            <a:endParaRPr lang="en-US" dirty="0"/>
          </a:p>
        </p:txBody>
      </p:sp>
    </p:spTree>
    <p:extLst>
      <p:ext uri="{BB962C8B-B14F-4D97-AF65-F5344CB8AC3E}">
        <p14:creationId xmlns:p14="http://schemas.microsoft.com/office/powerpoint/2010/main" val="791634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OSP Responsibilities</a:t>
            </a:r>
            <a:endParaRPr lang="en-US" dirty="0"/>
          </a:p>
        </p:txBody>
      </p:sp>
      <p:sp>
        <p:nvSpPr>
          <p:cNvPr id="3" name="Content Placeholder 2"/>
          <p:cNvSpPr>
            <a:spLocks noGrp="1"/>
          </p:cNvSpPr>
          <p:nvPr>
            <p:ph sz="quarter" idx="1"/>
          </p:nvPr>
        </p:nvSpPr>
        <p:spPr/>
        <p:txBody>
          <a:bodyPr>
            <a:normAutofit lnSpcReduction="10000"/>
          </a:bodyPr>
          <a:lstStyle/>
          <a:p>
            <a:r>
              <a:rPr lang="en-US" dirty="0">
                <a:latin typeface="Times New Roman" pitchFamily="18" charset="0"/>
              </a:rPr>
              <a:t>The Post-Award team is responsible for ensuring that the deadlines for financial reporting are met and that we are in compliance with the federal, state, sponsor specific and/or Brown University’s policies and procedures depending on the type of award.  </a:t>
            </a:r>
            <a:endParaRPr lang="en-US" dirty="0" smtClean="0">
              <a:latin typeface="Times New Roman" pitchFamily="18" charset="0"/>
            </a:endParaRPr>
          </a:p>
          <a:p>
            <a:r>
              <a:rPr lang="en-US" dirty="0">
                <a:latin typeface="Times New Roman" pitchFamily="18" charset="0"/>
              </a:rPr>
              <a:t>Each department is assigned a Grant/Contract Accountant from OSP that will provide guidance and assistance as well as answer any questions that may arise on a day to day basis</a:t>
            </a:r>
            <a:r>
              <a:rPr lang="en-US" dirty="0" smtClean="0">
                <a:latin typeface="Times New Roman" pitchFamily="18" charset="0"/>
              </a:rPr>
              <a:t>.</a:t>
            </a:r>
            <a:endParaRPr lang="en-US" dirty="0">
              <a:latin typeface="Times New Roman" pitchFamily="18" charset="0"/>
            </a:endParaRPr>
          </a:p>
        </p:txBody>
      </p:sp>
    </p:spTree>
    <p:extLst>
      <p:ext uri="{BB962C8B-B14F-4D97-AF65-F5344CB8AC3E}">
        <p14:creationId xmlns:p14="http://schemas.microsoft.com/office/powerpoint/2010/main" val="30486382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1812</TotalTime>
  <Words>1999</Words>
  <Application>Microsoft Office PowerPoint</Application>
  <PresentationFormat>Custom</PresentationFormat>
  <Paragraphs>229</Paragraphs>
  <Slides>26</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Ｐゴシック</vt:lpstr>
      <vt:lpstr>Arial</vt:lpstr>
      <vt:lpstr>Times New Roman</vt:lpstr>
      <vt:lpstr>Tw Cen MT</vt:lpstr>
      <vt:lpstr>Verdana</vt:lpstr>
      <vt:lpstr>Wingdings</vt:lpstr>
      <vt:lpstr>Wingdings 2</vt:lpstr>
      <vt:lpstr>Median</vt:lpstr>
      <vt:lpstr>Financial Closeouts of Sponsored Projects</vt:lpstr>
      <vt:lpstr>Actions To Consider Prior To Closeout:</vt:lpstr>
      <vt:lpstr>No Cost Extensions</vt:lpstr>
      <vt:lpstr>No Cost Extensions Cont…</vt:lpstr>
      <vt:lpstr>Unobligated Balances</vt:lpstr>
      <vt:lpstr>Unobligated Balances</vt:lpstr>
      <vt:lpstr>Overview</vt:lpstr>
      <vt:lpstr>Financial Reporting Objective</vt:lpstr>
      <vt:lpstr>OSP Responsibilities</vt:lpstr>
      <vt:lpstr>Financial Closeout Roles and Responsibilities</vt:lpstr>
      <vt:lpstr>Financial Closeout Overview</vt:lpstr>
      <vt:lpstr>Financial Closeout Timeline</vt:lpstr>
      <vt:lpstr>Financial Closeout Overview</vt:lpstr>
      <vt:lpstr>Final Financial Report Template</vt:lpstr>
      <vt:lpstr> Detail Testing </vt:lpstr>
      <vt:lpstr>Key Terms and Considerations</vt:lpstr>
      <vt:lpstr>Post Audit Review </vt:lpstr>
      <vt:lpstr>Other Post Audit Review Considerations</vt:lpstr>
      <vt:lpstr>Best Practices for the Department</vt:lpstr>
      <vt:lpstr>OSP Financial Reporting Deadline</vt:lpstr>
      <vt:lpstr>Exercise</vt:lpstr>
      <vt:lpstr>Exercise…continued</vt:lpstr>
      <vt:lpstr>Final Results</vt:lpstr>
      <vt:lpstr>Detail Testing Review</vt:lpstr>
      <vt:lpstr>Variances to Final Financial Report</vt:lpstr>
      <vt:lpstr>Key Points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Glover, Brandi</cp:lastModifiedBy>
  <cp:revision>98</cp:revision>
  <cp:lastPrinted>2019-05-08T11:57:25Z</cp:lastPrinted>
  <dcterms:created xsi:type="dcterms:W3CDTF">2004-05-06T09:28:21Z</dcterms:created>
  <dcterms:modified xsi:type="dcterms:W3CDTF">2019-05-08T12:28:49Z</dcterms:modified>
</cp:coreProperties>
</file>