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95" r:id="rId2"/>
    <p:sldId id="275" r:id="rId3"/>
    <p:sldId id="297" r:id="rId4"/>
    <p:sldId id="299" r:id="rId5"/>
    <p:sldId id="30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B0"/>
    <a:srgbClr val="E29B0C"/>
    <a:srgbClr val="E271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343" autoAdjust="0"/>
  </p:normalViewPr>
  <p:slideViewPr>
    <p:cSldViewPr snapToGrid="0">
      <p:cViewPr varScale="1">
        <p:scale>
          <a:sx n="63" d="100"/>
          <a:sy n="63" d="100"/>
        </p:scale>
        <p:origin x="60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5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4FF74-8892-46D4-B637-8BBDF8EF346B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B24556-314B-4E19-B495-5DF65AE5E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66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B24556-314B-4E19-B495-5DF65AE5EF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5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AF9-0F8A-4748-AD9F-2DD29AC5E522}" type="datetimeFigureOut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0948-9B5B-4C2E-8D93-C7CEEAD839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748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AF9-0F8A-4748-AD9F-2DD29AC5E522}" type="datetimeFigureOut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0948-9B5B-4C2E-8D93-C7CEEAD839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19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AF9-0F8A-4748-AD9F-2DD29AC5E522}" type="datetimeFigureOut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0948-9B5B-4C2E-8D93-C7CEEAD839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46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AF9-0F8A-4748-AD9F-2DD29AC5E522}" type="datetimeFigureOut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0948-9B5B-4C2E-8D93-C7CEEAD839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589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AF9-0F8A-4748-AD9F-2DD29AC5E522}" type="datetimeFigureOut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0948-9B5B-4C2E-8D93-C7CEEAD839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583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AF9-0F8A-4748-AD9F-2DD29AC5E522}" type="datetimeFigureOut">
              <a:rPr lang="en-US" smtClean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0948-9B5B-4C2E-8D93-C7CEEAD839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309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AF9-0F8A-4748-AD9F-2DD29AC5E522}" type="datetimeFigureOut">
              <a:rPr lang="en-US" smtClean="0"/>
              <a:t>10/5/2021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0948-9B5B-4C2E-8D93-C7CEEAD839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47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AF9-0F8A-4748-AD9F-2DD29AC5E522}" type="datetimeFigureOut">
              <a:rPr lang="en-US" smtClean="0"/>
              <a:t>10/5/2021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0948-9B5B-4C2E-8D93-C7CEEAD839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229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AF9-0F8A-4748-AD9F-2DD29AC5E522}" type="datetimeFigureOut">
              <a:rPr lang="en-US" smtClean="0"/>
              <a:t>10/5/2021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0948-9B5B-4C2E-8D93-C7CEEAD839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9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AF9-0F8A-4748-AD9F-2DD29AC5E522}" type="datetimeFigureOut">
              <a:rPr lang="en-US" smtClean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0948-9B5B-4C2E-8D93-C7CEEAD839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99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51AF9-0F8A-4748-AD9F-2DD29AC5E522}" type="datetimeFigureOut">
              <a:rPr lang="en-US" smtClean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50948-9B5B-4C2E-8D93-C7CEEAD839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68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51AF9-0F8A-4748-AD9F-2DD29AC5E522}" type="datetimeFigureOut">
              <a:rPr lang="en-US" smtClean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50948-9B5B-4C2E-8D93-C7CEEAD839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548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52524" y="1841500"/>
            <a:ext cx="8982076" cy="4351338"/>
          </a:xfrm>
        </p:spPr>
        <p:txBody>
          <a:bodyPr>
            <a:normAutofit/>
          </a:bodyPr>
          <a:lstStyle/>
          <a:p>
            <a:pPr marL="457200" lvl="1" indent="0">
              <a:buClr>
                <a:schemeClr val="accent2"/>
              </a:buClr>
              <a:buNone/>
            </a:pPr>
            <a:endParaRPr lang="en-US" dirty="0" smtClean="0"/>
          </a:p>
          <a:p>
            <a:pPr marL="457200" lvl="1" indent="0">
              <a:buClr>
                <a:schemeClr val="accent2"/>
              </a:buClr>
              <a:buNone/>
            </a:pPr>
            <a:endParaRPr lang="en-US" sz="1100" dirty="0" smtClean="0"/>
          </a:p>
          <a:p>
            <a:pPr>
              <a:buClr>
                <a:srgbClr val="0065B0"/>
              </a:buClr>
            </a:pPr>
            <a:r>
              <a:rPr lang="en-US" sz="3600" dirty="0" smtClean="0">
                <a:solidFill>
                  <a:srgbClr val="0065B0"/>
                </a:solidFill>
              </a:rPr>
              <a:t>Awards Expiring in 90 Days</a:t>
            </a:r>
          </a:p>
          <a:p>
            <a:pPr>
              <a:buClr>
                <a:srgbClr val="0065B0"/>
              </a:buClr>
            </a:pPr>
            <a:r>
              <a:rPr lang="en-US" sz="3600" dirty="0" smtClean="0">
                <a:solidFill>
                  <a:srgbClr val="0065B0"/>
                </a:solidFill>
              </a:rPr>
              <a:t>Portfolio of Awards</a:t>
            </a:r>
          </a:p>
          <a:p>
            <a:pPr>
              <a:buClr>
                <a:srgbClr val="0065B0"/>
              </a:buClr>
            </a:pPr>
            <a:r>
              <a:rPr lang="en-US" sz="3600" dirty="0" smtClean="0">
                <a:solidFill>
                  <a:srgbClr val="0065B0"/>
                </a:solidFill>
              </a:rPr>
              <a:t>Positions Currently Funded by Your Awards</a:t>
            </a:r>
          </a:p>
          <a:p>
            <a:pPr>
              <a:buClr>
                <a:srgbClr val="0065B0"/>
              </a:buClr>
            </a:pPr>
            <a:r>
              <a:rPr lang="en-US" sz="3600" dirty="0" smtClean="0">
                <a:solidFill>
                  <a:srgbClr val="0065B0"/>
                </a:solidFill>
              </a:rPr>
              <a:t>Sponsored Award Budget to Actual (Includes All Your Active Awards)</a:t>
            </a:r>
          </a:p>
          <a:p>
            <a:pPr marL="0" indent="0">
              <a:buClr>
                <a:srgbClr val="0065B0"/>
              </a:buClr>
              <a:buNone/>
            </a:pPr>
            <a:endParaRPr lang="en-US" sz="1200" dirty="0" smtClean="0">
              <a:solidFill>
                <a:srgbClr val="0065B0"/>
              </a:solidFill>
            </a:endParaRPr>
          </a:p>
          <a:p>
            <a:pPr marL="0" indent="0">
              <a:buClr>
                <a:srgbClr val="0065B0"/>
              </a:buClr>
              <a:buNone/>
            </a:pPr>
            <a:endParaRPr lang="en-US" sz="3600" dirty="0" smtClean="0">
              <a:solidFill>
                <a:srgbClr val="0065B0"/>
              </a:solidFill>
            </a:endParaRPr>
          </a:p>
          <a:p>
            <a:pPr marL="0" indent="0">
              <a:buClr>
                <a:srgbClr val="0065B0"/>
              </a:buClr>
              <a:buNone/>
            </a:pPr>
            <a:endParaRPr lang="en-US" sz="1300" dirty="0" smtClean="0">
              <a:solidFill>
                <a:srgbClr val="0065B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solidFill>
                <a:srgbClr val="0065B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38200" y="500062"/>
            <a:ext cx="10515600" cy="1325563"/>
          </a:xfrm>
          <a:prstGeom prst="roundRect">
            <a:avLst/>
          </a:prstGeom>
          <a:gradFill flip="none" rotWithShape="1">
            <a:gsLst>
              <a:gs pos="0">
                <a:srgbClr val="E29B0C">
                  <a:tint val="66000"/>
                  <a:satMod val="160000"/>
                </a:srgbClr>
              </a:gs>
              <a:gs pos="50000">
                <a:srgbClr val="E29B0C">
                  <a:tint val="44500"/>
                  <a:satMod val="160000"/>
                </a:srgbClr>
              </a:gs>
              <a:gs pos="100000">
                <a:srgbClr val="E29B0C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0065B0"/>
                </a:solidFill>
              </a:rPr>
              <a:t>Grants Management </a:t>
            </a:r>
            <a:r>
              <a:rPr lang="en-US" sz="4000" b="1" dirty="0" smtClean="0">
                <a:solidFill>
                  <a:srgbClr val="0065B0"/>
                </a:solidFill>
              </a:rPr>
              <a:t>Reports</a:t>
            </a:r>
            <a:endParaRPr lang="en-US" sz="4000" b="1" dirty="0">
              <a:solidFill>
                <a:srgbClr val="0065B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632619"/>
            <a:ext cx="1060450" cy="10604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0" y="541401"/>
            <a:ext cx="1003300" cy="1284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904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8820150" cy="4351338"/>
          </a:xfrm>
        </p:spPr>
        <p:txBody>
          <a:bodyPr/>
          <a:lstStyle/>
          <a:p>
            <a:pPr marL="0" indent="0" algn="ctr">
              <a:buNone/>
            </a:pPr>
            <a:endParaRPr lang="en-US" sz="800" i="1" dirty="0" smtClean="0">
              <a:solidFill>
                <a:srgbClr val="0065B0"/>
              </a:solidFill>
            </a:endParaRPr>
          </a:p>
          <a:p>
            <a:pPr marL="0" indent="0" algn="ctr">
              <a:buNone/>
            </a:pPr>
            <a:endParaRPr lang="en-US" sz="800" dirty="0" smtClean="0">
              <a:solidFill>
                <a:srgbClr val="0065B0"/>
              </a:solidFill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rgbClr val="0065B0"/>
                </a:solidFill>
              </a:rPr>
              <a:t>Accessing the dashboard:</a:t>
            </a:r>
          </a:p>
          <a:p>
            <a:pPr lvl="1"/>
            <a:r>
              <a:rPr lang="en-US" sz="2800" dirty="0" smtClean="0">
                <a:solidFill>
                  <a:srgbClr val="0065B0"/>
                </a:solidFill>
              </a:rPr>
              <a:t>From your home page, click the Grants Management app</a:t>
            </a:r>
          </a:p>
          <a:p>
            <a:pPr lvl="1"/>
            <a:r>
              <a:rPr lang="en-US" sz="2800" dirty="0" smtClean="0">
                <a:solidFill>
                  <a:srgbClr val="0065B0"/>
                </a:solidFill>
              </a:rPr>
              <a:t>Reports will render based on your role associated with the respective award or award line</a:t>
            </a:r>
          </a:p>
          <a:p>
            <a:pPr lvl="1"/>
            <a:endParaRPr lang="en-US" dirty="0">
              <a:solidFill>
                <a:srgbClr val="0065B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38200" y="500062"/>
            <a:ext cx="10515600" cy="1325563"/>
          </a:xfrm>
          <a:prstGeom prst="roundRect">
            <a:avLst/>
          </a:prstGeom>
          <a:gradFill flip="none" rotWithShape="1">
            <a:gsLst>
              <a:gs pos="0">
                <a:srgbClr val="E29B0C">
                  <a:tint val="66000"/>
                  <a:satMod val="160000"/>
                </a:srgbClr>
              </a:gs>
              <a:gs pos="50000">
                <a:srgbClr val="E29B0C">
                  <a:tint val="44500"/>
                  <a:satMod val="160000"/>
                </a:srgbClr>
              </a:gs>
              <a:gs pos="100000">
                <a:srgbClr val="E29B0C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00" b="1" dirty="0" smtClean="0">
                <a:solidFill>
                  <a:srgbClr val="0065B0"/>
                </a:solidFill>
              </a:rPr>
              <a:t>Accessing the Dashboard</a:t>
            </a:r>
            <a:endParaRPr lang="en-US" sz="3700" b="1" dirty="0">
              <a:solidFill>
                <a:srgbClr val="0065B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39" y="582319"/>
            <a:ext cx="1060450" cy="10604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2618" y="541401"/>
            <a:ext cx="1003300" cy="1284224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6111" y="2858453"/>
            <a:ext cx="1462793" cy="138017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75757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838200" y="500062"/>
            <a:ext cx="10515600" cy="1325563"/>
          </a:xfrm>
          <a:prstGeom prst="roundRect">
            <a:avLst/>
          </a:prstGeom>
          <a:gradFill flip="none" rotWithShape="1">
            <a:gsLst>
              <a:gs pos="0">
                <a:srgbClr val="E29B0C">
                  <a:tint val="66000"/>
                  <a:satMod val="160000"/>
                </a:srgbClr>
              </a:gs>
              <a:gs pos="50000">
                <a:srgbClr val="E29B0C">
                  <a:tint val="44500"/>
                  <a:satMod val="160000"/>
                </a:srgbClr>
              </a:gs>
              <a:gs pos="100000">
                <a:srgbClr val="E29B0C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00" b="1" dirty="0" smtClean="0">
                <a:solidFill>
                  <a:srgbClr val="0065B0"/>
                </a:solidFill>
              </a:rPr>
              <a:t>Filtering by Award Group</a:t>
            </a:r>
            <a:endParaRPr lang="en-US" sz="3700" b="1" dirty="0">
              <a:solidFill>
                <a:srgbClr val="0065B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632619"/>
            <a:ext cx="1060450" cy="10604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0" y="541401"/>
            <a:ext cx="1003300" cy="1284224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10106025" cy="4351338"/>
          </a:xfrm>
        </p:spPr>
        <p:txBody>
          <a:bodyPr/>
          <a:lstStyle/>
          <a:p>
            <a:r>
              <a:rPr lang="en-US" dirty="0" smtClean="0"/>
              <a:t>Data renders based on your role associated with an award or award group. To narrow or filter your results, prompt for a specific award group for a PI or Co-PI</a:t>
            </a:r>
            <a:endParaRPr lang="en-US" dirty="0"/>
          </a:p>
        </p:txBody>
      </p:sp>
      <p:pic>
        <p:nvPicPr>
          <p:cNvPr id="12" name="Picture 11"/>
          <p:cNvPicPr/>
          <p:nvPr/>
        </p:nvPicPr>
        <p:blipFill>
          <a:blip r:embed="rId5"/>
          <a:stretch>
            <a:fillRect/>
          </a:stretch>
        </p:blipFill>
        <p:spPr>
          <a:xfrm>
            <a:off x="771525" y="3151188"/>
            <a:ext cx="5943600" cy="2097405"/>
          </a:xfrm>
          <a:prstGeom prst="rect">
            <a:avLst/>
          </a:prstGeom>
        </p:spPr>
      </p:pic>
      <p:pic>
        <p:nvPicPr>
          <p:cNvPr id="14" name="Picture 13"/>
          <p:cNvPicPr/>
          <p:nvPr/>
        </p:nvPicPr>
        <p:blipFill>
          <a:blip r:embed="rId6"/>
          <a:stretch>
            <a:fillRect/>
          </a:stretch>
        </p:blipFill>
        <p:spPr>
          <a:xfrm>
            <a:off x="7077075" y="3151188"/>
            <a:ext cx="3228975" cy="233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85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825625"/>
            <a:ext cx="4334691" cy="4351338"/>
          </a:xfrm>
        </p:spPr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0065B0"/>
                </a:solidFill>
              </a:rPr>
              <a:t>All blue fields are actionable</a:t>
            </a:r>
          </a:p>
          <a:p>
            <a:pPr>
              <a:buClr>
                <a:srgbClr val="E2710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65B0"/>
                </a:solidFill>
              </a:rPr>
              <a:t>Right click on award hyperlink to open details in another window</a:t>
            </a:r>
          </a:p>
          <a:p>
            <a:pPr>
              <a:buClr>
                <a:srgbClr val="E27100"/>
              </a:buClr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65B0"/>
                </a:solidFill>
              </a:rPr>
              <a:t>All details on award will be accessible </a:t>
            </a:r>
          </a:p>
          <a:p>
            <a:pPr marL="0" indent="0">
              <a:buClr>
                <a:srgbClr val="E27100"/>
              </a:buClr>
              <a:buNone/>
            </a:pPr>
            <a:endParaRPr lang="en-US" dirty="0">
              <a:solidFill>
                <a:srgbClr val="0065B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38200" y="500062"/>
            <a:ext cx="10515600" cy="1325563"/>
          </a:xfrm>
          <a:prstGeom prst="roundRect">
            <a:avLst/>
          </a:prstGeom>
          <a:gradFill flip="none" rotWithShape="1">
            <a:gsLst>
              <a:gs pos="0">
                <a:srgbClr val="E29B0C">
                  <a:tint val="66000"/>
                  <a:satMod val="160000"/>
                </a:srgbClr>
              </a:gs>
              <a:gs pos="50000">
                <a:srgbClr val="E29B0C">
                  <a:tint val="44500"/>
                  <a:satMod val="160000"/>
                </a:srgbClr>
              </a:gs>
              <a:gs pos="100000">
                <a:srgbClr val="E29B0C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65B0"/>
                </a:solidFill>
              </a:rPr>
              <a:t>Access Details of Report Output</a:t>
            </a:r>
            <a:endParaRPr lang="en-US" sz="4000" b="1" dirty="0">
              <a:solidFill>
                <a:srgbClr val="0065B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632619"/>
            <a:ext cx="1060450" cy="10604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0" y="541401"/>
            <a:ext cx="1003300" cy="128422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5771" y="1866964"/>
            <a:ext cx="6161203" cy="44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10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1108" y="2132379"/>
            <a:ext cx="3622964" cy="4351338"/>
          </a:xfrm>
        </p:spPr>
        <p:txBody>
          <a:bodyPr>
            <a:normAutofit/>
          </a:bodyPr>
          <a:lstStyle/>
          <a:p>
            <a:endParaRPr lang="en-US" sz="2200" dirty="0" smtClean="0"/>
          </a:p>
          <a:p>
            <a:pPr>
              <a:buClr>
                <a:srgbClr val="E27100"/>
              </a:buClr>
              <a:buFont typeface="Wingdings" panose="05000000000000000000" pitchFamily="2" charset="2"/>
              <a:buChar char="§"/>
            </a:pPr>
            <a:r>
              <a:rPr lang="en-US" sz="2200" dirty="0">
                <a:solidFill>
                  <a:srgbClr val="0065B0"/>
                </a:solidFill>
              </a:rPr>
              <a:t>Filtering </a:t>
            </a:r>
            <a:r>
              <a:rPr lang="en-US" sz="2200" dirty="0" smtClean="0">
                <a:solidFill>
                  <a:srgbClr val="0065B0"/>
                </a:solidFill>
              </a:rPr>
              <a:t>expenses can be performed on any line total or report total by hovering to the right of the total and clicking the arrow</a:t>
            </a:r>
          </a:p>
          <a:p>
            <a:pPr>
              <a:buClr>
                <a:srgbClr val="E27100"/>
              </a:buClr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0065B0"/>
                </a:solidFill>
              </a:rPr>
              <a:t>View by options include, cost center, employee, award, etc.</a:t>
            </a:r>
          </a:p>
          <a:p>
            <a:pPr>
              <a:buClr>
                <a:srgbClr val="E27100"/>
              </a:buClr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rgbClr val="0065B0"/>
                </a:solidFill>
              </a:rPr>
              <a:t>All details can also be downloaded to excel on any screen </a:t>
            </a:r>
            <a:endParaRPr lang="en-US" sz="2200" dirty="0">
              <a:solidFill>
                <a:srgbClr val="0065B0"/>
              </a:solidFill>
            </a:endParaRPr>
          </a:p>
          <a:p>
            <a:pPr marL="0" indent="0">
              <a:buClr>
                <a:srgbClr val="E27100"/>
              </a:buClr>
              <a:buNone/>
            </a:pPr>
            <a:endParaRPr lang="en-US" sz="2200" dirty="0">
              <a:solidFill>
                <a:srgbClr val="0065B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38200" y="500062"/>
            <a:ext cx="10515600" cy="1325563"/>
          </a:xfrm>
          <a:prstGeom prst="roundRect">
            <a:avLst/>
          </a:prstGeom>
          <a:gradFill flip="none" rotWithShape="1">
            <a:gsLst>
              <a:gs pos="0">
                <a:srgbClr val="E29B0C">
                  <a:tint val="66000"/>
                  <a:satMod val="160000"/>
                </a:srgbClr>
              </a:gs>
              <a:gs pos="50000">
                <a:srgbClr val="E29B0C">
                  <a:tint val="44500"/>
                  <a:satMod val="160000"/>
                </a:srgbClr>
              </a:gs>
              <a:gs pos="100000">
                <a:srgbClr val="E29B0C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0065B0"/>
                </a:solidFill>
              </a:rPr>
              <a:t>Access Details of Report Output</a:t>
            </a:r>
            <a:endParaRPr lang="en-US" sz="4000" b="1" dirty="0">
              <a:solidFill>
                <a:srgbClr val="0065B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500" y="632619"/>
            <a:ext cx="1060450" cy="10604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0" y="541401"/>
            <a:ext cx="1003300" cy="12842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4072" y="1988479"/>
            <a:ext cx="2438401" cy="44952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2473" y="2474089"/>
            <a:ext cx="5361709" cy="29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5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7362</TotalTime>
  <Words>180</Words>
  <Application>Microsoft Office PowerPoint</Application>
  <PresentationFormat>Widescreen</PresentationFormat>
  <Paragraphs>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Brown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Mucci, Andrea</dc:creator>
  <cp:lastModifiedBy>Hagopian, Martha</cp:lastModifiedBy>
  <cp:revision>87</cp:revision>
  <dcterms:created xsi:type="dcterms:W3CDTF">2018-03-01T14:01:06Z</dcterms:created>
  <dcterms:modified xsi:type="dcterms:W3CDTF">2021-10-05T18:02:21Z</dcterms:modified>
</cp:coreProperties>
</file>