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333" r:id="rId1"/>
  </p:sldMasterIdLst>
  <p:notesMasterIdLst>
    <p:notesMasterId r:id="rId31"/>
  </p:notesMasterIdLst>
  <p:handoutMasterIdLst>
    <p:handoutMasterId r:id="rId32"/>
  </p:handoutMasterIdLst>
  <p:sldIdLst>
    <p:sldId id="257" r:id="rId2"/>
    <p:sldId id="360" r:id="rId3"/>
    <p:sldId id="469" r:id="rId4"/>
    <p:sldId id="474" r:id="rId5"/>
    <p:sldId id="482" r:id="rId6"/>
    <p:sldId id="531" r:id="rId7"/>
    <p:sldId id="483" r:id="rId8"/>
    <p:sldId id="486" r:id="rId9"/>
    <p:sldId id="475" r:id="rId10"/>
    <p:sldId id="487" r:id="rId11"/>
    <p:sldId id="529" r:id="rId12"/>
    <p:sldId id="489" r:id="rId13"/>
    <p:sldId id="485" r:id="rId14"/>
    <p:sldId id="488" r:id="rId15"/>
    <p:sldId id="490" r:id="rId16"/>
    <p:sldId id="491" r:id="rId17"/>
    <p:sldId id="493" r:id="rId18"/>
    <p:sldId id="494" r:id="rId19"/>
    <p:sldId id="530" r:id="rId20"/>
    <p:sldId id="495" r:id="rId21"/>
    <p:sldId id="478" r:id="rId22"/>
    <p:sldId id="472" r:id="rId23"/>
    <p:sldId id="480" r:id="rId24"/>
    <p:sldId id="499" r:id="rId25"/>
    <p:sldId id="500" r:id="rId26"/>
    <p:sldId id="532" r:id="rId27"/>
    <p:sldId id="527" r:id="rId28"/>
    <p:sldId id="528" r:id="rId29"/>
    <p:sldId id="514" r:id="rId30"/>
  </p:sldIdLst>
  <p:sldSz cx="9601200" cy="73152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79425" indent="-222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62025" indent="-476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446213" indent="-746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928813" indent="-1000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A47B4"/>
    <a:srgbClr val="9D41A5"/>
    <a:srgbClr val="DF0000"/>
    <a:srgbClr val="3E281F"/>
    <a:srgbClr val="9407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20" y="352"/>
      </p:cViewPr>
      <p:guideLst>
        <p:guide orient="horz" pos="2304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03713D-C3CE-CE4E-BFF6-B72491F7C652}" type="doc">
      <dgm:prSet loTypeId="urn:microsoft.com/office/officeart/2005/8/layout/radial4" loCatId="process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B98B3D0C-AC3C-FE49-B080-5E55E839B14B}">
      <dgm:prSet custT="1"/>
      <dgm:spPr/>
      <dgm:t>
        <a:bodyPr/>
        <a:lstStyle/>
        <a:p>
          <a:pPr rtl="0"/>
          <a:r>
            <a:rPr lang="en-US" sz="3200" dirty="0" smtClean="0"/>
            <a:t>2. Goals</a:t>
          </a:r>
          <a:endParaRPr lang="en-US" sz="3200" dirty="0"/>
        </a:p>
      </dgm:t>
    </dgm:pt>
    <dgm:pt modelId="{E6A5E1B3-BA1E-0A4B-BDD4-294C81E6D255}" type="parTrans" cxnId="{512E35F1-0ED7-3446-B0E6-D38927CDA8F5}">
      <dgm:prSet/>
      <dgm:spPr/>
      <dgm:t>
        <a:bodyPr/>
        <a:lstStyle/>
        <a:p>
          <a:endParaRPr lang="en-US"/>
        </a:p>
      </dgm:t>
    </dgm:pt>
    <dgm:pt modelId="{4619914B-B275-394F-A209-2156B76E64AE}" type="sibTrans" cxnId="{512E35F1-0ED7-3446-B0E6-D38927CDA8F5}">
      <dgm:prSet/>
      <dgm:spPr/>
      <dgm:t>
        <a:bodyPr/>
        <a:lstStyle/>
        <a:p>
          <a:endParaRPr lang="en-US"/>
        </a:p>
      </dgm:t>
    </dgm:pt>
    <dgm:pt modelId="{75C9656E-A9D8-A542-A689-33EE5BB0C86D}">
      <dgm:prSet custT="1"/>
      <dgm:spPr/>
      <dgm:t>
        <a:bodyPr/>
        <a:lstStyle/>
        <a:p>
          <a:pPr rtl="0"/>
          <a:r>
            <a:rPr lang="en-US" sz="3200" dirty="0" smtClean="0"/>
            <a:t>3. Audiences</a:t>
          </a:r>
          <a:endParaRPr lang="en-US" sz="3200" dirty="0"/>
        </a:p>
      </dgm:t>
    </dgm:pt>
    <dgm:pt modelId="{6FA9386E-BBF4-F34F-A5AA-ECC3667A7B3C}" type="parTrans" cxnId="{D965B4F4-32C6-1B4D-8C31-FEC59DA749BD}">
      <dgm:prSet/>
      <dgm:spPr/>
      <dgm:t>
        <a:bodyPr/>
        <a:lstStyle/>
        <a:p>
          <a:endParaRPr lang="en-US"/>
        </a:p>
      </dgm:t>
    </dgm:pt>
    <dgm:pt modelId="{0A19FB2A-4C3D-B04C-A970-137F3F8CDF4E}" type="sibTrans" cxnId="{D965B4F4-32C6-1B4D-8C31-FEC59DA749BD}">
      <dgm:prSet/>
      <dgm:spPr/>
      <dgm:t>
        <a:bodyPr/>
        <a:lstStyle/>
        <a:p>
          <a:endParaRPr lang="en-US"/>
        </a:p>
      </dgm:t>
    </dgm:pt>
    <dgm:pt modelId="{C99596D7-E20D-AE46-8442-6509CCC3C186}">
      <dgm:prSet custT="1"/>
      <dgm:spPr/>
      <dgm:t>
        <a:bodyPr/>
        <a:lstStyle/>
        <a:p>
          <a:pPr rtl="0"/>
          <a:r>
            <a:rPr lang="en-US" sz="3200" dirty="0" smtClean="0"/>
            <a:t>4. Tactics</a:t>
          </a:r>
          <a:endParaRPr lang="en-US" sz="3200" dirty="0"/>
        </a:p>
      </dgm:t>
    </dgm:pt>
    <dgm:pt modelId="{59B1B60E-941C-BE4A-9F65-B4500A645803}" type="parTrans" cxnId="{46CD5573-DC0C-0F4D-BE03-C93181E816A6}">
      <dgm:prSet/>
      <dgm:spPr/>
      <dgm:t>
        <a:bodyPr/>
        <a:lstStyle/>
        <a:p>
          <a:endParaRPr lang="en-US"/>
        </a:p>
      </dgm:t>
    </dgm:pt>
    <dgm:pt modelId="{97BF7C73-F760-D244-AB1C-1E071CA3D73C}" type="sibTrans" cxnId="{46CD5573-DC0C-0F4D-BE03-C93181E816A6}">
      <dgm:prSet/>
      <dgm:spPr/>
      <dgm:t>
        <a:bodyPr/>
        <a:lstStyle/>
        <a:p>
          <a:endParaRPr lang="en-US"/>
        </a:p>
      </dgm:t>
    </dgm:pt>
    <dgm:pt modelId="{14B23A63-246B-F643-89CD-0A9BED107AD4}">
      <dgm:prSet custT="1"/>
      <dgm:spPr/>
      <dgm:t>
        <a:bodyPr/>
        <a:lstStyle/>
        <a:p>
          <a:pPr rtl="0"/>
          <a:r>
            <a:rPr lang="en-US" sz="3200" dirty="0" smtClean="0"/>
            <a:t>1.  Mission</a:t>
          </a:r>
          <a:endParaRPr lang="en-US" sz="3200" dirty="0"/>
        </a:p>
      </dgm:t>
    </dgm:pt>
    <dgm:pt modelId="{15E6521A-887C-E144-9814-190862984FBD}" type="sibTrans" cxnId="{E43A2DEB-BAB6-E248-908F-4AFC404109DB}">
      <dgm:prSet/>
      <dgm:spPr/>
      <dgm:t>
        <a:bodyPr/>
        <a:lstStyle/>
        <a:p>
          <a:endParaRPr lang="en-US"/>
        </a:p>
      </dgm:t>
    </dgm:pt>
    <dgm:pt modelId="{52AFDEEB-791F-8A40-949E-56AE8AEC1F17}" type="parTrans" cxnId="{E43A2DEB-BAB6-E248-908F-4AFC404109DB}">
      <dgm:prSet/>
      <dgm:spPr/>
      <dgm:t>
        <a:bodyPr/>
        <a:lstStyle/>
        <a:p>
          <a:endParaRPr lang="en-US"/>
        </a:p>
      </dgm:t>
    </dgm:pt>
    <dgm:pt modelId="{8FBF2433-7CE8-124D-9093-21C5803F5CF4}" type="pres">
      <dgm:prSet presAssocID="{F203713D-C3CE-CE4E-BFF6-B72491F7C65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0B9974-D015-C84C-B762-05891B3D0A08}" type="pres">
      <dgm:prSet presAssocID="{14B23A63-246B-F643-89CD-0A9BED107AD4}" presName="centerShape" presStyleLbl="node0" presStyleIdx="0" presStyleCnt="1" custScaleX="141927" custScaleY="112185" custLinFactNeighborX="856" custLinFactNeighborY="-1330"/>
      <dgm:spPr/>
      <dgm:t>
        <a:bodyPr/>
        <a:lstStyle/>
        <a:p>
          <a:endParaRPr lang="en-US"/>
        </a:p>
      </dgm:t>
    </dgm:pt>
    <dgm:pt modelId="{9F7A76F7-0AF3-484B-A855-9C6C1BD4226C}" type="pres">
      <dgm:prSet presAssocID="{E6A5E1B3-BA1E-0A4B-BDD4-294C81E6D255}" presName="parTrans" presStyleLbl="bgSibTrans2D1" presStyleIdx="0" presStyleCnt="3" custAng="16603664" custFlipHor="1" custScaleX="43983" custLinFactY="3858" custLinFactNeighborX="20279" custLinFactNeighborY="100000"/>
      <dgm:spPr/>
      <dgm:t>
        <a:bodyPr/>
        <a:lstStyle/>
        <a:p>
          <a:endParaRPr lang="en-US"/>
        </a:p>
      </dgm:t>
    </dgm:pt>
    <dgm:pt modelId="{3CC9ADD9-C8D2-B742-B1F3-F7D756BB4C93}" type="pres">
      <dgm:prSet presAssocID="{B98B3D0C-AC3C-FE49-B080-5E55E839B14B}" presName="node" presStyleLbl="node1" presStyleIdx="0" presStyleCnt="3" custScaleX="118881" custScaleY="116149" custRadScaleRad="137737" custRadScaleInc="45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9608F1-8E9B-EB4C-BD42-C880DD1EA1D1}" type="pres">
      <dgm:prSet presAssocID="{6FA9386E-BBF4-F34F-A5AA-ECC3667A7B3C}" presName="parTrans" presStyleLbl="bgSibTrans2D1" presStyleIdx="1" presStyleCnt="3" custAng="10889774" custFlipHor="1" custScaleX="51034" custLinFactNeighborX="230" custLinFactNeighborY="76216"/>
      <dgm:spPr/>
      <dgm:t>
        <a:bodyPr/>
        <a:lstStyle/>
        <a:p>
          <a:endParaRPr lang="en-US"/>
        </a:p>
      </dgm:t>
    </dgm:pt>
    <dgm:pt modelId="{527F5FEA-71F0-7A4B-93E1-9146F96883C2}" type="pres">
      <dgm:prSet presAssocID="{75C9656E-A9D8-A542-A689-33EE5BB0C86D}" presName="node" presStyleLbl="node1" presStyleIdx="1" presStyleCnt="3" custScaleX="116105" custRadScaleRad="97736" custRadScaleInc="-9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0A417-F682-1647-957B-06BC9FB5E30D}" type="pres">
      <dgm:prSet presAssocID="{59B1B60E-941C-BE4A-9F65-B4500A645803}" presName="parTrans" presStyleLbl="bgSibTrans2D1" presStyleIdx="2" presStyleCnt="3" custAng="4863038" custFlipHor="1" custScaleX="43384" custLinFactNeighborX="-24488" custLinFactNeighborY="84629"/>
      <dgm:spPr/>
      <dgm:t>
        <a:bodyPr/>
        <a:lstStyle/>
        <a:p>
          <a:endParaRPr lang="en-US"/>
        </a:p>
      </dgm:t>
    </dgm:pt>
    <dgm:pt modelId="{9E39B2BA-4186-CC4A-92C5-08AD357F0ECF}" type="pres">
      <dgm:prSet presAssocID="{C99596D7-E20D-AE46-8442-6509CCC3C186}" presName="node" presStyleLbl="node1" presStyleIdx="2" presStyleCnt="3" custScaleX="108944" custScaleY="98136" custRadScaleRad="127586" custRadScaleInc="-38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65B4F4-32C6-1B4D-8C31-FEC59DA749BD}" srcId="{14B23A63-246B-F643-89CD-0A9BED107AD4}" destId="{75C9656E-A9D8-A542-A689-33EE5BB0C86D}" srcOrd="1" destOrd="0" parTransId="{6FA9386E-BBF4-F34F-A5AA-ECC3667A7B3C}" sibTransId="{0A19FB2A-4C3D-B04C-A970-137F3F8CDF4E}"/>
    <dgm:cxn modelId="{7F0BA276-55EC-634A-B474-FC11E591D863}" type="presOf" srcId="{E6A5E1B3-BA1E-0A4B-BDD4-294C81E6D255}" destId="{9F7A76F7-0AF3-484B-A855-9C6C1BD4226C}" srcOrd="0" destOrd="0" presId="urn:microsoft.com/office/officeart/2005/8/layout/radial4"/>
    <dgm:cxn modelId="{273C265D-B642-B144-B4CC-811DFFE31AB5}" type="presOf" srcId="{14B23A63-246B-F643-89CD-0A9BED107AD4}" destId="{8E0B9974-D015-C84C-B762-05891B3D0A08}" srcOrd="0" destOrd="0" presId="urn:microsoft.com/office/officeart/2005/8/layout/radial4"/>
    <dgm:cxn modelId="{46CD5573-DC0C-0F4D-BE03-C93181E816A6}" srcId="{14B23A63-246B-F643-89CD-0A9BED107AD4}" destId="{C99596D7-E20D-AE46-8442-6509CCC3C186}" srcOrd="2" destOrd="0" parTransId="{59B1B60E-941C-BE4A-9F65-B4500A645803}" sibTransId="{97BF7C73-F760-D244-AB1C-1E071CA3D73C}"/>
    <dgm:cxn modelId="{C9DA29C7-584F-A842-8136-FA60E7EEC8E1}" type="presOf" srcId="{C99596D7-E20D-AE46-8442-6509CCC3C186}" destId="{9E39B2BA-4186-CC4A-92C5-08AD357F0ECF}" srcOrd="0" destOrd="0" presId="urn:microsoft.com/office/officeart/2005/8/layout/radial4"/>
    <dgm:cxn modelId="{E43A2DEB-BAB6-E248-908F-4AFC404109DB}" srcId="{F203713D-C3CE-CE4E-BFF6-B72491F7C652}" destId="{14B23A63-246B-F643-89CD-0A9BED107AD4}" srcOrd="0" destOrd="0" parTransId="{52AFDEEB-791F-8A40-949E-56AE8AEC1F17}" sibTransId="{15E6521A-887C-E144-9814-190862984FBD}"/>
    <dgm:cxn modelId="{5A13F9CD-6B53-144C-A96E-5C386B8E8FAC}" type="presOf" srcId="{59B1B60E-941C-BE4A-9F65-B4500A645803}" destId="{D0E0A417-F682-1647-957B-06BC9FB5E30D}" srcOrd="0" destOrd="0" presId="urn:microsoft.com/office/officeart/2005/8/layout/radial4"/>
    <dgm:cxn modelId="{512E35F1-0ED7-3446-B0E6-D38927CDA8F5}" srcId="{14B23A63-246B-F643-89CD-0A9BED107AD4}" destId="{B98B3D0C-AC3C-FE49-B080-5E55E839B14B}" srcOrd="0" destOrd="0" parTransId="{E6A5E1B3-BA1E-0A4B-BDD4-294C81E6D255}" sibTransId="{4619914B-B275-394F-A209-2156B76E64AE}"/>
    <dgm:cxn modelId="{BB05CC6A-EE3F-4E4F-A4B0-7A970E4CBFC8}" type="presOf" srcId="{75C9656E-A9D8-A542-A689-33EE5BB0C86D}" destId="{527F5FEA-71F0-7A4B-93E1-9146F96883C2}" srcOrd="0" destOrd="0" presId="urn:microsoft.com/office/officeart/2005/8/layout/radial4"/>
    <dgm:cxn modelId="{FF388018-E3A3-4F41-B9F1-87E2BEEAB1E2}" type="presOf" srcId="{6FA9386E-BBF4-F34F-A5AA-ECC3667A7B3C}" destId="{909608F1-8E9B-EB4C-BD42-C880DD1EA1D1}" srcOrd="0" destOrd="0" presId="urn:microsoft.com/office/officeart/2005/8/layout/radial4"/>
    <dgm:cxn modelId="{2BE9D439-D9F8-374B-91B1-DB6CA4F4E1CE}" type="presOf" srcId="{B98B3D0C-AC3C-FE49-B080-5E55E839B14B}" destId="{3CC9ADD9-C8D2-B742-B1F3-F7D756BB4C93}" srcOrd="0" destOrd="0" presId="urn:microsoft.com/office/officeart/2005/8/layout/radial4"/>
    <dgm:cxn modelId="{943EA798-49E0-F44F-BF32-546DD2F03E9C}" type="presOf" srcId="{F203713D-C3CE-CE4E-BFF6-B72491F7C652}" destId="{8FBF2433-7CE8-124D-9093-21C5803F5CF4}" srcOrd="0" destOrd="0" presId="urn:microsoft.com/office/officeart/2005/8/layout/radial4"/>
    <dgm:cxn modelId="{B371A4B4-0AFD-544E-AB84-CAC1E38770CE}" type="presParOf" srcId="{8FBF2433-7CE8-124D-9093-21C5803F5CF4}" destId="{8E0B9974-D015-C84C-B762-05891B3D0A08}" srcOrd="0" destOrd="0" presId="urn:microsoft.com/office/officeart/2005/8/layout/radial4"/>
    <dgm:cxn modelId="{D893FBFD-4664-FE4A-B426-EEADEF0F6251}" type="presParOf" srcId="{8FBF2433-7CE8-124D-9093-21C5803F5CF4}" destId="{9F7A76F7-0AF3-484B-A855-9C6C1BD4226C}" srcOrd="1" destOrd="0" presId="urn:microsoft.com/office/officeart/2005/8/layout/radial4"/>
    <dgm:cxn modelId="{8095CC98-C7E0-BF44-8B36-AD287C5133DB}" type="presParOf" srcId="{8FBF2433-7CE8-124D-9093-21C5803F5CF4}" destId="{3CC9ADD9-C8D2-B742-B1F3-F7D756BB4C93}" srcOrd="2" destOrd="0" presId="urn:microsoft.com/office/officeart/2005/8/layout/radial4"/>
    <dgm:cxn modelId="{29A37FB2-FE8B-B344-BA2F-89D1B129E275}" type="presParOf" srcId="{8FBF2433-7CE8-124D-9093-21C5803F5CF4}" destId="{909608F1-8E9B-EB4C-BD42-C880DD1EA1D1}" srcOrd="3" destOrd="0" presId="urn:microsoft.com/office/officeart/2005/8/layout/radial4"/>
    <dgm:cxn modelId="{05F1012A-30CA-0947-9511-E28455855D19}" type="presParOf" srcId="{8FBF2433-7CE8-124D-9093-21C5803F5CF4}" destId="{527F5FEA-71F0-7A4B-93E1-9146F96883C2}" srcOrd="4" destOrd="0" presId="urn:microsoft.com/office/officeart/2005/8/layout/radial4"/>
    <dgm:cxn modelId="{3A5357A6-9D97-2749-B2B3-C09BA5106310}" type="presParOf" srcId="{8FBF2433-7CE8-124D-9093-21C5803F5CF4}" destId="{D0E0A417-F682-1647-957B-06BC9FB5E30D}" srcOrd="5" destOrd="0" presId="urn:microsoft.com/office/officeart/2005/8/layout/radial4"/>
    <dgm:cxn modelId="{417B6617-5978-9544-8C31-0AA3C92206E6}" type="presParOf" srcId="{8FBF2433-7CE8-124D-9093-21C5803F5CF4}" destId="{9E39B2BA-4186-CC4A-92C5-08AD357F0ECF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0B9974-D015-C84C-B762-05891B3D0A08}">
      <dsp:nvSpPr>
        <dsp:cNvPr id="0" name=""/>
        <dsp:cNvSpPr/>
      </dsp:nvSpPr>
      <dsp:spPr>
        <a:xfrm>
          <a:off x="3047968" y="2627877"/>
          <a:ext cx="3503921" cy="2769645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shade val="60000"/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shade val="60000"/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1.  Mission</a:t>
          </a:r>
          <a:endParaRPr lang="en-US" sz="3200" kern="1200" dirty="0"/>
        </a:p>
      </dsp:txBody>
      <dsp:txXfrm>
        <a:off x="3561105" y="3033482"/>
        <a:ext cx="2477647" cy="1958435"/>
      </dsp:txXfrm>
    </dsp:sp>
    <dsp:sp modelId="{9F7A76F7-0AF3-484B-A855-9C6C1BD4226C}">
      <dsp:nvSpPr>
        <dsp:cNvPr id="0" name=""/>
        <dsp:cNvSpPr/>
      </dsp:nvSpPr>
      <dsp:spPr>
        <a:xfrm rot="13528788" flipH="1">
          <a:off x="2368306" y="2540230"/>
          <a:ext cx="1133575" cy="703613"/>
        </a:xfrm>
        <a:prstGeom prst="lef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shade val="90000"/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shade val="90000"/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C9ADD9-C8D2-B742-B1F3-F7D756BB4C93}">
      <dsp:nvSpPr>
        <dsp:cNvPr id="0" name=""/>
        <dsp:cNvSpPr/>
      </dsp:nvSpPr>
      <dsp:spPr>
        <a:xfrm>
          <a:off x="0" y="281934"/>
          <a:ext cx="2788209" cy="217930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shade val="50000"/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shade val="50000"/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2. Goals</a:t>
          </a:r>
          <a:endParaRPr lang="en-US" sz="3200" kern="1200" dirty="0"/>
        </a:p>
      </dsp:txBody>
      <dsp:txXfrm>
        <a:off x="63830" y="345764"/>
        <a:ext cx="2660549" cy="2051647"/>
      </dsp:txXfrm>
    </dsp:sp>
    <dsp:sp modelId="{909608F1-8E9B-EB4C-BD42-C880DD1EA1D1}">
      <dsp:nvSpPr>
        <dsp:cNvPr id="0" name=""/>
        <dsp:cNvSpPr/>
      </dsp:nvSpPr>
      <dsp:spPr>
        <a:xfrm rot="16205895" flipH="1">
          <a:off x="4332561" y="1921172"/>
          <a:ext cx="815376" cy="703613"/>
        </a:xfrm>
        <a:prstGeom prst="lef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shade val="90000"/>
                <a:hueOff val="0"/>
                <a:satOff val="-24633"/>
                <a:lumOff val="28027"/>
                <a:alphaOff val="0"/>
                <a:shade val="22000"/>
                <a:satMod val="160000"/>
              </a:schemeClr>
              <a:schemeClr val="accent1">
                <a:shade val="90000"/>
                <a:hueOff val="0"/>
                <a:satOff val="-24633"/>
                <a:lumOff val="28027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7F5FEA-71F0-7A4B-93E1-9146F96883C2}">
      <dsp:nvSpPr>
        <dsp:cNvPr id="0" name=""/>
        <dsp:cNvSpPr/>
      </dsp:nvSpPr>
      <dsp:spPr>
        <a:xfrm>
          <a:off x="3352795" y="15"/>
          <a:ext cx="2723101" cy="187630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shade val="50000"/>
                <a:hueOff val="0"/>
                <a:satOff val="-24213"/>
                <a:lumOff val="33127"/>
                <a:alphaOff val="0"/>
                <a:shade val="22000"/>
                <a:satMod val="160000"/>
              </a:schemeClr>
              <a:schemeClr val="accent1">
                <a:shade val="50000"/>
                <a:hueOff val="0"/>
                <a:satOff val="-24213"/>
                <a:lumOff val="33127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3. Audiences</a:t>
          </a:r>
          <a:endParaRPr lang="en-US" sz="3200" kern="1200" dirty="0"/>
        </a:p>
      </dsp:txBody>
      <dsp:txXfrm>
        <a:off x="3407750" y="54970"/>
        <a:ext cx="2613191" cy="1766392"/>
      </dsp:txXfrm>
    </dsp:sp>
    <dsp:sp modelId="{D0E0A417-F682-1647-957B-06BC9FB5E30D}">
      <dsp:nvSpPr>
        <dsp:cNvPr id="0" name=""/>
        <dsp:cNvSpPr/>
      </dsp:nvSpPr>
      <dsp:spPr>
        <a:xfrm rot="18945381" flipH="1">
          <a:off x="6037910" y="2532890"/>
          <a:ext cx="1000739" cy="703613"/>
        </a:xfrm>
        <a:prstGeom prst="lef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shade val="90000"/>
                <a:hueOff val="0"/>
                <a:satOff val="-24633"/>
                <a:lumOff val="28027"/>
                <a:alphaOff val="0"/>
                <a:shade val="22000"/>
                <a:satMod val="160000"/>
              </a:schemeClr>
              <a:schemeClr val="accent1">
                <a:shade val="90000"/>
                <a:hueOff val="0"/>
                <a:satOff val="-24633"/>
                <a:lumOff val="28027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39B2BA-4186-CC4A-92C5-08AD357F0ECF}">
      <dsp:nvSpPr>
        <dsp:cNvPr id="0" name=""/>
        <dsp:cNvSpPr/>
      </dsp:nvSpPr>
      <dsp:spPr>
        <a:xfrm>
          <a:off x="6749010" y="677574"/>
          <a:ext cx="2555149" cy="184132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shade val="50000"/>
                <a:hueOff val="0"/>
                <a:satOff val="-24213"/>
                <a:lumOff val="33127"/>
                <a:alphaOff val="0"/>
                <a:shade val="22000"/>
                <a:satMod val="160000"/>
              </a:schemeClr>
              <a:schemeClr val="accent1">
                <a:shade val="50000"/>
                <a:hueOff val="0"/>
                <a:satOff val="-24213"/>
                <a:lumOff val="33127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4. Tactics</a:t>
          </a:r>
          <a:endParaRPr lang="en-US" sz="3200" kern="1200" dirty="0"/>
        </a:p>
      </dsp:txBody>
      <dsp:txXfrm>
        <a:off x="6802941" y="731505"/>
        <a:ext cx="2447287" cy="1733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FC9F15-C22E-4BC2-811D-6AD0C75B0A00}" type="datetime1">
              <a:rPr lang="en-US"/>
              <a:pPr/>
              <a:t>2/25/18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DC3441-2311-432C-9D02-C4CB163927F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0818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9DFF0BFB-954D-46DE-84C3-3F5C7FA0AFFF}" type="datetime1">
              <a:rPr lang="en-US"/>
              <a:pPr/>
              <a:t>2/25/18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16025" y="696913"/>
            <a:ext cx="457835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03DC757D-D16D-4829-B4F7-53DA6A1D20C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134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7942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6202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4462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9288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415670" algn="l" defTabSz="96626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98805" algn="l" defTabSz="96626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1938" algn="l" defTabSz="96626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65071" algn="l" defTabSz="96626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757D-D16D-4829-B4F7-53DA6A1D20C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86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757D-D16D-4829-B4F7-53DA6A1D20C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86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757D-D16D-4829-B4F7-53DA6A1D20C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867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757D-D16D-4829-B4F7-53DA6A1D20C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867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757D-D16D-4829-B4F7-53DA6A1D20C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867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757D-D16D-4829-B4F7-53DA6A1D20C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867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757D-D16D-4829-B4F7-53DA6A1D20C9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867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757D-D16D-4829-B4F7-53DA6A1D20C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867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757D-D16D-4829-B4F7-53DA6A1D20C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867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757D-D16D-4829-B4F7-53DA6A1D20C9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867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757D-D16D-4829-B4F7-53DA6A1D20C9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86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Process, but to achieve what goal?</a:t>
            </a:r>
          </a:p>
          <a:p>
            <a:r>
              <a:rPr lang="en-US" dirty="0" smtClean="0"/>
              <a:t>This is the what</a:t>
            </a:r>
            <a:r>
              <a:rPr lang="en-US" baseline="0" dirty="0" smtClean="0"/>
              <a:t> we’ll do, but not the why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757D-D16D-4829-B4F7-53DA6A1D20C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86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Process, but to achieve what goal?</a:t>
            </a:r>
          </a:p>
          <a:p>
            <a:r>
              <a:rPr lang="en-US" dirty="0" smtClean="0"/>
              <a:t>This is the what</a:t>
            </a:r>
            <a:r>
              <a:rPr lang="en-US" baseline="0" dirty="0" smtClean="0"/>
              <a:t> we’ll do, but not the why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757D-D16D-4829-B4F7-53DA6A1D20C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86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757D-D16D-4829-B4F7-53DA6A1D20C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86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757D-D16D-4829-B4F7-53DA6A1D20C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86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757D-D16D-4829-B4F7-53DA6A1D20C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86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standard</a:t>
            </a:r>
            <a:r>
              <a:rPr lang="en-US" baseline="0" dirty="0" smtClean="0"/>
              <a:t>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757D-D16D-4829-B4F7-53DA6A1D20C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06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757D-D16D-4829-B4F7-53DA6A1D20C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86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757D-D16D-4829-B4F7-53DA6A1D20C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86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7800" y="1371600"/>
            <a:ext cx="8642350" cy="1219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cap="none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1519238" y="2667000"/>
            <a:ext cx="8081962" cy="1588"/>
          </a:xfrm>
          <a:prstGeom prst="line">
            <a:avLst/>
          </a:prstGeom>
          <a:noFill/>
          <a:ln w="19050">
            <a:solidFill>
              <a:srgbClr val="DF0000"/>
            </a:solidFill>
            <a:round/>
            <a:headEnd/>
            <a:tailEnd/>
          </a:ln>
          <a:effectLst>
            <a:outerShdw dist="25400" dir="5400000" algn="t" rotWithShape="0">
              <a:srgbClr val="808080">
                <a:alpha val="50000"/>
              </a:srgbClr>
            </a:outerShdw>
          </a:effectLst>
        </p:spPr>
      </p:cxnSp>
      <p:sp>
        <p:nvSpPr>
          <p:cNvPr id="10" name="Subtitle 8"/>
          <p:cNvSpPr>
            <a:spLocks noGrp="1"/>
          </p:cNvSpPr>
          <p:nvPr>
            <p:ph type="subTitle" idx="1"/>
          </p:nvPr>
        </p:nvSpPr>
        <p:spPr>
          <a:xfrm>
            <a:off x="1432560" y="3048000"/>
            <a:ext cx="6720840" cy="1295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tx2"/>
                </a:solidFill>
              </a:defRPr>
            </a:lvl1pPr>
            <a:lvl2pPr marL="483306" indent="0" algn="ctr">
              <a:buNone/>
            </a:lvl2pPr>
            <a:lvl3pPr marL="966612" indent="0" algn="ctr">
              <a:buNone/>
            </a:lvl3pPr>
            <a:lvl4pPr marL="1449918" indent="0" algn="ctr">
              <a:buNone/>
            </a:lvl4pPr>
            <a:lvl5pPr marL="1933224" indent="0" algn="ctr">
              <a:buNone/>
            </a:lvl5pPr>
            <a:lvl6pPr marL="2416531" indent="0" algn="ctr">
              <a:buNone/>
            </a:lvl6pPr>
            <a:lvl7pPr marL="2899837" indent="0" algn="ctr">
              <a:buNone/>
            </a:lvl7pPr>
            <a:lvl8pPr marL="3383143" indent="0" algn="ctr">
              <a:buNone/>
            </a:lvl8pPr>
            <a:lvl9pPr marL="3866449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447800" y="4572000"/>
            <a:ext cx="5562600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447800" y="5105400"/>
            <a:ext cx="5562600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33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0"/>
          <p:cNvSpPr>
            <a:spLocks noGrp="1"/>
          </p:cNvSpPr>
          <p:nvPr>
            <p:ph sz="quarter" idx="1"/>
          </p:nvPr>
        </p:nvSpPr>
        <p:spPr>
          <a:xfrm>
            <a:off x="3600450" y="2209800"/>
            <a:ext cx="5619750" cy="3962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 rot="10800000" flipV="1">
            <a:off x="685800" y="2209800"/>
            <a:ext cx="2743200" cy="1905000"/>
          </a:xfrm>
          <a:prstGeom prst="round2SameRect">
            <a:avLst>
              <a:gd name="adj1" fmla="val 981"/>
              <a:gd name="adj2" fmla="val 0"/>
            </a:avLst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52996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with Cap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76200" y="4953000"/>
            <a:ext cx="9456737" cy="9683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661" tIns="48331" rIns="96661" bIns="48331" anchor="ctr"/>
          <a:lstStyle/>
          <a:p>
            <a:pPr algn="ctr">
              <a:defRPr/>
            </a:pP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5029200"/>
            <a:ext cx="9456737" cy="5238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661" tIns="48331" rIns="96661" bIns="48331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5227253"/>
            <a:ext cx="7680960" cy="55710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buNone/>
              <a:defRPr sz="3000" b="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0120" y="5808880"/>
            <a:ext cx="7680960" cy="7315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600">
                <a:solidFill>
                  <a:schemeClr val="bg2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200" y="685800"/>
            <a:ext cx="9451967" cy="41148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Slide w/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0"/>
            <a:ext cx="9601200" cy="457200"/>
          </a:xfrm>
          <a:prstGeom prst="rect">
            <a:avLst/>
          </a:prstGeom>
          <a:solidFill>
            <a:srgbClr val="3E281F"/>
          </a:solidFill>
          <a:ln w="0">
            <a:noFill/>
            <a:round/>
            <a:headEnd/>
            <a:tailEnd/>
          </a:ln>
          <a:effectLst>
            <a:outerShdw dist="25400" dir="5400000" algn="t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457200"/>
            <a:ext cx="9601200" cy="76200"/>
          </a:xfrm>
          <a:prstGeom prst="rect">
            <a:avLst/>
          </a:prstGeom>
          <a:solidFill>
            <a:srgbClr val="DF0000"/>
          </a:solidFill>
          <a:ln w="0">
            <a:noFill/>
            <a:round/>
            <a:headEnd/>
            <a:tailEnd/>
          </a:ln>
          <a:effectLst>
            <a:outerShdw dist="25400" dir="5400000" algn="t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6705600"/>
            <a:ext cx="960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800" b="0" i="0" u="none" strike="noStrike" kern="1200" baseline="300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© 2016 Brown University</a:t>
            </a:r>
          </a:p>
        </p:txBody>
      </p:sp>
      <p:pic>
        <p:nvPicPr>
          <p:cNvPr id="8" name="Picture 7" descr="Brown Logo_2016_2 Color Process HZ_240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595486"/>
            <a:ext cx="4267200" cy="211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081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37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2057400"/>
            <a:ext cx="864235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cap="none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Subtitle 8"/>
          <p:cNvSpPr>
            <a:spLocks noGrp="1"/>
          </p:cNvSpPr>
          <p:nvPr>
            <p:ph type="subTitle" idx="1"/>
          </p:nvPr>
        </p:nvSpPr>
        <p:spPr>
          <a:xfrm>
            <a:off x="1417955" y="3505200"/>
            <a:ext cx="672084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700">
                <a:solidFill>
                  <a:schemeClr val="tx2"/>
                </a:solidFill>
              </a:defRPr>
            </a:lvl1pPr>
            <a:lvl2pPr marL="483306" indent="0" algn="ctr">
              <a:buNone/>
            </a:lvl2pPr>
            <a:lvl3pPr marL="966612" indent="0" algn="ctr">
              <a:buNone/>
            </a:lvl3pPr>
            <a:lvl4pPr marL="1449918" indent="0" algn="ctr">
              <a:buNone/>
            </a:lvl4pPr>
            <a:lvl5pPr marL="1933224" indent="0" algn="ctr">
              <a:buNone/>
            </a:lvl5pPr>
            <a:lvl6pPr marL="2416531" indent="0" algn="ctr">
              <a:buNone/>
            </a:lvl6pPr>
            <a:lvl7pPr marL="2899837" indent="0" algn="ctr">
              <a:buNone/>
            </a:lvl7pPr>
            <a:lvl8pPr marL="3383143" indent="0" algn="ctr">
              <a:buNone/>
            </a:lvl8pPr>
            <a:lvl9pPr marL="3866449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447800" y="4659868"/>
            <a:ext cx="6705600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447800" y="5193268"/>
            <a:ext cx="6705600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 Slide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21030" y="2209800"/>
            <a:ext cx="8599170" cy="4038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20000"/>
              </a:lnSpc>
              <a:defRPr sz="3200"/>
            </a:lvl1pPr>
            <a:lvl2pPr>
              <a:lnSpc>
                <a:spcPct val="120000"/>
              </a:lnSpc>
              <a:defRPr sz="2600"/>
            </a:lvl2pPr>
            <a:lvl3pPr>
              <a:lnSpc>
                <a:spcPct val="120000"/>
              </a:lnSpc>
              <a:defRPr sz="2600"/>
            </a:lvl3pPr>
            <a:lvl4pPr>
              <a:lnSpc>
                <a:spcPct val="120000"/>
              </a:lnSpc>
              <a:defRPr sz="2600"/>
            </a:lvl4pPr>
            <a:lvl5pPr>
              <a:lnSpc>
                <a:spcPct val="120000"/>
              </a:lnSpc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6106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cap="none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cxnSp>
        <p:nvCxnSpPr>
          <p:cNvPr id="4" name="Straight Connector 3"/>
          <p:cNvCxnSpPr>
            <a:cxnSpLocks noChangeShapeType="1"/>
          </p:cNvCxnSpPr>
          <p:nvPr userDrawn="1"/>
        </p:nvCxnSpPr>
        <p:spPr bwMode="auto">
          <a:xfrm>
            <a:off x="685800" y="1828800"/>
            <a:ext cx="8915400" cy="1588"/>
          </a:xfrm>
          <a:prstGeom prst="line">
            <a:avLst/>
          </a:prstGeom>
          <a:noFill/>
          <a:ln w="19050">
            <a:solidFill>
              <a:srgbClr val="DF0000"/>
            </a:solidFill>
            <a:round/>
            <a:headEnd/>
            <a:tailEnd/>
          </a:ln>
          <a:effectLst>
            <a:outerShdw dist="25400" dir="5400000" algn="t" rotWithShape="0">
              <a:srgbClr val="808080">
                <a:alpha val="50000"/>
              </a:srgbClr>
            </a:outerShdw>
          </a:effectLst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621030" y="2209800"/>
            <a:ext cx="8599170" cy="4038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20000"/>
              </a:lnSpc>
              <a:defRPr sz="3200"/>
            </a:lvl1pPr>
            <a:lvl2pPr>
              <a:lnSpc>
                <a:spcPct val="120000"/>
              </a:lnSpc>
              <a:defRPr sz="2600"/>
            </a:lvl2pPr>
            <a:lvl3pPr>
              <a:lnSpc>
                <a:spcPct val="120000"/>
              </a:lnSpc>
              <a:defRPr sz="2600"/>
            </a:lvl3pPr>
            <a:lvl4pPr>
              <a:lnSpc>
                <a:spcPct val="120000"/>
              </a:lnSpc>
              <a:defRPr sz="2600"/>
            </a:lvl4pPr>
            <a:lvl5pPr>
              <a:lnSpc>
                <a:spcPct val="120000"/>
              </a:lnSpc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894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2209800"/>
            <a:ext cx="4114800" cy="3886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029200" y="2209800"/>
            <a:ext cx="4191000" cy="3886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>
            <a:cxnSpLocks noChangeShapeType="1"/>
          </p:cNvCxnSpPr>
          <p:nvPr userDrawn="1"/>
        </p:nvCxnSpPr>
        <p:spPr bwMode="auto">
          <a:xfrm>
            <a:off x="685800" y="1828800"/>
            <a:ext cx="8915400" cy="1588"/>
          </a:xfrm>
          <a:prstGeom prst="line">
            <a:avLst/>
          </a:prstGeom>
          <a:noFill/>
          <a:ln w="19050">
            <a:solidFill>
              <a:srgbClr val="DF0000"/>
            </a:solidFill>
            <a:round/>
            <a:headEnd/>
            <a:tailEnd/>
          </a:ln>
          <a:effectLst>
            <a:outerShdw dist="25400" dir="5400000" algn="t" rotWithShape="0">
              <a:srgbClr val="808080">
                <a:alpha val="50000"/>
              </a:srgbClr>
            </a:outerShdw>
          </a:effectLst>
        </p:spPr>
      </p:cxn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6106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cap="none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2209800"/>
            <a:ext cx="4114800" cy="3886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10"/>
          <p:cNvSpPr>
            <a:spLocks noGrp="1"/>
          </p:cNvSpPr>
          <p:nvPr>
            <p:ph sz="quarter" idx="2"/>
          </p:nvPr>
        </p:nvSpPr>
        <p:spPr>
          <a:xfrm>
            <a:off x="5029200" y="2209800"/>
            <a:ext cx="4191000" cy="3886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92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Slide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33600"/>
            <a:ext cx="4114800" cy="690880"/>
          </a:xfrm>
          <a:prstGeom prst="rect">
            <a:avLst/>
          </a:prstGeom>
          <a:noFill/>
          <a:ln w="12700" cap="sq" cmpd="sng" algn="ctr">
            <a:noFill/>
            <a:prstDash val="solid"/>
          </a:ln>
        </p:spPr>
        <p:txBody>
          <a:bodyPr anchor="t">
            <a:normAutofit/>
          </a:bodyPr>
          <a:lstStyle>
            <a:lvl1pPr marL="0" indent="0">
              <a:buNone/>
              <a:defRPr sz="2600" b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29200" y="2133600"/>
            <a:ext cx="4191000" cy="690880"/>
          </a:xfrm>
          <a:prstGeom prst="rect">
            <a:avLst/>
          </a:prstGeom>
          <a:noFill/>
          <a:ln w="12700" cap="sq" cmpd="sng" algn="ctr">
            <a:noFill/>
            <a:prstDash val="solid"/>
          </a:ln>
        </p:spPr>
        <p:txBody>
          <a:bodyPr anchor="t">
            <a:normAutofit/>
          </a:bodyPr>
          <a:lstStyle>
            <a:lvl1pPr marL="0" indent="0">
              <a:buNone/>
              <a:defRPr sz="2600" b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13" name="Straight Connector 12"/>
          <p:cNvCxnSpPr>
            <a:cxnSpLocks noChangeShapeType="1"/>
          </p:cNvCxnSpPr>
          <p:nvPr userDrawn="1"/>
        </p:nvCxnSpPr>
        <p:spPr bwMode="auto">
          <a:xfrm>
            <a:off x="685800" y="1828800"/>
            <a:ext cx="8915400" cy="1588"/>
          </a:xfrm>
          <a:prstGeom prst="line">
            <a:avLst/>
          </a:prstGeom>
          <a:noFill/>
          <a:ln w="19050">
            <a:solidFill>
              <a:srgbClr val="DF0000"/>
            </a:solidFill>
            <a:round/>
            <a:headEnd/>
            <a:tailEnd/>
          </a:ln>
          <a:effectLst>
            <a:outerShdw dist="25400" dir="5400000" algn="t" rotWithShape="0">
              <a:srgbClr val="808080">
                <a:alpha val="50000"/>
              </a:srgbClr>
            </a:outerShdw>
          </a:effectLst>
        </p:spPr>
      </p:cxnSp>
      <p:sp>
        <p:nvSpPr>
          <p:cNvPr id="14" name="Content Placeholder 8"/>
          <p:cNvSpPr>
            <a:spLocks noGrp="1"/>
          </p:cNvSpPr>
          <p:nvPr>
            <p:ph sz="quarter" idx="15"/>
          </p:nvPr>
        </p:nvSpPr>
        <p:spPr>
          <a:xfrm>
            <a:off x="609600" y="3200400"/>
            <a:ext cx="4114800" cy="2895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2"/>
          </p:nvPr>
        </p:nvSpPr>
        <p:spPr>
          <a:xfrm>
            <a:off x="5029200" y="3200400"/>
            <a:ext cx="4191000" cy="2895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6106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cap="none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33600"/>
            <a:ext cx="4114800" cy="690880"/>
          </a:xfrm>
          <a:prstGeom prst="rect">
            <a:avLst/>
          </a:prstGeom>
          <a:noFill/>
          <a:ln w="12700" cap="sq" cmpd="sng" algn="ctr">
            <a:noFill/>
            <a:prstDash val="solid"/>
          </a:ln>
        </p:spPr>
        <p:txBody>
          <a:bodyPr anchor="t">
            <a:normAutofit/>
          </a:bodyPr>
          <a:lstStyle>
            <a:lvl1pPr marL="0" indent="0">
              <a:buNone/>
              <a:defRPr sz="2600" b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3"/>
          </p:nvPr>
        </p:nvSpPr>
        <p:spPr>
          <a:xfrm>
            <a:off x="5029200" y="2133600"/>
            <a:ext cx="4191000" cy="690880"/>
          </a:xfrm>
          <a:prstGeom prst="rect">
            <a:avLst/>
          </a:prstGeom>
          <a:noFill/>
          <a:ln w="12700" cap="sq" cmpd="sng" algn="ctr">
            <a:noFill/>
            <a:prstDash val="solid"/>
          </a:ln>
        </p:spPr>
        <p:txBody>
          <a:bodyPr anchor="t">
            <a:normAutofit/>
          </a:bodyPr>
          <a:lstStyle>
            <a:lvl1pPr marL="0" indent="0">
              <a:buNone/>
              <a:defRPr sz="2600" b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5"/>
          </p:nvPr>
        </p:nvSpPr>
        <p:spPr>
          <a:xfrm>
            <a:off x="609600" y="3200400"/>
            <a:ext cx="4114800" cy="2895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10"/>
          <p:cNvSpPr>
            <a:spLocks noGrp="1"/>
          </p:cNvSpPr>
          <p:nvPr>
            <p:ph sz="quarter" idx="2"/>
          </p:nvPr>
        </p:nvSpPr>
        <p:spPr>
          <a:xfrm>
            <a:off x="5029200" y="3200400"/>
            <a:ext cx="4191000" cy="2895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22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 Slide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600450" y="2209800"/>
            <a:ext cx="5619750" cy="3962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 rot="10800000" flipV="1">
            <a:off x="685800" y="2209800"/>
            <a:ext cx="2743200" cy="1905000"/>
          </a:xfrm>
          <a:prstGeom prst="round2SameRect">
            <a:avLst>
              <a:gd name="adj1" fmla="val 981"/>
              <a:gd name="adj2" fmla="val 0"/>
            </a:avLst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cxnSp>
        <p:nvCxnSpPr>
          <p:cNvPr id="10" name="Straight Connector 9"/>
          <p:cNvCxnSpPr>
            <a:cxnSpLocks noChangeShapeType="1"/>
          </p:cNvCxnSpPr>
          <p:nvPr userDrawn="1"/>
        </p:nvCxnSpPr>
        <p:spPr bwMode="auto">
          <a:xfrm>
            <a:off x="685800" y="1828800"/>
            <a:ext cx="8915400" cy="1588"/>
          </a:xfrm>
          <a:prstGeom prst="line">
            <a:avLst/>
          </a:prstGeom>
          <a:noFill/>
          <a:ln w="19050">
            <a:solidFill>
              <a:srgbClr val="DF0000"/>
            </a:solidFill>
            <a:round/>
            <a:headEnd/>
            <a:tailEnd/>
          </a:ln>
          <a:effectLst>
            <a:outerShdw dist="25400" dir="5400000" algn="t" rotWithShape="0">
              <a:srgbClr val="808080">
                <a:alpha val="50000"/>
              </a:srgbClr>
            </a:outerShdw>
          </a:effectLst>
        </p:spPr>
      </p:cxn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6106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cap="none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601200" cy="457200"/>
          </a:xfrm>
          <a:prstGeom prst="rect">
            <a:avLst/>
          </a:prstGeom>
          <a:solidFill>
            <a:srgbClr val="3E281F"/>
          </a:solidFill>
          <a:ln w="0">
            <a:noFill/>
            <a:round/>
            <a:headEnd/>
            <a:tailEnd/>
          </a:ln>
          <a:effectLst>
            <a:outerShdw dist="25400" dir="5400000" algn="t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457200"/>
            <a:ext cx="9601200" cy="76200"/>
          </a:xfrm>
          <a:prstGeom prst="rect">
            <a:avLst/>
          </a:prstGeom>
          <a:solidFill>
            <a:srgbClr val="DF0000"/>
          </a:solidFill>
          <a:ln w="0">
            <a:noFill/>
            <a:round/>
            <a:headEnd/>
            <a:tailEnd/>
          </a:ln>
          <a:effectLst>
            <a:outerShdw dist="25400" dir="5400000" algn="t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1028" name="Picture 1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72400" y="6326189"/>
            <a:ext cx="1430338" cy="71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88" r:id="rId1"/>
    <p:sldLayoutId id="2147484583" r:id="rId2"/>
    <p:sldLayoutId id="2147484578" r:id="rId3"/>
    <p:sldLayoutId id="2147484589" r:id="rId4"/>
    <p:sldLayoutId id="2147484581" r:id="rId5"/>
    <p:sldLayoutId id="2147484590" r:id="rId6"/>
    <p:sldLayoutId id="2147484582" r:id="rId7"/>
    <p:sldLayoutId id="2147484591" r:id="rId8"/>
    <p:sldLayoutId id="2147484585" r:id="rId9"/>
    <p:sldLayoutId id="2147484592" r:id="rId10"/>
    <p:sldLayoutId id="2147484586" r:id="rId11"/>
    <p:sldLayoutId id="2147484579" r:id="rId12"/>
    <p:sldLayoutId id="2147484593" r:id="rId13"/>
    <p:sldLayoutId id="2147484594" r:id="rId14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pitchFamily="34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pitchFamily="34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pitchFamily="34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pitchFamily="34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pitchFamily="34" charset="0"/>
        </a:defRPr>
      </a:lvl9pPr>
    </p:titleStyle>
    <p:bodyStyle>
      <a:lvl1pPr marL="288925" indent="-288925" algn="l" rtl="0" eaLnBrk="1" fontAlgn="base" hangingPunct="1">
        <a:spcBef>
          <a:spcPts val="613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7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79438" indent="-241300" algn="l" rtl="0" eaLnBrk="1" fontAlgn="base" hangingPunct="1">
        <a:spcBef>
          <a:spcPts val="388"/>
        </a:spcBef>
        <a:spcAft>
          <a:spcPct val="0"/>
        </a:spcAft>
        <a:buClr>
          <a:schemeClr val="accent2"/>
        </a:buClr>
        <a:buSzPct val="85000"/>
        <a:buFont typeface="Wingdings 2" charset="2"/>
        <a:buChar char=""/>
        <a:defRPr sz="25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69950" indent="-241300" algn="l" rtl="0" eaLnBrk="1" fontAlgn="base" hangingPunct="1">
        <a:spcBef>
          <a:spcPts val="388"/>
        </a:spcBef>
        <a:spcAft>
          <a:spcPct val="0"/>
        </a:spcAft>
        <a:buClr>
          <a:srgbClr val="D6ACAB"/>
        </a:buClr>
        <a:buSzPct val="85000"/>
        <a:buFont typeface="Wingdings 2" charset="2"/>
        <a:buChar char="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58875" indent="-241300" algn="l" rtl="0" eaLnBrk="1" fontAlgn="base" hangingPunct="1">
        <a:spcBef>
          <a:spcPts val="388"/>
        </a:spcBef>
        <a:spcAft>
          <a:spcPct val="0"/>
        </a:spcAft>
        <a:buClr>
          <a:srgbClr val="3667C4"/>
        </a:buClr>
        <a:buSzPct val="80000"/>
        <a:buFont typeface="Wingdings 2" charset="2"/>
        <a:buChar char="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49388" indent="-241300" algn="l" rtl="0" eaLnBrk="1" fontAlgn="base" hangingPunct="1">
        <a:spcBef>
          <a:spcPts val="388"/>
        </a:spcBef>
        <a:spcAft>
          <a:spcPct val="0"/>
        </a:spcAft>
        <a:buClr>
          <a:srgbClr val="3667C4"/>
        </a:buClr>
        <a:buChar char="o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739902" indent="-241653" algn="l" rtl="0" eaLnBrk="1" latinLnBrk="0" hangingPunct="1">
        <a:spcBef>
          <a:spcPts val="391"/>
        </a:spcBef>
        <a:buClr>
          <a:schemeClr val="accent3"/>
        </a:buClr>
        <a:buChar char="•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029886" indent="-241653" algn="l" rtl="0" eaLnBrk="1" latinLnBrk="0" hangingPunct="1">
        <a:spcBef>
          <a:spcPts val="391"/>
        </a:spcBef>
        <a:buClr>
          <a:schemeClr val="accent2"/>
        </a:buClr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2319869" indent="-241653" algn="l" rtl="0" eaLnBrk="1" latinLnBrk="0" hangingPunct="1">
        <a:spcBef>
          <a:spcPts val="391"/>
        </a:spcBef>
        <a:buClr>
          <a:schemeClr val="accent1">
            <a:tint val="60000"/>
          </a:schemeClr>
        </a:buClr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2609853" indent="-241653" algn="l" rtl="0" eaLnBrk="1" latinLnBrk="0" hangingPunct="1">
        <a:spcBef>
          <a:spcPts val="391"/>
        </a:spcBef>
        <a:buClr>
          <a:schemeClr val="accent2">
            <a:tint val="60000"/>
          </a:schemeClr>
        </a:buClr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64235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Developing Your </a:t>
            </a:r>
            <a:br>
              <a:rPr lang="en-US" dirty="0" smtClean="0"/>
            </a:br>
            <a:r>
              <a:rPr lang="en-US" dirty="0" smtClean="0"/>
              <a:t>Strategic Communications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Brown Communicators Group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659868"/>
            <a:ext cx="6705600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dirty="0" smtClean="0"/>
              <a:t>February 21, 2018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5181600"/>
            <a:ext cx="6934200" cy="750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000" i="1" dirty="0" smtClean="0"/>
              <a:t>Cass Cliatt</a:t>
            </a:r>
          </a:p>
          <a:p>
            <a:pPr algn="ctr"/>
            <a:r>
              <a:rPr lang="en-US" sz="2000" i="1" dirty="0" smtClean="0"/>
              <a:t>VP for Communications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284792416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642350" cy="160020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Build understanding of</a:t>
            </a:r>
            <a:br>
              <a:rPr lang="en-US" sz="5400" dirty="0" smtClean="0"/>
            </a:br>
            <a:r>
              <a:rPr lang="en-US" sz="5400" dirty="0" smtClean="0"/>
              <a:t>goals vs. tactics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05197692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63198252"/>
              </p:ext>
            </p:extLst>
          </p:nvPr>
        </p:nvGraphicFramePr>
        <p:xfrm>
          <a:off x="152400" y="1905000"/>
          <a:ext cx="9372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85800"/>
            <a:ext cx="8915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(</a:t>
            </a:r>
            <a:r>
              <a:rPr lang="en-US" dirty="0"/>
              <a:t>Re)Start the Conversation</a:t>
            </a:r>
          </a:p>
        </p:txBody>
      </p:sp>
    </p:spTree>
    <p:extLst>
      <p:ext uri="{BB962C8B-B14F-4D97-AF65-F5344CB8AC3E}">
        <p14:creationId xmlns:p14="http://schemas.microsoft.com/office/powerpoint/2010/main" val="2106852506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21030" y="2209800"/>
            <a:ext cx="8827770" cy="4876800"/>
          </a:xfrm>
        </p:spPr>
        <p:txBody>
          <a:bodyPr>
            <a:normAutofit/>
          </a:bodyPr>
          <a:lstStyle/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b="1" dirty="0" smtClean="0"/>
              <a:t>New Articulated Goal</a:t>
            </a:r>
            <a:r>
              <a:rPr lang="en-US" sz="2600" b="1" dirty="0"/>
              <a:t>: </a:t>
            </a:r>
            <a:endParaRPr lang="en-US" sz="2600" b="1" dirty="0" smtClean="0"/>
          </a:p>
          <a:p>
            <a:pPr marL="548640" indent="0">
              <a:lnSpc>
                <a:spcPct val="100000"/>
              </a:lnSpc>
              <a:spcBef>
                <a:spcPts val="900"/>
              </a:spcBef>
              <a:buSzPct val="100000"/>
              <a:buNone/>
            </a:pPr>
            <a:r>
              <a:rPr lang="en-US" sz="2600" dirty="0" smtClean="0"/>
              <a:t>Elevate Brown’s </a:t>
            </a:r>
            <a:r>
              <a:rPr lang="en-US" sz="2600" dirty="0"/>
              <a:t>reputation as a leading research university </a:t>
            </a:r>
            <a:r>
              <a:rPr lang="en-US" sz="2600" u="sng" dirty="0"/>
              <a:t>making an </a:t>
            </a:r>
            <a:r>
              <a:rPr lang="en-US" sz="2600" u="sng" dirty="0" smtClean="0"/>
              <a:t>impact</a:t>
            </a:r>
            <a:r>
              <a:rPr lang="en-US" sz="2600" dirty="0" smtClean="0"/>
              <a:t>.</a:t>
            </a:r>
            <a:endParaRPr lang="en-US" sz="2600" dirty="0"/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b="1" dirty="0" smtClean="0"/>
              <a:t>Draft Mission: </a:t>
            </a:r>
            <a:r>
              <a:rPr lang="en-US" sz="2600" dirty="0" smtClean="0"/>
              <a:t>Vision for meeting the goal</a:t>
            </a:r>
          </a:p>
          <a:p>
            <a:pPr marL="548640" indent="0">
              <a:lnSpc>
                <a:spcPct val="100000"/>
              </a:lnSpc>
              <a:spcBef>
                <a:spcPts val="900"/>
              </a:spcBef>
              <a:buSzPct val="100000"/>
              <a:buNone/>
            </a:pPr>
            <a:r>
              <a:rPr lang="en-US" sz="2600" i="1" dirty="0" smtClean="0"/>
              <a:t>“Through [communications vehicles], we demonstrate the unexpected dividends of fundamental research and </a:t>
            </a:r>
            <a:r>
              <a:rPr lang="en-US" sz="2600" i="1" dirty="0"/>
              <a:t>how Brown is having a strong impact on complex societal challenges and contributing to a better </a:t>
            </a:r>
            <a:r>
              <a:rPr lang="en-US" sz="2600" i="1" dirty="0" smtClean="0"/>
              <a:t>world.”</a:t>
            </a:r>
            <a:endParaRPr lang="en-US" sz="26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85800"/>
            <a:ext cx="8915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Elevating Brown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763259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21030" y="2209800"/>
            <a:ext cx="8827770" cy="4876800"/>
          </a:xfrm>
        </p:spPr>
        <p:txBody>
          <a:bodyPr>
            <a:normAutofit/>
          </a:bodyPr>
          <a:lstStyle/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b="1" dirty="0" smtClean="0"/>
              <a:t>Passive: </a:t>
            </a:r>
          </a:p>
          <a:p>
            <a:pPr marL="548640" indent="0">
              <a:lnSpc>
                <a:spcPct val="100000"/>
              </a:lnSpc>
              <a:spcBef>
                <a:spcPts val="900"/>
              </a:spcBef>
              <a:buSzPct val="100000"/>
              <a:buNone/>
            </a:pPr>
            <a:r>
              <a:rPr lang="en-US" sz="2600" dirty="0" smtClean="0"/>
              <a:t>“To raise awareness.”</a:t>
            </a:r>
            <a:endParaRPr lang="en-US" sz="2600" dirty="0"/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b="1" dirty="0" smtClean="0"/>
              <a:t>Active:</a:t>
            </a:r>
            <a:endParaRPr lang="en-US" sz="2600" dirty="0" smtClean="0"/>
          </a:p>
          <a:p>
            <a:pPr marL="548640" indent="0">
              <a:lnSpc>
                <a:spcPct val="100000"/>
              </a:lnSpc>
              <a:spcBef>
                <a:spcPts val="900"/>
              </a:spcBef>
              <a:buSzPct val="100000"/>
              <a:buNone/>
            </a:pPr>
            <a:r>
              <a:rPr lang="en-US" sz="2600" i="1" dirty="0"/>
              <a:t>Make people pay attention to Brown research.</a:t>
            </a:r>
          </a:p>
          <a:p>
            <a:pPr marL="548640" indent="0">
              <a:lnSpc>
                <a:spcPct val="100000"/>
              </a:lnSpc>
              <a:spcBef>
                <a:spcPts val="900"/>
              </a:spcBef>
              <a:buSzPct val="100000"/>
              <a:buNone/>
            </a:pPr>
            <a:r>
              <a:rPr lang="en-US" sz="2600" i="1" dirty="0" smtClean="0"/>
              <a:t>Make people care about Brown research.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85800"/>
            <a:ext cx="8915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Shift the Tactical Framing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463923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21030" y="2209800"/>
            <a:ext cx="8827770" cy="4876800"/>
          </a:xfrm>
        </p:spPr>
        <p:txBody>
          <a:bodyPr>
            <a:normAutofit/>
          </a:bodyPr>
          <a:lstStyle/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Framing questions to determine tactics:</a:t>
            </a:r>
          </a:p>
          <a:p>
            <a:pPr marL="106070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r>
              <a:rPr lang="en-US" sz="2600" dirty="0" smtClean="0"/>
              <a:t>What do we want people to know about research at Brown?</a:t>
            </a:r>
          </a:p>
          <a:p>
            <a:pPr marL="106070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r>
              <a:rPr lang="en-US" sz="2600" dirty="0" smtClean="0"/>
              <a:t>Our </a:t>
            </a:r>
            <a:r>
              <a:rPr lang="en-US" sz="2600" dirty="0"/>
              <a:t>audiences and stakeholders don’t know enough about research at Brown, but why?</a:t>
            </a:r>
          </a:p>
          <a:p>
            <a:pPr marL="106070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r>
              <a:rPr lang="en-US" sz="2600" dirty="0" smtClean="0"/>
              <a:t>What </a:t>
            </a:r>
            <a:r>
              <a:rPr lang="en-US" sz="2600" dirty="0"/>
              <a:t>types of research </a:t>
            </a:r>
            <a:r>
              <a:rPr lang="en-US" sz="2600" dirty="0" smtClean="0"/>
              <a:t>are well known generally?</a:t>
            </a:r>
            <a:endParaRPr lang="en-US" sz="2600" dirty="0"/>
          </a:p>
          <a:p>
            <a:pPr marL="106070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r>
              <a:rPr lang="en-US" sz="2600" dirty="0" smtClean="0"/>
              <a:t>What </a:t>
            </a:r>
            <a:r>
              <a:rPr lang="en-US" sz="2600" dirty="0"/>
              <a:t>gains traction and what makes people care?</a:t>
            </a:r>
          </a:p>
          <a:p>
            <a:pPr marL="106070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r>
              <a:rPr lang="en-US" sz="2600" dirty="0" smtClean="0"/>
              <a:t>What </a:t>
            </a:r>
            <a:r>
              <a:rPr lang="en-US" sz="2600" dirty="0"/>
              <a:t>kind of research garners recognition?</a:t>
            </a:r>
          </a:p>
          <a:p>
            <a:pPr marL="106070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r>
              <a:rPr lang="en-US" sz="2600" dirty="0" smtClean="0"/>
              <a:t>What </a:t>
            </a:r>
            <a:r>
              <a:rPr lang="en-US" sz="2600" dirty="0"/>
              <a:t>is the desired outcome?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85800"/>
            <a:ext cx="8915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Shift the Tactical Framing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119873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21030" y="2209800"/>
            <a:ext cx="8827770" cy="4876800"/>
          </a:xfrm>
        </p:spPr>
        <p:txBody>
          <a:bodyPr>
            <a:normAutofit/>
          </a:bodyPr>
          <a:lstStyle/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Title</a:t>
            </a:r>
          </a:p>
          <a:p>
            <a:pPr marL="841248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ü"/>
            </a:pPr>
            <a:r>
              <a:rPr lang="en-US" sz="2600" dirty="0" smtClean="0"/>
              <a:t>Should reflect the mission and the goal — active vs. passive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Tools/Distribution of information</a:t>
            </a:r>
          </a:p>
          <a:p>
            <a:pPr marL="841248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ü"/>
            </a:pPr>
            <a:r>
              <a:rPr lang="en-US" sz="2600" dirty="0"/>
              <a:t>Should address the issues and the challenges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Content</a:t>
            </a:r>
          </a:p>
          <a:p>
            <a:pPr marL="841248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ü"/>
            </a:pPr>
            <a:r>
              <a:rPr lang="en-US" sz="2600" dirty="0"/>
              <a:t>Should reflect the mission and address challenges</a:t>
            </a:r>
          </a:p>
          <a:p>
            <a:pPr marL="841248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ü"/>
            </a:pPr>
            <a:r>
              <a:rPr lang="en-US" sz="2600" dirty="0"/>
              <a:t>Each content element should directly connect with at least one goal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85800"/>
            <a:ext cx="8915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Identify Tactical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908478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642350" cy="5943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Key Performance Indicators </a:t>
            </a:r>
            <a:br>
              <a:rPr lang="en-US" sz="4400" dirty="0" smtClean="0"/>
            </a:br>
            <a:r>
              <a:rPr lang="en-US" sz="4400" dirty="0" smtClean="0"/>
              <a:t>=</a:t>
            </a:r>
            <a:br>
              <a:rPr lang="en-US" sz="4400" dirty="0" smtClean="0"/>
            </a:br>
            <a:r>
              <a:rPr lang="en-US" sz="4400" dirty="0" smtClean="0"/>
              <a:t>Checks and balances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40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3810000"/>
            <a:ext cx="8642350" cy="304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 cap="none">
                <a:solidFill>
                  <a:srgbClr val="000000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Franklin Gothic Book" pitchFamily="34" charset="0"/>
                <a:ea typeface="ＭＳ Ｐゴシック" charset="-128"/>
                <a:cs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Franklin Gothic Book" pitchFamily="34" charset="0"/>
                <a:ea typeface="ＭＳ Ｐゴシック" charset="-128"/>
                <a:cs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Franklin Gothic Book" pitchFamily="34" charset="0"/>
                <a:ea typeface="ＭＳ Ｐゴシック" charset="-128"/>
                <a:cs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Franklin Gothic Book" pitchFamily="34" charset="0"/>
                <a:ea typeface="ＭＳ Ｐゴシック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Franklin Gothic Boo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Franklin Gothic Boo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Franklin Gothic Boo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r>
              <a:rPr lang="en-US" sz="4000" b="1" dirty="0" smtClean="0"/>
              <a:t>Do the tactics align with the desired outcomes?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42550689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21030" y="2209800"/>
            <a:ext cx="8827770" cy="48768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900"/>
              </a:spcBef>
              <a:buSzPct val="100000"/>
              <a:buNone/>
            </a:pPr>
            <a:r>
              <a:rPr lang="en-US" sz="2600" b="1" dirty="0" smtClean="0"/>
              <a:t>So what are the primary desired outcomes? (recognizing you can’t do everything)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ü"/>
            </a:pPr>
            <a:r>
              <a:rPr lang="en-US" sz="2600" dirty="0"/>
              <a:t>Improved public positioning around research (manifested as reputational scores, citations, etc.</a:t>
            </a:r>
            <a:r>
              <a:rPr lang="en-US" sz="2600" dirty="0" smtClean="0"/>
              <a:t>) </a:t>
            </a:r>
            <a:endParaRPr lang="en-US" sz="2600" dirty="0"/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ü"/>
            </a:pPr>
            <a:r>
              <a:rPr lang="en-US" sz="2600" dirty="0"/>
              <a:t>Improved positioning among government </a:t>
            </a:r>
            <a:r>
              <a:rPr lang="en-US" sz="2600" dirty="0" smtClean="0"/>
              <a:t>agencies</a:t>
            </a:r>
            <a:endParaRPr lang="en-US" sz="2600" dirty="0"/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ü"/>
            </a:pPr>
            <a:r>
              <a:rPr lang="en-US" sz="2600" dirty="0"/>
              <a:t>Improved positioning among </a:t>
            </a:r>
            <a:r>
              <a:rPr lang="en-US" sz="2600" dirty="0" smtClean="0"/>
              <a:t>corporate </a:t>
            </a:r>
            <a:r>
              <a:rPr lang="en-US" sz="2600" dirty="0"/>
              <a:t>entities and </a:t>
            </a:r>
            <a:r>
              <a:rPr lang="en-US" sz="2600" dirty="0" smtClean="0"/>
              <a:t>foundations</a:t>
            </a:r>
            <a:endParaRPr lang="en-US" sz="2600" dirty="0"/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ü"/>
            </a:pPr>
            <a:r>
              <a:rPr lang="en-US" sz="2600" dirty="0" smtClean="0"/>
              <a:t>Improved </a:t>
            </a:r>
            <a:r>
              <a:rPr lang="en-US" sz="2600" dirty="0"/>
              <a:t>hiring of top </a:t>
            </a:r>
            <a:r>
              <a:rPr lang="en-US" sz="2600" dirty="0" smtClean="0"/>
              <a:t>researchers</a:t>
            </a:r>
            <a:endParaRPr lang="en-US" sz="2600" dirty="0"/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85800"/>
            <a:ext cx="8915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Goals Informed by Discovery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9947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21030" y="2209800"/>
            <a:ext cx="8827770" cy="48768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900"/>
              </a:spcBef>
              <a:buSzPct val="100000"/>
              <a:buNone/>
            </a:pPr>
            <a:r>
              <a:rPr lang="en-US" sz="2600" b="1" dirty="0" smtClean="0"/>
              <a:t>Cont.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ü"/>
            </a:pPr>
            <a:r>
              <a:rPr lang="en-US" sz="2600" dirty="0" smtClean="0"/>
              <a:t>Increased </a:t>
            </a:r>
            <a:r>
              <a:rPr lang="en-US" sz="2600" dirty="0"/>
              <a:t>understanding among alumni of research’s importance to undergraduate </a:t>
            </a:r>
            <a:r>
              <a:rPr lang="en-US" sz="2600" dirty="0" smtClean="0"/>
              <a:t>education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85800"/>
            <a:ext cx="8915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Goals Informed by Discovery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27607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21030" y="2209800"/>
            <a:ext cx="8827770" cy="48768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900"/>
              </a:spcBef>
              <a:buSzPct val="100000"/>
              <a:buNone/>
            </a:pPr>
            <a:r>
              <a:rPr lang="en-US" sz="2600" b="1" dirty="0" smtClean="0"/>
              <a:t>Cont.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Positioning that optimizes secondary outcomes:</a:t>
            </a:r>
          </a:p>
          <a:p>
            <a:pPr marL="9692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r>
              <a:rPr lang="en-US" sz="2600" dirty="0" smtClean="0"/>
              <a:t>Increased fundraising</a:t>
            </a:r>
          </a:p>
          <a:p>
            <a:pPr marL="9692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r>
              <a:rPr lang="en-US" sz="2600" dirty="0" smtClean="0"/>
              <a:t>Encouraging </a:t>
            </a:r>
            <a:r>
              <a:rPr lang="en-US" sz="2600" dirty="0"/>
              <a:t>faculty to increase their research </a:t>
            </a:r>
            <a:r>
              <a:rPr lang="en-US" sz="2600" dirty="0" smtClean="0"/>
              <a:t>activity</a:t>
            </a:r>
            <a:endParaRPr lang="en-US" sz="2600" dirty="0"/>
          </a:p>
          <a:p>
            <a:pPr marL="9692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r>
              <a:rPr lang="en-US" sz="2600" dirty="0" smtClean="0"/>
              <a:t>Conveying the benefits of entrepreneurship</a:t>
            </a:r>
            <a:endParaRPr lang="en-US" sz="2600" dirty="0"/>
          </a:p>
          <a:p>
            <a:pPr marL="9692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r>
              <a:rPr lang="en-US" sz="2600" dirty="0" smtClean="0"/>
              <a:t>Increased </a:t>
            </a:r>
            <a:r>
              <a:rPr lang="en-US" sz="2600" dirty="0"/>
              <a:t>appreciation of research among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alumni</a:t>
            </a:r>
            <a:r>
              <a:rPr lang="en-US" sz="2600" dirty="0"/>
              <a:t>, especially older </a:t>
            </a:r>
            <a:r>
              <a:rPr lang="en-US" sz="2600" dirty="0" smtClean="0"/>
              <a:t>alumni</a:t>
            </a:r>
            <a:endParaRPr lang="en-US" sz="2600" dirty="0"/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85800"/>
            <a:ext cx="8915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Goals Informed by Discovery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797823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21030" y="1981200"/>
            <a:ext cx="8599170" cy="1600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900"/>
              </a:spcBef>
              <a:buSzPct val="100000"/>
              <a:buNone/>
            </a:pPr>
            <a:r>
              <a:rPr lang="en-US" i="1" dirty="0" smtClean="0">
                <a:solidFill>
                  <a:srgbClr val="008000"/>
                </a:solidFill>
              </a:rPr>
              <a:t>“I thought it would be nice to include </a:t>
            </a:r>
            <a:r>
              <a:rPr lang="is-IS" i="1" dirty="0" smtClean="0">
                <a:solidFill>
                  <a:srgbClr val="008000"/>
                </a:solidFill>
              </a:rPr>
              <a:t>…”</a:t>
            </a: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85800"/>
            <a:ext cx="8915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“Let’s try this” Communications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2667000"/>
            <a:ext cx="4876800" cy="107721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  <a:latin typeface="Constantia"/>
                <a:cs typeface="Constantia"/>
              </a:rPr>
              <a:t>“I can’t imagine not including </a:t>
            </a:r>
            <a:r>
              <a:rPr lang="is-IS" sz="3200" b="1" dirty="0" smtClean="0">
                <a:solidFill>
                  <a:srgbClr val="000090"/>
                </a:solidFill>
                <a:latin typeface="Constantia"/>
                <a:cs typeface="Constantia"/>
              </a:rPr>
              <a:t>…”</a:t>
            </a:r>
            <a:endParaRPr lang="en-US" sz="3200" b="1" dirty="0" smtClean="0">
              <a:solidFill>
                <a:srgbClr val="000090"/>
              </a:solidFill>
              <a:latin typeface="Constantia"/>
              <a:cs typeface="Constant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495800"/>
            <a:ext cx="6781800" cy="144655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</a:rPr>
              <a:t>“It would look good if we had </a:t>
            </a:r>
            <a:r>
              <a:rPr lang="is-IS" sz="4400" dirty="0" smtClean="0">
                <a:solidFill>
                  <a:schemeClr val="accent3">
                    <a:lumMod val="50000"/>
                  </a:schemeClr>
                </a:solidFill>
              </a:rPr>
              <a:t>…”</a:t>
            </a:r>
            <a:endParaRPr lang="en-US" sz="4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5943600"/>
            <a:ext cx="5791200" cy="58477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75000"/>
                    <a:lumOff val="25000"/>
                  </a:schemeClr>
                </a:solidFill>
              </a:rPr>
              <a:t>“Why don’t we try </a:t>
            </a:r>
            <a:r>
              <a:rPr lang="is-IS" sz="3200" dirty="0" smtClean="0">
                <a:solidFill>
                  <a:schemeClr val="accent5">
                    <a:lumMod val="75000"/>
                    <a:lumOff val="25000"/>
                  </a:schemeClr>
                </a:solidFill>
              </a:rPr>
              <a:t>…”</a:t>
            </a:r>
            <a:endParaRPr lang="en-US" sz="3200" dirty="0" smtClean="0">
              <a:solidFill>
                <a:schemeClr val="accent5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590800"/>
            <a:ext cx="8229600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000" b="1" i="1" dirty="0" smtClean="0">
                <a:solidFill>
                  <a:schemeClr val="accent1">
                    <a:lumMod val="75000"/>
                  </a:schemeClr>
                </a:solidFill>
                <a:latin typeface="Baskerville"/>
                <a:cs typeface="Baskerville"/>
              </a:rPr>
              <a:t>“I like how X University does it like this </a:t>
            </a:r>
            <a:r>
              <a:rPr lang="is-IS" sz="5000" b="1" i="1" dirty="0" smtClean="0">
                <a:solidFill>
                  <a:schemeClr val="accent1">
                    <a:lumMod val="75000"/>
                  </a:schemeClr>
                </a:solidFill>
                <a:latin typeface="Baskerville"/>
                <a:cs typeface="Baskerville"/>
              </a:rPr>
              <a:t>…</a:t>
            </a:r>
            <a:r>
              <a:rPr lang="en-US" sz="5000" b="1" i="1" dirty="0" smtClean="0">
                <a:solidFill>
                  <a:schemeClr val="accent1">
                    <a:lumMod val="75000"/>
                  </a:schemeClr>
                </a:solidFill>
                <a:latin typeface="Baskerville"/>
                <a:cs typeface="Baskerville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3167017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 animBg="1"/>
      <p:bldP spid="5" grpId="0" animBg="1"/>
      <p:bldP spid="7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21030" y="2209800"/>
            <a:ext cx="8827770" cy="48768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900"/>
              </a:spcBef>
              <a:buSzPct val="100000"/>
              <a:buNone/>
            </a:pPr>
            <a:r>
              <a:rPr lang="en-US" sz="2600" b="1" dirty="0" smtClean="0"/>
              <a:t>New next steps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Finalize the mission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Reconsider the title within the context of the new mission 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Reconsider the content, </a:t>
            </a:r>
            <a:r>
              <a:rPr lang="en-US" sz="2600" u="sng" dirty="0" smtClean="0"/>
              <a:t>directly aligning each content piece with a goal</a:t>
            </a:r>
          </a:p>
          <a:p>
            <a:pPr marL="106070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endParaRPr lang="en-US" sz="2600" dirty="0" smtClean="0"/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85800"/>
            <a:ext cx="8915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(Re)Start the Conversation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79005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85800"/>
            <a:ext cx="8915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OUC Helps (Re)Start the Conversation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2286000"/>
            <a:ext cx="8229600" cy="31700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000" b="1" i="1" dirty="0" smtClean="0">
                <a:solidFill>
                  <a:schemeClr val="accent1">
                    <a:lumMod val="75000"/>
                  </a:schemeClr>
                </a:solidFill>
                <a:latin typeface="Baskerville"/>
                <a:cs typeface="Baskerville"/>
              </a:rPr>
              <a:t>“What you’re saying seems so obvious, but </a:t>
            </a:r>
            <a:r>
              <a:rPr lang="is-IS" sz="5000" b="1" i="1" dirty="0" smtClean="0">
                <a:solidFill>
                  <a:schemeClr val="accent1">
                    <a:lumMod val="75000"/>
                  </a:schemeClr>
                </a:solidFill>
                <a:latin typeface="Baskerville"/>
                <a:cs typeface="Baskerville"/>
              </a:rPr>
              <a:t>for some reason we couldn’t think of this ourselves...</a:t>
            </a:r>
            <a:r>
              <a:rPr lang="en-US" sz="5000" b="1" i="1" dirty="0" smtClean="0">
                <a:solidFill>
                  <a:schemeClr val="accent1">
                    <a:lumMod val="75000"/>
                  </a:schemeClr>
                </a:solidFill>
                <a:latin typeface="Baskerville"/>
                <a:cs typeface="Baskerville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8412911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642350" cy="12192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Case Study 2</a:t>
            </a:r>
            <a:endParaRPr lang="en-US" sz="5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" y="4114800"/>
            <a:ext cx="92202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 cap="none">
                <a:solidFill>
                  <a:srgbClr val="000000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Franklin Gothic Book" pitchFamily="34" charset="0"/>
                <a:ea typeface="ＭＳ Ｐゴシック" charset="-128"/>
                <a:cs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Franklin Gothic Book" pitchFamily="34" charset="0"/>
                <a:ea typeface="ＭＳ Ｐゴシック" charset="-128"/>
                <a:cs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Franklin Gothic Book" pitchFamily="34" charset="0"/>
                <a:ea typeface="ＭＳ Ｐゴシック" charset="-128"/>
                <a:cs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Franklin Gothic Book" pitchFamily="34" charset="0"/>
                <a:ea typeface="ＭＳ Ｐゴシック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Franklin Gothic Boo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Franklin Gothic Boo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Franklin Gothic Boo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r>
              <a:rPr lang="en-US" sz="4400" dirty="0" smtClean="0"/>
              <a:t>Helping Department X Recalibrate Its Strategic Communications Plan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3436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21030" y="2209800"/>
            <a:ext cx="8827770" cy="48768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900"/>
              </a:spcBef>
              <a:buSzPct val="100000"/>
              <a:buNone/>
            </a:pPr>
            <a:r>
              <a:rPr lang="en-US" sz="2600" b="1" dirty="0" smtClean="0"/>
              <a:t>Department X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Hired a new communications administrator (OUC advised on position description and participated on hiring committee)</a:t>
            </a:r>
            <a:endParaRPr lang="en-US" sz="2600" dirty="0"/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Established </a:t>
            </a:r>
            <a:r>
              <a:rPr lang="en-US" sz="2600" dirty="0"/>
              <a:t>the goal of unifying communications among multiple sub-</a:t>
            </a:r>
            <a:r>
              <a:rPr lang="en-US" sz="2600" dirty="0" smtClean="0"/>
              <a:t>units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Established the goal of developing its first communications plan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85800"/>
            <a:ext cx="8915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Advising on Communications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79397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21030" y="2209800"/>
            <a:ext cx="8827770" cy="38862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900"/>
              </a:spcBef>
              <a:buSzPct val="100000"/>
              <a:buNone/>
            </a:pPr>
            <a:r>
              <a:rPr lang="en-US" sz="2600" b="1" dirty="0" smtClean="0"/>
              <a:t>Department X’s Initial Plan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Outlined fragmentation of communications within the department</a:t>
            </a:r>
            <a:endParaRPr lang="en-US" sz="2600" dirty="0"/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/>
              <a:t>Detailed a plan for improving </a:t>
            </a:r>
            <a:r>
              <a:rPr lang="en-US" sz="2600" dirty="0" smtClean="0"/>
              <a:t>communications service </a:t>
            </a:r>
            <a:r>
              <a:rPr lang="en-US" sz="2600" i="1" u="sng" dirty="0"/>
              <a:t>to</a:t>
            </a:r>
            <a:r>
              <a:rPr lang="en-US" sz="2600" dirty="0"/>
              <a:t> the </a:t>
            </a:r>
            <a:r>
              <a:rPr lang="en-US" sz="2600" dirty="0" smtClean="0"/>
              <a:t>department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Outlined “infrastructure” and systems for providing communications </a:t>
            </a:r>
            <a:r>
              <a:rPr lang="en-US" sz="2600" i="1" u="sng" dirty="0" smtClean="0"/>
              <a:t>to</a:t>
            </a:r>
            <a:r>
              <a:rPr lang="en-US" sz="2600" dirty="0" smtClean="0"/>
              <a:t> the department</a:t>
            </a:r>
            <a:endParaRPr lang="en-US" sz="2600" dirty="0"/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Outlined process for unifying messaging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85800"/>
            <a:ext cx="8915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Advising on Communications Planning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773430" y="6172200"/>
            <a:ext cx="8827770" cy="4572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88925" indent="-288925" algn="l" rtl="0" eaLnBrk="1" fontAlgn="base" hangingPunct="1">
              <a:lnSpc>
                <a:spcPct val="120000"/>
              </a:lnSpc>
              <a:spcBef>
                <a:spcPts val="613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579438" indent="-241300" algn="l" rtl="0" eaLnBrk="1" fontAlgn="base" hangingPunct="1">
              <a:lnSpc>
                <a:spcPct val="120000"/>
              </a:lnSpc>
              <a:spcBef>
                <a:spcPts val="388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869950" indent="-241300" algn="l" rtl="0" eaLnBrk="1" fontAlgn="base" hangingPunct="1">
              <a:lnSpc>
                <a:spcPct val="120000"/>
              </a:lnSpc>
              <a:spcBef>
                <a:spcPts val="388"/>
              </a:spcBef>
              <a:spcAft>
                <a:spcPct val="0"/>
              </a:spcAft>
              <a:buClr>
                <a:srgbClr val="D6ACAB"/>
              </a:buClr>
              <a:buSzPct val="85000"/>
              <a:buFont typeface="Wingdings 2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158875" indent="-241300" algn="l" rtl="0" eaLnBrk="1" fontAlgn="base" hangingPunct="1">
              <a:lnSpc>
                <a:spcPct val="120000"/>
              </a:lnSpc>
              <a:spcBef>
                <a:spcPts val="388"/>
              </a:spcBef>
              <a:spcAft>
                <a:spcPct val="0"/>
              </a:spcAft>
              <a:buClr>
                <a:srgbClr val="3667C4"/>
              </a:buClr>
              <a:buSzPct val="80000"/>
              <a:buFont typeface="Wingdings 2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1449388" indent="-241300" algn="l" rtl="0" eaLnBrk="1" fontAlgn="base" hangingPunct="1">
              <a:lnSpc>
                <a:spcPct val="120000"/>
              </a:lnSpc>
              <a:spcBef>
                <a:spcPts val="388"/>
              </a:spcBef>
              <a:spcAft>
                <a:spcPct val="0"/>
              </a:spcAft>
              <a:buClr>
                <a:srgbClr val="3667C4"/>
              </a:buClr>
              <a:buChar char="o"/>
              <a:defRPr sz="26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1739902" indent="-241653" algn="l" rtl="0" eaLnBrk="1" latinLnBrk="0" hangingPunct="1">
              <a:spcBef>
                <a:spcPts val="391"/>
              </a:spcBef>
              <a:buClr>
                <a:schemeClr val="accent3"/>
              </a:buClr>
              <a:buChar char="•"/>
              <a:defRPr kumimoji="0" sz="1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29886" indent="-241653" algn="l" rtl="0" eaLnBrk="1" latinLnBrk="0" hangingPunct="1">
              <a:spcBef>
                <a:spcPts val="391"/>
              </a:spcBef>
              <a:buClr>
                <a:schemeClr val="accent2"/>
              </a:buClr>
              <a:buChar char="•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19869" indent="-241653" algn="l" rtl="0" eaLnBrk="1" latinLnBrk="0" hangingPunct="1">
              <a:spcBef>
                <a:spcPts val="391"/>
              </a:spcBef>
              <a:buClr>
                <a:schemeClr val="accent1">
                  <a:tint val="60000"/>
                </a:schemeClr>
              </a:buClr>
              <a:buChar char="•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09853" indent="-241653" algn="l" rtl="0" eaLnBrk="1" latinLnBrk="0" hangingPunct="1">
              <a:spcBef>
                <a:spcPts val="391"/>
              </a:spcBef>
              <a:buClr>
                <a:schemeClr val="accent2">
                  <a:tint val="60000"/>
                </a:schemeClr>
              </a:buClr>
              <a:buChar char="•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900"/>
              </a:spcBef>
              <a:buSzPct val="100000"/>
              <a:buFont typeface="Wingdings 2" charset="2"/>
              <a:buNone/>
            </a:pPr>
            <a:r>
              <a:rPr lang="en-US" sz="2600" b="1" dirty="0" smtClean="0"/>
              <a:t>What’s missing?</a:t>
            </a:r>
          </a:p>
        </p:txBody>
      </p:sp>
    </p:spTree>
    <p:extLst>
      <p:ext uri="{BB962C8B-B14F-4D97-AF65-F5344CB8AC3E}">
        <p14:creationId xmlns:p14="http://schemas.microsoft.com/office/powerpoint/2010/main" val="3245826953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21030" y="2209800"/>
            <a:ext cx="8827770" cy="48768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900"/>
              </a:spcBef>
              <a:buSzPct val="100000"/>
              <a:buNone/>
            </a:pPr>
            <a:r>
              <a:rPr lang="en-US" sz="2600" b="1" dirty="0" smtClean="0"/>
              <a:t>What’s missing?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What are the goals of the communications?</a:t>
            </a:r>
            <a:endParaRPr lang="en-US" sz="2600" dirty="0"/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What are the audiences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What are the desired outcomes</a:t>
            </a:r>
            <a:endParaRPr lang="en-US" sz="2600" dirty="0"/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What tactics align with goals, audiences and desired outcomes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What resources will be deployed to get there?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endParaRPr lang="en-US" sz="2600" dirty="0" smtClean="0"/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85800"/>
            <a:ext cx="8915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Advising on Communications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446631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21030" y="2209800"/>
            <a:ext cx="8827770" cy="48768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900"/>
              </a:spcBef>
              <a:buSzPct val="100000"/>
              <a:buNone/>
            </a:pPr>
            <a:r>
              <a:rPr lang="en-US" sz="2600" b="1" dirty="0" smtClean="0"/>
              <a:t>OUC’s advice to Department X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Consider the initial document an internal work plan for building an effective communications operation</a:t>
            </a:r>
            <a:endParaRPr lang="en-US" sz="2600" dirty="0"/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Share it with the head of the department rather than the entire department</a:t>
            </a:r>
            <a:endParaRPr lang="en-US" sz="2600" dirty="0"/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Develop a communications plan that supports the strategic goals of the units</a:t>
            </a:r>
          </a:p>
          <a:p>
            <a:pPr marL="106070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r>
              <a:rPr lang="en-US" sz="2600" dirty="0" smtClean="0"/>
              <a:t>Strategies</a:t>
            </a:r>
          </a:p>
          <a:p>
            <a:pPr marL="106070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r>
              <a:rPr lang="en-US" sz="2600" dirty="0" smtClean="0"/>
              <a:t>Messaging</a:t>
            </a:r>
          </a:p>
          <a:p>
            <a:pPr marL="106070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r>
              <a:rPr lang="en-US" sz="2600" dirty="0" smtClean="0"/>
              <a:t>Tactics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endParaRPr lang="en-US" sz="2600" dirty="0" smtClean="0"/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85800"/>
            <a:ext cx="8915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Advising on Communications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891462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642350" cy="2209800"/>
          </a:xfrm>
        </p:spPr>
        <p:txBody>
          <a:bodyPr>
            <a:noAutofit/>
          </a:bodyPr>
          <a:lstStyle/>
          <a:p>
            <a:r>
              <a:rPr lang="en-US" sz="5400" dirty="0" smtClean="0"/>
              <a:t>Questions?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0777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642350" cy="2209800"/>
          </a:xfrm>
        </p:spPr>
        <p:txBody>
          <a:bodyPr>
            <a:noAutofit/>
          </a:bodyPr>
          <a:lstStyle/>
          <a:p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Thank you.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08754619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6705600"/>
            <a:ext cx="2209800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7378903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642350" cy="12192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Case Study 1</a:t>
            </a:r>
            <a:endParaRPr lang="en-US" sz="5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4114800"/>
            <a:ext cx="864235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 cap="none">
                <a:solidFill>
                  <a:srgbClr val="000000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Franklin Gothic Book" pitchFamily="34" charset="0"/>
                <a:ea typeface="ＭＳ Ｐゴシック" charset="-128"/>
                <a:cs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Franklin Gothic Book" pitchFamily="34" charset="0"/>
                <a:ea typeface="ＭＳ Ｐゴシック" charset="-128"/>
                <a:cs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Franklin Gothic Book" pitchFamily="34" charset="0"/>
                <a:ea typeface="ＭＳ Ｐゴシック" charset="-128"/>
                <a:cs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Franklin Gothic Book" pitchFamily="34" charset="0"/>
                <a:ea typeface="ＭＳ Ｐゴシック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Franklin Gothic Boo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Franklin Gothic Boo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Franklin Gothic Boo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r>
              <a:rPr lang="en-US" sz="5400" dirty="0" smtClean="0"/>
              <a:t>Elevating Brown Research</a:t>
            </a:r>
          </a:p>
          <a:p>
            <a:r>
              <a:rPr lang="en-US" sz="4400" dirty="0" smtClean="0"/>
              <a:t>(OVPR-OUC Partnership)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98429648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21030" y="2209800"/>
            <a:ext cx="8827770" cy="4876800"/>
          </a:xfrm>
        </p:spPr>
        <p:txBody>
          <a:bodyPr>
            <a:normAutofit/>
          </a:bodyPr>
          <a:lstStyle/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Request: Help to launch a new research magazine</a:t>
            </a:r>
          </a:p>
          <a:p>
            <a:pPr marL="106070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r>
              <a:rPr lang="en-US" sz="2600" i="1" dirty="0" smtClean="0"/>
              <a:t>We interviewed 60 people across campus (in-depth discovery)</a:t>
            </a:r>
          </a:p>
          <a:p>
            <a:pPr marL="106070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r>
              <a:rPr lang="en-US" sz="2600" i="1" dirty="0" smtClean="0"/>
              <a:t>We have a designer</a:t>
            </a:r>
          </a:p>
          <a:p>
            <a:pPr marL="106070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r>
              <a:rPr lang="en-US" sz="2600" i="1" dirty="0" smtClean="0"/>
              <a:t>We have a table of contents (arranged by type of content rather than types of stories)</a:t>
            </a:r>
          </a:p>
          <a:p>
            <a:pPr marL="106070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r>
              <a:rPr lang="en-US" sz="2600" i="1" dirty="0" smtClean="0"/>
              <a:t>We’re getting printing quotes</a:t>
            </a:r>
          </a:p>
          <a:p>
            <a:pPr marL="106070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r>
              <a:rPr lang="en-US" sz="2600" i="1" dirty="0" smtClean="0"/>
              <a:t>We’re working on the right name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85800"/>
            <a:ext cx="8915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Elevating Brown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296771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21030" y="2209800"/>
            <a:ext cx="8903970" cy="2819400"/>
          </a:xfrm>
        </p:spPr>
        <p:txBody>
          <a:bodyPr>
            <a:normAutofit lnSpcReduction="10000"/>
          </a:bodyPr>
          <a:lstStyle/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Initial stated goal: Help to launch a new research magazine</a:t>
            </a:r>
          </a:p>
          <a:p>
            <a:pPr marL="106070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r>
              <a:rPr lang="en-US" sz="2600" dirty="0" smtClean="0"/>
              <a:t>Everyone wants the same thing: “Visibility”</a:t>
            </a:r>
          </a:p>
          <a:p>
            <a:pPr marL="106070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r>
              <a:rPr lang="en-US" sz="2600" dirty="0" smtClean="0"/>
              <a:t>“Show the work of Brown research as a mosaic”</a:t>
            </a:r>
          </a:p>
          <a:p>
            <a:pPr marL="106070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r>
              <a:rPr lang="en-US" sz="2600" dirty="0" smtClean="0"/>
              <a:t>Include a list of all the books published in a year.</a:t>
            </a:r>
          </a:p>
          <a:p>
            <a:pPr marL="106070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r>
              <a:rPr lang="en-US" sz="2600" dirty="0" smtClean="0"/>
              <a:t>Make sure it feels like a true magazine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85800"/>
            <a:ext cx="8915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Elevating Brown Research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381000" y="4800600"/>
            <a:ext cx="8903970" cy="2362200"/>
          </a:xfrm>
          <a:prstGeom prst="rect">
            <a:avLst/>
          </a:prstGeom>
        </p:spPr>
        <p:txBody>
          <a:bodyPr>
            <a:normAutofit/>
          </a:bodyPr>
          <a:lstStyle>
            <a:lvl1pPr marL="288925" indent="-288925" algn="l" rtl="0" eaLnBrk="1" fontAlgn="base" hangingPunct="1">
              <a:lnSpc>
                <a:spcPct val="120000"/>
              </a:lnSpc>
              <a:spcBef>
                <a:spcPts val="613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579438" indent="-241300" algn="l" rtl="0" eaLnBrk="1" fontAlgn="base" hangingPunct="1">
              <a:lnSpc>
                <a:spcPct val="120000"/>
              </a:lnSpc>
              <a:spcBef>
                <a:spcPts val="388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869950" indent="-241300" algn="l" rtl="0" eaLnBrk="1" fontAlgn="base" hangingPunct="1">
              <a:lnSpc>
                <a:spcPct val="120000"/>
              </a:lnSpc>
              <a:spcBef>
                <a:spcPts val="388"/>
              </a:spcBef>
              <a:spcAft>
                <a:spcPct val="0"/>
              </a:spcAft>
              <a:buClr>
                <a:srgbClr val="D6ACAB"/>
              </a:buClr>
              <a:buSzPct val="85000"/>
              <a:buFont typeface="Wingdings 2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158875" indent="-241300" algn="l" rtl="0" eaLnBrk="1" fontAlgn="base" hangingPunct="1">
              <a:lnSpc>
                <a:spcPct val="120000"/>
              </a:lnSpc>
              <a:spcBef>
                <a:spcPts val="388"/>
              </a:spcBef>
              <a:spcAft>
                <a:spcPct val="0"/>
              </a:spcAft>
              <a:buClr>
                <a:srgbClr val="3667C4"/>
              </a:buClr>
              <a:buSzPct val="80000"/>
              <a:buFont typeface="Wingdings 2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1449388" indent="-241300" algn="l" rtl="0" eaLnBrk="1" fontAlgn="base" hangingPunct="1">
              <a:lnSpc>
                <a:spcPct val="120000"/>
              </a:lnSpc>
              <a:spcBef>
                <a:spcPts val="388"/>
              </a:spcBef>
              <a:spcAft>
                <a:spcPct val="0"/>
              </a:spcAft>
              <a:buClr>
                <a:srgbClr val="3667C4"/>
              </a:buClr>
              <a:buChar char="o"/>
              <a:defRPr sz="26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1739902" indent="-241653" algn="l" rtl="0" eaLnBrk="1" latinLnBrk="0" hangingPunct="1">
              <a:spcBef>
                <a:spcPts val="391"/>
              </a:spcBef>
              <a:buClr>
                <a:schemeClr val="accent3"/>
              </a:buClr>
              <a:buChar char="•"/>
              <a:defRPr kumimoji="0" sz="1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29886" indent="-241653" algn="l" rtl="0" eaLnBrk="1" latinLnBrk="0" hangingPunct="1">
              <a:spcBef>
                <a:spcPts val="391"/>
              </a:spcBef>
              <a:buClr>
                <a:schemeClr val="accent2"/>
              </a:buClr>
              <a:buChar char="•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19869" indent="-241653" algn="l" rtl="0" eaLnBrk="1" latinLnBrk="0" hangingPunct="1">
              <a:spcBef>
                <a:spcPts val="391"/>
              </a:spcBef>
              <a:buClr>
                <a:schemeClr val="accent1">
                  <a:tint val="60000"/>
                </a:schemeClr>
              </a:buClr>
              <a:buChar char="•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09853" indent="-241653" algn="l" rtl="0" eaLnBrk="1" latinLnBrk="0" hangingPunct="1">
              <a:spcBef>
                <a:spcPts val="391"/>
              </a:spcBef>
              <a:buClr>
                <a:schemeClr val="accent2">
                  <a:tint val="60000"/>
                </a:schemeClr>
              </a:buClr>
              <a:buChar char="•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900"/>
              </a:spcBef>
              <a:buSzPct val="100000"/>
              <a:buNone/>
            </a:pPr>
            <a:r>
              <a:rPr lang="en-US" sz="3100" b="1" dirty="0" smtClean="0"/>
              <a:t>Initial Mission</a:t>
            </a:r>
            <a:r>
              <a:rPr lang="en-US" sz="3100" b="1" dirty="0"/>
              <a:t>: </a:t>
            </a:r>
            <a:endParaRPr lang="en-US" sz="3100" b="1" dirty="0" smtClean="0"/>
          </a:p>
          <a:p>
            <a:pPr marL="0" indent="0">
              <a:spcBef>
                <a:spcPts val="900"/>
              </a:spcBef>
              <a:buSzPct val="100000"/>
              <a:buNone/>
            </a:pPr>
            <a:r>
              <a:rPr lang="en-US" sz="2800" i="1" dirty="0" smtClean="0"/>
              <a:t>Express </a:t>
            </a:r>
            <a:r>
              <a:rPr lang="en-US" sz="2800" i="1" dirty="0"/>
              <a:t>the dramatic </a:t>
            </a:r>
            <a:r>
              <a:rPr lang="en-US" sz="2800" i="1" dirty="0" smtClean="0"/>
              <a:t>accomplishments </a:t>
            </a:r>
            <a:r>
              <a:rPr lang="en-US" sz="2800" i="1" dirty="0"/>
              <a:t>and the range an aspirations of all the </a:t>
            </a:r>
            <a:r>
              <a:rPr lang="en-US" sz="2800" i="1" dirty="0" smtClean="0"/>
              <a:t>research being done </a:t>
            </a:r>
            <a:br>
              <a:rPr lang="en-US" sz="2800" i="1" dirty="0" smtClean="0"/>
            </a:br>
            <a:r>
              <a:rPr lang="en-US" sz="2800" i="1" dirty="0" smtClean="0"/>
              <a:t>at </a:t>
            </a:r>
            <a:r>
              <a:rPr lang="en-US" sz="2800" i="1" dirty="0"/>
              <a:t>Brown, regardless of school or discipline.</a:t>
            </a:r>
          </a:p>
        </p:txBody>
      </p:sp>
    </p:spTree>
    <p:extLst>
      <p:ext uri="{BB962C8B-B14F-4D97-AF65-F5344CB8AC3E}">
        <p14:creationId xmlns:p14="http://schemas.microsoft.com/office/powerpoint/2010/main" val="1750063838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21030" y="2209800"/>
            <a:ext cx="8903970" cy="28194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900"/>
              </a:spcBef>
              <a:buSzPct val="100000"/>
              <a:buNone/>
            </a:pPr>
            <a:r>
              <a:rPr lang="en-US" sz="2800" b="1" dirty="0" smtClean="0"/>
              <a:t>OUC encourages you to consider: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800" dirty="0" smtClean="0"/>
              <a:t>This is process, but to achieve what goal?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800" dirty="0" smtClean="0"/>
              <a:t>This is the “what we’ll do,” but what is the “why?”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85800"/>
            <a:ext cx="8915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(Re)Start the Conversation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381000" y="4800600"/>
            <a:ext cx="8903970" cy="2362200"/>
          </a:xfrm>
          <a:prstGeom prst="rect">
            <a:avLst/>
          </a:prstGeom>
        </p:spPr>
        <p:txBody>
          <a:bodyPr>
            <a:normAutofit/>
          </a:bodyPr>
          <a:lstStyle>
            <a:lvl1pPr marL="288925" indent="-288925" algn="l" rtl="0" eaLnBrk="1" fontAlgn="base" hangingPunct="1">
              <a:lnSpc>
                <a:spcPct val="120000"/>
              </a:lnSpc>
              <a:spcBef>
                <a:spcPts val="613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579438" indent="-241300" algn="l" rtl="0" eaLnBrk="1" fontAlgn="base" hangingPunct="1">
              <a:lnSpc>
                <a:spcPct val="120000"/>
              </a:lnSpc>
              <a:spcBef>
                <a:spcPts val="388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869950" indent="-241300" algn="l" rtl="0" eaLnBrk="1" fontAlgn="base" hangingPunct="1">
              <a:lnSpc>
                <a:spcPct val="120000"/>
              </a:lnSpc>
              <a:spcBef>
                <a:spcPts val="388"/>
              </a:spcBef>
              <a:spcAft>
                <a:spcPct val="0"/>
              </a:spcAft>
              <a:buClr>
                <a:srgbClr val="D6ACAB"/>
              </a:buClr>
              <a:buSzPct val="85000"/>
              <a:buFont typeface="Wingdings 2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158875" indent="-241300" algn="l" rtl="0" eaLnBrk="1" fontAlgn="base" hangingPunct="1">
              <a:lnSpc>
                <a:spcPct val="120000"/>
              </a:lnSpc>
              <a:spcBef>
                <a:spcPts val="388"/>
              </a:spcBef>
              <a:spcAft>
                <a:spcPct val="0"/>
              </a:spcAft>
              <a:buClr>
                <a:srgbClr val="3667C4"/>
              </a:buClr>
              <a:buSzPct val="80000"/>
              <a:buFont typeface="Wingdings 2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1449388" indent="-241300" algn="l" rtl="0" eaLnBrk="1" fontAlgn="base" hangingPunct="1">
              <a:lnSpc>
                <a:spcPct val="120000"/>
              </a:lnSpc>
              <a:spcBef>
                <a:spcPts val="388"/>
              </a:spcBef>
              <a:spcAft>
                <a:spcPct val="0"/>
              </a:spcAft>
              <a:buClr>
                <a:srgbClr val="3667C4"/>
              </a:buClr>
              <a:buChar char="o"/>
              <a:defRPr sz="26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1739902" indent="-241653" algn="l" rtl="0" eaLnBrk="1" latinLnBrk="0" hangingPunct="1">
              <a:spcBef>
                <a:spcPts val="391"/>
              </a:spcBef>
              <a:buClr>
                <a:schemeClr val="accent3"/>
              </a:buClr>
              <a:buChar char="•"/>
              <a:defRPr kumimoji="0" sz="1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29886" indent="-241653" algn="l" rtl="0" eaLnBrk="1" latinLnBrk="0" hangingPunct="1">
              <a:spcBef>
                <a:spcPts val="391"/>
              </a:spcBef>
              <a:buClr>
                <a:schemeClr val="accent2"/>
              </a:buClr>
              <a:buChar char="•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19869" indent="-241653" algn="l" rtl="0" eaLnBrk="1" latinLnBrk="0" hangingPunct="1">
              <a:spcBef>
                <a:spcPts val="391"/>
              </a:spcBef>
              <a:buClr>
                <a:schemeClr val="accent1">
                  <a:tint val="60000"/>
                </a:schemeClr>
              </a:buClr>
              <a:buChar char="•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09853" indent="-241653" algn="l" rtl="0" eaLnBrk="1" latinLnBrk="0" hangingPunct="1">
              <a:spcBef>
                <a:spcPts val="391"/>
              </a:spcBef>
              <a:buClr>
                <a:schemeClr val="accent2">
                  <a:tint val="60000"/>
                </a:schemeClr>
              </a:buClr>
              <a:buChar char="•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900"/>
              </a:spcBef>
              <a:buSzPct val="100000"/>
              <a:buNone/>
            </a:pP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280810842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21030" y="2209800"/>
            <a:ext cx="8827770" cy="48768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900"/>
              </a:spcBef>
              <a:buSzPct val="100000"/>
              <a:buNone/>
            </a:pPr>
            <a:r>
              <a:rPr lang="en-US" sz="2600" b="1" dirty="0" smtClean="0"/>
              <a:t>Instead, we encourage you to consider: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How can you help me deliver this product?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How can you help me find a solution to meet my goals?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How can you help me distinguish between?: </a:t>
            </a:r>
          </a:p>
          <a:p>
            <a:pPr marL="106070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r>
              <a:rPr lang="en-US" sz="2600" dirty="0" smtClean="0"/>
              <a:t>goals </a:t>
            </a:r>
          </a:p>
          <a:p>
            <a:pPr marL="106070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r>
              <a:rPr lang="en-US" sz="2600" dirty="0" smtClean="0"/>
              <a:t>tactics </a:t>
            </a:r>
          </a:p>
          <a:p>
            <a:pPr marL="106070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r>
              <a:rPr lang="en-US" sz="2600" dirty="0" smtClean="0"/>
              <a:t>desired outcomes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/>
              <a:t>How can you help me deliver </a:t>
            </a:r>
            <a:r>
              <a:rPr lang="en-US" sz="2600" dirty="0" smtClean="0"/>
              <a:t>on the tactics (the products)?</a:t>
            </a:r>
            <a:endParaRPr lang="en-US" sz="2600" dirty="0"/>
          </a:p>
          <a:p>
            <a:pPr marL="106070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endParaRPr lang="en-US" sz="2600" dirty="0" smtClean="0"/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85800"/>
            <a:ext cx="8915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(Re)Start the Conversation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140354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21030" y="2209800"/>
            <a:ext cx="8827770" cy="4876800"/>
          </a:xfrm>
        </p:spPr>
        <p:txBody>
          <a:bodyPr>
            <a:normAutofit/>
          </a:bodyPr>
          <a:lstStyle/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What were the findings of your discovery?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What is the mission of the magazine?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How are you defining research?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Who are your primary audiences?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What do you hope to accomplish with these audiences?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And then, what are the tactics to accomplish that?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85800"/>
            <a:ext cx="8915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(</a:t>
            </a:r>
            <a:r>
              <a:rPr lang="en-US" dirty="0"/>
              <a:t>Re)Start the Conversation</a:t>
            </a:r>
          </a:p>
        </p:txBody>
      </p:sp>
    </p:spTree>
    <p:extLst>
      <p:ext uri="{BB962C8B-B14F-4D97-AF65-F5344CB8AC3E}">
        <p14:creationId xmlns:p14="http://schemas.microsoft.com/office/powerpoint/2010/main" val="2214586729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21030" y="2209800"/>
            <a:ext cx="8827770" cy="48768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900"/>
              </a:spcBef>
              <a:buSzPct val="100000"/>
              <a:buNone/>
            </a:pPr>
            <a:r>
              <a:rPr lang="en-US" sz="2600" b="1" dirty="0" smtClean="0"/>
              <a:t>Think of your discovery through a new lens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r>
              <a:rPr lang="en-US" sz="2600" dirty="0" smtClean="0"/>
              <a:t>There are challenges and issues to address</a:t>
            </a:r>
          </a:p>
          <a:p>
            <a:pPr marL="106070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r>
              <a:rPr lang="en-US" sz="2600" dirty="0" smtClean="0"/>
              <a:t>Fragmentation </a:t>
            </a:r>
            <a:r>
              <a:rPr lang="en-US" sz="2600" dirty="0"/>
              <a:t>and lack of awareness within and outside of Brown</a:t>
            </a:r>
          </a:p>
          <a:p>
            <a:pPr marL="106070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r>
              <a:rPr lang="en-US" sz="2600" dirty="0" smtClean="0"/>
              <a:t>Targeting </a:t>
            </a:r>
            <a:r>
              <a:rPr lang="en-US" sz="2600" dirty="0"/>
              <a:t>desired audiences</a:t>
            </a:r>
          </a:p>
          <a:p>
            <a:pPr marL="106070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r>
              <a:rPr lang="en-US" sz="2600" dirty="0" smtClean="0"/>
              <a:t>Desired reach </a:t>
            </a:r>
            <a:r>
              <a:rPr lang="en-US" sz="2600" dirty="0"/>
              <a:t>to those audiences </a:t>
            </a:r>
            <a:r>
              <a:rPr lang="en-US" sz="2600" dirty="0" smtClean="0"/>
              <a:t>(e.g., print </a:t>
            </a:r>
            <a:r>
              <a:rPr lang="en-US" sz="2600" dirty="0"/>
              <a:t>is limited, Web is wide)</a:t>
            </a:r>
          </a:p>
          <a:p>
            <a:pPr marL="106070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Ø"/>
            </a:pPr>
            <a:r>
              <a:rPr lang="en-US" sz="2600" dirty="0" smtClean="0"/>
              <a:t>Persistence </a:t>
            </a:r>
            <a:r>
              <a:rPr lang="en-US" sz="2600" dirty="0"/>
              <a:t>and sustainability</a:t>
            </a:r>
          </a:p>
          <a:p>
            <a:pPr marL="512064" indent="-514350">
              <a:lnSpc>
                <a:spcPct val="100000"/>
              </a:lnSpc>
              <a:spcBef>
                <a:spcPts val="900"/>
              </a:spcBef>
              <a:buSzPct val="100000"/>
              <a:buFont typeface="Wingdings" charset="2"/>
              <a:buChar char="q"/>
            </a:pP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85800"/>
            <a:ext cx="8915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(</a:t>
            </a:r>
            <a:r>
              <a:rPr lang="en-US" dirty="0"/>
              <a:t>Re)Start the Conversation</a:t>
            </a:r>
          </a:p>
        </p:txBody>
      </p:sp>
    </p:spTree>
    <p:extLst>
      <p:ext uri="{BB962C8B-B14F-4D97-AF65-F5344CB8AC3E}">
        <p14:creationId xmlns:p14="http://schemas.microsoft.com/office/powerpoint/2010/main" val="1138620553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wn Powerpoint Template_A_v1">
  <a:themeElements>
    <a:clrScheme name="Brown Theme">
      <a:dk1>
        <a:srgbClr val="000000"/>
      </a:dk1>
      <a:lt1>
        <a:sysClr val="window" lastClr="FFFFFF"/>
      </a:lt1>
      <a:dk2>
        <a:srgbClr val="575F6D"/>
      </a:dk2>
      <a:lt2>
        <a:srgbClr val="85939F"/>
      </a:lt2>
      <a:accent1>
        <a:srgbClr val="DF0000"/>
      </a:accent1>
      <a:accent2>
        <a:srgbClr val="FFFFFF"/>
      </a:accent2>
      <a:accent3>
        <a:srgbClr val="43BFE5"/>
      </a:accent3>
      <a:accent4>
        <a:srgbClr val="FFBE23"/>
      </a:accent4>
      <a:accent5>
        <a:srgbClr val="3E281F"/>
      </a:accent5>
      <a:accent6>
        <a:srgbClr val="85939F"/>
      </a:accent6>
      <a:hlink>
        <a:srgbClr val="A7A18B"/>
      </a:hlink>
      <a:folHlink>
        <a:srgbClr val="002B5E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Brown Powerpoint Template_A_v1.potx</Template>
  <TotalTime>14479</TotalTime>
  <Words>1076</Words>
  <Application>Microsoft Macintosh PowerPoint</Application>
  <PresentationFormat>Custom</PresentationFormat>
  <Paragraphs>169</Paragraphs>
  <Slides>29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Brown Powerpoint Template_A_v1</vt:lpstr>
      <vt:lpstr>Developing Your  Strategic Communications Plan</vt:lpstr>
      <vt:lpstr>“Let’s try this” Communications</vt:lpstr>
      <vt:lpstr>Case Study 1</vt:lpstr>
      <vt:lpstr>Elevating Brown Research</vt:lpstr>
      <vt:lpstr>Elevating Brown Research</vt:lpstr>
      <vt:lpstr>(Re)Start the Conversation</vt:lpstr>
      <vt:lpstr>(Re)Start the Conversation</vt:lpstr>
      <vt:lpstr>(Re)Start the Conversation</vt:lpstr>
      <vt:lpstr>(Re)Start the Conversation</vt:lpstr>
      <vt:lpstr>Build understanding of goals vs. tactics</vt:lpstr>
      <vt:lpstr>(Re)Start the Conversation</vt:lpstr>
      <vt:lpstr>Elevating Brown Research</vt:lpstr>
      <vt:lpstr>Shift the Tactical Framing</vt:lpstr>
      <vt:lpstr>Shift the Tactical Framing</vt:lpstr>
      <vt:lpstr>Identify Tactical Elements</vt:lpstr>
      <vt:lpstr>Key Performance Indicators  = Checks and balances </vt:lpstr>
      <vt:lpstr>Goals Informed by Discovery</vt:lpstr>
      <vt:lpstr>Goals Informed by Discovery</vt:lpstr>
      <vt:lpstr>Goals Informed by Discovery</vt:lpstr>
      <vt:lpstr>(Re)Start the Conversation</vt:lpstr>
      <vt:lpstr>OUC Helps (Re)Start the Conversation</vt:lpstr>
      <vt:lpstr>Case Study 2</vt:lpstr>
      <vt:lpstr>Advising on Communications Planning</vt:lpstr>
      <vt:lpstr>Advising on Communications Planning</vt:lpstr>
      <vt:lpstr>Advising on Communications Planning</vt:lpstr>
      <vt:lpstr>Advising on Communications Planning</vt:lpstr>
      <vt:lpstr>Questions?</vt:lpstr>
      <vt:lpstr> Thank you.</vt:lpstr>
      <vt:lpstr>PowerPoint Presentation</vt:lpstr>
    </vt:vector>
  </TitlesOfParts>
  <Company>Brown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tempadmin</dc:creator>
  <cp:lastModifiedBy>Cass Cliatt</cp:lastModifiedBy>
  <cp:revision>296</cp:revision>
  <cp:lastPrinted>2017-05-03T18:46:30Z</cp:lastPrinted>
  <dcterms:created xsi:type="dcterms:W3CDTF">2011-10-18T14:34:18Z</dcterms:created>
  <dcterms:modified xsi:type="dcterms:W3CDTF">2018-02-26T04:40:36Z</dcterms:modified>
</cp:coreProperties>
</file>