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4333" r:id="rId1"/>
  </p:sldMasterIdLst>
  <p:notesMasterIdLst>
    <p:notesMasterId r:id="rId31"/>
  </p:notesMasterIdLst>
  <p:handoutMasterIdLst>
    <p:handoutMasterId r:id="rId32"/>
  </p:handoutMasterIdLst>
  <p:sldIdLst>
    <p:sldId id="257" r:id="rId2"/>
    <p:sldId id="360" r:id="rId3"/>
    <p:sldId id="469" r:id="rId4"/>
    <p:sldId id="474" r:id="rId5"/>
    <p:sldId id="482" r:id="rId6"/>
    <p:sldId id="531" r:id="rId7"/>
    <p:sldId id="483" r:id="rId8"/>
    <p:sldId id="486" r:id="rId9"/>
    <p:sldId id="475" r:id="rId10"/>
    <p:sldId id="487" r:id="rId11"/>
    <p:sldId id="529" r:id="rId12"/>
    <p:sldId id="489" r:id="rId13"/>
    <p:sldId id="485" r:id="rId14"/>
    <p:sldId id="488" r:id="rId15"/>
    <p:sldId id="490" r:id="rId16"/>
    <p:sldId id="491" r:id="rId17"/>
    <p:sldId id="493" r:id="rId18"/>
    <p:sldId id="494" r:id="rId19"/>
    <p:sldId id="530" r:id="rId20"/>
    <p:sldId id="495" r:id="rId21"/>
    <p:sldId id="478" r:id="rId22"/>
    <p:sldId id="472" r:id="rId23"/>
    <p:sldId id="480" r:id="rId24"/>
    <p:sldId id="499" r:id="rId25"/>
    <p:sldId id="500" r:id="rId26"/>
    <p:sldId id="532" r:id="rId27"/>
    <p:sldId id="527" r:id="rId28"/>
    <p:sldId id="528" r:id="rId29"/>
    <p:sldId id="514" r:id="rId30"/>
  </p:sldIdLst>
  <p:sldSz cx="9601200" cy="7315200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79425" indent="-22225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62025" indent="-47625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446213" indent="-74613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928813" indent="-100013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AA47B4"/>
    <a:srgbClr val="9D41A5"/>
    <a:srgbClr val="DF0000"/>
    <a:srgbClr val="3E281F"/>
    <a:srgbClr val="94071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920" y="352"/>
      </p:cViewPr>
      <p:guideLst>
        <p:guide orient="horz" pos="2304"/>
        <p:guide pos="3024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notesMaster" Target="notesMasters/notesMaster1.xml"/><Relationship Id="rId32" Type="http://schemas.openxmlformats.org/officeDocument/2006/relationships/handoutMaster" Target="handoutMasters/handoutMaster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printerSettings" Target="printerSettings/printerSettings1.bin"/><Relationship Id="rId34" Type="http://schemas.openxmlformats.org/officeDocument/2006/relationships/presProps" Target="presProps.xml"/><Relationship Id="rId35" Type="http://schemas.openxmlformats.org/officeDocument/2006/relationships/viewProps" Target="viewProps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tableStyles" Target="tableStyles.xml"/></Relationships>
</file>

<file path=ppt/diagram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203713D-C3CE-CE4E-BFF6-B72491F7C652}" type="doc">
      <dgm:prSet loTypeId="urn:microsoft.com/office/officeart/2005/8/layout/radial4" loCatId="process" qsTypeId="urn:microsoft.com/office/officeart/2005/8/quickstyle/3D1" qsCatId="3D" csTypeId="urn:microsoft.com/office/officeart/2005/8/colors/accent1_4" csCatId="accent1" phldr="1"/>
      <dgm:spPr/>
      <dgm:t>
        <a:bodyPr/>
        <a:lstStyle/>
        <a:p>
          <a:endParaRPr lang="en-US"/>
        </a:p>
      </dgm:t>
    </dgm:pt>
    <dgm:pt modelId="{B98B3D0C-AC3C-FE49-B080-5E55E839B14B}">
      <dgm:prSet custT="1"/>
      <dgm:spPr/>
      <dgm:t>
        <a:bodyPr/>
        <a:lstStyle/>
        <a:p>
          <a:pPr rtl="0"/>
          <a:r>
            <a:rPr lang="en-US" sz="3200" dirty="0" smtClean="0"/>
            <a:t>2. Goals</a:t>
          </a:r>
          <a:endParaRPr lang="en-US" sz="3200" dirty="0"/>
        </a:p>
      </dgm:t>
    </dgm:pt>
    <dgm:pt modelId="{E6A5E1B3-BA1E-0A4B-BDD4-294C81E6D255}" type="parTrans" cxnId="{512E35F1-0ED7-3446-B0E6-D38927CDA8F5}">
      <dgm:prSet/>
      <dgm:spPr/>
      <dgm:t>
        <a:bodyPr/>
        <a:lstStyle/>
        <a:p>
          <a:endParaRPr lang="en-US"/>
        </a:p>
      </dgm:t>
    </dgm:pt>
    <dgm:pt modelId="{4619914B-B275-394F-A209-2156B76E64AE}" type="sibTrans" cxnId="{512E35F1-0ED7-3446-B0E6-D38927CDA8F5}">
      <dgm:prSet/>
      <dgm:spPr/>
      <dgm:t>
        <a:bodyPr/>
        <a:lstStyle/>
        <a:p>
          <a:endParaRPr lang="en-US"/>
        </a:p>
      </dgm:t>
    </dgm:pt>
    <dgm:pt modelId="{75C9656E-A9D8-A542-A689-33EE5BB0C86D}">
      <dgm:prSet custT="1"/>
      <dgm:spPr/>
      <dgm:t>
        <a:bodyPr/>
        <a:lstStyle/>
        <a:p>
          <a:pPr rtl="0"/>
          <a:r>
            <a:rPr lang="en-US" sz="3200" dirty="0" smtClean="0"/>
            <a:t>3. Audiences</a:t>
          </a:r>
          <a:endParaRPr lang="en-US" sz="3200" dirty="0"/>
        </a:p>
      </dgm:t>
    </dgm:pt>
    <dgm:pt modelId="{6FA9386E-BBF4-F34F-A5AA-ECC3667A7B3C}" type="parTrans" cxnId="{D965B4F4-32C6-1B4D-8C31-FEC59DA749BD}">
      <dgm:prSet/>
      <dgm:spPr/>
      <dgm:t>
        <a:bodyPr/>
        <a:lstStyle/>
        <a:p>
          <a:endParaRPr lang="en-US"/>
        </a:p>
      </dgm:t>
    </dgm:pt>
    <dgm:pt modelId="{0A19FB2A-4C3D-B04C-A970-137F3F8CDF4E}" type="sibTrans" cxnId="{D965B4F4-32C6-1B4D-8C31-FEC59DA749BD}">
      <dgm:prSet/>
      <dgm:spPr/>
      <dgm:t>
        <a:bodyPr/>
        <a:lstStyle/>
        <a:p>
          <a:endParaRPr lang="en-US"/>
        </a:p>
      </dgm:t>
    </dgm:pt>
    <dgm:pt modelId="{C99596D7-E20D-AE46-8442-6509CCC3C186}">
      <dgm:prSet custT="1"/>
      <dgm:spPr/>
      <dgm:t>
        <a:bodyPr/>
        <a:lstStyle/>
        <a:p>
          <a:pPr rtl="0"/>
          <a:r>
            <a:rPr lang="en-US" sz="3200" dirty="0" smtClean="0"/>
            <a:t>4. Tactics</a:t>
          </a:r>
          <a:endParaRPr lang="en-US" sz="3200" dirty="0"/>
        </a:p>
      </dgm:t>
    </dgm:pt>
    <dgm:pt modelId="{59B1B60E-941C-BE4A-9F65-B4500A645803}" type="parTrans" cxnId="{46CD5573-DC0C-0F4D-BE03-C93181E816A6}">
      <dgm:prSet/>
      <dgm:spPr/>
      <dgm:t>
        <a:bodyPr/>
        <a:lstStyle/>
        <a:p>
          <a:endParaRPr lang="en-US"/>
        </a:p>
      </dgm:t>
    </dgm:pt>
    <dgm:pt modelId="{97BF7C73-F760-D244-AB1C-1E071CA3D73C}" type="sibTrans" cxnId="{46CD5573-DC0C-0F4D-BE03-C93181E816A6}">
      <dgm:prSet/>
      <dgm:spPr/>
      <dgm:t>
        <a:bodyPr/>
        <a:lstStyle/>
        <a:p>
          <a:endParaRPr lang="en-US"/>
        </a:p>
      </dgm:t>
    </dgm:pt>
    <dgm:pt modelId="{14B23A63-246B-F643-89CD-0A9BED107AD4}">
      <dgm:prSet custT="1"/>
      <dgm:spPr/>
      <dgm:t>
        <a:bodyPr/>
        <a:lstStyle/>
        <a:p>
          <a:pPr rtl="0"/>
          <a:r>
            <a:rPr lang="en-US" sz="3200" dirty="0" smtClean="0"/>
            <a:t>1.  Mission</a:t>
          </a:r>
          <a:endParaRPr lang="en-US" sz="3200" dirty="0"/>
        </a:p>
      </dgm:t>
    </dgm:pt>
    <dgm:pt modelId="{15E6521A-887C-E144-9814-190862984FBD}" type="sibTrans" cxnId="{E43A2DEB-BAB6-E248-908F-4AFC404109DB}">
      <dgm:prSet/>
      <dgm:spPr/>
      <dgm:t>
        <a:bodyPr/>
        <a:lstStyle/>
        <a:p>
          <a:endParaRPr lang="en-US"/>
        </a:p>
      </dgm:t>
    </dgm:pt>
    <dgm:pt modelId="{52AFDEEB-791F-8A40-949E-56AE8AEC1F17}" type="parTrans" cxnId="{E43A2DEB-BAB6-E248-908F-4AFC404109DB}">
      <dgm:prSet/>
      <dgm:spPr/>
      <dgm:t>
        <a:bodyPr/>
        <a:lstStyle/>
        <a:p>
          <a:endParaRPr lang="en-US"/>
        </a:p>
      </dgm:t>
    </dgm:pt>
    <dgm:pt modelId="{8FBF2433-7CE8-124D-9093-21C5803F5CF4}" type="pres">
      <dgm:prSet presAssocID="{F203713D-C3CE-CE4E-BFF6-B72491F7C652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8E0B9974-D015-C84C-B762-05891B3D0A08}" type="pres">
      <dgm:prSet presAssocID="{14B23A63-246B-F643-89CD-0A9BED107AD4}" presName="centerShape" presStyleLbl="node0" presStyleIdx="0" presStyleCnt="1" custScaleX="141927" custScaleY="112185" custLinFactNeighborX="856" custLinFactNeighborY="-1330"/>
      <dgm:spPr/>
      <dgm:t>
        <a:bodyPr/>
        <a:lstStyle/>
        <a:p>
          <a:endParaRPr lang="en-US"/>
        </a:p>
      </dgm:t>
    </dgm:pt>
    <dgm:pt modelId="{9F7A76F7-0AF3-484B-A855-9C6C1BD4226C}" type="pres">
      <dgm:prSet presAssocID="{E6A5E1B3-BA1E-0A4B-BDD4-294C81E6D255}" presName="parTrans" presStyleLbl="bgSibTrans2D1" presStyleIdx="0" presStyleCnt="3" custAng="16603664" custFlipHor="1" custScaleX="43983" custLinFactY="3858" custLinFactNeighborX="20279" custLinFactNeighborY="100000"/>
      <dgm:spPr/>
      <dgm:t>
        <a:bodyPr/>
        <a:lstStyle/>
        <a:p>
          <a:endParaRPr lang="en-US"/>
        </a:p>
      </dgm:t>
    </dgm:pt>
    <dgm:pt modelId="{3CC9ADD9-C8D2-B742-B1F3-F7D756BB4C93}" type="pres">
      <dgm:prSet presAssocID="{B98B3D0C-AC3C-FE49-B080-5E55E839B14B}" presName="node" presStyleLbl="node1" presStyleIdx="0" presStyleCnt="3" custScaleX="118881" custScaleY="116149" custRadScaleRad="137737" custRadScaleInc="458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09608F1-8E9B-EB4C-BD42-C880DD1EA1D1}" type="pres">
      <dgm:prSet presAssocID="{6FA9386E-BBF4-F34F-A5AA-ECC3667A7B3C}" presName="parTrans" presStyleLbl="bgSibTrans2D1" presStyleIdx="1" presStyleCnt="3" custAng="10889774" custFlipHor="1" custScaleX="51034" custLinFactNeighborX="230" custLinFactNeighborY="76216"/>
      <dgm:spPr/>
      <dgm:t>
        <a:bodyPr/>
        <a:lstStyle/>
        <a:p>
          <a:endParaRPr lang="en-US"/>
        </a:p>
      </dgm:t>
    </dgm:pt>
    <dgm:pt modelId="{527F5FEA-71F0-7A4B-93E1-9146F96883C2}" type="pres">
      <dgm:prSet presAssocID="{75C9656E-A9D8-A542-A689-33EE5BB0C86D}" presName="node" presStyleLbl="node1" presStyleIdx="1" presStyleCnt="3" custScaleX="116105" custRadScaleRad="97736" custRadScaleInc="-91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0E0A417-F682-1647-957B-06BC9FB5E30D}" type="pres">
      <dgm:prSet presAssocID="{59B1B60E-941C-BE4A-9F65-B4500A645803}" presName="parTrans" presStyleLbl="bgSibTrans2D1" presStyleIdx="2" presStyleCnt="3" custAng="4863038" custFlipHor="1" custScaleX="43384" custLinFactNeighborX="-24488" custLinFactNeighborY="84629"/>
      <dgm:spPr/>
      <dgm:t>
        <a:bodyPr/>
        <a:lstStyle/>
        <a:p>
          <a:endParaRPr lang="en-US"/>
        </a:p>
      </dgm:t>
    </dgm:pt>
    <dgm:pt modelId="{9E39B2BA-4186-CC4A-92C5-08AD357F0ECF}" type="pres">
      <dgm:prSet presAssocID="{C99596D7-E20D-AE46-8442-6509CCC3C186}" presName="node" presStyleLbl="node1" presStyleIdx="2" presStyleCnt="3" custScaleX="108944" custScaleY="98136" custRadScaleRad="127586" custRadScaleInc="-383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D965B4F4-32C6-1B4D-8C31-FEC59DA749BD}" srcId="{14B23A63-246B-F643-89CD-0A9BED107AD4}" destId="{75C9656E-A9D8-A542-A689-33EE5BB0C86D}" srcOrd="1" destOrd="0" parTransId="{6FA9386E-BBF4-F34F-A5AA-ECC3667A7B3C}" sibTransId="{0A19FB2A-4C3D-B04C-A970-137F3F8CDF4E}"/>
    <dgm:cxn modelId="{7F0BA276-55EC-634A-B474-FC11E591D863}" type="presOf" srcId="{E6A5E1B3-BA1E-0A4B-BDD4-294C81E6D255}" destId="{9F7A76F7-0AF3-484B-A855-9C6C1BD4226C}" srcOrd="0" destOrd="0" presId="urn:microsoft.com/office/officeart/2005/8/layout/radial4"/>
    <dgm:cxn modelId="{273C265D-B642-B144-B4CC-811DFFE31AB5}" type="presOf" srcId="{14B23A63-246B-F643-89CD-0A9BED107AD4}" destId="{8E0B9974-D015-C84C-B762-05891B3D0A08}" srcOrd="0" destOrd="0" presId="urn:microsoft.com/office/officeart/2005/8/layout/radial4"/>
    <dgm:cxn modelId="{46CD5573-DC0C-0F4D-BE03-C93181E816A6}" srcId="{14B23A63-246B-F643-89CD-0A9BED107AD4}" destId="{C99596D7-E20D-AE46-8442-6509CCC3C186}" srcOrd="2" destOrd="0" parTransId="{59B1B60E-941C-BE4A-9F65-B4500A645803}" sibTransId="{97BF7C73-F760-D244-AB1C-1E071CA3D73C}"/>
    <dgm:cxn modelId="{C9DA29C7-584F-A842-8136-FA60E7EEC8E1}" type="presOf" srcId="{C99596D7-E20D-AE46-8442-6509CCC3C186}" destId="{9E39B2BA-4186-CC4A-92C5-08AD357F0ECF}" srcOrd="0" destOrd="0" presId="urn:microsoft.com/office/officeart/2005/8/layout/radial4"/>
    <dgm:cxn modelId="{E43A2DEB-BAB6-E248-908F-4AFC404109DB}" srcId="{F203713D-C3CE-CE4E-BFF6-B72491F7C652}" destId="{14B23A63-246B-F643-89CD-0A9BED107AD4}" srcOrd="0" destOrd="0" parTransId="{52AFDEEB-791F-8A40-949E-56AE8AEC1F17}" sibTransId="{15E6521A-887C-E144-9814-190862984FBD}"/>
    <dgm:cxn modelId="{5A13F9CD-6B53-144C-A96E-5C386B8E8FAC}" type="presOf" srcId="{59B1B60E-941C-BE4A-9F65-B4500A645803}" destId="{D0E0A417-F682-1647-957B-06BC9FB5E30D}" srcOrd="0" destOrd="0" presId="urn:microsoft.com/office/officeart/2005/8/layout/radial4"/>
    <dgm:cxn modelId="{512E35F1-0ED7-3446-B0E6-D38927CDA8F5}" srcId="{14B23A63-246B-F643-89CD-0A9BED107AD4}" destId="{B98B3D0C-AC3C-FE49-B080-5E55E839B14B}" srcOrd="0" destOrd="0" parTransId="{E6A5E1B3-BA1E-0A4B-BDD4-294C81E6D255}" sibTransId="{4619914B-B275-394F-A209-2156B76E64AE}"/>
    <dgm:cxn modelId="{BB05CC6A-EE3F-4E4F-A4B0-7A970E4CBFC8}" type="presOf" srcId="{75C9656E-A9D8-A542-A689-33EE5BB0C86D}" destId="{527F5FEA-71F0-7A4B-93E1-9146F96883C2}" srcOrd="0" destOrd="0" presId="urn:microsoft.com/office/officeart/2005/8/layout/radial4"/>
    <dgm:cxn modelId="{FF388018-E3A3-4F41-B9F1-87E2BEEAB1E2}" type="presOf" srcId="{6FA9386E-BBF4-F34F-A5AA-ECC3667A7B3C}" destId="{909608F1-8E9B-EB4C-BD42-C880DD1EA1D1}" srcOrd="0" destOrd="0" presId="urn:microsoft.com/office/officeart/2005/8/layout/radial4"/>
    <dgm:cxn modelId="{2BE9D439-D9F8-374B-91B1-DB6CA4F4E1CE}" type="presOf" srcId="{B98B3D0C-AC3C-FE49-B080-5E55E839B14B}" destId="{3CC9ADD9-C8D2-B742-B1F3-F7D756BB4C93}" srcOrd="0" destOrd="0" presId="urn:microsoft.com/office/officeart/2005/8/layout/radial4"/>
    <dgm:cxn modelId="{943EA798-49E0-F44F-BF32-546DD2F03E9C}" type="presOf" srcId="{F203713D-C3CE-CE4E-BFF6-B72491F7C652}" destId="{8FBF2433-7CE8-124D-9093-21C5803F5CF4}" srcOrd="0" destOrd="0" presId="urn:microsoft.com/office/officeart/2005/8/layout/radial4"/>
    <dgm:cxn modelId="{B371A4B4-0AFD-544E-AB84-CAC1E38770CE}" type="presParOf" srcId="{8FBF2433-7CE8-124D-9093-21C5803F5CF4}" destId="{8E0B9974-D015-C84C-B762-05891B3D0A08}" srcOrd="0" destOrd="0" presId="urn:microsoft.com/office/officeart/2005/8/layout/radial4"/>
    <dgm:cxn modelId="{D893FBFD-4664-FE4A-B426-EEADEF0F6251}" type="presParOf" srcId="{8FBF2433-7CE8-124D-9093-21C5803F5CF4}" destId="{9F7A76F7-0AF3-484B-A855-9C6C1BD4226C}" srcOrd="1" destOrd="0" presId="urn:microsoft.com/office/officeart/2005/8/layout/radial4"/>
    <dgm:cxn modelId="{8095CC98-C7E0-BF44-8B36-AD287C5133DB}" type="presParOf" srcId="{8FBF2433-7CE8-124D-9093-21C5803F5CF4}" destId="{3CC9ADD9-C8D2-B742-B1F3-F7D756BB4C93}" srcOrd="2" destOrd="0" presId="urn:microsoft.com/office/officeart/2005/8/layout/radial4"/>
    <dgm:cxn modelId="{29A37FB2-FE8B-B344-BA2F-89D1B129E275}" type="presParOf" srcId="{8FBF2433-7CE8-124D-9093-21C5803F5CF4}" destId="{909608F1-8E9B-EB4C-BD42-C880DD1EA1D1}" srcOrd="3" destOrd="0" presId="urn:microsoft.com/office/officeart/2005/8/layout/radial4"/>
    <dgm:cxn modelId="{05F1012A-30CA-0947-9511-E28455855D19}" type="presParOf" srcId="{8FBF2433-7CE8-124D-9093-21C5803F5CF4}" destId="{527F5FEA-71F0-7A4B-93E1-9146F96883C2}" srcOrd="4" destOrd="0" presId="urn:microsoft.com/office/officeart/2005/8/layout/radial4"/>
    <dgm:cxn modelId="{3A5357A6-9D97-2749-B2B3-C09BA5106310}" type="presParOf" srcId="{8FBF2433-7CE8-124D-9093-21C5803F5CF4}" destId="{D0E0A417-F682-1647-957B-06BC9FB5E30D}" srcOrd="5" destOrd="0" presId="urn:microsoft.com/office/officeart/2005/8/layout/radial4"/>
    <dgm:cxn modelId="{417B6617-5978-9544-8C31-0AA3C92206E6}" type="presParOf" srcId="{8FBF2433-7CE8-124D-9093-21C5803F5CF4}" destId="{9E39B2BA-4186-CC4A-92C5-08AD357F0ECF}" srcOrd="6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E0B9974-D015-C84C-B762-05891B3D0A08}">
      <dsp:nvSpPr>
        <dsp:cNvPr id="0" name=""/>
        <dsp:cNvSpPr/>
      </dsp:nvSpPr>
      <dsp:spPr>
        <a:xfrm>
          <a:off x="3047968" y="2627877"/>
          <a:ext cx="3503921" cy="2769645"/>
        </a:xfrm>
        <a:prstGeom prst="ellipse">
          <a:avLst/>
        </a:prstGeom>
        <a:blipFill rotWithShape="0">
          <a:blip xmlns:r="http://schemas.openxmlformats.org/officeDocument/2006/relationships" r:embed="rId1">
            <a:duotone>
              <a:schemeClr val="accent1">
                <a:shade val="60000"/>
                <a:hueOff val="0"/>
                <a:satOff val="0"/>
                <a:lumOff val="0"/>
                <a:alphaOff val="0"/>
                <a:shade val="22000"/>
                <a:satMod val="160000"/>
              </a:schemeClr>
              <a:schemeClr val="accent1">
                <a:shade val="60000"/>
                <a:hueOff val="0"/>
                <a:satOff val="0"/>
                <a:lumOff val="0"/>
                <a:alphaOff val="0"/>
                <a:shade val="45000"/>
                <a:satMod val="100000"/>
              </a:schemeClr>
            </a:duotone>
          </a:blip>
          <a:tile tx="0" ty="0" sx="65000" sy="65000" flip="none" algn="ctr"/>
        </a:blipFill>
        <a:ln>
          <a:noFill/>
        </a:ln>
        <a:effectLst>
          <a:outerShdw blurRad="38100" dist="25400" dir="5400000" algn="t" rotWithShape="0">
            <a:srgbClr val="000000">
              <a:alpha val="5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 smtClean="0"/>
            <a:t>1.  Mission</a:t>
          </a:r>
          <a:endParaRPr lang="en-US" sz="3200" kern="1200" dirty="0"/>
        </a:p>
      </dsp:txBody>
      <dsp:txXfrm>
        <a:off x="3561105" y="3033482"/>
        <a:ext cx="2477647" cy="1958435"/>
      </dsp:txXfrm>
    </dsp:sp>
    <dsp:sp modelId="{9F7A76F7-0AF3-484B-A855-9C6C1BD4226C}">
      <dsp:nvSpPr>
        <dsp:cNvPr id="0" name=""/>
        <dsp:cNvSpPr/>
      </dsp:nvSpPr>
      <dsp:spPr>
        <a:xfrm rot="13528788" flipH="1">
          <a:off x="2368306" y="2540230"/>
          <a:ext cx="1133575" cy="703613"/>
        </a:xfrm>
        <a:prstGeom prst="leftArrow">
          <a:avLst>
            <a:gd name="adj1" fmla="val 60000"/>
            <a:gd name="adj2" fmla="val 50000"/>
          </a:avLst>
        </a:prstGeom>
        <a:blipFill rotWithShape="0">
          <a:blip xmlns:r="http://schemas.openxmlformats.org/officeDocument/2006/relationships" r:embed="rId1">
            <a:duotone>
              <a:schemeClr val="accent1">
                <a:shade val="90000"/>
                <a:hueOff val="0"/>
                <a:satOff val="0"/>
                <a:lumOff val="0"/>
                <a:alphaOff val="0"/>
                <a:shade val="22000"/>
                <a:satMod val="160000"/>
              </a:schemeClr>
              <a:schemeClr val="accent1">
                <a:shade val="90000"/>
                <a:hueOff val="0"/>
                <a:satOff val="0"/>
                <a:lumOff val="0"/>
                <a:alphaOff val="0"/>
                <a:shade val="45000"/>
                <a:satMod val="100000"/>
              </a:schemeClr>
            </a:duotone>
          </a:blip>
          <a:tile tx="0" ty="0" sx="65000" sy="65000" flip="none" algn="ctr"/>
        </a:blipFill>
        <a:ln>
          <a:noFill/>
        </a:ln>
        <a:effectLst>
          <a:outerShdw blurRad="38100" dist="25400" dir="5400000" algn="t" rotWithShape="0">
            <a:srgbClr val="000000">
              <a:alpha val="50000"/>
            </a:srgbClr>
          </a:outerShdw>
        </a:effectLst>
        <a:scene3d>
          <a:camera prst="orthographicFront"/>
          <a:lightRig rig="flat" dir="t"/>
        </a:scene3d>
        <a:sp3d z="-1905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3CC9ADD9-C8D2-B742-B1F3-F7D756BB4C93}">
      <dsp:nvSpPr>
        <dsp:cNvPr id="0" name=""/>
        <dsp:cNvSpPr/>
      </dsp:nvSpPr>
      <dsp:spPr>
        <a:xfrm>
          <a:off x="0" y="281934"/>
          <a:ext cx="2788209" cy="2179307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1">
            <a:duotone>
              <a:schemeClr val="accent1">
                <a:shade val="50000"/>
                <a:hueOff val="0"/>
                <a:satOff val="0"/>
                <a:lumOff val="0"/>
                <a:alphaOff val="0"/>
                <a:shade val="22000"/>
                <a:satMod val="160000"/>
              </a:schemeClr>
              <a:schemeClr val="accent1">
                <a:shade val="50000"/>
                <a:hueOff val="0"/>
                <a:satOff val="0"/>
                <a:lumOff val="0"/>
                <a:alphaOff val="0"/>
                <a:shade val="45000"/>
                <a:satMod val="100000"/>
              </a:schemeClr>
            </a:duotone>
          </a:blip>
          <a:tile tx="0" ty="0" sx="65000" sy="65000" flip="none" algn="ctr"/>
        </a:blipFill>
        <a:ln>
          <a:noFill/>
        </a:ln>
        <a:effectLst>
          <a:outerShdw blurRad="38100" dist="25400" dir="5400000" algn="t" rotWithShape="0">
            <a:srgbClr val="000000">
              <a:alpha val="5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 smtClean="0"/>
            <a:t>2. Goals</a:t>
          </a:r>
          <a:endParaRPr lang="en-US" sz="3200" kern="1200" dirty="0"/>
        </a:p>
      </dsp:txBody>
      <dsp:txXfrm>
        <a:off x="63830" y="345764"/>
        <a:ext cx="2660549" cy="2051647"/>
      </dsp:txXfrm>
    </dsp:sp>
    <dsp:sp modelId="{909608F1-8E9B-EB4C-BD42-C880DD1EA1D1}">
      <dsp:nvSpPr>
        <dsp:cNvPr id="0" name=""/>
        <dsp:cNvSpPr/>
      </dsp:nvSpPr>
      <dsp:spPr>
        <a:xfrm rot="16205895" flipH="1">
          <a:off x="4332561" y="1921172"/>
          <a:ext cx="815376" cy="703613"/>
        </a:xfrm>
        <a:prstGeom prst="leftArrow">
          <a:avLst>
            <a:gd name="adj1" fmla="val 60000"/>
            <a:gd name="adj2" fmla="val 50000"/>
          </a:avLst>
        </a:prstGeom>
        <a:blipFill rotWithShape="0">
          <a:blip xmlns:r="http://schemas.openxmlformats.org/officeDocument/2006/relationships" r:embed="rId1">
            <a:duotone>
              <a:schemeClr val="accent1">
                <a:shade val="90000"/>
                <a:hueOff val="0"/>
                <a:satOff val="-24633"/>
                <a:lumOff val="28027"/>
                <a:alphaOff val="0"/>
                <a:shade val="22000"/>
                <a:satMod val="160000"/>
              </a:schemeClr>
              <a:schemeClr val="accent1">
                <a:shade val="90000"/>
                <a:hueOff val="0"/>
                <a:satOff val="-24633"/>
                <a:lumOff val="28027"/>
                <a:alphaOff val="0"/>
                <a:shade val="45000"/>
                <a:satMod val="100000"/>
              </a:schemeClr>
            </a:duotone>
          </a:blip>
          <a:tile tx="0" ty="0" sx="65000" sy="65000" flip="none" algn="ctr"/>
        </a:blipFill>
        <a:ln>
          <a:noFill/>
        </a:ln>
        <a:effectLst>
          <a:outerShdw blurRad="38100" dist="25400" dir="5400000" algn="t" rotWithShape="0">
            <a:srgbClr val="000000">
              <a:alpha val="50000"/>
            </a:srgbClr>
          </a:outerShdw>
        </a:effectLst>
        <a:scene3d>
          <a:camera prst="orthographicFront"/>
          <a:lightRig rig="flat" dir="t"/>
        </a:scene3d>
        <a:sp3d z="-1905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527F5FEA-71F0-7A4B-93E1-9146F96883C2}">
      <dsp:nvSpPr>
        <dsp:cNvPr id="0" name=""/>
        <dsp:cNvSpPr/>
      </dsp:nvSpPr>
      <dsp:spPr>
        <a:xfrm>
          <a:off x="3352795" y="15"/>
          <a:ext cx="2723101" cy="1876302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1">
            <a:duotone>
              <a:schemeClr val="accent1">
                <a:shade val="50000"/>
                <a:hueOff val="0"/>
                <a:satOff val="-24213"/>
                <a:lumOff val="33127"/>
                <a:alphaOff val="0"/>
                <a:shade val="22000"/>
                <a:satMod val="160000"/>
              </a:schemeClr>
              <a:schemeClr val="accent1">
                <a:shade val="50000"/>
                <a:hueOff val="0"/>
                <a:satOff val="-24213"/>
                <a:lumOff val="33127"/>
                <a:alphaOff val="0"/>
                <a:shade val="45000"/>
                <a:satMod val="100000"/>
              </a:schemeClr>
            </a:duotone>
          </a:blip>
          <a:tile tx="0" ty="0" sx="65000" sy="65000" flip="none" algn="ctr"/>
        </a:blipFill>
        <a:ln>
          <a:noFill/>
        </a:ln>
        <a:effectLst>
          <a:outerShdw blurRad="38100" dist="25400" dir="5400000" algn="t" rotWithShape="0">
            <a:srgbClr val="000000">
              <a:alpha val="5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 smtClean="0"/>
            <a:t>3. Audiences</a:t>
          </a:r>
          <a:endParaRPr lang="en-US" sz="3200" kern="1200" dirty="0"/>
        </a:p>
      </dsp:txBody>
      <dsp:txXfrm>
        <a:off x="3407750" y="54970"/>
        <a:ext cx="2613191" cy="1766392"/>
      </dsp:txXfrm>
    </dsp:sp>
    <dsp:sp modelId="{D0E0A417-F682-1647-957B-06BC9FB5E30D}">
      <dsp:nvSpPr>
        <dsp:cNvPr id="0" name=""/>
        <dsp:cNvSpPr/>
      </dsp:nvSpPr>
      <dsp:spPr>
        <a:xfrm rot="18945381" flipH="1">
          <a:off x="6037910" y="2532890"/>
          <a:ext cx="1000739" cy="703613"/>
        </a:xfrm>
        <a:prstGeom prst="leftArrow">
          <a:avLst>
            <a:gd name="adj1" fmla="val 60000"/>
            <a:gd name="adj2" fmla="val 50000"/>
          </a:avLst>
        </a:prstGeom>
        <a:blipFill rotWithShape="0">
          <a:blip xmlns:r="http://schemas.openxmlformats.org/officeDocument/2006/relationships" r:embed="rId1">
            <a:duotone>
              <a:schemeClr val="accent1">
                <a:shade val="90000"/>
                <a:hueOff val="0"/>
                <a:satOff val="-24633"/>
                <a:lumOff val="28027"/>
                <a:alphaOff val="0"/>
                <a:shade val="22000"/>
                <a:satMod val="160000"/>
              </a:schemeClr>
              <a:schemeClr val="accent1">
                <a:shade val="90000"/>
                <a:hueOff val="0"/>
                <a:satOff val="-24633"/>
                <a:lumOff val="28027"/>
                <a:alphaOff val="0"/>
                <a:shade val="45000"/>
                <a:satMod val="100000"/>
              </a:schemeClr>
            </a:duotone>
          </a:blip>
          <a:tile tx="0" ty="0" sx="65000" sy="65000" flip="none" algn="ctr"/>
        </a:blipFill>
        <a:ln>
          <a:noFill/>
        </a:ln>
        <a:effectLst>
          <a:outerShdw blurRad="38100" dist="25400" dir="5400000" algn="t" rotWithShape="0">
            <a:srgbClr val="000000">
              <a:alpha val="50000"/>
            </a:srgbClr>
          </a:outerShdw>
        </a:effectLst>
        <a:scene3d>
          <a:camera prst="orthographicFront"/>
          <a:lightRig rig="flat" dir="t"/>
        </a:scene3d>
        <a:sp3d z="-1905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9E39B2BA-4186-CC4A-92C5-08AD357F0ECF}">
      <dsp:nvSpPr>
        <dsp:cNvPr id="0" name=""/>
        <dsp:cNvSpPr/>
      </dsp:nvSpPr>
      <dsp:spPr>
        <a:xfrm>
          <a:off x="6749010" y="677574"/>
          <a:ext cx="2555149" cy="1841328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1">
            <a:duotone>
              <a:schemeClr val="accent1">
                <a:shade val="50000"/>
                <a:hueOff val="0"/>
                <a:satOff val="-24213"/>
                <a:lumOff val="33127"/>
                <a:alphaOff val="0"/>
                <a:shade val="22000"/>
                <a:satMod val="160000"/>
              </a:schemeClr>
              <a:schemeClr val="accent1">
                <a:shade val="50000"/>
                <a:hueOff val="0"/>
                <a:satOff val="-24213"/>
                <a:lumOff val="33127"/>
                <a:alphaOff val="0"/>
                <a:shade val="45000"/>
                <a:satMod val="100000"/>
              </a:schemeClr>
            </a:duotone>
          </a:blip>
          <a:tile tx="0" ty="0" sx="65000" sy="65000" flip="none" algn="ctr"/>
        </a:blipFill>
        <a:ln>
          <a:noFill/>
        </a:ln>
        <a:effectLst>
          <a:outerShdw blurRad="38100" dist="25400" dir="5400000" algn="t" rotWithShape="0">
            <a:srgbClr val="000000">
              <a:alpha val="5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 smtClean="0"/>
            <a:t>4. Tactics</a:t>
          </a:r>
          <a:endParaRPr lang="en-US" sz="3200" kern="1200" dirty="0"/>
        </a:p>
      </dsp:txBody>
      <dsp:txXfrm>
        <a:off x="6802941" y="731505"/>
        <a:ext cx="2447287" cy="173346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ea typeface="+mn-ea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0FC9F15-C22E-4BC2-811D-6AD0C75B0A00}" type="datetime1">
              <a:rPr lang="en-US"/>
              <a:pPr/>
              <a:t>2/25/18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ea typeface="+mn-ea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FCDC3441-2311-432C-9D02-C4CB163927FF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308181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charset="0"/>
              </a:defRPr>
            </a:lvl1pPr>
          </a:lstStyle>
          <a:p>
            <a:fld id="{9DFF0BFB-954D-46DE-84C3-3F5C7FA0AFFF}" type="datetime1">
              <a:rPr lang="en-US"/>
              <a:pPr/>
              <a:t>2/25/18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16025" y="696913"/>
            <a:ext cx="4578350" cy="34877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charset="0"/>
              </a:defRPr>
            </a:lvl1pPr>
          </a:lstStyle>
          <a:p>
            <a:fld id="{03DC757D-D16D-4829-B4F7-53DA6A1D20C9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081348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300" kern="1200">
        <a:solidFill>
          <a:schemeClr val="tx1"/>
        </a:solidFill>
        <a:latin typeface="+mn-lt"/>
        <a:ea typeface="ＭＳ Ｐゴシック" charset="-128"/>
        <a:cs typeface="ＭＳ Ｐゴシック" charset="-128"/>
      </a:defRPr>
    </a:lvl1pPr>
    <a:lvl2pPr marL="479425" algn="l" rtl="0" eaLnBrk="0" fontAlgn="base" hangingPunct="0">
      <a:spcBef>
        <a:spcPct val="30000"/>
      </a:spcBef>
      <a:spcAft>
        <a:spcPct val="0"/>
      </a:spcAft>
      <a:defRPr sz="1300" kern="1200">
        <a:solidFill>
          <a:schemeClr val="tx1"/>
        </a:solidFill>
        <a:latin typeface="+mn-lt"/>
        <a:ea typeface="ＭＳ Ｐゴシック" charset="-128"/>
        <a:cs typeface="+mn-cs"/>
      </a:defRPr>
    </a:lvl2pPr>
    <a:lvl3pPr marL="962025" algn="l" rtl="0" eaLnBrk="0" fontAlgn="base" hangingPunct="0">
      <a:spcBef>
        <a:spcPct val="30000"/>
      </a:spcBef>
      <a:spcAft>
        <a:spcPct val="0"/>
      </a:spcAft>
      <a:defRPr sz="1300" kern="1200">
        <a:solidFill>
          <a:schemeClr val="tx1"/>
        </a:solidFill>
        <a:latin typeface="+mn-lt"/>
        <a:ea typeface="ＭＳ Ｐゴシック" charset="-128"/>
        <a:cs typeface="+mn-cs"/>
      </a:defRPr>
    </a:lvl3pPr>
    <a:lvl4pPr marL="1446213" algn="l" rtl="0" eaLnBrk="0" fontAlgn="base" hangingPunct="0">
      <a:spcBef>
        <a:spcPct val="30000"/>
      </a:spcBef>
      <a:spcAft>
        <a:spcPct val="0"/>
      </a:spcAft>
      <a:defRPr sz="1300" kern="1200">
        <a:solidFill>
          <a:schemeClr val="tx1"/>
        </a:solidFill>
        <a:latin typeface="+mn-lt"/>
        <a:ea typeface="ＭＳ Ｐゴシック" charset="-128"/>
        <a:cs typeface="+mn-cs"/>
      </a:defRPr>
    </a:lvl4pPr>
    <a:lvl5pPr marL="1928813" algn="l" rtl="0" eaLnBrk="0" fontAlgn="base" hangingPunct="0">
      <a:spcBef>
        <a:spcPct val="30000"/>
      </a:spcBef>
      <a:spcAft>
        <a:spcPct val="0"/>
      </a:spcAft>
      <a:defRPr sz="1300" kern="1200">
        <a:solidFill>
          <a:schemeClr val="tx1"/>
        </a:solidFill>
        <a:latin typeface="+mn-lt"/>
        <a:ea typeface="ＭＳ Ｐゴシック" charset="-128"/>
        <a:cs typeface="+mn-cs"/>
      </a:defRPr>
    </a:lvl5pPr>
    <a:lvl6pPr marL="2415670" algn="l" defTabSz="966268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6pPr>
    <a:lvl7pPr marL="2898805" algn="l" defTabSz="966268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7pPr>
    <a:lvl8pPr marL="3381938" algn="l" defTabSz="966268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8pPr>
    <a:lvl9pPr marL="3865071" algn="l" defTabSz="966268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85000" lnSpcReduction="20000"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DC757D-D16D-4829-B4F7-53DA6A1D20C9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558677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85000" lnSpcReduction="20000"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DC757D-D16D-4829-B4F7-53DA6A1D20C9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558677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85000" lnSpcReduction="20000"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DC757D-D16D-4829-B4F7-53DA6A1D20C9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558677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85000" lnSpcReduction="20000"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DC757D-D16D-4829-B4F7-53DA6A1D20C9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558677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85000" lnSpcReduction="20000"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DC757D-D16D-4829-B4F7-53DA6A1D20C9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558677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85000" lnSpcReduction="20000"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DC757D-D16D-4829-B4F7-53DA6A1D20C9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558677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85000" lnSpcReduction="20000"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DC757D-D16D-4829-B4F7-53DA6A1D20C9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558677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85000" lnSpcReduction="20000"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DC757D-D16D-4829-B4F7-53DA6A1D20C9}" type="slidenum">
              <a:rPr lang="en-US" smtClean="0"/>
              <a:pPr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558677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85000" lnSpcReduction="20000"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DC757D-D16D-4829-B4F7-53DA6A1D20C9}" type="slidenum">
              <a:rPr lang="en-US" smtClean="0"/>
              <a:pPr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558677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85000" lnSpcReduction="20000"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DC757D-D16D-4829-B4F7-53DA6A1D20C9}" type="slidenum">
              <a:rPr lang="en-US" smtClean="0"/>
              <a:pPr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558677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85000" lnSpcReduction="20000"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DC757D-D16D-4829-B4F7-53DA6A1D20C9}" type="slidenum">
              <a:rPr lang="en-US" smtClean="0"/>
              <a:pPr/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55867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Process, but to achieve what goal?</a:t>
            </a:r>
          </a:p>
          <a:p>
            <a:r>
              <a:rPr lang="en-US" dirty="0" smtClean="0"/>
              <a:t>This is the what</a:t>
            </a:r>
            <a:r>
              <a:rPr lang="en-US" baseline="0" dirty="0" smtClean="0"/>
              <a:t> we’ll do, but not the why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DC757D-D16D-4829-B4F7-53DA6A1D20C9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558677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Process, but to achieve what goal?</a:t>
            </a:r>
          </a:p>
          <a:p>
            <a:r>
              <a:rPr lang="en-US" dirty="0" smtClean="0"/>
              <a:t>This is the what</a:t>
            </a:r>
            <a:r>
              <a:rPr lang="en-US" baseline="0" dirty="0" smtClean="0"/>
              <a:t> we’ll do, but not the why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DC757D-D16D-4829-B4F7-53DA6A1D20C9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558677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85000" lnSpcReduction="20000"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DC757D-D16D-4829-B4F7-53DA6A1D20C9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558677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85000" lnSpcReduction="20000"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DC757D-D16D-4829-B4F7-53DA6A1D20C9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558677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85000" lnSpcReduction="20000"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DC757D-D16D-4829-B4F7-53DA6A1D20C9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558677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The standard</a:t>
            </a:r>
            <a:r>
              <a:rPr lang="en-US" baseline="0" dirty="0" smtClean="0"/>
              <a:t> steps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DC757D-D16D-4829-B4F7-53DA6A1D20C9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890682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85000" lnSpcReduction="20000"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DC757D-D16D-4829-B4F7-53DA6A1D20C9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558677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85000" lnSpcReduction="20000"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DC757D-D16D-4829-B4F7-53DA6A1D20C9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55867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emf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ndard Opening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1447800" y="1371600"/>
            <a:ext cx="8642350" cy="1219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>
            <a:lvl1pPr>
              <a:defRPr cap="none">
                <a:solidFill>
                  <a:srgbClr val="0000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cxnSp>
        <p:nvCxnSpPr>
          <p:cNvPr id="6" name="Straight Connector 5"/>
          <p:cNvCxnSpPr>
            <a:cxnSpLocks noChangeShapeType="1"/>
          </p:cNvCxnSpPr>
          <p:nvPr userDrawn="1"/>
        </p:nvCxnSpPr>
        <p:spPr bwMode="auto">
          <a:xfrm>
            <a:off x="1519238" y="2667000"/>
            <a:ext cx="8081962" cy="1588"/>
          </a:xfrm>
          <a:prstGeom prst="line">
            <a:avLst/>
          </a:prstGeom>
          <a:noFill/>
          <a:ln w="19050">
            <a:solidFill>
              <a:srgbClr val="DF0000"/>
            </a:solidFill>
            <a:round/>
            <a:headEnd/>
            <a:tailEnd/>
          </a:ln>
          <a:effectLst>
            <a:outerShdw dist="25400" dir="5400000" algn="t" rotWithShape="0">
              <a:srgbClr val="808080">
                <a:alpha val="50000"/>
              </a:srgbClr>
            </a:outerShdw>
          </a:effectLst>
        </p:spPr>
      </p:cxnSp>
      <p:sp>
        <p:nvSpPr>
          <p:cNvPr id="10" name="Subtitle 8"/>
          <p:cNvSpPr>
            <a:spLocks noGrp="1"/>
          </p:cNvSpPr>
          <p:nvPr>
            <p:ph type="subTitle" idx="1"/>
          </p:nvPr>
        </p:nvSpPr>
        <p:spPr>
          <a:xfrm>
            <a:off x="1432560" y="3048000"/>
            <a:ext cx="6720840" cy="12954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700">
                <a:solidFill>
                  <a:schemeClr val="tx2"/>
                </a:solidFill>
              </a:defRPr>
            </a:lvl1pPr>
            <a:lvl2pPr marL="483306" indent="0" algn="ctr">
              <a:buNone/>
            </a:lvl2pPr>
            <a:lvl3pPr marL="966612" indent="0" algn="ctr">
              <a:buNone/>
            </a:lvl3pPr>
            <a:lvl4pPr marL="1449918" indent="0" algn="ctr">
              <a:buNone/>
            </a:lvl4pPr>
            <a:lvl5pPr marL="1933224" indent="0" algn="ctr">
              <a:buNone/>
            </a:lvl5pPr>
            <a:lvl6pPr marL="2416531" indent="0" algn="ctr">
              <a:buNone/>
            </a:lvl6pPr>
            <a:lvl7pPr marL="2899837" indent="0" algn="ctr">
              <a:buNone/>
            </a:lvl7pPr>
            <a:lvl8pPr marL="3383143" indent="0" algn="ctr">
              <a:buNone/>
            </a:lvl8pPr>
            <a:lvl9pPr marL="3866449" indent="0" algn="ctr">
              <a:buNone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2" name="TextBox 1"/>
          <p:cNvSpPr txBox="1"/>
          <p:nvPr userDrawn="1"/>
        </p:nvSpPr>
        <p:spPr>
          <a:xfrm>
            <a:off x="1447800" y="4572000"/>
            <a:ext cx="5562600" cy="369332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endParaRPr lang="en-US" dirty="0"/>
          </a:p>
        </p:txBody>
      </p:sp>
      <p:sp>
        <p:nvSpPr>
          <p:cNvPr id="8" name="TextBox 7"/>
          <p:cNvSpPr txBox="1"/>
          <p:nvPr userDrawn="1"/>
        </p:nvSpPr>
        <p:spPr>
          <a:xfrm>
            <a:off x="1447800" y="5105400"/>
            <a:ext cx="5562600" cy="369332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23305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and Imag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10"/>
          <p:cNvSpPr>
            <a:spLocks noGrp="1"/>
          </p:cNvSpPr>
          <p:nvPr>
            <p:ph sz="quarter" idx="1"/>
          </p:nvPr>
        </p:nvSpPr>
        <p:spPr>
          <a:xfrm>
            <a:off x="3600450" y="2209800"/>
            <a:ext cx="5619750" cy="396240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600"/>
            </a:lvl1pPr>
            <a:lvl2pPr>
              <a:defRPr sz="2600"/>
            </a:lvl2pPr>
            <a:lvl3pPr>
              <a:defRPr sz="2600"/>
            </a:lvl3pPr>
            <a:lvl4pPr>
              <a:defRPr sz="2600"/>
            </a:lvl4pPr>
            <a:lvl5pPr>
              <a:defRPr sz="26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" name="Picture Placeholder 2"/>
          <p:cNvSpPr>
            <a:spLocks noGrp="1"/>
          </p:cNvSpPr>
          <p:nvPr>
            <p:ph type="pic" idx="13"/>
          </p:nvPr>
        </p:nvSpPr>
        <p:spPr>
          <a:xfrm rot="10800000" flipV="1">
            <a:off x="685800" y="2209800"/>
            <a:ext cx="2743200" cy="1905000"/>
          </a:xfrm>
          <a:prstGeom prst="round2SameRect">
            <a:avLst>
              <a:gd name="adj1" fmla="val 981"/>
              <a:gd name="adj2" fmla="val 0"/>
            </a:avLst>
          </a:prstGeom>
          <a:ln/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none"/>
        </p:style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 dirty="0" smtClean="0"/>
              <a:t>Drag picture to placeholder or click icon to add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7529963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with Captio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 flipV="1">
            <a:off x="76200" y="4953000"/>
            <a:ext cx="9456737" cy="96837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6661" tIns="48331" rIns="96661" bIns="48331" anchor="ctr"/>
          <a:lstStyle/>
          <a:p>
            <a:pPr algn="ctr">
              <a:defRPr/>
            </a:pP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76200" y="5029200"/>
            <a:ext cx="9456737" cy="5238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6661" tIns="48331" rIns="96661" bIns="48331"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0120" y="5227253"/>
            <a:ext cx="7680960" cy="557107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>
              <a:buNone/>
              <a:defRPr sz="3000" b="0">
                <a:solidFill>
                  <a:srgbClr val="0000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60120" y="5808880"/>
            <a:ext cx="7680960" cy="73152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FontTx/>
              <a:buNone/>
              <a:defRPr sz="2600">
                <a:solidFill>
                  <a:schemeClr val="bg2"/>
                </a:solidFill>
              </a:defRPr>
            </a:lvl1pPr>
            <a:lvl2pPr>
              <a:defRPr sz="1300"/>
            </a:lvl2pPr>
            <a:lvl3pPr>
              <a:defRPr sz="11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6200" y="685800"/>
            <a:ext cx="9451967" cy="4114800"/>
          </a:xfrm>
          <a:prstGeom prst="round2SameRect">
            <a:avLst>
              <a:gd name="adj1" fmla="val 0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>
            <a:normAutofit/>
          </a:bodyPr>
          <a:lstStyle>
            <a:lvl1pPr marL="0" indent="0" algn="ctr">
              <a:buNone/>
              <a:defRPr sz="20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 dirty="0" smtClean="0"/>
              <a:t>Drag picture to placeholder or click icon to add</a:t>
            </a:r>
            <a:endParaRPr lang="en-US" noProof="0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lank Slide w/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>
            <a:spLocks noChangeArrowheads="1"/>
          </p:cNvSpPr>
          <p:nvPr userDrawn="1"/>
        </p:nvSpPr>
        <p:spPr bwMode="auto">
          <a:xfrm>
            <a:off x="0" y="0"/>
            <a:ext cx="9601200" cy="457200"/>
          </a:xfrm>
          <a:prstGeom prst="rect">
            <a:avLst/>
          </a:prstGeom>
          <a:solidFill>
            <a:srgbClr val="3E281F"/>
          </a:solidFill>
          <a:ln w="0">
            <a:noFill/>
            <a:round/>
            <a:headEnd/>
            <a:tailEnd/>
          </a:ln>
          <a:effectLst>
            <a:outerShdw dist="25400" dir="5400000" algn="t" rotWithShape="0">
              <a:srgbClr val="808080">
                <a:alpha val="50000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 dirty="0">
              <a:solidFill>
                <a:schemeClr val="lt1"/>
              </a:solidFill>
              <a:latin typeface="+mn-lt"/>
              <a:cs typeface="+mn-cs"/>
            </a:endParaRPr>
          </a:p>
        </p:txBody>
      </p:sp>
      <p:sp>
        <p:nvSpPr>
          <p:cNvPr id="6" name="Rectangle 5"/>
          <p:cNvSpPr>
            <a:spLocks noChangeArrowheads="1"/>
          </p:cNvSpPr>
          <p:nvPr userDrawn="1"/>
        </p:nvSpPr>
        <p:spPr bwMode="auto">
          <a:xfrm>
            <a:off x="0" y="457200"/>
            <a:ext cx="9601200" cy="76200"/>
          </a:xfrm>
          <a:prstGeom prst="rect">
            <a:avLst/>
          </a:prstGeom>
          <a:solidFill>
            <a:srgbClr val="DF0000"/>
          </a:solidFill>
          <a:ln w="0">
            <a:noFill/>
            <a:round/>
            <a:headEnd/>
            <a:tailEnd/>
          </a:ln>
          <a:effectLst>
            <a:outerShdw dist="25400" dir="5400000" algn="t" rotWithShape="0">
              <a:srgbClr val="808080">
                <a:alpha val="50000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 dirty="0">
              <a:solidFill>
                <a:schemeClr val="lt1"/>
              </a:solidFill>
              <a:latin typeface="+mn-lt"/>
              <a:cs typeface="+mn-cs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losing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 userDrawn="1"/>
        </p:nvSpPr>
        <p:spPr>
          <a:xfrm>
            <a:off x="0" y="6705600"/>
            <a:ext cx="9601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0"/>
            <a:r>
              <a:rPr lang="en-US" sz="1800" b="0" i="0" u="none" strike="noStrike" kern="1200" baseline="30000" dirty="0" smtClean="0">
                <a:solidFill>
                  <a:schemeClr val="tx1"/>
                </a:solidFill>
                <a:latin typeface="Arial" charset="0"/>
                <a:ea typeface="+mn-ea"/>
                <a:cs typeface="Arial" charset="0"/>
              </a:rPr>
              <a:t>© 2016 Brown University</a:t>
            </a:r>
          </a:p>
        </p:txBody>
      </p:sp>
      <p:pic>
        <p:nvPicPr>
          <p:cNvPr id="8" name="Picture 7" descr="Brown Logo_2016_2 Color Process HZ_2400.eps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7000" y="2595486"/>
            <a:ext cx="4267200" cy="21115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408130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13742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entered Opening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457200" y="2057400"/>
            <a:ext cx="8642350" cy="1219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cap="none">
                <a:solidFill>
                  <a:srgbClr val="0000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1" name="Subtitle 8"/>
          <p:cNvSpPr>
            <a:spLocks noGrp="1"/>
          </p:cNvSpPr>
          <p:nvPr>
            <p:ph type="subTitle" idx="1"/>
          </p:nvPr>
        </p:nvSpPr>
        <p:spPr>
          <a:xfrm>
            <a:off x="1417955" y="3505200"/>
            <a:ext cx="6720840" cy="8382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2700">
                <a:solidFill>
                  <a:schemeClr val="tx2"/>
                </a:solidFill>
              </a:defRPr>
            </a:lvl1pPr>
            <a:lvl2pPr marL="483306" indent="0" algn="ctr">
              <a:buNone/>
            </a:lvl2pPr>
            <a:lvl3pPr marL="966612" indent="0" algn="ctr">
              <a:buNone/>
            </a:lvl3pPr>
            <a:lvl4pPr marL="1449918" indent="0" algn="ctr">
              <a:buNone/>
            </a:lvl4pPr>
            <a:lvl5pPr marL="1933224" indent="0" algn="ctr">
              <a:buNone/>
            </a:lvl5pPr>
            <a:lvl6pPr marL="2416531" indent="0" algn="ctr">
              <a:buNone/>
            </a:lvl6pPr>
            <a:lvl7pPr marL="2899837" indent="0" algn="ctr">
              <a:buNone/>
            </a:lvl7pPr>
            <a:lvl8pPr marL="3383143" indent="0" algn="ctr">
              <a:buNone/>
            </a:lvl8pPr>
            <a:lvl9pPr marL="3866449" indent="0" algn="ctr">
              <a:buNone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TextBox 3"/>
          <p:cNvSpPr txBox="1"/>
          <p:nvPr userDrawn="1"/>
        </p:nvSpPr>
        <p:spPr>
          <a:xfrm>
            <a:off x="1447800" y="4659868"/>
            <a:ext cx="6705600" cy="369332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pPr algn="ctr"/>
            <a:endParaRPr lang="en-US" dirty="0"/>
          </a:p>
        </p:txBody>
      </p:sp>
      <p:sp>
        <p:nvSpPr>
          <p:cNvPr id="5" name="TextBox 4"/>
          <p:cNvSpPr txBox="1"/>
          <p:nvPr userDrawn="1"/>
        </p:nvSpPr>
        <p:spPr>
          <a:xfrm>
            <a:off x="1447800" y="5193268"/>
            <a:ext cx="6705600" cy="369332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pPr algn="ctr"/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ndard Content Slide with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21030" y="2209800"/>
            <a:ext cx="8599170" cy="403860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lnSpc>
                <a:spcPct val="120000"/>
              </a:lnSpc>
              <a:defRPr sz="3200"/>
            </a:lvl1pPr>
            <a:lvl2pPr>
              <a:lnSpc>
                <a:spcPct val="120000"/>
              </a:lnSpc>
              <a:defRPr sz="2600"/>
            </a:lvl2pPr>
            <a:lvl3pPr>
              <a:lnSpc>
                <a:spcPct val="120000"/>
              </a:lnSpc>
              <a:defRPr sz="2600"/>
            </a:lvl3pPr>
            <a:lvl4pPr>
              <a:lnSpc>
                <a:spcPct val="120000"/>
              </a:lnSpc>
              <a:defRPr sz="2600"/>
            </a:lvl4pPr>
            <a:lvl5pPr>
              <a:lnSpc>
                <a:spcPct val="120000"/>
              </a:lnSpc>
              <a:defRPr sz="26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itle Placeholder 1"/>
          <p:cNvSpPr>
            <a:spLocks noGrp="1"/>
          </p:cNvSpPr>
          <p:nvPr>
            <p:ph type="title"/>
          </p:nvPr>
        </p:nvSpPr>
        <p:spPr>
          <a:xfrm>
            <a:off x="609600" y="685800"/>
            <a:ext cx="8610600" cy="10668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>
            <a:lvl1pPr>
              <a:defRPr cap="none">
                <a:solidFill>
                  <a:srgbClr val="000000"/>
                </a:solidFill>
              </a:defRPr>
            </a:lvl1pPr>
          </a:lstStyle>
          <a:p>
            <a:r>
              <a:rPr lang="en-US" dirty="0" smtClean="0"/>
              <a:t>Click to edit Master title</a:t>
            </a:r>
            <a:endParaRPr lang="en-US" dirty="0"/>
          </a:p>
        </p:txBody>
      </p:sp>
      <p:cxnSp>
        <p:nvCxnSpPr>
          <p:cNvPr id="4" name="Straight Connector 3"/>
          <p:cNvCxnSpPr>
            <a:cxnSpLocks noChangeShapeType="1"/>
          </p:cNvCxnSpPr>
          <p:nvPr userDrawn="1"/>
        </p:nvCxnSpPr>
        <p:spPr bwMode="auto">
          <a:xfrm>
            <a:off x="685800" y="1828800"/>
            <a:ext cx="8915400" cy="1588"/>
          </a:xfrm>
          <a:prstGeom prst="line">
            <a:avLst/>
          </a:prstGeom>
          <a:noFill/>
          <a:ln w="19050">
            <a:solidFill>
              <a:srgbClr val="DF0000"/>
            </a:solidFill>
            <a:round/>
            <a:headEnd/>
            <a:tailEnd/>
          </a:ln>
          <a:effectLst>
            <a:outerShdw dist="25400" dir="5400000" algn="t" rotWithShape="0">
              <a:srgbClr val="808080">
                <a:alpha val="50000"/>
              </a:srgbClr>
            </a:outerShdw>
          </a:effectLst>
        </p:spPr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ndard Cont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7"/>
          <p:cNvSpPr>
            <a:spLocks noGrp="1"/>
          </p:cNvSpPr>
          <p:nvPr>
            <p:ph sz="quarter" idx="1"/>
          </p:nvPr>
        </p:nvSpPr>
        <p:spPr>
          <a:xfrm>
            <a:off x="621030" y="2209800"/>
            <a:ext cx="8599170" cy="403860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lnSpc>
                <a:spcPct val="120000"/>
              </a:lnSpc>
              <a:defRPr sz="3200"/>
            </a:lvl1pPr>
            <a:lvl2pPr>
              <a:lnSpc>
                <a:spcPct val="120000"/>
              </a:lnSpc>
              <a:defRPr sz="2600"/>
            </a:lvl2pPr>
            <a:lvl3pPr>
              <a:lnSpc>
                <a:spcPct val="120000"/>
              </a:lnSpc>
              <a:defRPr sz="2600"/>
            </a:lvl3pPr>
            <a:lvl4pPr>
              <a:lnSpc>
                <a:spcPct val="120000"/>
              </a:lnSpc>
              <a:defRPr sz="2600"/>
            </a:lvl4pPr>
            <a:lvl5pPr>
              <a:lnSpc>
                <a:spcPct val="120000"/>
              </a:lnSpc>
              <a:defRPr sz="26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78942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 Slide with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2209800"/>
            <a:ext cx="4114800" cy="388620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600"/>
            </a:lvl1pPr>
            <a:lvl2pPr>
              <a:defRPr sz="2600"/>
            </a:lvl2pPr>
            <a:lvl3pPr>
              <a:defRPr sz="2600"/>
            </a:lvl3pPr>
            <a:lvl4pPr>
              <a:defRPr sz="2600"/>
            </a:lvl4pPr>
            <a:lvl5pPr>
              <a:defRPr sz="26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5029200" y="2209800"/>
            <a:ext cx="4191000" cy="388620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600"/>
            </a:lvl1pPr>
            <a:lvl2pPr>
              <a:defRPr sz="2600"/>
            </a:lvl2pPr>
            <a:lvl3pPr>
              <a:defRPr sz="2600"/>
            </a:lvl3pPr>
            <a:lvl4pPr>
              <a:defRPr sz="2600"/>
            </a:lvl4pPr>
            <a:lvl5pPr>
              <a:defRPr sz="26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cxnSp>
        <p:nvCxnSpPr>
          <p:cNvPr id="15" name="Straight Connector 14"/>
          <p:cNvCxnSpPr>
            <a:cxnSpLocks noChangeShapeType="1"/>
          </p:cNvCxnSpPr>
          <p:nvPr userDrawn="1"/>
        </p:nvCxnSpPr>
        <p:spPr bwMode="auto">
          <a:xfrm>
            <a:off x="685800" y="1828800"/>
            <a:ext cx="8915400" cy="1588"/>
          </a:xfrm>
          <a:prstGeom prst="line">
            <a:avLst/>
          </a:prstGeom>
          <a:noFill/>
          <a:ln w="19050">
            <a:solidFill>
              <a:srgbClr val="DF0000"/>
            </a:solidFill>
            <a:round/>
            <a:headEnd/>
            <a:tailEnd/>
          </a:ln>
          <a:effectLst>
            <a:outerShdw dist="25400" dir="5400000" algn="t" rotWithShape="0">
              <a:srgbClr val="808080">
                <a:alpha val="50000"/>
              </a:srgbClr>
            </a:outerShdw>
          </a:effectLst>
        </p:spPr>
      </p:cxnSp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609600" y="685800"/>
            <a:ext cx="8610600" cy="10668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>
            <a:lvl1pPr>
              <a:defRPr cap="none">
                <a:solidFill>
                  <a:srgbClr val="000000"/>
                </a:solidFill>
              </a:defRPr>
            </a:lvl1pPr>
          </a:lstStyle>
          <a:p>
            <a:r>
              <a:rPr lang="en-US" dirty="0" smtClean="0"/>
              <a:t>Click to edit Master title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2209800"/>
            <a:ext cx="4114800" cy="388620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600"/>
            </a:lvl1pPr>
            <a:lvl2pPr>
              <a:defRPr sz="2600"/>
            </a:lvl2pPr>
            <a:lvl3pPr>
              <a:defRPr sz="2600"/>
            </a:lvl3pPr>
            <a:lvl4pPr>
              <a:defRPr sz="2600"/>
            </a:lvl4pPr>
            <a:lvl5pPr>
              <a:defRPr sz="26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" name="Content Placeholder 10"/>
          <p:cNvSpPr>
            <a:spLocks noGrp="1"/>
          </p:cNvSpPr>
          <p:nvPr>
            <p:ph sz="quarter" idx="2"/>
          </p:nvPr>
        </p:nvSpPr>
        <p:spPr>
          <a:xfrm>
            <a:off x="5029200" y="2209800"/>
            <a:ext cx="4191000" cy="388620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600"/>
            </a:lvl1pPr>
            <a:lvl2pPr>
              <a:defRPr sz="2600"/>
            </a:lvl2pPr>
            <a:lvl3pPr>
              <a:defRPr sz="2600"/>
            </a:lvl3pPr>
            <a:lvl4pPr>
              <a:defRPr sz="2600"/>
            </a:lvl4pPr>
            <a:lvl5pPr>
              <a:defRPr sz="26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99255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 Slide with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2133600"/>
            <a:ext cx="4114800" cy="690880"/>
          </a:xfrm>
          <a:prstGeom prst="rect">
            <a:avLst/>
          </a:prstGeom>
          <a:noFill/>
          <a:ln w="12700" cap="sq" cmpd="sng" algn="ctr">
            <a:noFill/>
            <a:prstDash val="solid"/>
          </a:ln>
        </p:spPr>
        <p:txBody>
          <a:bodyPr anchor="t">
            <a:normAutofit/>
          </a:bodyPr>
          <a:lstStyle>
            <a:lvl1pPr marL="0" indent="0">
              <a:buNone/>
              <a:defRPr sz="2600" b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100" b="1"/>
            </a:lvl2pPr>
            <a:lvl3pPr>
              <a:buNone/>
              <a:defRPr sz="1900" b="1"/>
            </a:lvl3pPr>
            <a:lvl4pPr>
              <a:buNone/>
              <a:defRPr sz="1700" b="1"/>
            </a:lvl4pPr>
            <a:lvl5pPr>
              <a:buNone/>
              <a:defRPr sz="1700" b="1"/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5029200" y="2133600"/>
            <a:ext cx="4191000" cy="690880"/>
          </a:xfrm>
          <a:prstGeom prst="rect">
            <a:avLst/>
          </a:prstGeom>
          <a:noFill/>
          <a:ln w="12700" cap="sq" cmpd="sng" algn="ctr">
            <a:noFill/>
            <a:prstDash val="solid"/>
          </a:ln>
        </p:spPr>
        <p:txBody>
          <a:bodyPr anchor="t">
            <a:normAutofit/>
          </a:bodyPr>
          <a:lstStyle>
            <a:lvl1pPr marL="0" indent="0">
              <a:buNone/>
              <a:defRPr sz="2600" b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100" b="1"/>
            </a:lvl2pPr>
            <a:lvl3pPr>
              <a:buNone/>
              <a:defRPr sz="1900" b="1"/>
            </a:lvl3pPr>
            <a:lvl4pPr>
              <a:buNone/>
              <a:defRPr sz="1700" b="1"/>
            </a:lvl4pPr>
            <a:lvl5pPr>
              <a:buNone/>
              <a:defRPr sz="1700" b="1"/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cxnSp>
        <p:nvCxnSpPr>
          <p:cNvPr id="13" name="Straight Connector 12"/>
          <p:cNvCxnSpPr>
            <a:cxnSpLocks noChangeShapeType="1"/>
          </p:cNvCxnSpPr>
          <p:nvPr userDrawn="1"/>
        </p:nvCxnSpPr>
        <p:spPr bwMode="auto">
          <a:xfrm>
            <a:off x="685800" y="1828800"/>
            <a:ext cx="8915400" cy="1588"/>
          </a:xfrm>
          <a:prstGeom prst="line">
            <a:avLst/>
          </a:prstGeom>
          <a:noFill/>
          <a:ln w="19050">
            <a:solidFill>
              <a:srgbClr val="DF0000"/>
            </a:solidFill>
            <a:round/>
            <a:headEnd/>
            <a:tailEnd/>
          </a:ln>
          <a:effectLst>
            <a:outerShdw dist="25400" dir="5400000" algn="t" rotWithShape="0">
              <a:srgbClr val="808080">
                <a:alpha val="50000"/>
              </a:srgbClr>
            </a:outerShdw>
          </a:effectLst>
        </p:spPr>
      </p:cxnSp>
      <p:sp>
        <p:nvSpPr>
          <p:cNvPr id="14" name="Content Placeholder 8"/>
          <p:cNvSpPr>
            <a:spLocks noGrp="1"/>
          </p:cNvSpPr>
          <p:nvPr>
            <p:ph sz="quarter" idx="15"/>
          </p:nvPr>
        </p:nvSpPr>
        <p:spPr>
          <a:xfrm>
            <a:off x="609600" y="3200400"/>
            <a:ext cx="4114800" cy="289560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600"/>
            </a:lvl1pPr>
            <a:lvl2pPr>
              <a:defRPr sz="2600"/>
            </a:lvl2pPr>
            <a:lvl3pPr>
              <a:defRPr sz="2600"/>
            </a:lvl3pPr>
            <a:lvl4pPr>
              <a:defRPr sz="2600"/>
            </a:lvl4pPr>
            <a:lvl5pPr>
              <a:defRPr sz="26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5" name="Content Placeholder 10"/>
          <p:cNvSpPr>
            <a:spLocks noGrp="1"/>
          </p:cNvSpPr>
          <p:nvPr>
            <p:ph sz="quarter" idx="2"/>
          </p:nvPr>
        </p:nvSpPr>
        <p:spPr>
          <a:xfrm>
            <a:off x="5029200" y="3200400"/>
            <a:ext cx="4191000" cy="289560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600"/>
            </a:lvl1pPr>
            <a:lvl2pPr>
              <a:defRPr sz="2600"/>
            </a:lvl2pPr>
            <a:lvl3pPr>
              <a:defRPr sz="2600"/>
            </a:lvl3pPr>
            <a:lvl4pPr>
              <a:defRPr sz="2600"/>
            </a:lvl4pPr>
            <a:lvl5pPr>
              <a:defRPr sz="26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Title Placeholder 1"/>
          <p:cNvSpPr>
            <a:spLocks noGrp="1"/>
          </p:cNvSpPr>
          <p:nvPr>
            <p:ph type="title"/>
          </p:nvPr>
        </p:nvSpPr>
        <p:spPr>
          <a:xfrm>
            <a:off x="609600" y="685800"/>
            <a:ext cx="8610600" cy="10668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>
            <a:lvl1pPr>
              <a:defRPr cap="none">
                <a:solidFill>
                  <a:srgbClr val="000000"/>
                </a:solidFill>
              </a:defRPr>
            </a:lvl1pPr>
          </a:lstStyle>
          <a:p>
            <a:r>
              <a:rPr lang="en-US" dirty="0" smtClean="0"/>
              <a:t>Click to edit Master title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2"/>
          <p:cNvSpPr>
            <a:spLocks noGrp="1"/>
          </p:cNvSpPr>
          <p:nvPr>
            <p:ph type="body" idx="1"/>
          </p:nvPr>
        </p:nvSpPr>
        <p:spPr>
          <a:xfrm>
            <a:off x="609600" y="2133600"/>
            <a:ext cx="4114800" cy="690880"/>
          </a:xfrm>
          <a:prstGeom prst="rect">
            <a:avLst/>
          </a:prstGeom>
          <a:noFill/>
          <a:ln w="12700" cap="sq" cmpd="sng" algn="ctr">
            <a:noFill/>
            <a:prstDash val="solid"/>
          </a:ln>
        </p:spPr>
        <p:txBody>
          <a:bodyPr anchor="t">
            <a:normAutofit/>
          </a:bodyPr>
          <a:lstStyle>
            <a:lvl1pPr marL="0" indent="0">
              <a:buNone/>
              <a:defRPr sz="2600" b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100" b="1"/>
            </a:lvl2pPr>
            <a:lvl3pPr>
              <a:buNone/>
              <a:defRPr sz="1900" b="1"/>
            </a:lvl3pPr>
            <a:lvl4pPr>
              <a:buNone/>
              <a:defRPr sz="1700" b="1"/>
            </a:lvl4pPr>
            <a:lvl5pPr>
              <a:buNone/>
              <a:defRPr sz="1700" b="1"/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3"/>
          </p:nvPr>
        </p:nvSpPr>
        <p:spPr>
          <a:xfrm>
            <a:off x="5029200" y="2133600"/>
            <a:ext cx="4191000" cy="690880"/>
          </a:xfrm>
          <a:prstGeom prst="rect">
            <a:avLst/>
          </a:prstGeom>
          <a:noFill/>
          <a:ln w="12700" cap="sq" cmpd="sng" algn="ctr">
            <a:noFill/>
            <a:prstDash val="solid"/>
          </a:ln>
        </p:spPr>
        <p:txBody>
          <a:bodyPr anchor="t">
            <a:normAutofit/>
          </a:bodyPr>
          <a:lstStyle>
            <a:lvl1pPr marL="0" indent="0">
              <a:buNone/>
              <a:defRPr sz="2600" b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100" b="1"/>
            </a:lvl2pPr>
            <a:lvl3pPr>
              <a:buNone/>
              <a:defRPr sz="1900" b="1"/>
            </a:lvl3pPr>
            <a:lvl4pPr>
              <a:buNone/>
              <a:defRPr sz="1700" b="1"/>
            </a:lvl4pPr>
            <a:lvl5pPr>
              <a:buNone/>
              <a:defRPr sz="1700" b="1"/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2" name="Content Placeholder 8"/>
          <p:cNvSpPr>
            <a:spLocks noGrp="1"/>
          </p:cNvSpPr>
          <p:nvPr>
            <p:ph sz="quarter" idx="15"/>
          </p:nvPr>
        </p:nvSpPr>
        <p:spPr>
          <a:xfrm>
            <a:off x="609600" y="3200400"/>
            <a:ext cx="4114800" cy="289560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600"/>
            </a:lvl1pPr>
            <a:lvl2pPr>
              <a:defRPr sz="2600"/>
            </a:lvl2pPr>
            <a:lvl3pPr>
              <a:defRPr sz="2600"/>
            </a:lvl3pPr>
            <a:lvl4pPr>
              <a:defRPr sz="2600"/>
            </a:lvl4pPr>
            <a:lvl5pPr>
              <a:defRPr sz="26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4" name="Content Placeholder 10"/>
          <p:cNvSpPr>
            <a:spLocks noGrp="1"/>
          </p:cNvSpPr>
          <p:nvPr>
            <p:ph sz="quarter" idx="2"/>
          </p:nvPr>
        </p:nvSpPr>
        <p:spPr>
          <a:xfrm>
            <a:off x="5029200" y="3200400"/>
            <a:ext cx="4191000" cy="289560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600"/>
            </a:lvl1pPr>
            <a:lvl2pPr>
              <a:defRPr sz="2600"/>
            </a:lvl2pPr>
            <a:lvl3pPr>
              <a:defRPr sz="2600"/>
            </a:lvl3pPr>
            <a:lvl4pPr>
              <a:defRPr sz="2600"/>
            </a:lvl4pPr>
            <a:lvl5pPr>
              <a:defRPr sz="26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62238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and Image Slide with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3600450" y="2209800"/>
            <a:ext cx="5619750" cy="396240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600"/>
            </a:lvl1pPr>
            <a:lvl2pPr>
              <a:defRPr sz="2600"/>
            </a:lvl2pPr>
            <a:lvl3pPr>
              <a:defRPr sz="2600"/>
            </a:lvl3pPr>
            <a:lvl4pPr>
              <a:defRPr sz="2600"/>
            </a:lvl4pPr>
            <a:lvl5pPr>
              <a:defRPr sz="26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3" name="Picture Placeholder 2"/>
          <p:cNvSpPr>
            <a:spLocks noGrp="1"/>
          </p:cNvSpPr>
          <p:nvPr>
            <p:ph type="pic" idx="13"/>
          </p:nvPr>
        </p:nvSpPr>
        <p:spPr>
          <a:xfrm rot="10800000" flipV="1">
            <a:off x="685800" y="2209800"/>
            <a:ext cx="2743200" cy="1905000"/>
          </a:xfrm>
          <a:prstGeom prst="round2SameRect">
            <a:avLst>
              <a:gd name="adj1" fmla="val 981"/>
              <a:gd name="adj2" fmla="val 0"/>
            </a:avLst>
          </a:prstGeom>
          <a:ln/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none"/>
        </p:style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 dirty="0" smtClean="0"/>
              <a:t>Drag picture to placeholder or click icon to add</a:t>
            </a:r>
            <a:endParaRPr lang="en-US" noProof="0" dirty="0"/>
          </a:p>
        </p:txBody>
      </p:sp>
      <p:cxnSp>
        <p:nvCxnSpPr>
          <p:cNvPr id="10" name="Straight Connector 9"/>
          <p:cNvCxnSpPr>
            <a:cxnSpLocks noChangeShapeType="1"/>
          </p:cNvCxnSpPr>
          <p:nvPr userDrawn="1"/>
        </p:nvCxnSpPr>
        <p:spPr bwMode="auto">
          <a:xfrm>
            <a:off x="685800" y="1828800"/>
            <a:ext cx="8915400" cy="1588"/>
          </a:xfrm>
          <a:prstGeom prst="line">
            <a:avLst/>
          </a:prstGeom>
          <a:noFill/>
          <a:ln w="19050">
            <a:solidFill>
              <a:srgbClr val="DF0000"/>
            </a:solidFill>
            <a:round/>
            <a:headEnd/>
            <a:tailEnd/>
          </a:ln>
          <a:effectLst>
            <a:outerShdw dist="25400" dir="5400000" algn="t" rotWithShape="0">
              <a:srgbClr val="808080">
                <a:alpha val="50000"/>
              </a:srgbClr>
            </a:outerShdw>
          </a:effectLst>
        </p:spPr>
      </p:cxnSp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609600" y="685800"/>
            <a:ext cx="8610600" cy="10668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>
            <a:lvl1pPr>
              <a:defRPr cap="none">
                <a:solidFill>
                  <a:srgbClr val="000000"/>
                </a:solidFill>
              </a:defRPr>
            </a:lvl1pPr>
          </a:lstStyle>
          <a:p>
            <a:r>
              <a:rPr lang="en-US" dirty="0" smtClean="0"/>
              <a:t>Click to edit Master title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theme" Target="../theme/theme1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0" y="0"/>
            <a:ext cx="9601200" cy="457200"/>
          </a:xfrm>
          <a:prstGeom prst="rect">
            <a:avLst/>
          </a:prstGeom>
          <a:solidFill>
            <a:srgbClr val="3E281F"/>
          </a:solidFill>
          <a:ln w="0">
            <a:noFill/>
            <a:round/>
            <a:headEnd/>
            <a:tailEnd/>
          </a:ln>
          <a:effectLst>
            <a:outerShdw dist="25400" dir="5400000" algn="t" rotWithShape="0">
              <a:srgbClr val="808080">
                <a:alpha val="50000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 dirty="0">
              <a:solidFill>
                <a:schemeClr val="lt1"/>
              </a:solidFill>
              <a:latin typeface="+mn-lt"/>
              <a:cs typeface="+mn-cs"/>
            </a:endParaRP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0" y="457200"/>
            <a:ext cx="9601200" cy="76200"/>
          </a:xfrm>
          <a:prstGeom prst="rect">
            <a:avLst/>
          </a:prstGeom>
          <a:solidFill>
            <a:srgbClr val="DF0000"/>
          </a:solidFill>
          <a:ln w="0">
            <a:noFill/>
            <a:round/>
            <a:headEnd/>
            <a:tailEnd/>
          </a:ln>
          <a:effectLst>
            <a:outerShdw dist="25400" dir="5400000" algn="t" rotWithShape="0">
              <a:srgbClr val="808080">
                <a:alpha val="50000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 dirty="0">
              <a:solidFill>
                <a:schemeClr val="lt1"/>
              </a:solidFill>
              <a:latin typeface="+mn-lt"/>
              <a:cs typeface="+mn-cs"/>
            </a:endParaRPr>
          </a:p>
        </p:txBody>
      </p:sp>
      <p:pic>
        <p:nvPicPr>
          <p:cNvPr id="1028" name="Picture 12"/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772400" y="6326189"/>
            <a:ext cx="1430338" cy="7127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588" r:id="rId1"/>
    <p:sldLayoutId id="2147484583" r:id="rId2"/>
    <p:sldLayoutId id="2147484578" r:id="rId3"/>
    <p:sldLayoutId id="2147484589" r:id="rId4"/>
    <p:sldLayoutId id="2147484581" r:id="rId5"/>
    <p:sldLayoutId id="2147484590" r:id="rId6"/>
    <p:sldLayoutId id="2147484582" r:id="rId7"/>
    <p:sldLayoutId id="2147484591" r:id="rId8"/>
    <p:sldLayoutId id="2147484585" r:id="rId9"/>
    <p:sldLayoutId id="2147484592" r:id="rId10"/>
    <p:sldLayoutId id="2147484586" r:id="rId11"/>
    <p:sldLayoutId id="2147484579" r:id="rId12"/>
    <p:sldLayoutId id="2147484593" r:id="rId13"/>
    <p:sldLayoutId id="2147484594" r:id="rId14"/>
  </p:sldLayoutIdLst>
  <p:hf sldNum="0" hdr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 kern="1200">
          <a:solidFill>
            <a:schemeClr val="accent1"/>
          </a:solidFill>
          <a:latin typeface="+mj-lt"/>
          <a:ea typeface="ＭＳ Ｐゴシック" charset="-128"/>
          <a:cs typeface="ＭＳ Ｐゴシック" charset="-128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Franklin Gothic Book" pitchFamily="34" charset="0"/>
          <a:ea typeface="ＭＳ Ｐゴシック" charset="-128"/>
          <a:cs typeface="ＭＳ Ｐゴシック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Franklin Gothic Book" pitchFamily="34" charset="0"/>
          <a:ea typeface="ＭＳ Ｐゴシック" charset="-128"/>
          <a:cs typeface="ＭＳ Ｐゴシック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Franklin Gothic Book" pitchFamily="34" charset="0"/>
          <a:ea typeface="ＭＳ Ｐゴシック" charset="-128"/>
          <a:cs typeface="ＭＳ Ｐゴシック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Franklin Gothic Book" pitchFamily="34" charset="0"/>
          <a:ea typeface="ＭＳ Ｐゴシック" charset="-128"/>
          <a:cs typeface="ＭＳ Ｐゴシック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Franklin Gothic Book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Franklin Gothic Book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Franklin Gothic Book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Franklin Gothic Book" pitchFamily="34" charset="0"/>
        </a:defRPr>
      </a:lvl9pPr>
    </p:titleStyle>
    <p:bodyStyle>
      <a:lvl1pPr marL="288925" indent="-288925" algn="l" rtl="0" eaLnBrk="1" fontAlgn="base" hangingPunct="1">
        <a:spcBef>
          <a:spcPts val="613"/>
        </a:spcBef>
        <a:spcAft>
          <a:spcPct val="0"/>
        </a:spcAft>
        <a:buClr>
          <a:schemeClr val="accent1"/>
        </a:buClr>
        <a:buSzPct val="85000"/>
        <a:buFont typeface="Wingdings 2" charset="2"/>
        <a:buChar char=""/>
        <a:defRPr sz="2700" kern="1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579438" indent="-241300" algn="l" rtl="0" eaLnBrk="1" fontAlgn="base" hangingPunct="1">
        <a:spcBef>
          <a:spcPts val="388"/>
        </a:spcBef>
        <a:spcAft>
          <a:spcPct val="0"/>
        </a:spcAft>
        <a:buClr>
          <a:schemeClr val="accent2"/>
        </a:buClr>
        <a:buSzPct val="85000"/>
        <a:buFont typeface="Wingdings 2" charset="2"/>
        <a:buChar char=""/>
        <a:defRPr sz="2500" kern="1200">
          <a:solidFill>
            <a:schemeClr val="tx1"/>
          </a:solidFill>
          <a:latin typeface="+mn-lt"/>
          <a:ea typeface="ＭＳ Ｐゴシック" charset="-128"/>
          <a:cs typeface="+mn-cs"/>
        </a:defRPr>
      </a:lvl2pPr>
      <a:lvl3pPr marL="869950" indent="-241300" algn="l" rtl="0" eaLnBrk="1" fontAlgn="base" hangingPunct="1">
        <a:spcBef>
          <a:spcPts val="388"/>
        </a:spcBef>
        <a:spcAft>
          <a:spcPct val="0"/>
        </a:spcAft>
        <a:buClr>
          <a:srgbClr val="D6ACAB"/>
        </a:buClr>
        <a:buSzPct val="85000"/>
        <a:buFont typeface="Wingdings 2" charset="2"/>
        <a:buChar char=""/>
        <a:defRPr sz="2100" kern="1200"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1158875" indent="-241300" algn="l" rtl="0" eaLnBrk="1" fontAlgn="base" hangingPunct="1">
        <a:spcBef>
          <a:spcPts val="388"/>
        </a:spcBef>
        <a:spcAft>
          <a:spcPct val="0"/>
        </a:spcAft>
        <a:buClr>
          <a:srgbClr val="3667C4"/>
        </a:buClr>
        <a:buSzPct val="80000"/>
        <a:buFont typeface="Wingdings 2" charset="2"/>
        <a:buChar char=""/>
        <a:defRPr sz="2100" kern="12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1449388" indent="-241300" algn="l" rtl="0" eaLnBrk="1" fontAlgn="base" hangingPunct="1">
        <a:spcBef>
          <a:spcPts val="388"/>
        </a:spcBef>
        <a:spcAft>
          <a:spcPct val="0"/>
        </a:spcAft>
        <a:buClr>
          <a:srgbClr val="3667C4"/>
        </a:buClr>
        <a:buChar char="o"/>
        <a:defRPr sz="2100" kern="12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1739902" indent="-241653" algn="l" rtl="0" eaLnBrk="1" latinLnBrk="0" hangingPunct="1">
        <a:spcBef>
          <a:spcPts val="391"/>
        </a:spcBef>
        <a:buClr>
          <a:schemeClr val="accent3"/>
        </a:buClr>
        <a:buChar char="•"/>
        <a:defRPr kumimoji="0" sz="19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029886" indent="-241653" algn="l" rtl="0" eaLnBrk="1" latinLnBrk="0" hangingPunct="1">
        <a:spcBef>
          <a:spcPts val="391"/>
        </a:spcBef>
        <a:buClr>
          <a:schemeClr val="accent2"/>
        </a:buClr>
        <a:buChar char="•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2319869" indent="-241653" algn="l" rtl="0" eaLnBrk="1" latinLnBrk="0" hangingPunct="1">
        <a:spcBef>
          <a:spcPts val="391"/>
        </a:spcBef>
        <a:buClr>
          <a:schemeClr val="accent1">
            <a:tint val="60000"/>
          </a:schemeClr>
        </a:buClr>
        <a:buChar char="•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2609853" indent="-241653" algn="l" rtl="0" eaLnBrk="1" latinLnBrk="0" hangingPunct="1">
        <a:spcBef>
          <a:spcPts val="391"/>
        </a:spcBef>
        <a:buClr>
          <a:schemeClr val="accent2">
            <a:tint val="60000"/>
          </a:schemeClr>
        </a:buClr>
        <a:buChar char="•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83306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66612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449918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933224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416531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899837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383143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866449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4" Type="http://schemas.openxmlformats.org/officeDocument/2006/relationships/diagramLayout" Target="../diagrams/layout1.xml"/><Relationship Id="rId5" Type="http://schemas.openxmlformats.org/officeDocument/2006/relationships/diagramQuickStyle" Target="../diagrams/quickStyle1.xml"/><Relationship Id="rId6" Type="http://schemas.openxmlformats.org/officeDocument/2006/relationships/diagramColors" Target="../diagrams/colors1.xml"/><Relationship Id="rId7" Type="http://schemas.microsoft.com/office/2007/relationships/diagramDrawing" Target="../diagrams/drawing1.xml"/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8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9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981200"/>
            <a:ext cx="8642350" cy="1371600"/>
          </a:xfrm>
        </p:spPr>
        <p:txBody>
          <a:bodyPr>
            <a:normAutofit/>
          </a:bodyPr>
          <a:lstStyle/>
          <a:p>
            <a:r>
              <a:rPr lang="en-US" dirty="0" smtClean="0"/>
              <a:t>Developing Your </a:t>
            </a:r>
            <a:br>
              <a:rPr lang="en-US" dirty="0" smtClean="0"/>
            </a:br>
            <a:r>
              <a:rPr lang="en-US" dirty="0" smtClean="0"/>
              <a:t>Strategic Communications Plan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Brown Communicators Group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447800" y="4659868"/>
            <a:ext cx="6705600" cy="369332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pPr algn="ctr"/>
            <a:r>
              <a:rPr lang="en-US" dirty="0" smtClean="0"/>
              <a:t>February 21, 2018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295400" y="5181600"/>
            <a:ext cx="6934200" cy="75033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en-US" sz="2000" i="1" dirty="0" smtClean="0"/>
              <a:t>Cass Cliatt</a:t>
            </a:r>
          </a:p>
          <a:p>
            <a:pPr algn="ctr"/>
            <a:r>
              <a:rPr lang="en-US" sz="2000" i="1" dirty="0" smtClean="0"/>
              <a:t>VP for Communications</a:t>
            </a:r>
            <a:endParaRPr lang="en-US" sz="2000" i="1" dirty="0"/>
          </a:p>
        </p:txBody>
      </p:sp>
    </p:spTree>
    <p:extLst>
      <p:ext uri="{BB962C8B-B14F-4D97-AF65-F5344CB8AC3E}">
        <p14:creationId xmlns:p14="http://schemas.microsoft.com/office/powerpoint/2010/main" val="1284792416"/>
      </p:ext>
    </p:extLst>
  </p:cSld>
  <p:clrMapOvr>
    <a:masterClrMapping/>
  </p:clrMapOvr>
  <p:transition xmlns:p14="http://schemas.microsoft.com/office/powerpoint/2010/main" spd="slow">
    <p:randomBar dir="vert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67000"/>
            <a:ext cx="8642350" cy="1600200"/>
          </a:xfrm>
        </p:spPr>
        <p:txBody>
          <a:bodyPr>
            <a:normAutofit fontScale="90000"/>
          </a:bodyPr>
          <a:lstStyle/>
          <a:p>
            <a:r>
              <a:rPr lang="en-US" sz="5400" dirty="0" smtClean="0"/>
              <a:t>Build understanding of</a:t>
            </a:r>
            <a:br>
              <a:rPr lang="en-US" sz="5400" dirty="0" smtClean="0"/>
            </a:br>
            <a:r>
              <a:rPr lang="en-US" sz="5400" dirty="0" smtClean="0"/>
              <a:t>goals vs. tactics</a:t>
            </a:r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2705197692"/>
      </p:ext>
    </p:extLst>
  </p:cSld>
  <p:clrMapOvr>
    <a:masterClrMapping/>
  </p:clrMapOvr>
  <p:transition xmlns:p14="http://schemas.microsoft.com/office/powerpoint/2010/main" spd="slow">
    <p:randomBar dir="vert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463198252"/>
              </p:ext>
            </p:extLst>
          </p:nvPr>
        </p:nvGraphicFramePr>
        <p:xfrm>
          <a:off x="152400" y="1905000"/>
          <a:ext cx="9372600" cy="5410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09600" y="685800"/>
            <a:ext cx="8915400" cy="1066800"/>
          </a:xfrm>
        </p:spPr>
        <p:txBody>
          <a:bodyPr>
            <a:normAutofit/>
          </a:bodyPr>
          <a:lstStyle/>
          <a:p>
            <a:r>
              <a:rPr lang="en-US" dirty="0" smtClean="0"/>
              <a:t>(</a:t>
            </a:r>
            <a:r>
              <a:rPr lang="en-US" dirty="0"/>
              <a:t>Re)Start the Conversation</a:t>
            </a:r>
          </a:p>
        </p:txBody>
      </p:sp>
    </p:spTree>
    <p:extLst>
      <p:ext uri="{BB962C8B-B14F-4D97-AF65-F5344CB8AC3E}">
        <p14:creationId xmlns:p14="http://schemas.microsoft.com/office/powerpoint/2010/main" val="2106852506"/>
      </p:ext>
    </p:extLst>
  </p:cSld>
  <p:clrMapOvr>
    <a:masterClrMapping/>
  </p:clrMapOvr>
  <p:transition xmlns:p14="http://schemas.microsoft.com/office/powerpoint/2010/main" spd="slow">
    <p:randomBar dir="vert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"/>
          </p:nvPr>
        </p:nvSpPr>
        <p:spPr>
          <a:xfrm>
            <a:off x="621030" y="2209800"/>
            <a:ext cx="8827770" cy="4876800"/>
          </a:xfrm>
        </p:spPr>
        <p:txBody>
          <a:bodyPr>
            <a:normAutofit/>
          </a:bodyPr>
          <a:lstStyle/>
          <a:p>
            <a:pPr marL="512064" indent="-514350">
              <a:lnSpc>
                <a:spcPct val="100000"/>
              </a:lnSpc>
              <a:spcBef>
                <a:spcPts val="900"/>
              </a:spcBef>
              <a:buSzPct val="100000"/>
              <a:buFont typeface="Wingdings" charset="2"/>
              <a:buChar char="q"/>
            </a:pPr>
            <a:r>
              <a:rPr lang="en-US" sz="2600" b="1" dirty="0" smtClean="0"/>
              <a:t>New Articulated Goal</a:t>
            </a:r>
            <a:r>
              <a:rPr lang="en-US" sz="2600" b="1" dirty="0"/>
              <a:t>: </a:t>
            </a:r>
            <a:endParaRPr lang="en-US" sz="2600" b="1" dirty="0" smtClean="0"/>
          </a:p>
          <a:p>
            <a:pPr marL="548640" indent="0">
              <a:lnSpc>
                <a:spcPct val="100000"/>
              </a:lnSpc>
              <a:spcBef>
                <a:spcPts val="900"/>
              </a:spcBef>
              <a:buSzPct val="100000"/>
              <a:buNone/>
            </a:pPr>
            <a:r>
              <a:rPr lang="en-US" sz="2600" dirty="0" smtClean="0"/>
              <a:t>Elevate Brown’s </a:t>
            </a:r>
            <a:r>
              <a:rPr lang="en-US" sz="2600" dirty="0"/>
              <a:t>reputation as a leading research university </a:t>
            </a:r>
            <a:r>
              <a:rPr lang="en-US" sz="2600" u="sng" dirty="0"/>
              <a:t>making an </a:t>
            </a:r>
            <a:r>
              <a:rPr lang="en-US" sz="2600" u="sng" dirty="0" smtClean="0"/>
              <a:t>impact</a:t>
            </a:r>
            <a:r>
              <a:rPr lang="en-US" sz="2600" dirty="0" smtClean="0"/>
              <a:t>.</a:t>
            </a:r>
            <a:endParaRPr lang="en-US" sz="2600" dirty="0"/>
          </a:p>
          <a:p>
            <a:pPr marL="512064" indent="-514350">
              <a:lnSpc>
                <a:spcPct val="100000"/>
              </a:lnSpc>
              <a:spcBef>
                <a:spcPts val="900"/>
              </a:spcBef>
              <a:buSzPct val="100000"/>
              <a:buFont typeface="Wingdings" charset="2"/>
              <a:buChar char="q"/>
            </a:pPr>
            <a:r>
              <a:rPr lang="en-US" sz="2600" b="1" dirty="0" smtClean="0"/>
              <a:t>Draft Mission: </a:t>
            </a:r>
            <a:r>
              <a:rPr lang="en-US" sz="2600" dirty="0" smtClean="0"/>
              <a:t>Vision for meeting the goal</a:t>
            </a:r>
          </a:p>
          <a:p>
            <a:pPr marL="548640" indent="0">
              <a:lnSpc>
                <a:spcPct val="100000"/>
              </a:lnSpc>
              <a:spcBef>
                <a:spcPts val="900"/>
              </a:spcBef>
              <a:buSzPct val="100000"/>
              <a:buNone/>
            </a:pPr>
            <a:r>
              <a:rPr lang="en-US" sz="2600" i="1" dirty="0" smtClean="0"/>
              <a:t>“Through [communications vehicles], we demonstrate the unexpected dividends of fundamental research and </a:t>
            </a:r>
            <a:r>
              <a:rPr lang="en-US" sz="2600" i="1" dirty="0"/>
              <a:t>how Brown is having a strong impact on complex societal challenges and contributing to a better </a:t>
            </a:r>
            <a:r>
              <a:rPr lang="en-US" sz="2600" i="1" dirty="0" smtClean="0"/>
              <a:t>world.”</a:t>
            </a:r>
            <a:endParaRPr lang="en-US" sz="2600" i="1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09600" y="685800"/>
            <a:ext cx="8915400" cy="1066800"/>
          </a:xfrm>
        </p:spPr>
        <p:txBody>
          <a:bodyPr>
            <a:normAutofit/>
          </a:bodyPr>
          <a:lstStyle/>
          <a:p>
            <a:r>
              <a:rPr lang="en-US" dirty="0" smtClean="0"/>
              <a:t>Elevating Brown Research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3763259"/>
      </p:ext>
    </p:extLst>
  </p:cSld>
  <p:clrMapOvr>
    <a:masterClrMapping/>
  </p:clrMapOvr>
  <p:transition xmlns:p14="http://schemas.microsoft.com/office/powerpoint/2010/main" spd="slow">
    <p:randomBar dir="vert"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"/>
          </p:nvPr>
        </p:nvSpPr>
        <p:spPr>
          <a:xfrm>
            <a:off x="621030" y="2209800"/>
            <a:ext cx="8827770" cy="4876800"/>
          </a:xfrm>
        </p:spPr>
        <p:txBody>
          <a:bodyPr>
            <a:normAutofit/>
          </a:bodyPr>
          <a:lstStyle/>
          <a:p>
            <a:pPr marL="512064" indent="-514350">
              <a:lnSpc>
                <a:spcPct val="100000"/>
              </a:lnSpc>
              <a:spcBef>
                <a:spcPts val="900"/>
              </a:spcBef>
              <a:buSzPct val="100000"/>
              <a:buFont typeface="Wingdings" charset="2"/>
              <a:buChar char="q"/>
            </a:pPr>
            <a:r>
              <a:rPr lang="en-US" sz="2600" b="1" dirty="0" smtClean="0"/>
              <a:t>Passive: </a:t>
            </a:r>
          </a:p>
          <a:p>
            <a:pPr marL="548640" indent="0">
              <a:lnSpc>
                <a:spcPct val="100000"/>
              </a:lnSpc>
              <a:spcBef>
                <a:spcPts val="900"/>
              </a:spcBef>
              <a:buSzPct val="100000"/>
              <a:buNone/>
            </a:pPr>
            <a:r>
              <a:rPr lang="en-US" sz="2600" dirty="0" smtClean="0"/>
              <a:t>“To raise awareness.”</a:t>
            </a:r>
            <a:endParaRPr lang="en-US" sz="2600" dirty="0"/>
          </a:p>
          <a:p>
            <a:pPr marL="512064" indent="-514350">
              <a:lnSpc>
                <a:spcPct val="100000"/>
              </a:lnSpc>
              <a:spcBef>
                <a:spcPts val="900"/>
              </a:spcBef>
              <a:buSzPct val="100000"/>
              <a:buFont typeface="Wingdings" charset="2"/>
              <a:buChar char="q"/>
            </a:pPr>
            <a:r>
              <a:rPr lang="en-US" sz="2600" b="1" dirty="0" smtClean="0"/>
              <a:t>Active:</a:t>
            </a:r>
            <a:endParaRPr lang="en-US" sz="2600" dirty="0" smtClean="0"/>
          </a:p>
          <a:p>
            <a:pPr marL="548640" indent="0">
              <a:lnSpc>
                <a:spcPct val="100000"/>
              </a:lnSpc>
              <a:spcBef>
                <a:spcPts val="900"/>
              </a:spcBef>
              <a:buSzPct val="100000"/>
              <a:buNone/>
            </a:pPr>
            <a:r>
              <a:rPr lang="en-US" sz="2600" i="1" dirty="0"/>
              <a:t>Make people pay attention to Brown research.</a:t>
            </a:r>
          </a:p>
          <a:p>
            <a:pPr marL="548640" indent="0">
              <a:lnSpc>
                <a:spcPct val="100000"/>
              </a:lnSpc>
              <a:spcBef>
                <a:spcPts val="900"/>
              </a:spcBef>
              <a:buSzPct val="100000"/>
              <a:buNone/>
            </a:pPr>
            <a:r>
              <a:rPr lang="en-US" sz="2600" i="1" dirty="0" smtClean="0"/>
              <a:t>Make people care about Brown research.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09600" y="685800"/>
            <a:ext cx="8915400" cy="1066800"/>
          </a:xfrm>
        </p:spPr>
        <p:txBody>
          <a:bodyPr>
            <a:normAutofit/>
          </a:bodyPr>
          <a:lstStyle/>
          <a:p>
            <a:r>
              <a:rPr lang="en-US" dirty="0" smtClean="0"/>
              <a:t>Shift the Tactical Framing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2463923"/>
      </p:ext>
    </p:extLst>
  </p:cSld>
  <p:clrMapOvr>
    <a:masterClrMapping/>
  </p:clrMapOvr>
  <p:transition xmlns:p14="http://schemas.microsoft.com/office/powerpoint/2010/main" spd="slow">
    <p:randomBar dir="vert"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"/>
          </p:nvPr>
        </p:nvSpPr>
        <p:spPr>
          <a:xfrm>
            <a:off x="621030" y="2209800"/>
            <a:ext cx="8827770" cy="4876800"/>
          </a:xfrm>
        </p:spPr>
        <p:txBody>
          <a:bodyPr>
            <a:normAutofit/>
          </a:bodyPr>
          <a:lstStyle/>
          <a:p>
            <a:pPr marL="512064" indent="-514350">
              <a:lnSpc>
                <a:spcPct val="100000"/>
              </a:lnSpc>
              <a:spcBef>
                <a:spcPts val="900"/>
              </a:spcBef>
              <a:buSzPct val="100000"/>
              <a:buFont typeface="Wingdings" charset="2"/>
              <a:buChar char="q"/>
            </a:pPr>
            <a:r>
              <a:rPr lang="en-US" sz="2600" dirty="0" smtClean="0"/>
              <a:t>Framing questions to determine tactics:</a:t>
            </a:r>
          </a:p>
          <a:p>
            <a:pPr marL="1060704" indent="-514350">
              <a:lnSpc>
                <a:spcPct val="100000"/>
              </a:lnSpc>
              <a:spcBef>
                <a:spcPts val="900"/>
              </a:spcBef>
              <a:buSzPct val="100000"/>
              <a:buFont typeface="Wingdings" charset="2"/>
              <a:buChar char="Ø"/>
            </a:pPr>
            <a:r>
              <a:rPr lang="en-US" sz="2600" dirty="0" smtClean="0"/>
              <a:t>What do we want people to know about research at Brown?</a:t>
            </a:r>
          </a:p>
          <a:p>
            <a:pPr marL="1060704" indent="-514350">
              <a:lnSpc>
                <a:spcPct val="100000"/>
              </a:lnSpc>
              <a:spcBef>
                <a:spcPts val="900"/>
              </a:spcBef>
              <a:buSzPct val="100000"/>
              <a:buFont typeface="Wingdings" charset="2"/>
              <a:buChar char="Ø"/>
            </a:pPr>
            <a:r>
              <a:rPr lang="en-US" sz="2600" dirty="0" smtClean="0"/>
              <a:t>Our </a:t>
            </a:r>
            <a:r>
              <a:rPr lang="en-US" sz="2600" dirty="0"/>
              <a:t>audiences and stakeholders don’t know enough about research at Brown, but why?</a:t>
            </a:r>
          </a:p>
          <a:p>
            <a:pPr marL="1060704" indent="-514350">
              <a:lnSpc>
                <a:spcPct val="100000"/>
              </a:lnSpc>
              <a:spcBef>
                <a:spcPts val="900"/>
              </a:spcBef>
              <a:buSzPct val="100000"/>
              <a:buFont typeface="Wingdings" charset="2"/>
              <a:buChar char="Ø"/>
            </a:pPr>
            <a:r>
              <a:rPr lang="en-US" sz="2600" dirty="0" smtClean="0"/>
              <a:t>What </a:t>
            </a:r>
            <a:r>
              <a:rPr lang="en-US" sz="2600" dirty="0"/>
              <a:t>types of research </a:t>
            </a:r>
            <a:r>
              <a:rPr lang="en-US" sz="2600" dirty="0" smtClean="0"/>
              <a:t>are well known generally?</a:t>
            </a:r>
            <a:endParaRPr lang="en-US" sz="2600" dirty="0"/>
          </a:p>
          <a:p>
            <a:pPr marL="1060704" indent="-514350">
              <a:lnSpc>
                <a:spcPct val="100000"/>
              </a:lnSpc>
              <a:spcBef>
                <a:spcPts val="900"/>
              </a:spcBef>
              <a:buSzPct val="100000"/>
              <a:buFont typeface="Wingdings" charset="2"/>
              <a:buChar char="Ø"/>
            </a:pPr>
            <a:r>
              <a:rPr lang="en-US" sz="2600" dirty="0" smtClean="0"/>
              <a:t>What </a:t>
            </a:r>
            <a:r>
              <a:rPr lang="en-US" sz="2600" dirty="0"/>
              <a:t>gains traction and what makes people care?</a:t>
            </a:r>
          </a:p>
          <a:p>
            <a:pPr marL="1060704" indent="-514350">
              <a:lnSpc>
                <a:spcPct val="100000"/>
              </a:lnSpc>
              <a:spcBef>
                <a:spcPts val="900"/>
              </a:spcBef>
              <a:buSzPct val="100000"/>
              <a:buFont typeface="Wingdings" charset="2"/>
              <a:buChar char="Ø"/>
            </a:pPr>
            <a:r>
              <a:rPr lang="en-US" sz="2600" dirty="0" smtClean="0"/>
              <a:t>What </a:t>
            </a:r>
            <a:r>
              <a:rPr lang="en-US" sz="2600" dirty="0"/>
              <a:t>kind of research garners recognition?</a:t>
            </a:r>
          </a:p>
          <a:p>
            <a:pPr marL="1060704" indent="-514350">
              <a:lnSpc>
                <a:spcPct val="100000"/>
              </a:lnSpc>
              <a:spcBef>
                <a:spcPts val="900"/>
              </a:spcBef>
              <a:buSzPct val="100000"/>
              <a:buFont typeface="Wingdings" charset="2"/>
              <a:buChar char="Ø"/>
            </a:pPr>
            <a:r>
              <a:rPr lang="en-US" sz="2600" dirty="0" smtClean="0"/>
              <a:t>What </a:t>
            </a:r>
            <a:r>
              <a:rPr lang="en-US" sz="2600" dirty="0"/>
              <a:t>is the desired outcome?</a:t>
            </a:r>
          </a:p>
          <a:p>
            <a:pPr marL="512064" indent="-514350">
              <a:lnSpc>
                <a:spcPct val="100000"/>
              </a:lnSpc>
              <a:spcBef>
                <a:spcPts val="900"/>
              </a:spcBef>
              <a:buSzPct val="100000"/>
              <a:buFont typeface="Wingdings" charset="2"/>
              <a:buChar char="q"/>
            </a:pPr>
            <a:endParaRPr lang="en-US" sz="26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09600" y="685800"/>
            <a:ext cx="8915400" cy="1066800"/>
          </a:xfrm>
        </p:spPr>
        <p:txBody>
          <a:bodyPr>
            <a:normAutofit/>
          </a:bodyPr>
          <a:lstStyle/>
          <a:p>
            <a:r>
              <a:rPr lang="en-US" dirty="0" smtClean="0"/>
              <a:t>Shift the Tactical Framing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5119873"/>
      </p:ext>
    </p:extLst>
  </p:cSld>
  <p:clrMapOvr>
    <a:masterClrMapping/>
  </p:clrMapOvr>
  <p:transition xmlns:p14="http://schemas.microsoft.com/office/powerpoint/2010/main" spd="slow">
    <p:randomBar dir="vert"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"/>
          </p:nvPr>
        </p:nvSpPr>
        <p:spPr>
          <a:xfrm>
            <a:off x="621030" y="2209800"/>
            <a:ext cx="8827770" cy="4876800"/>
          </a:xfrm>
        </p:spPr>
        <p:txBody>
          <a:bodyPr>
            <a:normAutofit/>
          </a:bodyPr>
          <a:lstStyle/>
          <a:p>
            <a:pPr marL="512064" indent="-514350">
              <a:lnSpc>
                <a:spcPct val="100000"/>
              </a:lnSpc>
              <a:spcBef>
                <a:spcPts val="900"/>
              </a:spcBef>
              <a:buSzPct val="100000"/>
              <a:buFont typeface="Wingdings" charset="2"/>
              <a:buChar char="q"/>
            </a:pPr>
            <a:r>
              <a:rPr lang="en-US" sz="2600" dirty="0" smtClean="0"/>
              <a:t>Title</a:t>
            </a:r>
          </a:p>
          <a:p>
            <a:pPr marL="841248">
              <a:lnSpc>
                <a:spcPct val="100000"/>
              </a:lnSpc>
              <a:spcBef>
                <a:spcPts val="900"/>
              </a:spcBef>
              <a:buSzPct val="100000"/>
              <a:buFont typeface="Wingdings" charset="2"/>
              <a:buChar char="ü"/>
            </a:pPr>
            <a:r>
              <a:rPr lang="en-US" sz="2600" dirty="0" smtClean="0"/>
              <a:t>Should reflect the mission and the goal — active vs. passive</a:t>
            </a:r>
          </a:p>
          <a:p>
            <a:pPr marL="512064" indent="-514350">
              <a:lnSpc>
                <a:spcPct val="100000"/>
              </a:lnSpc>
              <a:spcBef>
                <a:spcPts val="900"/>
              </a:spcBef>
              <a:buSzPct val="100000"/>
              <a:buFont typeface="Wingdings" charset="2"/>
              <a:buChar char="q"/>
            </a:pPr>
            <a:r>
              <a:rPr lang="en-US" sz="2600" dirty="0" smtClean="0"/>
              <a:t>Tools/Distribution of information</a:t>
            </a:r>
          </a:p>
          <a:p>
            <a:pPr marL="841248">
              <a:lnSpc>
                <a:spcPct val="100000"/>
              </a:lnSpc>
              <a:spcBef>
                <a:spcPts val="900"/>
              </a:spcBef>
              <a:buSzPct val="100000"/>
              <a:buFont typeface="Wingdings" charset="2"/>
              <a:buChar char="ü"/>
            </a:pPr>
            <a:r>
              <a:rPr lang="en-US" sz="2600" dirty="0"/>
              <a:t>Should address the issues and the challenges</a:t>
            </a:r>
          </a:p>
          <a:p>
            <a:pPr marL="512064" indent="-514350">
              <a:lnSpc>
                <a:spcPct val="100000"/>
              </a:lnSpc>
              <a:spcBef>
                <a:spcPts val="900"/>
              </a:spcBef>
              <a:buSzPct val="100000"/>
              <a:buFont typeface="Wingdings" charset="2"/>
              <a:buChar char="q"/>
            </a:pPr>
            <a:r>
              <a:rPr lang="en-US" sz="2600" dirty="0" smtClean="0"/>
              <a:t>Content</a:t>
            </a:r>
          </a:p>
          <a:p>
            <a:pPr marL="841248">
              <a:lnSpc>
                <a:spcPct val="100000"/>
              </a:lnSpc>
              <a:spcBef>
                <a:spcPts val="900"/>
              </a:spcBef>
              <a:buSzPct val="100000"/>
              <a:buFont typeface="Wingdings" charset="2"/>
              <a:buChar char="ü"/>
            </a:pPr>
            <a:r>
              <a:rPr lang="en-US" sz="2600" dirty="0"/>
              <a:t>Should reflect the mission and address challenges</a:t>
            </a:r>
          </a:p>
          <a:p>
            <a:pPr marL="841248">
              <a:lnSpc>
                <a:spcPct val="100000"/>
              </a:lnSpc>
              <a:spcBef>
                <a:spcPts val="900"/>
              </a:spcBef>
              <a:buSzPct val="100000"/>
              <a:buFont typeface="Wingdings" charset="2"/>
              <a:buChar char="ü"/>
            </a:pPr>
            <a:r>
              <a:rPr lang="en-US" sz="2600" dirty="0"/>
              <a:t>Each content element should directly connect with at least one goal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09600" y="685800"/>
            <a:ext cx="8915400" cy="1066800"/>
          </a:xfrm>
        </p:spPr>
        <p:txBody>
          <a:bodyPr>
            <a:normAutofit/>
          </a:bodyPr>
          <a:lstStyle/>
          <a:p>
            <a:r>
              <a:rPr lang="en-US" dirty="0" smtClean="0"/>
              <a:t>Identify Tactical Elements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6908478"/>
      </p:ext>
    </p:extLst>
  </p:cSld>
  <p:clrMapOvr>
    <a:masterClrMapping/>
  </p:clrMapOvr>
  <p:transition xmlns:p14="http://schemas.microsoft.com/office/powerpoint/2010/main" spd="slow">
    <p:randomBar dir="vert"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66800"/>
            <a:ext cx="8642350" cy="5943600"/>
          </a:xfrm>
        </p:spPr>
        <p:txBody>
          <a:bodyPr>
            <a:normAutofit/>
          </a:bodyPr>
          <a:lstStyle/>
          <a:p>
            <a:r>
              <a:rPr lang="en-US" sz="4400" dirty="0" smtClean="0"/>
              <a:t>Key Performance Indicators </a:t>
            </a:r>
            <a:br>
              <a:rPr lang="en-US" sz="4400" dirty="0" smtClean="0"/>
            </a:br>
            <a:r>
              <a:rPr lang="en-US" sz="4400" dirty="0" smtClean="0"/>
              <a:t>=</a:t>
            </a:r>
            <a:br>
              <a:rPr lang="en-US" sz="4400" dirty="0" smtClean="0"/>
            </a:br>
            <a:r>
              <a:rPr lang="en-US" sz="4400" dirty="0" smtClean="0"/>
              <a:t>Checks and balances</a:t>
            </a:r>
            <a:r>
              <a:rPr lang="en-US" sz="5400" dirty="0" smtClean="0"/>
              <a:t/>
            </a:r>
            <a:br>
              <a:rPr lang="en-US" sz="5400" dirty="0" smtClean="0"/>
            </a:br>
            <a:endParaRPr lang="en-US" sz="4000" b="1" dirty="0"/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609600" y="3810000"/>
            <a:ext cx="8642350" cy="3048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3600" kern="1200" cap="none">
                <a:solidFill>
                  <a:srgbClr val="000000"/>
                </a:solidFill>
                <a:latin typeface="+mj-lt"/>
                <a:ea typeface="ＭＳ Ｐゴシック" charset="-128"/>
                <a:cs typeface="ＭＳ Ｐゴシック" charset="-128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Franklin Gothic Book" pitchFamily="34" charset="0"/>
                <a:ea typeface="ＭＳ Ｐゴシック" charset="-128"/>
                <a:cs typeface="ＭＳ Ｐゴシック" charset="-128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Franklin Gothic Book" pitchFamily="34" charset="0"/>
                <a:ea typeface="ＭＳ Ｐゴシック" charset="-128"/>
                <a:cs typeface="ＭＳ Ｐゴシック" charset="-128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Franklin Gothic Book" pitchFamily="34" charset="0"/>
                <a:ea typeface="ＭＳ Ｐゴシック" charset="-128"/>
                <a:cs typeface="ＭＳ Ｐゴシック" charset="-128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Franklin Gothic Book" pitchFamily="34" charset="0"/>
                <a:ea typeface="ＭＳ Ｐゴシック" charset="-128"/>
                <a:cs typeface="ＭＳ Ｐゴシック" charset="-128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Franklin Gothic Book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Franklin Gothic Book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Franklin Gothic Book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r>
              <a:rPr lang="en-US" sz="4000" b="1" dirty="0" smtClean="0"/>
              <a:t>Do the tactics align with the desired outcomes?</a:t>
            </a:r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2942550689"/>
      </p:ext>
    </p:extLst>
  </p:cSld>
  <p:clrMapOvr>
    <a:masterClrMapping/>
  </p:clrMapOvr>
  <p:transition xmlns:p14="http://schemas.microsoft.com/office/powerpoint/2010/main" spd="slow">
    <p:randomBar dir="vert"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"/>
          </p:nvPr>
        </p:nvSpPr>
        <p:spPr>
          <a:xfrm>
            <a:off x="621030" y="2209800"/>
            <a:ext cx="8827770" cy="487680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900"/>
              </a:spcBef>
              <a:buSzPct val="100000"/>
              <a:buNone/>
            </a:pPr>
            <a:r>
              <a:rPr lang="en-US" sz="2600" b="1" dirty="0" smtClean="0"/>
              <a:t>So what are the primary desired outcomes? (recognizing you can’t do everything)</a:t>
            </a:r>
          </a:p>
          <a:p>
            <a:pPr marL="512064" indent="-514350">
              <a:lnSpc>
                <a:spcPct val="100000"/>
              </a:lnSpc>
              <a:spcBef>
                <a:spcPts val="900"/>
              </a:spcBef>
              <a:buSzPct val="100000"/>
              <a:buFont typeface="Wingdings" charset="2"/>
              <a:buChar char="ü"/>
            </a:pPr>
            <a:r>
              <a:rPr lang="en-US" sz="2600" dirty="0"/>
              <a:t>Improved public positioning around research (manifested as reputational scores, citations, etc.</a:t>
            </a:r>
            <a:r>
              <a:rPr lang="en-US" sz="2600" dirty="0" smtClean="0"/>
              <a:t>) </a:t>
            </a:r>
            <a:endParaRPr lang="en-US" sz="2600" dirty="0"/>
          </a:p>
          <a:p>
            <a:pPr marL="512064" indent="-514350">
              <a:lnSpc>
                <a:spcPct val="100000"/>
              </a:lnSpc>
              <a:spcBef>
                <a:spcPts val="900"/>
              </a:spcBef>
              <a:buSzPct val="100000"/>
              <a:buFont typeface="Wingdings" charset="2"/>
              <a:buChar char="ü"/>
            </a:pPr>
            <a:r>
              <a:rPr lang="en-US" sz="2600" dirty="0"/>
              <a:t>Improved positioning among government </a:t>
            </a:r>
            <a:r>
              <a:rPr lang="en-US" sz="2600" dirty="0" smtClean="0"/>
              <a:t>agencies</a:t>
            </a:r>
            <a:endParaRPr lang="en-US" sz="2600" dirty="0"/>
          </a:p>
          <a:p>
            <a:pPr marL="512064" indent="-514350">
              <a:lnSpc>
                <a:spcPct val="100000"/>
              </a:lnSpc>
              <a:spcBef>
                <a:spcPts val="900"/>
              </a:spcBef>
              <a:buSzPct val="100000"/>
              <a:buFont typeface="Wingdings" charset="2"/>
              <a:buChar char="ü"/>
            </a:pPr>
            <a:r>
              <a:rPr lang="en-US" sz="2600" dirty="0"/>
              <a:t>Improved positioning among </a:t>
            </a:r>
            <a:r>
              <a:rPr lang="en-US" sz="2600" dirty="0" smtClean="0"/>
              <a:t>corporate </a:t>
            </a:r>
            <a:r>
              <a:rPr lang="en-US" sz="2600" dirty="0"/>
              <a:t>entities and </a:t>
            </a:r>
            <a:r>
              <a:rPr lang="en-US" sz="2600" dirty="0" smtClean="0"/>
              <a:t>foundations</a:t>
            </a:r>
            <a:endParaRPr lang="en-US" sz="2600" dirty="0"/>
          </a:p>
          <a:p>
            <a:pPr marL="512064" indent="-514350">
              <a:lnSpc>
                <a:spcPct val="100000"/>
              </a:lnSpc>
              <a:spcBef>
                <a:spcPts val="900"/>
              </a:spcBef>
              <a:buSzPct val="100000"/>
              <a:buFont typeface="Wingdings" charset="2"/>
              <a:buChar char="ü"/>
            </a:pPr>
            <a:r>
              <a:rPr lang="en-US" sz="2600" dirty="0" smtClean="0"/>
              <a:t>Improved </a:t>
            </a:r>
            <a:r>
              <a:rPr lang="en-US" sz="2600" dirty="0"/>
              <a:t>hiring of top </a:t>
            </a:r>
            <a:r>
              <a:rPr lang="en-US" sz="2600" dirty="0" smtClean="0"/>
              <a:t>researchers</a:t>
            </a:r>
            <a:endParaRPr lang="en-US" sz="2600" dirty="0"/>
          </a:p>
          <a:p>
            <a:pPr marL="512064" indent="-514350">
              <a:lnSpc>
                <a:spcPct val="100000"/>
              </a:lnSpc>
              <a:spcBef>
                <a:spcPts val="900"/>
              </a:spcBef>
              <a:buSzPct val="100000"/>
              <a:buFont typeface="Wingdings" charset="2"/>
              <a:buChar char="q"/>
            </a:pPr>
            <a:endParaRPr lang="en-US" sz="26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09600" y="685800"/>
            <a:ext cx="8915400" cy="1066800"/>
          </a:xfrm>
        </p:spPr>
        <p:txBody>
          <a:bodyPr>
            <a:normAutofit/>
          </a:bodyPr>
          <a:lstStyle/>
          <a:p>
            <a:r>
              <a:rPr lang="en-US" dirty="0" smtClean="0"/>
              <a:t>Goals Informed by Discovery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89947"/>
      </p:ext>
    </p:extLst>
  </p:cSld>
  <p:clrMapOvr>
    <a:masterClrMapping/>
  </p:clrMapOvr>
  <p:transition xmlns:p14="http://schemas.microsoft.com/office/powerpoint/2010/main" spd="slow">
    <p:randomBar dir="vert"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"/>
          </p:nvPr>
        </p:nvSpPr>
        <p:spPr>
          <a:xfrm>
            <a:off x="621030" y="2209800"/>
            <a:ext cx="8827770" cy="487680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900"/>
              </a:spcBef>
              <a:buSzPct val="100000"/>
              <a:buNone/>
            </a:pPr>
            <a:r>
              <a:rPr lang="en-US" sz="2600" b="1" dirty="0" smtClean="0"/>
              <a:t>Cont.</a:t>
            </a:r>
          </a:p>
          <a:p>
            <a:pPr marL="512064" indent="-514350">
              <a:lnSpc>
                <a:spcPct val="100000"/>
              </a:lnSpc>
              <a:spcBef>
                <a:spcPts val="900"/>
              </a:spcBef>
              <a:buSzPct val="100000"/>
              <a:buFont typeface="Wingdings" charset="2"/>
              <a:buChar char="ü"/>
            </a:pPr>
            <a:r>
              <a:rPr lang="en-US" sz="2600" dirty="0" smtClean="0"/>
              <a:t>Increased </a:t>
            </a:r>
            <a:r>
              <a:rPr lang="en-US" sz="2600" dirty="0"/>
              <a:t>understanding among alumni of research’s importance to undergraduate </a:t>
            </a:r>
            <a:r>
              <a:rPr lang="en-US" sz="2600" dirty="0" smtClean="0"/>
              <a:t>education</a:t>
            </a:r>
          </a:p>
          <a:p>
            <a:pPr marL="512064" indent="-514350">
              <a:lnSpc>
                <a:spcPct val="100000"/>
              </a:lnSpc>
              <a:spcBef>
                <a:spcPts val="900"/>
              </a:spcBef>
              <a:buSzPct val="100000"/>
              <a:buFont typeface="Wingdings" charset="2"/>
              <a:buChar char="q"/>
            </a:pPr>
            <a:endParaRPr lang="en-US" sz="26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09600" y="685800"/>
            <a:ext cx="8915400" cy="1066800"/>
          </a:xfrm>
        </p:spPr>
        <p:txBody>
          <a:bodyPr>
            <a:normAutofit/>
          </a:bodyPr>
          <a:lstStyle/>
          <a:p>
            <a:r>
              <a:rPr lang="en-US" dirty="0" smtClean="0"/>
              <a:t>Goals Informed by Discovery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127607"/>
      </p:ext>
    </p:extLst>
  </p:cSld>
  <p:clrMapOvr>
    <a:masterClrMapping/>
  </p:clrMapOvr>
  <p:transition xmlns:p14="http://schemas.microsoft.com/office/powerpoint/2010/main" spd="slow">
    <p:randomBar dir="vert"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"/>
          </p:nvPr>
        </p:nvSpPr>
        <p:spPr>
          <a:xfrm>
            <a:off x="621030" y="2209800"/>
            <a:ext cx="8827770" cy="487680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900"/>
              </a:spcBef>
              <a:buSzPct val="100000"/>
              <a:buNone/>
            </a:pPr>
            <a:r>
              <a:rPr lang="en-US" sz="2600" b="1" dirty="0" smtClean="0"/>
              <a:t>Cont.</a:t>
            </a:r>
          </a:p>
          <a:p>
            <a:pPr marL="512064" indent="-514350">
              <a:lnSpc>
                <a:spcPct val="100000"/>
              </a:lnSpc>
              <a:spcBef>
                <a:spcPts val="900"/>
              </a:spcBef>
              <a:buSzPct val="100000"/>
              <a:buFont typeface="Wingdings" charset="2"/>
              <a:buChar char="q"/>
            </a:pPr>
            <a:r>
              <a:rPr lang="en-US" sz="2600" dirty="0" smtClean="0"/>
              <a:t>Positioning that optimizes secondary outcomes:</a:t>
            </a:r>
          </a:p>
          <a:p>
            <a:pPr marL="969264" indent="-514350">
              <a:lnSpc>
                <a:spcPct val="100000"/>
              </a:lnSpc>
              <a:spcBef>
                <a:spcPts val="900"/>
              </a:spcBef>
              <a:buSzPct val="100000"/>
              <a:buFont typeface="Wingdings" charset="2"/>
              <a:buChar char="Ø"/>
            </a:pPr>
            <a:r>
              <a:rPr lang="en-US" sz="2600" dirty="0" smtClean="0"/>
              <a:t>Increased fundraising</a:t>
            </a:r>
          </a:p>
          <a:p>
            <a:pPr marL="969264" indent="-514350">
              <a:lnSpc>
                <a:spcPct val="100000"/>
              </a:lnSpc>
              <a:spcBef>
                <a:spcPts val="900"/>
              </a:spcBef>
              <a:buSzPct val="100000"/>
              <a:buFont typeface="Wingdings" charset="2"/>
              <a:buChar char="Ø"/>
            </a:pPr>
            <a:r>
              <a:rPr lang="en-US" sz="2600" dirty="0" smtClean="0"/>
              <a:t>Encouraging </a:t>
            </a:r>
            <a:r>
              <a:rPr lang="en-US" sz="2600" dirty="0"/>
              <a:t>faculty to increase their research </a:t>
            </a:r>
            <a:r>
              <a:rPr lang="en-US" sz="2600" dirty="0" smtClean="0"/>
              <a:t>activity</a:t>
            </a:r>
            <a:endParaRPr lang="en-US" sz="2600" dirty="0"/>
          </a:p>
          <a:p>
            <a:pPr marL="969264" indent="-514350">
              <a:lnSpc>
                <a:spcPct val="100000"/>
              </a:lnSpc>
              <a:spcBef>
                <a:spcPts val="900"/>
              </a:spcBef>
              <a:buSzPct val="100000"/>
              <a:buFont typeface="Wingdings" charset="2"/>
              <a:buChar char="Ø"/>
            </a:pPr>
            <a:r>
              <a:rPr lang="en-US" sz="2600" dirty="0" smtClean="0"/>
              <a:t>Conveying the benefits of entrepreneurship</a:t>
            </a:r>
            <a:endParaRPr lang="en-US" sz="2600" dirty="0"/>
          </a:p>
          <a:p>
            <a:pPr marL="969264" indent="-514350">
              <a:lnSpc>
                <a:spcPct val="100000"/>
              </a:lnSpc>
              <a:spcBef>
                <a:spcPts val="900"/>
              </a:spcBef>
              <a:buSzPct val="100000"/>
              <a:buFont typeface="Wingdings" charset="2"/>
              <a:buChar char="Ø"/>
            </a:pPr>
            <a:r>
              <a:rPr lang="en-US" sz="2600" dirty="0" smtClean="0"/>
              <a:t>Increased </a:t>
            </a:r>
            <a:r>
              <a:rPr lang="en-US" sz="2600" dirty="0"/>
              <a:t>appreciation of research among </a:t>
            </a:r>
            <a:r>
              <a:rPr lang="en-US" sz="2600" dirty="0" smtClean="0"/>
              <a:t/>
            </a:r>
            <a:br>
              <a:rPr lang="en-US" sz="2600" dirty="0" smtClean="0"/>
            </a:br>
            <a:r>
              <a:rPr lang="en-US" sz="2600" dirty="0" smtClean="0"/>
              <a:t>alumni</a:t>
            </a:r>
            <a:r>
              <a:rPr lang="en-US" sz="2600" dirty="0"/>
              <a:t>, especially older </a:t>
            </a:r>
            <a:r>
              <a:rPr lang="en-US" sz="2600" dirty="0" smtClean="0"/>
              <a:t>alumni</a:t>
            </a:r>
            <a:endParaRPr lang="en-US" sz="2600" dirty="0"/>
          </a:p>
          <a:p>
            <a:pPr marL="512064" indent="-514350">
              <a:lnSpc>
                <a:spcPct val="100000"/>
              </a:lnSpc>
              <a:spcBef>
                <a:spcPts val="900"/>
              </a:spcBef>
              <a:buSzPct val="100000"/>
              <a:buFont typeface="Wingdings" charset="2"/>
              <a:buChar char="q"/>
            </a:pPr>
            <a:endParaRPr lang="en-US" sz="26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09600" y="685800"/>
            <a:ext cx="8915400" cy="1066800"/>
          </a:xfrm>
        </p:spPr>
        <p:txBody>
          <a:bodyPr>
            <a:normAutofit/>
          </a:bodyPr>
          <a:lstStyle/>
          <a:p>
            <a:r>
              <a:rPr lang="en-US" dirty="0" smtClean="0"/>
              <a:t>Goals Informed by Discovery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8797823"/>
      </p:ext>
    </p:extLst>
  </p:cSld>
  <p:clrMapOvr>
    <a:masterClrMapping/>
  </p:clrMapOvr>
  <p:transition xmlns:p14="http://schemas.microsoft.com/office/powerpoint/2010/main" spd="slow">
    <p:randomBar dir="vert"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"/>
          </p:nvPr>
        </p:nvSpPr>
        <p:spPr>
          <a:xfrm>
            <a:off x="621030" y="1981200"/>
            <a:ext cx="8599170" cy="1600200"/>
          </a:xfrm>
          <a:solidFill>
            <a:schemeClr val="bg1"/>
          </a:solidFill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900"/>
              </a:spcBef>
              <a:buSzPct val="100000"/>
              <a:buNone/>
            </a:pPr>
            <a:r>
              <a:rPr lang="en-US" i="1" dirty="0" smtClean="0">
                <a:solidFill>
                  <a:srgbClr val="008000"/>
                </a:solidFill>
              </a:rPr>
              <a:t>“I thought it would be nice to include </a:t>
            </a:r>
            <a:r>
              <a:rPr lang="is-IS" i="1" dirty="0" smtClean="0">
                <a:solidFill>
                  <a:srgbClr val="008000"/>
                </a:solidFill>
              </a:rPr>
              <a:t>…”</a:t>
            </a:r>
            <a:endParaRPr lang="en-US" sz="2800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09600" y="685800"/>
            <a:ext cx="8915400" cy="1066800"/>
          </a:xfrm>
        </p:spPr>
        <p:txBody>
          <a:bodyPr>
            <a:normAutofit/>
          </a:bodyPr>
          <a:lstStyle/>
          <a:p>
            <a:r>
              <a:rPr lang="en-US" dirty="0" smtClean="0"/>
              <a:t>“Let’s try this” Communications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962400" y="2667000"/>
            <a:ext cx="4876800" cy="1077218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000090"/>
                </a:solidFill>
                <a:latin typeface="Constantia"/>
                <a:cs typeface="Constantia"/>
              </a:rPr>
              <a:t>“I can’t imagine not including </a:t>
            </a:r>
            <a:r>
              <a:rPr lang="is-IS" sz="3200" b="1" dirty="0" smtClean="0">
                <a:solidFill>
                  <a:srgbClr val="000090"/>
                </a:solidFill>
                <a:latin typeface="Constantia"/>
                <a:cs typeface="Constantia"/>
              </a:rPr>
              <a:t>…”</a:t>
            </a:r>
            <a:endParaRPr lang="en-US" sz="3200" b="1" dirty="0" smtClean="0">
              <a:solidFill>
                <a:srgbClr val="000090"/>
              </a:solidFill>
              <a:latin typeface="Constantia"/>
              <a:cs typeface="Constantia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57200" y="4495800"/>
            <a:ext cx="6781800" cy="1446550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r>
              <a:rPr lang="en-US" sz="4400" dirty="0" smtClean="0">
                <a:solidFill>
                  <a:schemeClr val="accent3">
                    <a:lumMod val="50000"/>
                  </a:schemeClr>
                </a:solidFill>
              </a:rPr>
              <a:t>“It would look good if we had </a:t>
            </a:r>
            <a:r>
              <a:rPr lang="is-IS" sz="4400" dirty="0" smtClean="0">
                <a:solidFill>
                  <a:schemeClr val="accent3">
                    <a:lumMod val="50000"/>
                  </a:schemeClr>
                </a:solidFill>
              </a:rPr>
              <a:t>…”</a:t>
            </a:r>
            <a:endParaRPr lang="en-US" sz="4400" dirty="0" smtClean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505200" y="5943600"/>
            <a:ext cx="5791200" cy="584776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chemeClr val="accent5">
                    <a:lumMod val="75000"/>
                    <a:lumOff val="25000"/>
                  </a:schemeClr>
                </a:solidFill>
              </a:rPr>
              <a:t>“Why don’t we try </a:t>
            </a:r>
            <a:r>
              <a:rPr lang="is-IS" sz="3200" dirty="0" smtClean="0">
                <a:solidFill>
                  <a:schemeClr val="accent5">
                    <a:lumMod val="75000"/>
                    <a:lumOff val="25000"/>
                  </a:schemeClr>
                </a:solidFill>
              </a:rPr>
              <a:t>…”</a:t>
            </a:r>
            <a:endParaRPr lang="en-US" sz="3200" dirty="0" smtClean="0">
              <a:solidFill>
                <a:schemeClr val="accent5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09600" y="2590800"/>
            <a:ext cx="8229600" cy="163121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5000" b="1" i="1" dirty="0" smtClean="0">
                <a:solidFill>
                  <a:schemeClr val="accent1">
                    <a:lumMod val="75000"/>
                  </a:schemeClr>
                </a:solidFill>
                <a:latin typeface="Baskerville"/>
                <a:cs typeface="Baskerville"/>
              </a:rPr>
              <a:t>“I like how X University does it like this </a:t>
            </a:r>
            <a:r>
              <a:rPr lang="is-IS" sz="5000" b="1" i="1" dirty="0" smtClean="0">
                <a:solidFill>
                  <a:schemeClr val="accent1">
                    <a:lumMod val="75000"/>
                  </a:schemeClr>
                </a:solidFill>
                <a:latin typeface="Baskerville"/>
                <a:cs typeface="Baskerville"/>
              </a:rPr>
              <a:t>…</a:t>
            </a:r>
            <a:r>
              <a:rPr lang="en-US" sz="5000" b="1" i="1" dirty="0" smtClean="0">
                <a:solidFill>
                  <a:schemeClr val="accent1">
                    <a:lumMod val="75000"/>
                  </a:schemeClr>
                </a:solidFill>
                <a:latin typeface="Baskerville"/>
                <a:cs typeface="Baskerville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983167017"/>
      </p:ext>
    </p:extLst>
  </p:cSld>
  <p:clrMapOvr>
    <a:masterClrMapping/>
  </p:clrMapOvr>
  <p:transition xmlns:p14="http://schemas.microsoft.com/office/powerpoint/2010/main" spd="slow">
    <p:randomBar dir="vert"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 animBg="1"/>
      <p:bldP spid="4" grpId="0" animBg="1"/>
      <p:bldP spid="5" grpId="0" animBg="1"/>
      <p:bldP spid="7" grpId="0" animBg="1"/>
      <p:bldP spid="6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"/>
          </p:nvPr>
        </p:nvSpPr>
        <p:spPr>
          <a:xfrm>
            <a:off x="621030" y="2209800"/>
            <a:ext cx="8827770" cy="487680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900"/>
              </a:spcBef>
              <a:buSzPct val="100000"/>
              <a:buNone/>
            </a:pPr>
            <a:r>
              <a:rPr lang="en-US" sz="2600" b="1" dirty="0" smtClean="0"/>
              <a:t>New next steps</a:t>
            </a:r>
          </a:p>
          <a:p>
            <a:pPr marL="512064" indent="-514350">
              <a:lnSpc>
                <a:spcPct val="100000"/>
              </a:lnSpc>
              <a:spcBef>
                <a:spcPts val="900"/>
              </a:spcBef>
              <a:buSzPct val="100000"/>
              <a:buFont typeface="Wingdings" charset="2"/>
              <a:buChar char="q"/>
            </a:pPr>
            <a:r>
              <a:rPr lang="en-US" sz="2600" dirty="0" smtClean="0"/>
              <a:t>Finalize the mission</a:t>
            </a:r>
          </a:p>
          <a:p>
            <a:pPr marL="512064" indent="-514350">
              <a:lnSpc>
                <a:spcPct val="100000"/>
              </a:lnSpc>
              <a:spcBef>
                <a:spcPts val="900"/>
              </a:spcBef>
              <a:buSzPct val="100000"/>
              <a:buFont typeface="Wingdings" charset="2"/>
              <a:buChar char="q"/>
            </a:pPr>
            <a:r>
              <a:rPr lang="en-US" sz="2600" dirty="0" smtClean="0"/>
              <a:t>Reconsider the title within the context of the new mission </a:t>
            </a:r>
          </a:p>
          <a:p>
            <a:pPr marL="512064" indent="-514350">
              <a:lnSpc>
                <a:spcPct val="100000"/>
              </a:lnSpc>
              <a:spcBef>
                <a:spcPts val="900"/>
              </a:spcBef>
              <a:buSzPct val="100000"/>
              <a:buFont typeface="Wingdings" charset="2"/>
              <a:buChar char="q"/>
            </a:pPr>
            <a:r>
              <a:rPr lang="en-US" sz="2600" dirty="0" smtClean="0"/>
              <a:t>Reconsider the content, </a:t>
            </a:r>
            <a:r>
              <a:rPr lang="en-US" sz="2600" u="sng" dirty="0" smtClean="0"/>
              <a:t>directly aligning each content piece with a goal</a:t>
            </a:r>
          </a:p>
          <a:p>
            <a:pPr marL="1060704" indent="-514350">
              <a:lnSpc>
                <a:spcPct val="100000"/>
              </a:lnSpc>
              <a:spcBef>
                <a:spcPts val="900"/>
              </a:spcBef>
              <a:buSzPct val="100000"/>
              <a:buFont typeface="Wingdings" charset="2"/>
              <a:buChar char="Ø"/>
            </a:pPr>
            <a:endParaRPr lang="en-US" sz="2600" dirty="0" smtClean="0"/>
          </a:p>
          <a:p>
            <a:pPr marL="512064" indent="-514350">
              <a:lnSpc>
                <a:spcPct val="100000"/>
              </a:lnSpc>
              <a:spcBef>
                <a:spcPts val="900"/>
              </a:spcBef>
              <a:buSzPct val="100000"/>
              <a:buFont typeface="Wingdings" charset="2"/>
              <a:buChar char="q"/>
            </a:pPr>
            <a:endParaRPr lang="en-US" sz="26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09600" y="685800"/>
            <a:ext cx="8915400" cy="1066800"/>
          </a:xfrm>
        </p:spPr>
        <p:txBody>
          <a:bodyPr>
            <a:normAutofit/>
          </a:bodyPr>
          <a:lstStyle/>
          <a:p>
            <a:r>
              <a:rPr lang="en-US" dirty="0" smtClean="0"/>
              <a:t>(Re)Start the Conversation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3079005"/>
      </p:ext>
    </p:extLst>
  </p:cSld>
  <p:clrMapOvr>
    <a:masterClrMapping/>
  </p:clrMapOvr>
  <p:transition xmlns:p14="http://schemas.microsoft.com/office/powerpoint/2010/main" spd="slow">
    <p:randomBar dir="vert"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09600" y="685800"/>
            <a:ext cx="8915400" cy="1066800"/>
          </a:xfrm>
        </p:spPr>
        <p:txBody>
          <a:bodyPr>
            <a:normAutofit/>
          </a:bodyPr>
          <a:lstStyle/>
          <a:p>
            <a:r>
              <a:rPr lang="en-US" dirty="0" smtClean="0"/>
              <a:t>OUC Helps (Re)Start the Conversation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838200" y="2286000"/>
            <a:ext cx="8229600" cy="31700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5000" b="1" i="1" dirty="0" smtClean="0">
                <a:solidFill>
                  <a:schemeClr val="accent1">
                    <a:lumMod val="75000"/>
                  </a:schemeClr>
                </a:solidFill>
                <a:latin typeface="Baskerville"/>
                <a:cs typeface="Baskerville"/>
              </a:rPr>
              <a:t>“What you’re saying seems so obvious, but </a:t>
            </a:r>
            <a:r>
              <a:rPr lang="is-IS" sz="5000" b="1" i="1" dirty="0" smtClean="0">
                <a:solidFill>
                  <a:schemeClr val="accent1">
                    <a:lumMod val="75000"/>
                  </a:schemeClr>
                </a:solidFill>
                <a:latin typeface="Baskerville"/>
                <a:cs typeface="Baskerville"/>
              </a:rPr>
              <a:t>for some reason we couldn’t think of this ourselves...</a:t>
            </a:r>
            <a:r>
              <a:rPr lang="en-US" sz="5000" b="1" i="1" dirty="0" smtClean="0">
                <a:solidFill>
                  <a:schemeClr val="accent1">
                    <a:lumMod val="75000"/>
                  </a:schemeClr>
                </a:solidFill>
                <a:latin typeface="Baskerville"/>
                <a:cs typeface="Baskerville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768412911"/>
      </p:ext>
    </p:extLst>
  </p:cSld>
  <p:clrMapOvr>
    <a:masterClrMapping/>
  </p:clrMapOvr>
  <p:transition xmlns:p14="http://schemas.microsoft.com/office/powerpoint/2010/main" spd="slow">
    <p:cover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67000"/>
            <a:ext cx="8642350" cy="1219200"/>
          </a:xfrm>
        </p:spPr>
        <p:txBody>
          <a:bodyPr>
            <a:normAutofit/>
          </a:bodyPr>
          <a:lstStyle/>
          <a:p>
            <a:r>
              <a:rPr lang="en-US" sz="5400" dirty="0" smtClean="0"/>
              <a:t>Case Study 2</a:t>
            </a:r>
            <a:endParaRPr lang="en-US" sz="5400" dirty="0"/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152400" y="4114800"/>
            <a:ext cx="9220200" cy="2590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3600" kern="1200" cap="none">
                <a:solidFill>
                  <a:srgbClr val="000000"/>
                </a:solidFill>
                <a:latin typeface="+mj-lt"/>
                <a:ea typeface="ＭＳ Ｐゴシック" charset="-128"/>
                <a:cs typeface="ＭＳ Ｐゴシック" charset="-128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Franklin Gothic Book" pitchFamily="34" charset="0"/>
                <a:ea typeface="ＭＳ Ｐゴシック" charset="-128"/>
                <a:cs typeface="ＭＳ Ｐゴシック" charset="-128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Franklin Gothic Book" pitchFamily="34" charset="0"/>
                <a:ea typeface="ＭＳ Ｐゴシック" charset="-128"/>
                <a:cs typeface="ＭＳ Ｐゴシック" charset="-128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Franklin Gothic Book" pitchFamily="34" charset="0"/>
                <a:ea typeface="ＭＳ Ｐゴシック" charset="-128"/>
                <a:cs typeface="ＭＳ Ｐゴシック" charset="-128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Franklin Gothic Book" pitchFamily="34" charset="0"/>
                <a:ea typeface="ＭＳ Ｐゴシック" charset="-128"/>
                <a:cs typeface="ＭＳ Ｐゴシック" charset="-128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Franklin Gothic Book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Franklin Gothic Book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Franklin Gothic Book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r>
              <a:rPr lang="en-US" sz="4400" dirty="0" smtClean="0"/>
              <a:t>Helping Department X Recalibrate Its Strategic Communications Plan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22343617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"/>
          </p:nvPr>
        </p:nvSpPr>
        <p:spPr>
          <a:xfrm>
            <a:off x="621030" y="2209800"/>
            <a:ext cx="8827770" cy="487680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900"/>
              </a:spcBef>
              <a:buSzPct val="100000"/>
              <a:buNone/>
            </a:pPr>
            <a:r>
              <a:rPr lang="en-US" sz="2600" b="1" dirty="0" smtClean="0"/>
              <a:t>Department X</a:t>
            </a:r>
          </a:p>
          <a:p>
            <a:pPr marL="512064" indent="-514350">
              <a:lnSpc>
                <a:spcPct val="100000"/>
              </a:lnSpc>
              <a:spcBef>
                <a:spcPts val="900"/>
              </a:spcBef>
              <a:buSzPct val="100000"/>
              <a:buFont typeface="Wingdings" charset="2"/>
              <a:buChar char="q"/>
            </a:pPr>
            <a:r>
              <a:rPr lang="en-US" sz="2600" dirty="0" smtClean="0"/>
              <a:t>Hired a new communications administrator (OUC advised on position description and participated on hiring committee)</a:t>
            </a:r>
            <a:endParaRPr lang="en-US" sz="2600" dirty="0"/>
          </a:p>
          <a:p>
            <a:pPr marL="512064" indent="-514350">
              <a:lnSpc>
                <a:spcPct val="100000"/>
              </a:lnSpc>
              <a:spcBef>
                <a:spcPts val="900"/>
              </a:spcBef>
              <a:buSzPct val="100000"/>
              <a:buFont typeface="Wingdings" charset="2"/>
              <a:buChar char="q"/>
            </a:pPr>
            <a:r>
              <a:rPr lang="en-US" sz="2600" dirty="0" smtClean="0"/>
              <a:t>Established </a:t>
            </a:r>
            <a:r>
              <a:rPr lang="en-US" sz="2600" dirty="0"/>
              <a:t>the goal of unifying communications among multiple sub-</a:t>
            </a:r>
            <a:r>
              <a:rPr lang="en-US" sz="2600" dirty="0" smtClean="0"/>
              <a:t>units</a:t>
            </a:r>
          </a:p>
          <a:p>
            <a:pPr marL="512064" indent="-514350">
              <a:lnSpc>
                <a:spcPct val="100000"/>
              </a:lnSpc>
              <a:spcBef>
                <a:spcPts val="900"/>
              </a:spcBef>
              <a:buSzPct val="100000"/>
              <a:buFont typeface="Wingdings" charset="2"/>
              <a:buChar char="q"/>
            </a:pPr>
            <a:r>
              <a:rPr lang="en-US" sz="2600" dirty="0" smtClean="0"/>
              <a:t>Established the goal of developing its first communications plan</a:t>
            </a:r>
          </a:p>
          <a:p>
            <a:pPr marL="512064" indent="-514350">
              <a:lnSpc>
                <a:spcPct val="100000"/>
              </a:lnSpc>
              <a:spcBef>
                <a:spcPts val="900"/>
              </a:spcBef>
              <a:buSzPct val="100000"/>
              <a:buFont typeface="Wingdings" charset="2"/>
              <a:buChar char="q"/>
            </a:pPr>
            <a:endParaRPr lang="en-US" sz="26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09600" y="685800"/>
            <a:ext cx="8915400" cy="1066800"/>
          </a:xfrm>
        </p:spPr>
        <p:txBody>
          <a:bodyPr>
            <a:normAutofit/>
          </a:bodyPr>
          <a:lstStyle/>
          <a:p>
            <a:r>
              <a:rPr lang="en-US" dirty="0" smtClean="0"/>
              <a:t>Advising on Communications Planning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679397"/>
      </p:ext>
    </p:extLst>
  </p:cSld>
  <p:clrMapOvr>
    <a:masterClrMapping/>
  </p:clrMapOvr>
  <p:transition xmlns:p14="http://schemas.microsoft.com/office/powerpoint/2010/main" spd="slow">
    <p:randomBar dir="vert"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"/>
          </p:nvPr>
        </p:nvSpPr>
        <p:spPr>
          <a:xfrm>
            <a:off x="621030" y="2209800"/>
            <a:ext cx="8827770" cy="388620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900"/>
              </a:spcBef>
              <a:buSzPct val="100000"/>
              <a:buNone/>
            </a:pPr>
            <a:r>
              <a:rPr lang="en-US" sz="2600" b="1" dirty="0" smtClean="0"/>
              <a:t>Department X’s Initial Plan</a:t>
            </a:r>
          </a:p>
          <a:p>
            <a:pPr marL="512064" indent="-514350">
              <a:lnSpc>
                <a:spcPct val="100000"/>
              </a:lnSpc>
              <a:spcBef>
                <a:spcPts val="900"/>
              </a:spcBef>
              <a:buSzPct val="100000"/>
              <a:buFont typeface="Wingdings" charset="2"/>
              <a:buChar char="q"/>
            </a:pPr>
            <a:r>
              <a:rPr lang="en-US" sz="2600" dirty="0" smtClean="0"/>
              <a:t>Outlined fragmentation of communications within the department</a:t>
            </a:r>
            <a:endParaRPr lang="en-US" sz="2600" dirty="0"/>
          </a:p>
          <a:p>
            <a:pPr marL="512064" indent="-514350">
              <a:lnSpc>
                <a:spcPct val="100000"/>
              </a:lnSpc>
              <a:spcBef>
                <a:spcPts val="900"/>
              </a:spcBef>
              <a:buSzPct val="100000"/>
              <a:buFont typeface="Wingdings" charset="2"/>
              <a:buChar char="q"/>
            </a:pPr>
            <a:r>
              <a:rPr lang="en-US" sz="2600" dirty="0"/>
              <a:t>Detailed a plan for improving </a:t>
            </a:r>
            <a:r>
              <a:rPr lang="en-US" sz="2600" dirty="0" smtClean="0"/>
              <a:t>communications service </a:t>
            </a:r>
            <a:r>
              <a:rPr lang="en-US" sz="2600" i="1" u="sng" dirty="0"/>
              <a:t>to</a:t>
            </a:r>
            <a:r>
              <a:rPr lang="en-US" sz="2600" dirty="0"/>
              <a:t> the </a:t>
            </a:r>
            <a:r>
              <a:rPr lang="en-US" sz="2600" dirty="0" smtClean="0"/>
              <a:t>department</a:t>
            </a:r>
          </a:p>
          <a:p>
            <a:pPr marL="512064" indent="-514350">
              <a:lnSpc>
                <a:spcPct val="100000"/>
              </a:lnSpc>
              <a:spcBef>
                <a:spcPts val="900"/>
              </a:spcBef>
              <a:buSzPct val="100000"/>
              <a:buFont typeface="Wingdings" charset="2"/>
              <a:buChar char="q"/>
            </a:pPr>
            <a:r>
              <a:rPr lang="en-US" sz="2600" dirty="0" smtClean="0"/>
              <a:t>Outlined “infrastructure” and systems for providing communications </a:t>
            </a:r>
            <a:r>
              <a:rPr lang="en-US" sz="2600" i="1" u="sng" dirty="0" smtClean="0"/>
              <a:t>to</a:t>
            </a:r>
            <a:r>
              <a:rPr lang="en-US" sz="2600" dirty="0" smtClean="0"/>
              <a:t> the department</a:t>
            </a:r>
            <a:endParaRPr lang="en-US" sz="2600" dirty="0"/>
          </a:p>
          <a:p>
            <a:pPr marL="512064" indent="-514350">
              <a:lnSpc>
                <a:spcPct val="100000"/>
              </a:lnSpc>
              <a:spcBef>
                <a:spcPts val="900"/>
              </a:spcBef>
              <a:buSzPct val="100000"/>
              <a:buFont typeface="Wingdings" charset="2"/>
              <a:buChar char="q"/>
            </a:pPr>
            <a:r>
              <a:rPr lang="en-US" sz="2600" dirty="0" smtClean="0"/>
              <a:t>Outlined process for unifying messaging</a:t>
            </a:r>
            <a:endParaRPr lang="en-US" sz="26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09600" y="685800"/>
            <a:ext cx="8915400" cy="1066800"/>
          </a:xfrm>
        </p:spPr>
        <p:txBody>
          <a:bodyPr>
            <a:normAutofit/>
          </a:bodyPr>
          <a:lstStyle/>
          <a:p>
            <a:r>
              <a:rPr lang="en-US" dirty="0" smtClean="0"/>
              <a:t>Advising on Communications Planning</a:t>
            </a:r>
            <a:endParaRPr lang="en-US" dirty="0"/>
          </a:p>
        </p:txBody>
      </p:sp>
      <p:sp>
        <p:nvSpPr>
          <p:cNvPr id="4" name="Content Placeholder 1"/>
          <p:cNvSpPr txBox="1">
            <a:spLocks/>
          </p:cNvSpPr>
          <p:nvPr/>
        </p:nvSpPr>
        <p:spPr>
          <a:xfrm>
            <a:off x="773430" y="6172200"/>
            <a:ext cx="8827770" cy="457200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marL="288925" indent="-288925" algn="l" rtl="0" eaLnBrk="1" fontAlgn="base" hangingPunct="1">
              <a:lnSpc>
                <a:spcPct val="120000"/>
              </a:lnSpc>
              <a:spcBef>
                <a:spcPts val="613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charset="2"/>
              <a:buChar char=""/>
              <a:defRPr sz="3200" kern="1200">
                <a:solidFill>
                  <a:schemeClr val="tx1"/>
                </a:solidFill>
                <a:latin typeface="+mn-lt"/>
                <a:ea typeface="ＭＳ Ｐゴシック" charset="-128"/>
                <a:cs typeface="ＭＳ Ｐゴシック" charset="-128"/>
              </a:defRPr>
            </a:lvl1pPr>
            <a:lvl2pPr marL="579438" indent="-241300" algn="l" rtl="0" eaLnBrk="1" fontAlgn="base" hangingPunct="1">
              <a:lnSpc>
                <a:spcPct val="120000"/>
              </a:lnSpc>
              <a:spcBef>
                <a:spcPts val="388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Wingdings 2" charset="2"/>
              <a:buChar char=""/>
              <a:defRPr sz="2600" kern="1200">
                <a:solidFill>
                  <a:schemeClr val="tx1"/>
                </a:solidFill>
                <a:latin typeface="+mn-lt"/>
                <a:ea typeface="ＭＳ Ｐゴシック" charset="-128"/>
                <a:cs typeface="+mn-cs"/>
              </a:defRPr>
            </a:lvl2pPr>
            <a:lvl3pPr marL="869950" indent="-241300" algn="l" rtl="0" eaLnBrk="1" fontAlgn="base" hangingPunct="1">
              <a:lnSpc>
                <a:spcPct val="120000"/>
              </a:lnSpc>
              <a:spcBef>
                <a:spcPts val="388"/>
              </a:spcBef>
              <a:spcAft>
                <a:spcPct val="0"/>
              </a:spcAft>
              <a:buClr>
                <a:srgbClr val="D6ACAB"/>
              </a:buClr>
              <a:buSzPct val="85000"/>
              <a:buFont typeface="Wingdings 2" charset="2"/>
              <a:buChar char=""/>
              <a:defRPr sz="2600" kern="1200">
                <a:solidFill>
                  <a:schemeClr val="tx1"/>
                </a:solidFill>
                <a:latin typeface="+mn-lt"/>
                <a:ea typeface="ＭＳ Ｐゴシック" charset="-128"/>
                <a:cs typeface="+mn-cs"/>
              </a:defRPr>
            </a:lvl3pPr>
            <a:lvl4pPr marL="1158875" indent="-241300" algn="l" rtl="0" eaLnBrk="1" fontAlgn="base" hangingPunct="1">
              <a:lnSpc>
                <a:spcPct val="120000"/>
              </a:lnSpc>
              <a:spcBef>
                <a:spcPts val="388"/>
              </a:spcBef>
              <a:spcAft>
                <a:spcPct val="0"/>
              </a:spcAft>
              <a:buClr>
                <a:srgbClr val="3667C4"/>
              </a:buClr>
              <a:buSzPct val="80000"/>
              <a:buFont typeface="Wingdings 2" charset="2"/>
              <a:buChar char=""/>
              <a:defRPr sz="2600" kern="1200">
                <a:solidFill>
                  <a:schemeClr val="tx1"/>
                </a:solidFill>
                <a:latin typeface="+mn-lt"/>
                <a:ea typeface="ＭＳ Ｐゴシック" charset="-128"/>
                <a:cs typeface="+mn-cs"/>
              </a:defRPr>
            </a:lvl4pPr>
            <a:lvl5pPr marL="1449388" indent="-241300" algn="l" rtl="0" eaLnBrk="1" fontAlgn="base" hangingPunct="1">
              <a:lnSpc>
                <a:spcPct val="120000"/>
              </a:lnSpc>
              <a:spcBef>
                <a:spcPts val="388"/>
              </a:spcBef>
              <a:spcAft>
                <a:spcPct val="0"/>
              </a:spcAft>
              <a:buClr>
                <a:srgbClr val="3667C4"/>
              </a:buClr>
              <a:buChar char="o"/>
              <a:defRPr sz="2600" kern="1200">
                <a:solidFill>
                  <a:schemeClr val="tx1"/>
                </a:solidFill>
                <a:latin typeface="+mn-lt"/>
                <a:ea typeface="ＭＳ Ｐゴシック" charset="-128"/>
                <a:cs typeface="+mn-cs"/>
              </a:defRPr>
            </a:lvl5pPr>
            <a:lvl6pPr marL="1739902" indent="-241653" algn="l" rtl="0" eaLnBrk="1" latinLnBrk="0" hangingPunct="1">
              <a:spcBef>
                <a:spcPts val="391"/>
              </a:spcBef>
              <a:buClr>
                <a:schemeClr val="accent3"/>
              </a:buClr>
              <a:buChar char="•"/>
              <a:defRPr kumimoji="0" sz="19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29886" indent="-241653" algn="l" rtl="0" eaLnBrk="1" latinLnBrk="0" hangingPunct="1">
              <a:spcBef>
                <a:spcPts val="391"/>
              </a:spcBef>
              <a:buClr>
                <a:schemeClr val="accent2"/>
              </a:buClr>
              <a:buChar char="•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319869" indent="-241653" algn="l" rtl="0" eaLnBrk="1" latinLnBrk="0" hangingPunct="1">
              <a:spcBef>
                <a:spcPts val="391"/>
              </a:spcBef>
              <a:buClr>
                <a:schemeClr val="accent1">
                  <a:tint val="60000"/>
                </a:schemeClr>
              </a:buClr>
              <a:buChar char="•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609853" indent="-241653" algn="l" rtl="0" eaLnBrk="1" latinLnBrk="0" hangingPunct="1">
              <a:spcBef>
                <a:spcPts val="391"/>
              </a:spcBef>
              <a:buClr>
                <a:schemeClr val="accent2">
                  <a:tint val="60000"/>
                </a:schemeClr>
              </a:buClr>
              <a:buChar char="•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900"/>
              </a:spcBef>
              <a:buSzPct val="100000"/>
              <a:buFont typeface="Wingdings 2" charset="2"/>
              <a:buNone/>
            </a:pPr>
            <a:r>
              <a:rPr lang="en-US" sz="2600" b="1" dirty="0" smtClean="0"/>
              <a:t>What’s missing?</a:t>
            </a:r>
          </a:p>
        </p:txBody>
      </p:sp>
    </p:spTree>
    <p:extLst>
      <p:ext uri="{BB962C8B-B14F-4D97-AF65-F5344CB8AC3E}">
        <p14:creationId xmlns:p14="http://schemas.microsoft.com/office/powerpoint/2010/main" val="3245826953"/>
      </p:ext>
    </p:extLst>
  </p:cSld>
  <p:clrMapOvr>
    <a:masterClrMapping/>
  </p:clrMapOvr>
  <p:transition xmlns:p14="http://schemas.microsoft.com/office/powerpoint/2010/main" spd="slow">
    <p:randomBar dir="vert"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"/>
          </p:nvPr>
        </p:nvSpPr>
        <p:spPr>
          <a:xfrm>
            <a:off x="621030" y="2209800"/>
            <a:ext cx="8827770" cy="487680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900"/>
              </a:spcBef>
              <a:buSzPct val="100000"/>
              <a:buNone/>
            </a:pPr>
            <a:r>
              <a:rPr lang="en-US" sz="2600" b="1" dirty="0" smtClean="0"/>
              <a:t>What’s missing?</a:t>
            </a:r>
          </a:p>
          <a:p>
            <a:pPr marL="512064" indent="-514350">
              <a:lnSpc>
                <a:spcPct val="100000"/>
              </a:lnSpc>
              <a:spcBef>
                <a:spcPts val="900"/>
              </a:spcBef>
              <a:buSzPct val="100000"/>
              <a:buFont typeface="Wingdings" charset="2"/>
              <a:buChar char="q"/>
            </a:pPr>
            <a:r>
              <a:rPr lang="en-US" sz="2600" dirty="0" smtClean="0"/>
              <a:t>What are the goals of the communications?</a:t>
            </a:r>
            <a:endParaRPr lang="en-US" sz="2600" dirty="0"/>
          </a:p>
          <a:p>
            <a:pPr marL="512064" indent="-514350">
              <a:lnSpc>
                <a:spcPct val="100000"/>
              </a:lnSpc>
              <a:spcBef>
                <a:spcPts val="900"/>
              </a:spcBef>
              <a:buSzPct val="100000"/>
              <a:buFont typeface="Wingdings" charset="2"/>
              <a:buChar char="q"/>
            </a:pPr>
            <a:r>
              <a:rPr lang="en-US" sz="2600" dirty="0" smtClean="0"/>
              <a:t>What are the audiences</a:t>
            </a:r>
          </a:p>
          <a:p>
            <a:pPr marL="512064" indent="-514350">
              <a:lnSpc>
                <a:spcPct val="100000"/>
              </a:lnSpc>
              <a:spcBef>
                <a:spcPts val="900"/>
              </a:spcBef>
              <a:buSzPct val="100000"/>
              <a:buFont typeface="Wingdings" charset="2"/>
              <a:buChar char="q"/>
            </a:pPr>
            <a:r>
              <a:rPr lang="en-US" sz="2600" dirty="0" smtClean="0"/>
              <a:t>What are the desired outcomes</a:t>
            </a:r>
            <a:endParaRPr lang="en-US" sz="2600" dirty="0"/>
          </a:p>
          <a:p>
            <a:pPr marL="512064" indent="-514350">
              <a:lnSpc>
                <a:spcPct val="100000"/>
              </a:lnSpc>
              <a:spcBef>
                <a:spcPts val="900"/>
              </a:spcBef>
              <a:buSzPct val="100000"/>
              <a:buFont typeface="Wingdings" charset="2"/>
              <a:buChar char="q"/>
            </a:pPr>
            <a:r>
              <a:rPr lang="en-US" sz="2600" dirty="0" smtClean="0"/>
              <a:t>What tactics align with goals, audiences and desired outcomes</a:t>
            </a:r>
          </a:p>
          <a:p>
            <a:pPr marL="512064" indent="-514350">
              <a:lnSpc>
                <a:spcPct val="100000"/>
              </a:lnSpc>
              <a:spcBef>
                <a:spcPts val="900"/>
              </a:spcBef>
              <a:buSzPct val="100000"/>
              <a:buFont typeface="Wingdings" charset="2"/>
              <a:buChar char="q"/>
            </a:pPr>
            <a:r>
              <a:rPr lang="en-US" sz="2600" dirty="0" smtClean="0"/>
              <a:t>What resources will be deployed to get there?</a:t>
            </a:r>
          </a:p>
          <a:p>
            <a:pPr marL="512064" indent="-514350">
              <a:lnSpc>
                <a:spcPct val="100000"/>
              </a:lnSpc>
              <a:spcBef>
                <a:spcPts val="900"/>
              </a:spcBef>
              <a:buSzPct val="100000"/>
              <a:buFont typeface="Wingdings" charset="2"/>
              <a:buChar char="q"/>
            </a:pPr>
            <a:endParaRPr lang="en-US" sz="2600" dirty="0" smtClean="0"/>
          </a:p>
          <a:p>
            <a:pPr marL="512064" indent="-514350">
              <a:lnSpc>
                <a:spcPct val="100000"/>
              </a:lnSpc>
              <a:spcBef>
                <a:spcPts val="900"/>
              </a:spcBef>
              <a:buSzPct val="100000"/>
              <a:buFont typeface="Wingdings" charset="2"/>
              <a:buChar char="q"/>
            </a:pPr>
            <a:endParaRPr lang="en-US" sz="26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09600" y="685800"/>
            <a:ext cx="8915400" cy="1066800"/>
          </a:xfrm>
        </p:spPr>
        <p:txBody>
          <a:bodyPr>
            <a:normAutofit/>
          </a:bodyPr>
          <a:lstStyle/>
          <a:p>
            <a:r>
              <a:rPr lang="en-US" dirty="0" smtClean="0"/>
              <a:t>Advising on Communications Planning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2446631"/>
      </p:ext>
    </p:extLst>
  </p:cSld>
  <p:clrMapOvr>
    <a:masterClrMapping/>
  </p:clrMapOvr>
  <p:transition xmlns:p14="http://schemas.microsoft.com/office/powerpoint/2010/main" spd="slow">
    <p:randomBar dir="vert"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"/>
          </p:nvPr>
        </p:nvSpPr>
        <p:spPr>
          <a:xfrm>
            <a:off x="621030" y="2209800"/>
            <a:ext cx="8827770" cy="487680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900"/>
              </a:spcBef>
              <a:buSzPct val="100000"/>
              <a:buNone/>
            </a:pPr>
            <a:r>
              <a:rPr lang="en-US" sz="2600" b="1" dirty="0" smtClean="0"/>
              <a:t>OUC’s advice to Department X</a:t>
            </a:r>
          </a:p>
          <a:p>
            <a:pPr marL="512064" indent="-514350">
              <a:lnSpc>
                <a:spcPct val="100000"/>
              </a:lnSpc>
              <a:spcBef>
                <a:spcPts val="900"/>
              </a:spcBef>
              <a:buSzPct val="100000"/>
              <a:buFont typeface="Wingdings" charset="2"/>
              <a:buChar char="q"/>
            </a:pPr>
            <a:r>
              <a:rPr lang="en-US" sz="2600" dirty="0" smtClean="0"/>
              <a:t>Consider the initial document an internal work plan for building an effective communications operation</a:t>
            </a:r>
            <a:endParaRPr lang="en-US" sz="2600" dirty="0"/>
          </a:p>
          <a:p>
            <a:pPr marL="512064" indent="-514350">
              <a:lnSpc>
                <a:spcPct val="100000"/>
              </a:lnSpc>
              <a:spcBef>
                <a:spcPts val="900"/>
              </a:spcBef>
              <a:buSzPct val="100000"/>
              <a:buFont typeface="Wingdings" charset="2"/>
              <a:buChar char="q"/>
            </a:pPr>
            <a:r>
              <a:rPr lang="en-US" sz="2600" dirty="0" smtClean="0"/>
              <a:t>Share it with the head of the department rather than the entire department</a:t>
            </a:r>
            <a:endParaRPr lang="en-US" sz="2600" dirty="0"/>
          </a:p>
          <a:p>
            <a:pPr marL="512064" indent="-514350">
              <a:lnSpc>
                <a:spcPct val="100000"/>
              </a:lnSpc>
              <a:spcBef>
                <a:spcPts val="900"/>
              </a:spcBef>
              <a:buSzPct val="100000"/>
              <a:buFont typeface="Wingdings" charset="2"/>
              <a:buChar char="q"/>
            </a:pPr>
            <a:r>
              <a:rPr lang="en-US" sz="2600" dirty="0" smtClean="0"/>
              <a:t>Develop a communications plan that supports the strategic goals of the units</a:t>
            </a:r>
          </a:p>
          <a:p>
            <a:pPr marL="1060704" indent="-514350">
              <a:lnSpc>
                <a:spcPct val="100000"/>
              </a:lnSpc>
              <a:spcBef>
                <a:spcPts val="900"/>
              </a:spcBef>
              <a:buSzPct val="100000"/>
              <a:buFont typeface="Wingdings" charset="2"/>
              <a:buChar char="Ø"/>
            </a:pPr>
            <a:r>
              <a:rPr lang="en-US" sz="2600" dirty="0" smtClean="0"/>
              <a:t>Strategies</a:t>
            </a:r>
          </a:p>
          <a:p>
            <a:pPr marL="1060704" indent="-514350">
              <a:lnSpc>
                <a:spcPct val="100000"/>
              </a:lnSpc>
              <a:spcBef>
                <a:spcPts val="900"/>
              </a:spcBef>
              <a:buSzPct val="100000"/>
              <a:buFont typeface="Wingdings" charset="2"/>
              <a:buChar char="Ø"/>
            </a:pPr>
            <a:r>
              <a:rPr lang="en-US" sz="2600" dirty="0" smtClean="0"/>
              <a:t>Messaging</a:t>
            </a:r>
          </a:p>
          <a:p>
            <a:pPr marL="1060704" indent="-514350">
              <a:lnSpc>
                <a:spcPct val="100000"/>
              </a:lnSpc>
              <a:spcBef>
                <a:spcPts val="900"/>
              </a:spcBef>
              <a:buSzPct val="100000"/>
              <a:buFont typeface="Wingdings" charset="2"/>
              <a:buChar char="Ø"/>
            </a:pPr>
            <a:r>
              <a:rPr lang="en-US" sz="2600" dirty="0" smtClean="0"/>
              <a:t>Tactics</a:t>
            </a:r>
          </a:p>
          <a:p>
            <a:pPr marL="512064" indent="-514350">
              <a:lnSpc>
                <a:spcPct val="100000"/>
              </a:lnSpc>
              <a:spcBef>
                <a:spcPts val="900"/>
              </a:spcBef>
              <a:buSzPct val="100000"/>
              <a:buFont typeface="Wingdings" charset="2"/>
              <a:buChar char="q"/>
            </a:pPr>
            <a:endParaRPr lang="en-US" sz="2600" dirty="0" smtClean="0"/>
          </a:p>
          <a:p>
            <a:pPr marL="512064" indent="-514350">
              <a:lnSpc>
                <a:spcPct val="100000"/>
              </a:lnSpc>
              <a:spcBef>
                <a:spcPts val="900"/>
              </a:spcBef>
              <a:buSzPct val="100000"/>
              <a:buFont typeface="Wingdings" charset="2"/>
              <a:buChar char="q"/>
            </a:pPr>
            <a:endParaRPr lang="en-US" sz="26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09600" y="685800"/>
            <a:ext cx="8915400" cy="1066800"/>
          </a:xfrm>
        </p:spPr>
        <p:txBody>
          <a:bodyPr>
            <a:normAutofit/>
          </a:bodyPr>
          <a:lstStyle/>
          <a:p>
            <a:r>
              <a:rPr lang="en-US" dirty="0" smtClean="0"/>
              <a:t>Advising on Communications Planning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0891462"/>
      </p:ext>
    </p:extLst>
  </p:cSld>
  <p:clrMapOvr>
    <a:masterClrMapping/>
  </p:clrMapOvr>
  <p:transition xmlns:p14="http://schemas.microsoft.com/office/powerpoint/2010/main" spd="slow">
    <p:randomBar dir="vert"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7400"/>
            <a:ext cx="8642350" cy="2209800"/>
          </a:xfrm>
        </p:spPr>
        <p:txBody>
          <a:bodyPr>
            <a:noAutofit/>
          </a:bodyPr>
          <a:lstStyle/>
          <a:p>
            <a:r>
              <a:rPr lang="en-US" sz="5400" dirty="0" smtClean="0"/>
              <a:t>Questions?</a:t>
            </a:r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29077795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7400"/>
            <a:ext cx="8642350" cy="2209800"/>
          </a:xfrm>
        </p:spPr>
        <p:txBody>
          <a:bodyPr>
            <a:noAutofit/>
          </a:bodyPr>
          <a:lstStyle/>
          <a:p>
            <a:r>
              <a:rPr lang="en-US" sz="5400" dirty="0" smtClean="0"/>
              <a:t/>
            </a:r>
            <a:br>
              <a:rPr lang="en-US" sz="5400" dirty="0" smtClean="0"/>
            </a:br>
            <a:r>
              <a:rPr lang="en-US" sz="5400" dirty="0" smtClean="0"/>
              <a:t>Thank you.</a:t>
            </a:r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3908754619"/>
      </p:ext>
    </p:extLst>
  </p:cSld>
  <p:clrMapOvr>
    <a:masterClrMapping/>
  </p:clrMapOvr>
  <p:transition xmlns:p14="http://schemas.microsoft.com/office/powerpoint/2010/main" spd="slow">
    <p:randomBar dir="vert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657600" y="6705600"/>
            <a:ext cx="2209800" cy="369332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687378903"/>
      </p:ext>
    </p:extLst>
  </p:cSld>
  <p:clrMapOvr>
    <a:masterClrMapping/>
  </p:clrMapOvr>
  <p:transition xmlns:p14="http://schemas.microsoft.com/office/powerpoint/2010/main" spd="slow">
    <p:randomBar dir="vert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67000"/>
            <a:ext cx="8642350" cy="1219200"/>
          </a:xfrm>
        </p:spPr>
        <p:txBody>
          <a:bodyPr>
            <a:normAutofit/>
          </a:bodyPr>
          <a:lstStyle/>
          <a:p>
            <a:r>
              <a:rPr lang="en-US" sz="5400" dirty="0" smtClean="0"/>
              <a:t>Case Study 1</a:t>
            </a:r>
            <a:endParaRPr lang="en-US" sz="5400" dirty="0"/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533400" y="4114800"/>
            <a:ext cx="8642350" cy="2133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3600" kern="1200" cap="none">
                <a:solidFill>
                  <a:srgbClr val="000000"/>
                </a:solidFill>
                <a:latin typeface="+mj-lt"/>
                <a:ea typeface="ＭＳ Ｐゴシック" charset="-128"/>
                <a:cs typeface="ＭＳ Ｐゴシック" charset="-128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Franklin Gothic Book" pitchFamily="34" charset="0"/>
                <a:ea typeface="ＭＳ Ｐゴシック" charset="-128"/>
                <a:cs typeface="ＭＳ Ｐゴシック" charset="-128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Franklin Gothic Book" pitchFamily="34" charset="0"/>
                <a:ea typeface="ＭＳ Ｐゴシック" charset="-128"/>
                <a:cs typeface="ＭＳ Ｐゴシック" charset="-128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Franklin Gothic Book" pitchFamily="34" charset="0"/>
                <a:ea typeface="ＭＳ Ｐゴシック" charset="-128"/>
                <a:cs typeface="ＭＳ Ｐゴシック" charset="-128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Franklin Gothic Book" pitchFamily="34" charset="0"/>
                <a:ea typeface="ＭＳ Ｐゴシック" charset="-128"/>
                <a:cs typeface="ＭＳ Ｐゴシック" charset="-128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Franklin Gothic Book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Franklin Gothic Book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Franklin Gothic Book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r>
              <a:rPr lang="en-US" sz="5400" dirty="0" smtClean="0"/>
              <a:t>Elevating Brown Research</a:t>
            </a:r>
          </a:p>
          <a:p>
            <a:r>
              <a:rPr lang="en-US" sz="4400" dirty="0" smtClean="0"/>
              <a:t>(OVPR-OUC Partnership)</a:t>
            </a:r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3598429648"/>
      </p:ext>
    </p:extLst>
  </p:cSld>
  <p:clrMapOvr>
    <a:masterClrMapping/>
  </p:clrMapOvr>
  <p:transition xmlns:p14="http://schemas.microsoft.com/office/powerpoint/2010/main" spd="slow">
    <p:randomBar dir="vert"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"/>
          </p:nvPr>
        </p:nvSpPr>
        <p:spPr>
          <a:xfrm>
            <a:off x="621030" y="2209800"/>
            <a:ext cx="8827770" cy="4876800"/>
          </a:xfrm>
        </p:spPr>
        <p:txBody>
          <a:bodyPr>
            <a:normAutofit/>
          </a:bodyPr>
          <a:lstStyle/>
          <a:p>
            <a:pPr marL="512064" indent="-514350">
              <a:lnSpc>
                <a:spcPct val="100000"/>
              </a:lnSpc>
              <a:spcBef>
                <a:spcPts val="900"/>
              </a:spcBef>
              <a:buSzPct val="100000"/>
              <a:buFont typeface="Wingdings" charset="2"/>
              <a:buChar char="q"/>
            </a:pPr>
            <a:r>
              <a:rPr lang="en-US" sz="2600" dirty="0" smtClean="0"/>
              <a:t>Request: Help to launch a new research magazine</a:t>
            </a:r>
          </a:p>
          <a:p>
            <a:pPr marL="1060704" indent="-514350">
              <a:lnSpc>
                <a:spcPct val="100000"/>
              </a:lnSpc>
              <a:spcBef>
                <a:spcPts val="900"/>
              </a:spcBef>
              <a:buSzPct val="100000"/>
              <a:buFont typeface="Wingdings" charset="2"/>
              <a:buChar char="Ø"/>
            </a:pPr>
            <a:r>
              <a:rPr lang="en-US" sz="2600" i="1" dirty="0" smtClean="0"/>
              <a:t>We interviewed 60 people across campus (in-depth discovery)</a:t>
            </a:r>
          </a:p>
          <a:p>
            <a:pPr marL="1060704" indent="-514350">
              <a:lnSpc>
                <a:spcPct val="100000"/>
              </a:lnSpc>
              <a:spcBef>
                <a:spcPts val="900"/>
              </a:spcBef>
              <a:buSzPct val="100000"/>
              <a:buFont typeface="Wingdings" charset="2"/>
              <a:buChar char="Ø"/>
            </a:pPr>
            <a:r>
              <a:rPr lang="en-US" sz="2600" i="1" dirty="0" smtClean="0"/>
              <a:t>We have a designer</a:t>
            </a:r>
          </a:p>
          <a:p>
            <a:pPr marL="1060704" indent="-514350">
              <a:lnSpc>
                <a:spcPct val="100000"/>
              </a:lnSpc>
              <a:spcBef>
                <a:spcPts val="900"/>
              </a:spcBef>
              <a:buSzPct val="100000"/>
              <a:buFont typeface="Wingdings" charset="2"/>
              <a:buChar char="Ø"/>
            </a:pPr>
            <a:r>
              <a:rPr lang="en-US" sz="2600" i="1" dirty="0" smtClean="0"/>
              <a:t>We have a table of contents (arranged by type of content rather than types of stories)</a:t>
            </a:r>
          </a:p>
          <a:p>
            <a:pPr marL="1060704" indent="-514350">
              <a:lnSpc>
                <a:spcPct val="100000"/>
              </a:lnSpc>
              <a:spcBef>
                <a:spcPts val="900"/>
              </a:spcBef>
              <a:buSzPct val="100000"/>
              <a:buFont typeface="Wingdings" charset="2"/>
              <a:buChar char="Ø"/>
            </a:pPr>
            <a:r>
              <a:rPr lang="en-US" sz="2600" i="1" dirty="0" smtClean="0"/>
              <a:t>We’re getting printing quotes</a:t>
            </a:r>
          </a:p>
          <a:p>
            <a:pPr marL="1060704" indent="-514350">
              <a:lnSpc>
                <a:spcPct val="100000"/>
              </a:lnSpc>
              <a:spcBef>
                <a:spcPts val="900"/>
              </a:spcBef>
              <a:buSzPct val="100000"/>
              <a:buFont typeface="Wingdings" charset="2"/>
              <a:buChar char="Ø"/>
            </a:pPr>
            <a:r>
              <a:rPr lang="en-US" sz="2600" i="1" dirty="0" smtClean="0"/>
              <a:t>We’re working on the right name</a:t>
            </a:r>
          </a:p>
          <a:p>
            <a:pPr marL="512064" indent="-514350">
              <a:lnSpc>
                <a:spcPct val="100000"/>
              </a:lnSpc>
              <a:spcBef>
                <a:spcPts val="900"/>
              </a:spcBef>
              <a:buSzPct val="100000"/>
              <a:buFont typeface="Wingdings" charset="2"/>
              <a:buChar char="q"/>
            </a:pPr>
            <a:endParaRPr lang="en-US" sz="26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09600" y="685800"/>
            <a:ext cx="8915400" cy="1066800"/>
          </a:xfrm>
        </p:spPr>
        <p:txBody>
          <a:bodyPr>
            <a:normAutofit/>
          </a:bodyPr>
          <a:lstStyle/>
          <a:p>
            <a:r>
              <a:rPr lang="en-US" dirty="0" smtClean="0"/>
              <a:t>Elevating Brown Research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4296771"/>
      </p:ext>
    </p:extLst>
  </p:cSld>
  <p:clrMapOvr>
    <a:masterClrMapping/>
  </p:clrMapOvr>
  <p:transition xmlns:p14="http://schemas.microsoft.com/office/powerpoint/2010/main" spd="slow">
    <p:randomBar dir="vert"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"/>
          </p:nvPr>
        </p:nvSpPr>
        <p:spPr>
          <a:xfrm>
            <a:off x="621030" y="2209800"/>
            <a:ext cx="8903970" cy="2819400"/>
          </a:xfrm>
        </p:spPr>
        <p:txBody>
          <a:bodyPr>
            <a:normAutofit lnSpcReduction="10000"/>
          </a:bodyPr>
          <a:lstStyle/>
          <a:p>
            <a:pPr marL="512064" indent="-514350">
              <a:lnSpc>
                <a:spcPct val="100000"/>
              </a:lnSpc>
              <a:spcBef>
                <a:spcPts val="900"/>
              </a:spcBef>
              <a:buSzPct val="100000"/>
              <a:buFont typeface="Wingdings" charset="2"/>
              <a:buChar char="q"/>
            </a:pPr>
            <a:r>
              <a:rPr lang="en-US" sz="2600" dirty="0" smtClean="0"/>
              <a:t>Initial stated goal: Help to launch a new research magazine</a:t>
            </a:r>
          </a:p>
          <a:p>
            <a:pPr marL="1060704" indent="-514350">
              <a:lnSpc>
                <a:spcPct val="100000"/>
              </a:lnSpc>
              <a:spcBef>
                <a:spcPts val="900"/>
              </a:spcBef>
              <a:buSzPct val="100000"/>
              <a:buFont typeface="Wingdings" charset="2"/>
              <a:buChar char="Ø"/>
            </a:pPr>
            <a:r>
              <a:rPr lang="en-US" sz="2600" dirty="0" smtClean="0"/>
              <a:t>Everyone wants the same thing: “Visibility”</a:t>
            </a:r>
          </a:p>
          <a:p>
            <a:pPr marL="1060704" indent="-514350">
              <a:lnSpc>
                <a:spcPct val="100000"/>
              </a:lnSpc>
              <a:spcBef>
                <a:spcPts val="900"/>
              </a:spcBef>
              <a:buSzPct val="100000"/>
              <a:buFont typeface="Wingdings" charset="2"/>
              <a:buChar char="Ø"/>
            </a:pPr>
            <a:r>
              <a:rPr lang="en-US" sz="2600" dirty="0" smtClean="0"/>
              <a:t>“Show the work of Brown research as a mosaic”</a:t>
            </a:r>
          </a:p>
          <a:p>
            <a:pPr marL="1060704" indent="-514350">
              <a:lnSpc>
                <a:spcPct val="100000"/>
              </a:lnSpc>
              <a:spcBef>
                <a:spcPts val="900"/>
              </a:spcBef>
              <a:buSzPct val="100000"/>
              <a:buFont typeface="Wingdings" charset="2"/>
              <a:buChar char="Ø"/>
            </a:pPr>
            <a:r>
              <a:rPr lang="en-US" sz="2600" dirty="0" smtClean="0"/>
              <a:t>Include a list of all the books published in a year.</a:t>
            </a:r>
          </a:p>
          <a:p>
            <a:pPr marL="1060704" indent="-514350">
              <a:lnSpc>
                <a:spcPct val="100000"/>
              </a:lnSpc>
              <a:spcBef>
                <a:spcPts val="900"/>
              </a:spcBef>
              <a:buSzPct val="100000"/>
              <a:buFont typeface="Wingdings" charset="2"/>
              <a:buChar char="Ø"/>
            </a:pPr>
            <a:r>
              <a:rPr lang="en-US" sz="2600" dirty="0" smtClean="0"/>
              <a:t>Make sure it feels like a true magazine</a:t>
            </a:r>
          </a:p>
          <a:p>
            <a:pPr marL="512064" indent="-514350">
              <a:lnSpc>
                <a:spcPct val="100000"/>
              </a:lnSpc>
              <a:spcBef>
                <a:spcPts val="900"/>
              </a:spcBef>
              <a:buSzPct val="100000"/>
              <a:buFont typeface="Wingdings" charset="2"/>
              <a:buChar char="q"/>
            </a:pPr>
            <a:endParaRPr lang="en-US" sz="26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09600" y="685800"/>
            <a:ext cx="8915400" cy="1066800"/>
          </a:xfrm>
        </p:spPr>
        <p:txBody>
          <a:bodyPr>
            <a:normAutofit/>
          </a:bodyPr>
          <a:lstStyle/>
          <a:p>
            <a:r>
              <a:rPr lang="en-US" dirty="0" smtClean="0"/>
              <a:t>Elevating Brown Research</a:t>
            </a:r>
            <a:endParaRPr lang="en-US" dirty="0"/>
          </a:p>
        </p:txBody>
      </p:sp>
      <p:sp>
        <p:nvSpPr>
          <p:cNvPr id="4" name="Content Placeholder 1"/>
          <p:cNvSpPr txBox="1">
            <a:spLocks/>
          </p:cNvSpPr>
          <p:nvPr/>
        </p:nvSpPr>
        <p:spPr>
          <a:xfrm>
            <a:off x="381000" y="4800600"/>
            <a:ext cx="8903970" cy="2362200"/>
          </a:xfrm>
          <a:prstGeom prst="rect">
            <a:avLst/>
          </a:prstGeom>
        </p:spPr>
        <p:txBody>
          <a:bodyPr>
            <a:normAutofit/>
          </a:bodyPr>
          <a:lstStyle>
            <a:lvl1pPr marL="288925" indent="-288925" algn="l" rtl="0" eaLnBrk="1" fontAlgn="base" hangingPunct="1">
              <a:lnSpc>
                <a:spcPct val="120000"/>
              </a:lnSpc>
              <a:spcBef>
                <a:spcPts val="613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charset="2"/>
              <a:buChar char=""/>
              <a:defRPr sz="3200" kern="1200">
                <a:solidFill>
                  <a:schemeClr val="tx1"/>
                </a:solidFill>
                <a:latin typeface="+mn-lt"/>
                <a:ea typeface="ＭＳ Ｐゴシック" charset="-128"/>
                <a:cs typeface="ＭＳ Ｐゴシック" charset="-128"/>
              </a:defRPr>
            </a:lvl1pPr>
            <a:lvl2pPr marL="579438" indent="-241300" algn="l" rtl="0" eaLnBrk="1" fontAlgn="base" hangingPunct="1">
              <a:lnSpc>
                <a:spcPct val="120000"/>
              </a:lnSpc>
              <a:spcBef>
                <a:spcPts val="388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Wingdings 2" charset="2"/>
              <a:buChar char=""/>
              <a:defRPr sz="2600" kern="1200">
                <a:solidFill>
                  <a:schemeClr val="tx1"/>
                </a:solidFill>
                <a:latin typeface="+mn-lt"/>
                <a:ea typeface="ＭＳ Ｐゴシック" charset="-128"/>
                <a:cs typeface="+mn-cs"/>
              </a:defRPr>
            </a:lvl2pPr>
            <a:lvl3pPr marL="869950" indent="-241300" algn="l" rtl="0" eaLnBrk="1" fontAlgn="base" hangingPunct="1">
              <a:lnSpc>
                <a:spcPct val="120000"/>
              </a:lnSpc>
              <a:spcBef>
                <a:spcPts val="388"/>
              </a:spcBef>
              <a:spcAft>
                <a:spcPct val="0"/>
              </a:spcAft>
              <a:buClr>
                <a:srgbClr val="D6ACAB"/>
              </a:buClr>
              <a:buSzPct val="85000"/>
              <a:buFont typeface="Wingdings 2" charset="2"/>
              <a:buChar char=""/>
              <a:defRPr sz="2600" kern="1200">
                <a:solidFill>
                  <a:schemeClr val="tx1"/>
                </a:solidFill>
                <a:latin typeface="+mn-lt"/>
                <a:ea typeface="ＭＳ Ｐゴシック" charset="-128"/>
                <a:cs typeface="+mn-cs"/>
              </a:defRPr>
            </a:lvl3pPr>
            <a:lvl4pPr marL="1158875" indent="-241300" algn="l" rtl="0" eaLnBrk="1" fontAlgn="base" hangingPunct="1">
              <a:lnSpc>
                <a:spcPct val="120000"/>
              </a:lnSpc>
              <a:spcBef>
                <a:spcPts val="388"/>
              </a:spcBef>
              <a:spcAft>
                <a:spcPct val="0"/>
              </a:spcAft>
              <a:buClr>
                <a:srgbClr val="3667C4"/>
              </a:buClr>
              <a:buSzPct val="80000"/>
              <a:buFont typeface="Wingdings 2" charset="2"/>
              <a:buChar char=""/>
              <a:defRPr sz="2600" kern="1200">
                <a:solidFill>
                  <a:schemeClr val="tx1"/>
                </a:solidFill>
                <a:latin typeface="+mn-lt"/>
                <a:ea typeface="ＭＳ Ｐゴシック" charset="-128"/>
                <a:cs typeface="+mn-cs"/>
              </a:defRPr>
            </a:lvl4pPr>
            <a:lvl5pPr marL="1449388" indent="-241300" algn="l" rtl="0" eaLnBrk="1" fontAlgn="base" hangingPunct="1">
              <a:lnSpc>
                <a:spcPct val="120000"/>
              </a:lnSpc>
              <a:spcBef>
                <a:spcPts val="388"/>
              </a:spcBef>
              <a:spcAft>
                <a:spcPct val="0"/>
              </a:spcAft>
              <a:buClr>
                <a:srgbClr val="3667C4"/>
              </a:buClr>
              <a:buChar char="o"/>
              <a:defRPr sz="2600" kern="1200">
                <a:solidFill>
                  <a:schemeClr val="tx1"/>
                </a:solidFill>
                <a:latin typeface="+mn-lt"/>
                <a:ea typeface="ＭＳ Ｐゴシック" charset="-128"/>
                <a:cs typeface="+mn-cs"/>
              </a:defRPr>
            </a:lvl5pPr>
            <a:lvl6pPr marL="1739902" indent="-241653" algn="l" rtl="0" eaLnBrk="1" latinLnBrk="0" hangingPunct="1">
              <a:spcBef>
                <a:spcPts val="391"/>
              </a:spcBef>
              <a:buClr>
                <a:schemeClr val="accent3"/>
              </a:buClr>
              <a:buChar char="•"/>
              <a:defRPr kumimoji="0" sz="19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29886" indent="-241653" algn="l" rtl="0" eaLnBrk="1" latinLnBrk="0" hangingPunct="1">
              <a:spcBef>
                <a:spcPts val="391"/>
              </a:spcBef>
              <a:buClr>
                <a:schemeClr val="accent2"/>
              </a:buClr>
              <a:buChar char="•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319869" indent="-241653" algn="l" rtl="0" eaLnBrk="1" latinLnBrk="0" hangingPunct="1">
              <a:spcBef>
                <a:spcPts val="391"/>
              </a:spcBef>
              <a:buClr>
                <a:schemeClr val="accent1">
                  <a:tint val="60000"/>
                </a:schemeClr>
              </a:buClr>
              <a:buChar char="•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609853" indent="-241653" algn="l" rtl="0" eaLnBrk="1" latinLnBrk="0" hangingPunct="1">
              <a:spcBef>
                <a:spcPts val="391"/>
              </a:spcBef>
              <a:buClr>
                <a:schemeClr val="accent2">
                  <a:tint val="60000"/>
                </a:schemeClr>
              </a:buClr>
              <a:buChar char="•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900"/>
              </a:spcBef>
              <a:buSzPct val="100000"/>
              <a:buNone/>
            </a:pPr>
            <a:r>
              <a:rPr lang="en-US" sz="3100" b="1" dirty="0" smtClean="0"/>
              <a:t>Initial Mission</a:t>
            </a:r>
            <a:r>
              <a:rPr lang="en-US" sz="3100" b="1" dirty="0"/>
              <a:t>: </a:t>
            </a:r>
            <a:endParaRPr lang="en-US" sz="3100" b="1" dirty="0" smtClean="0"/>
          </a:p>
          <a:p>
            <a:pPr marL="0" indent="0">
              <a:spcBef>
                <a:spcPts val="900"/>
              </a:spcBef>
              <a:buSzPct val="100000"/>
              <a:buNone/>
            </a:pPr>
            <a:r>
              <a:rPr lang="en-US" sz="2800" i="1" dirty="0" smtClean="0"/>
              <a:t>Express </a:t>
            </a:r>
            <a:r>
              <a:rPr lang="en-US" sz="2800" i="1" dirty="0"/>
              <a:t>the dramatic </a:t>
            </a:r>
            <a:r>
              <a:rPr lang="en-US" sz="2800" i="1" dirty="0" smtClean="0"/>
              <a:t>accomplishments </a:t>
            </a:r>
            <a:r>
              <a:rPr lang="en-US" sz="2800" i="1" dirty="0"/>
              <a:t>and the range an aspirations of all the </a:t>
            </a:r>
            <a:r>
              <a:rPr lang="en-US" sz="2800" i="1" dirty="0" smtClean="0"/>
              <a:t>research being done </a:t>
            </a:r>
            <a:br>
              <a:rPr lang="en-US" sz="2800" i="1" dirty="0" smtClean="0"/>
            </a:br>
            <a:r>
              <a:rPr lang="en-US" sz="2800" i="1" dirty="0" smtClean="0"/>
              <a:t>at </a:t>
            </a:r>
            <a:r>
              <a:rPr lang="en-US" sz="2800" i="1" dirty="0"/>
              <a:t>Brown, regardless of school or discipline.</a:t>
            </a:r>
          </a:p>
        </p:txBody>
      </p:sp>
    </p:spTree>
    <p:extLst>
      <p:ext uri="{BB962C8B-B14F-4D97-AF65-F5344CB8AC3E}">
        <p14:creationId xmlns:p14="http://schemas.microsoft.com/office/powerpoint/2010/main" val="1750063838"/>
      </p:ext>
    </p:extLst>
  </p:cSld>
  <p:clrMapOvr>
    <a:masterClrMapping/>
  </p:clrMapOvr>
  <p:transition xmlns:p14="http://schemas.microsoft.com/office/powerpoint/2010/main" spd="slow">
    <p:randomBar dir="vert"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"/>
          </p:nvPr>
        </p:nvSpPr>
        <p:spPr>
          <a:xfrm>
            <a:off x="621030" y="2209800"/>
            <a:ext cx="8903970" cy="281940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900"/>
              </a:spcBef>
              <a:buSzPct val="100000"/>
              <a:buNone/>
            </a:pPr>
            <a:r>
              <a:rPr lang="en-US" sz="2800" b="1" dirty="0" smtClean="0"/>
              <a:t>OUC encourages you to consider:</a:t>
            </a:r>
          </a:p>
          <a:p>
            <a:pPr marL="512064" indent="-514350">
              <a:lnSpc>
                <a:spcPct val="100000"/>
              </a:lnSpc>
              <a:spcBef>
                <a:spcPts val="900"/>
              </a:spcBef>
              <a:buSzPct val="100000"/>
              <a:buFont typeface="Wingdings" charset="2"/>
              <a:buChar char="q"/>
            </a:pPr>
            <a:r>
              <a:rPr lang="en-US" sz="2800" dirty="0" smtClean="0"/>
              <a:t>This is process, but to achieve what goal?</a:t>
            </a:r>
          </a:p>
          <a:p>
            <a:pPr marL="512064" indent="-514350">
              <a:lnSpc>
                <a:spcPct val="100000"/>
              </a:lnSpc>
              <a:spcBef>
                <a:spcPts val="900"/>
              </a:spcBef>
              <a:buSzPct val="100000"/>
              <a:buFont typeface="Wingdings" charset="2"/>
              <a:buChar char="q"/>
            </a:pPr>
            <a:r>
              <a:rPr lang="en-US" sz="2800" dirty="0" smtClean="0"/>
              <a:t>This is the “what we’ll do,” but what is the “why?”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09600" y="685800"/>
            <a:ext cx="8915400" cy="1066800"/>
          </a:xfrm>
        </p:spPr>
        <p:txBody>
          <a:bodyPr>
            <a:normAutofit/>
          </a:bodyPr>
          <a:lstStyle/>
          <a:p>
            <a:r>
              <a:rPr lang="en-US" dirty="0" smtClean="0"/>
              <a:t>(Re)Start the Conversation</a:t>
            </a:r>
            <a:endParaRPr lang="en-US" dirty="0"/>
          </a:p>
        </p:txBody>
      </p:sp>
      <p:sp>
        <p:nvSpPr>
          <p:cNvPr id="4" name="Content Placeholder 1"/>
          <p:cNvSpPr txBox="1">
            <a:spLocks/>
          </p:cNvSpPr>
          <p:nvPr/>
        </p:nvSpPr>
        <p:spPr>
          <a:xfrm>
            <a:off x="381000" y="4800600"/>
            <a:ext cx="8903970" cy="2362200"/>
          </a:xfrm>
          <a:prstGeom prst="rect">
            <a:avLst/>
          </a:prstGeom>
        </p:spPr>
        <p:txBody>
          <a:bodyPr>
            <a:normAutofit/>
          </a:bodyPr>
          <a:lstStyle>
            <a:lvl1pPr marL="288925" indent="-288925" algn="l" rtl="0" eaLnBrk="1" fontAlgn="base" hangingPunct="1">
              <a:lnSpc>
                <a:spcPct val="120000"/>
              </a:lnSpc>
              <a:spcBef>
                <a:spcPts val="613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charset="2"/>
              <a:buChar char=""/>
              <a:defRPr sz="3200" kern="1200">
                <a:solidFill>
                  <a:schemeClr val="tx1"/>
                </a:solidFill>
                <a:latin typeface="+mn-lt"/>
                <a:ea typeface="ＭＳ Ｐゴシック" charset="-128"/>
                <a:cs typeface="ＭＳ Ｐゴシック" charset="-128"/>
              </a:defRPr>
            </a:lvl1pPr>
            <a:lvl2pPr marL="579438" indent="-241300" algn="l" rtl="0" eaLnBrk="1" fontAlgn="base" hangingPunct="1">
              <a:lnSpc>
                <a:spcPct val="120000"/>
              </a:lnSpc>
              <a:spcBef>
                <a:spcPts val="388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Wingdings 2" charset="2"/>
              <a:buChar char=""/>
              <a:defRPr sz="2600" kern="1200">
                <a:solidFill>
                  <a:schemeClr val="tx1"/>
                </a:solidFill>
                <a:latin typeface="+mn-lt"/>
                <a:ea typeface="ＭＳ Ｐゴシック" charset="-128"/>
                <a:cs typeface="+mn-cs"/>
              </a:defRPr>
            </a:lvl2pPr>
            <a:lvl3pPr marL="869950" indent="-241300" algn="l" rtl="0" eaLnBrk="1" fontAlgn="base" hangingPunct="1">
              <a:lnSpc>
                <a:spcPct val="120000"/>
              </a:lnSpc>
              <a:spcBef>
                <a:spcPts val="388"/>
              </a:spcBef>
              <a:spcAft>
                <a:spcPct val="0"/>
              </a:spcAft>
              <a:buClr>
                <a:srgbClr val="D6ACAB"/>
              </a:buClr>
              <a:buSzPct val="85000"/>
              <a:buFont typeface="Wingdings 2" charset="2"/>
              <a:buChar char=""/>
              <a:defRPr sz="2600" kern="1200">
                <a:solidFill>
                  <a:schemeClr val="tx1"/>
                </a:solidFill>
                <a:latin typeface="+mn-lt"/>
                <a:ea typeface="ＭＳ Ｐゴシック" charset="-128"/>
                <a:cs typeface="+mn-cs"/>
              </a:defRPr>
            </a:lvl3pPr>
            <a:lvl4pPr marL="1158875" indent="-241300" algn="l" rtl="0" eaLnBrk="1" fontAlgn="base" hangingPunct="1">
              <a:lnSpc>
                <a:spcPct val="120000"/>
              </a:lnSpc>
              <a:spcBef>
                <a:spcPts val="388"/>
              </a:spcBef>
              <a:spcAft>
                <a:spcPct val="0"/>
              </a:spcAft>
              <a:buClr>
                <a:srgbClr val="3667C4"/>
              </a:buClr>
              <a:buSzPct val="80000"/>
              <a:buFont typeface="Wingdings 2" charset="2"/>
              <a:buChar char=""/>
              <a:defRPr sz="2600" kern="1200">
                <a:solidFill>
                  <a:schemeClr val="tx1"/>
                </a:solidFill>
                <a:latin typeface="+mn-lt"/>
                <a:ea typeface="ＭＳ Ｐゴシック" charset="-128"/>
                <a:cs typeface="+mn-cs"/>
              </a:defRPr>
            </a:lvl4pPr>
            <a:lvl5pPr marL="1449388" indent="-241300" algn="l" rtl="0" eaLnBrk="1" fontAlgn="base" hangingPunct="1">
              <a:lnSpc>
                <a:spcPct val="120000"/>
              </a:lnSpc>
              <a:spcBef>
                <a:spcPts val="388"/>
              </a:spcBef>
              <a:spcAft>
                <a:spcPct val="0"/>
              </a:spcAft>
              <a:buClr>
                <a:srgbClr val="3667C4"/>
              </a:buClr>
              <a:buChar char="o"/>
              <a:defRPr sz="2600" kern="1200">
                <a:solidFill>
                  <a:schemeClr val="tx1"/>
                </a:solidFill>
                <a:latin typeface="+mn-lt"/>
                <a:ea typeface="ＭＳ Ｐゴシック" charset="-128"/>
                <a:cs typeface="+mn-cs"/>
              </a:defRPr>
            </a:lvl5pPr>
            <a:lvl6pPr marL="1739902" indent="-241653" algn="l" rtl="0" eaLnBrk="1" latinLnBrk="0" hangingPunct="1">
              <a:spcBef>
                <a:spcPts val="391"/>
              </a:spcBef>
              <a:buClr>
                <a:schemeClr val="accent3"/>
              </a:buClr>
              <a:buChar char="•"/>
              <a:defRPr kumimoji="0" sz="19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29886" indent="-241653" algn="l" rtl="0" eaLnBrk="1" latinLnBrk="0" hangingPunct="1">
              <a:spcBef>
                <a:spcPts val="391"/>
              </a:spcBef>
              <a:buClr>
                <a:schemeClr val="accent2"/>
              </a:buClr>
              <a:buChar char="•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319869" indent="-241653" algn="l" rtl="0" eaLnBrk="1" latinLnBrk="0" hangingPunct="1">
              <a:spcBef>
                <a:spcPts val="391"/>
              </a:spcBef>
              <a:buClr>
                <a:schemeClr val="accent1">
                  <a:tint val="60000"/>
                </a:schemeClr>
              </a:buClr>
              <a:buChar char="•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609853" indent="-241653" algn="l" rtl="0" eaLnBrk="1" latinLnBrk="0" hangingPunct="1">
              <a:spcBef>
                <a:spcPts val="391"/>
              </a:spcBef>
              <a:buClr>
                <a:schemeClr val="accent2">
                  <a:tint val="60000"/>
                </a:schemeClr>
              </a:buClr>
              <a:buChar char="•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900"/>
              </a:spcBef>
              <a:buSzPct val="100000"/>
              <a:buNone/>
            </a:pPr>
            <a:endParaRPr lang="en-US" sz="2800" i="1" dirty="0"/>
          </a:p>
        </p:txBody>
      </p:sp>
    </p:spTree>
    <p:extLst>
      <p:ext uri="{BB962C8B-B14F-4D97-AF65-F5344CB8AC3E}">
        <p14:creationId xmlns:p14="http://schemas.microsoft.com/office/powerpoint/2010/main" val="4280810842"/>
      </p:ext>
    </p:extLst>
  </p:cSld>
  <p:clrMapOvr>
    <a:masterClrMapping/>
  </p:clrMapOvr>
  <p:transition xmlns:p14="http://schemas.microsoft.com/office/powerpoint/2010/main" spd="slow">
    <p:randomBar dir="vert"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3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"/>
          </p:nvPr>
        </p:nvSpPr>
        <p:spPr>
          <a:xfrm>
            <a:off x="621030" y="2209800"/>
            <a:ext cx="8827770" cy="487680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900"/>
              </a:spcBef>
              <a:buSzPct val="100000"/>
              <a:buNone/>
            </a:pPr>
            <a:r>
              <a:rPr lang="en-US" sz="2600" b="1" dirty="0" smtClean="0"/>
              <a:t>Instead, we encourage you to consider:</a:t>
            </a:r>
          </a:p>
          <a:p>
            <a:pPr marL="512064" indent="-514350">
              <a:lnSpc>
                <a:spcPct val="100000"/>
              </a:lnSpc>
              <a:spcBef>
                <a:spcPts val="900"/>
              </a:spcBef>
              <a:buSzPct val="100000"/>
              <a:buFont typeface="Wingdings" charset="2"/>
              <a:buChar char="q"/>
            </a:pPr>
            <a:r>
              <a:rPr lang="en-US" sz="2600" dirty="0" smtClean="0"/>
              <a:t>How can you help me deliver this product?</a:t>
            </a:r>
          </a:p>
          <a:p>
            <a:pPr marL="512064" indent="-514350">
              <a:lnSpc>
                <a:spcPct val="100000"/>
              </a:lnSpc>
              <a:spcBef>
                <a:spcPts val="900"/>
              </a:spcBef>
              <a:buSzPct val="100000"/>
              <a:buFont typeface="Wingdings" charset="2"/>
              <a:buChar char="q"/>
            </a:pPr>
            <a:r>
              <a:rPr lang="en-US" sz="2600" dirty="0" smtClean="0"/>
              <a:t>How can you help me find a solution to meet my goals?</a:t>
            </a:r>
          </a:p>
          <a:p>
            <a:pPr marL="512064" indent="-514350">
              <a:lnSpc>
                <a:spcPct val="100000"/>
              </a:lnSpc>
              <a:spcBef>
                <a:spcPts val="900"/>
              </a:spcBef>
              <a:buSzPct val="100000"/>
              <a:buFont typeface="Wingdings" charset="2"/>
              <a:buChar char="q"/>
            </a:pPr>
            <a:r>
              <a:rPr lang="en-US" sz="2600" dirty="0" smtClean="0"/>
              <a:t>How can you help me distinguish between?: </a:t>
            </a:r>
          </a:p>
          <a:p>
            <a:pPr marL="1060704" indent="-514350">
              <a:lnSpc>
                <a:spcPct val="100000"/>
              </a:lnSpc>
              <a:spcBef>
                <a:spcPts val="900"/>
              </a:spcBef>
              <a:buSzPct val="100000"/>
              <a:buFont typeface="Wingdings" charset="2"/>
              <a:buChar char="Ø"/>
            </a:pPr>
            <a:r>
              <a:rPr lang="en-US" sz="2600" dirty="0" smtClean="0"/>
              <a:t>goals </a:t>
            </a:r>
          </a:p>
          <a:p>
            <a:pPr marL="1060704" indent="-514350">
              <a:lnSpc>
                <a:spcPct val="100000"/>
              </a:lnSpc>
              <a:spcBef>
                <a:spcPts val="900"/>
              </a:spcBef>
              <a:buSzPct val="100000"/>
              <a:buFont typeface="Wingdings" charset="2"/>
              <a:buChar char="Ø"/>
            </a:pPr>
            <a:r>
              <a:rPr lang="en-US" sz="2600" dirty="0" smtClean="0"/>
              <a:t>tactics </a:t>
            </a:r>
          </a:p>
          <a:p>
            <a:pPr marL="1060704" indent="-514350">
              <a:lnSpc>
                <a:spcPct val="100000"/>
              </a:lnSpc>
              <a:spcBef>
                <a:spcPts val="900"/>
              </a:spcBef>
              <a:buSzPct val="100000"/>
              <a:buFont typeface="Wingdings" charset="2"/>
              <a:buChar char="Ø"/>
            </a:pPr>
            <a:r>
              <a:rPr lang="en-US" sz="2600" dirty="0" smtClean="0"/>
              <a:t>desired outcomes</a:t>
            </a:r>
          </a:p>
          <a:p>
            <a:pPr marL="512064" indent="-514350">
              <a:lnSpc>
                <a:spcPct val="100000"/>
              </a:lnSpc>
              <a:spcBef>
                <a:spcPts val="900"/>
              </a:spcBef>
              <a:buSzPct val="100000"/>
              <a:buFont typeface="Wingdings" charset="2"/>
              <a:buChar char="q"/>
            </a:pPr>
            <a:r>
              <a:rPr lang="en-US" sz="2600" dirty="0"/>
              <a:t>How can you help me deliver </a:t>
            </a:r>
            <a:r>
              <a:rPr lang="en-US" sz="2600" dirty="0" smtClean="0"/>
              <a:t>on the tactics (the products)?</a:t>
            </a:r>
            <a:endParaRPr lang="en-US" sz="2600" dirty="0"/>
          </a:p>
          <a:p>
            <a:pPr marL="1060704" indent="-514350">
              <a:lnSpc>
                <a:spcPct val="100000"/>
              </a:lnSpc>
              <a:spcBef>
                <a:spcPts val="900"/>
              </a:spcBef>
              <a:buSzPct val="100000"/>
              <a:buFont typeface="Wingdings" charset="2"/>
              <a:buChar char="Ø"/>
            </a:pPr>
            <a:endParaRPr lang="en-US" sz="2600" dirty="0" smtClean="0"/>
          </a:p>
          <a:p>
            <a:pPr marL="512064" indent="-514350">
              <a:lnSpc>
                <a:spcPct val="100000"/>
              </a:lnSpc>
              <a:spcBef>
                <a:spcPts val="900"/>
              </a:spcBef>
              <a:buSzPct val="100000"/>
              <a:buFont typeface="Wingdings" charset="2"/>
              <a:buChar char="q"/>
            </a:pPr>
            <a:endParaRPr lang="en-US" sz="26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09600" y="685800"/>
            <a:ext cx="8915400" cy="1066800"/>
          </a:xfrm>
        </p:spPr>
        <p:txBody>
          <a:bodyPr>
            <a:normAutofit/>
          </a:bodyPr>
          <a:lstStyle/>
          <a:p>
            <a:r>
              <a:rPr lang="en-US" dirty="0" smtClean="0"/>
              <a:t>(Re)Start the Conversation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0140354"/>
      </p:ext>
    </p:extLst>
  </p:cSld>
  <p:clrMapOvr>
    <a:masterClrMapping/>
  </p:clrMapOvr>
  <p:transition xmlns:p14="http://schemas.microsoft.com/office/powerpoint/2010/main" spd="slow">
    <p:randomBar dir="vert"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4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" dur="10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5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decel="50000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accel="50000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+.4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decel="50000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/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accel="50000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-9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4" dur="10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5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decel="50000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accel="50000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+.4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decel="50000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/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accel="50000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-9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68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"/>
          </p:nvPr>
        </p:nvSpPr>
        <p:spPr>
          <a:xfrm>
            <a:off x="621030" y="2209800"/>
            <a:ext cx="8827770" cy="4876800"/>
          </a:xfrm>
        </p:spPr>
        <p:txBody>
          <a:bodyPr>
            <a:normAutofit/>
          </a:bodyPr>
          <a:lstStyle/>
          <a:p>
            <a:pPr marL="512064" indent="-514350">
              <a:lnSpc>
                <a:spcPct val="100000"/>
              </a:lnSpc>
              <a:spcBef>
                <a:spcPts val="900"/>
              </a:spcBef>
              <a:buSzPct val="100000"/>
              <a:buFont typeface="Wingdings" charset="2"/>
              <a:buChar char="q"/>
            </a:pPr>
            <a:r>
              <a:rPr lang="en-US" sz="2600" dirty="0" smtClean="0"/>
              <a:t>What were the findings of your discovery?</a:t>
            </a:r>
          </a:p>
          <a:p>
            <a:pPr marL="512064" indent="-514350">
              <a:lnSpc>
                <a:spcPct val="100000"/>
              </a:lnSpc>
              <a:spcBef>
                <a:spcPts val="900"/>
              </a:spcBef>
              <a:buSzPct val="100000"/>
              <a:buFont typeface="Wingdings" charset="2"/>
              <a:buChar char="q"/>
            </a:pPr>
            <a:r>
              <a:rPr lang="en-US" sz="2600" dirty="0" smtClean="0"/>
              <a:t>What is the mission of the magazine?</a:t>
            </a:r>
          </a:p>
          <a:p>
            <a:pPr marL="512064" indent="-514350">
              <a:lnSpc>
                <a:spcPct val="100000"/>
              </a:lnSpc>
              <a:spcBef>
                <a:spcPts val="900"/>
              </a:spcBef>
              <a:buSzPct val="100000"/>
              <a:buFont typeface="Wingdings" charset="2"/>
              <a:buChar char="q"/>
            </a:pPr>
            <a:r>
              <a:rPr lang="en-US" sz="2600" dirty="0" smtClean="0"/>
              <a:t>How are you defining research?</a:t>
            </a:r>
          </a:p>
          <a:p>
            <a:pPr marL="512064" indent="-514350">
              <a:lnSpc>
                <a:spcPct val="100000"/>
              </a:lnSpc>
              <a:spcBef>
                <a:spcPts val="900"/>
              </a:spcBef>
              <a:buSzPct val="100000"/>
              <a:buFont typeface="Wingdings" charset="2"/>
              <a:buChar char="q"/>
            </a:pPr>
            <a:r>
              <a:rPr lang="en-US" sz="2600" dirty="0" smtClean="0"/>
              <a:t>Who are your primary audiences?</a:t>
            </a:r>
          </a:p>
          <a:p>
            <a:pPr marL="512064" indent="-514350">
              <a:lnSpc>
                <a:spcPct val="100000"/>
              </a:lnSpc>
              <a:spcBef>
                <a:spcPts val="900"/>
              </a:spcBef>
              <a:buSzPct val="100000"/>
              <a:buFont typeface="Wingdings" charset="2"/>
              <a:buChar char="q"/>
            </a:pPr>
            <a:r>
              <a:rPr lang="en-US" sz="2600" dirty="0" smtClean="0"/>
              <a:t>What do you hope to accomplish with these audiences?</a:t>
            </a:r>
          </a:p>
          <a:p>
            <a:pPr marL="512064" indent="-514350">
              <a:lnSpc>
                <a:spcPct val="100000"/>
              </a:lnSpc>
              <a:spcBef>
                <a:spcPts val="900"/>
              </a:spcBef>
              <a:buSzPct val="100000"/>
              <a:buFont typeface="Wingdings" charset="2"/>
              <a:buChar char="q"/>
            </a:pPr>
            <a:r>
              <a:rPr lang="en-US" sz="2600" dirty="0" smtClean="0"/>
              <a:t>And then, what are the tactics to accomplish that?</a:t>
            </a:r>
          </a:p>
          <a:p>
            <a:pPr marL="512064" indent="-514350">
              <a:lnSpc>
                <a:spcPct val="100000"/>
              </a:lnSpc>
              <a:spcBef>
                <a:spcPts val="900"/>
              </a:spcBef>
              <a:buSzPct val="100000"/>
              <a:buFont typeface="Wingdings" charset="2"/>
              <a:buChar char="q"/>
            </a:pPr>
            <a:endParaRPr lang="en-US" sz="26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09600" y="685800"/>
            <a:ext cx="8915400" cy="1066800"/>
          </a:xfrm>
        </p:spPr>
        <p:txBody>
          <a:bodyPr>
            <a:normAutofit/>
          </a:bodyPr>
          <a:lstStyle/>
          <a:p>
            <a:r>
              <a:rPr lang="en-US" dirty="0" smtClean="0"/>
              <a:t>(</a:t>
            </a:r>
            <a:r>
              <a:rPr lang="en-US" dirty="0"/>
              <a:t>Re)Start the Conversation</a:t>
            </a:r>
          </a:p>
        </p:txBody>
      </p:sp>
    </p:spTree>
    <p:extLst>
      <p:ext uri="{BB962C8B-B14F-4D97-AF65-F5344CB8AC3E}">
        <p14:creationId xmlns:p14="http://schemas.microsoft.com/office/powerpoint/2010/main" val="2214586729"/>
      </p:ext>
    </p:extLst>
  </p:cSld>
  <p:clrMapOvr>
    <a:masterClrMapping/>
  </p:clrMapOvr>
  <p:transition xmlns:p14="http://schemas.microsoft.com/office/powerpoint/2010/main" spd="slow">
    <p:randomBar dir="vert"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"/>
          </p:nvPr>
        </p:nvSpPr>
        <p:spPr>
          <a:xfrm>
            <a:off x="621030" y="2209800"/>
            <a:ext cx="8827770" cy="487680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900"/>
              </a:spcBef>
              <a:buSzPct val="100000"/>
              <a:buNone/>
            </a:pPr>
            <a:r>
              <a:rPr lang="en-US" sz="2600" b="1" dirty="0" smtClean="0"/>
              <a:t>Think of your discovery through a new lens</a:t>
            </a:r>
          </a:p>
          <a:p>
            <a:pPr marL="512064" indent="-514350">
              <a:lnSpc>
                <a:spcPct val="100000"/>
              </a:lnSpc>
              <a:spcBef>
                <a:spcPts val="900"/>
              </a:spcBef>
              <a:buSzPct val="100000"/>
              <a:buFont typeface="Wingdings" charset="2"/>
              <a:buChar char="q"/>
            </a:pPr>
            <a:r>
              <a:rPr lang="en-US" sz="2600" dirty="0" smtClean="0"/>
              <a:t>There are challenges and issues to address</a:t>
            </a:r>
          </a:p>
          <a:p>
            <a:pPr marL="1060704" indent="-514350">
              <a:lnSpc>
                <a:spcPct val="100000"/>
              </a:lnSpc>
              <a:spcBef>
                <a:spcPts val="900"/>
              </a:spcBef>
              <a:buSzPct val="100000"/>
              <a:buFont typeface="Wingdings" charset="2"/>
              <a:buChar char="Ø"/>
            </a:pPr>
            <a:r>
              <a:rPr lang="en-US" sz="2600" dirty="0" smtClean="0"/>
              <a:t>Fragmentation </a:t>
            </a:r>
            <a:r>
              <a:rPr lang="en-US" sz="2600" dirty="0"/>
              <a:t>and lack of awareness within and outside of Brown</a:t>
            </a:r>
          </a:p>
          <a:p>
            <a:pPr marL="1060704" indent="-514350">
              <a:lnSpc>
                <a:spcPct val="100000"/>
              </a:lnSpc>
              <a:spcBef>
                <a:spcPts val="900"/>
              </a:spcBef>
              <a:buSzPct val="100000"/>
              <a:buFont typeface="Wingdings" charset="2"/>
              <a:buChar char="Ø"/>
            </a:pPr>
            <a:r>
              <a:rPr lang="en-US" sz="2600" dirty="0" smtClean="0"/>
              <a:t>Targeting </a:t>
            </a:r>
            <a:r>
              <a:rPr lang="en-US" sz="2600" dirty="0"/>
              <a:t>desired audiences</a:t>
            </a:r>
          </a:p>
          <a:p>
            <a:pPr marL="1060704" indent="-514350">
              <a:lnSpc>
                <a:spcPct val="100000"/>
              </a:lnSpc>
              <a:spcBef>
                <a:spcPts val="900"/>
              </a:spcBef>
              <a:buSzPct val="100000"/>
              <a:buFont typeface="Wingdings" charset="2"/>
              <a:buChar char="Ø"/>
            </a:pPr>
            <a:r>
              <a:rPr lang="en-US" sz="2600" dirty="0" smtClean="0"/>
              <a:t>Desired reach </a:t>
            </a:r>
            <a:r>
              <a:rPr lang="en-US" sz="2600" dirty="0"/>
              <a:t>to those audiences </a:t>
            </a:r>
            <a:r>
              <a:rPr lang="en-US" sz="2600" dirty="0" smtClean="0"/>
              <a:t>(e.g., print </a:t>
            </a:r>
            <a:r>
              <a:rPr lang="en-US" sz="2600" dirty="0"/>
              <a:t>is limited, Web is wide)</a:t>
            </a:r>
          </a:p>
          <a:p>
            <a:pPr marL="1060704" indent="-514350">
              <a:lnSpc>
                <a:spcPct val="100000"/>
              </a:lnSpc>
              <a:spcBef>
                <a:spcPts val="900"/>
              </a:spcBef>
              <a:buSzPct val="100000"/>
              <a:buFont typeface="Wingdings" charset="2"/>
              <a:buChar char="Ø"/>
            </a:pPr>
            <a:r>
              <a:rPr lang="en-US" sz="2600" dirty="0" smtClean="0"/>
              <a:t>Persistence </a:t>
            </a:r>
            <a:r>
              <a:rPr lang="en-US" sz="2600" dirty="0"/>
              <a:t>and sustainability</a:t>
            </a:r>
          </a:p>
          <a:p>
            <a:pPr marL="512064" indent="-514350">
              <a:lnSpc>
                <a:spcPct val="100000"/>
              </a:lnSpc>
              <a:spcBef>
                <a:spcPts val="900"/>
              </a:spcBef>
              <a:buSzPct val="100000"/>
              <a:buFont typeface="Wingdings" charset="2"/>
              <a:buChar char="q"/>
            </a:pPr>
            <a:endParaRPr lang="en-US" sz="26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09600" y="685800"/>
            <a:ext cx="8915400" cy="1066800"/>
          </a:xfrm>
        </p:spPr>
        <p:txBody>
          <a:bodyPr>
            <a:normAutofit/>
          </a:bodyPr>
          <a:lstStyle/>
          <a:p>
            <a:r>
              <a:rPr lang="en-US" dirty="0" smtClean="0"/>
              <a:t>(</a:t>
            </a:r>
            <a:r>
              <a:rPr lang="en-US" dirty="0"/>
              <a:t>Re)Start the Conversation</a:t>
            </a:r>
          </a:p>
        </p:txBody>
      </p:sp>
    </p:spTree>
    <p:extLst>
      <p:ext uri="{BB962C8B-B14F-4D97-AF65-F5344CB8AC3E}">
        <p14:creationId xmlns:p14="http://schemas.microsoft.com/office/powerpoint/2010/main" val="1138620553"/>
      </p:ext>
    </p:extLst>
  </p:cSld>
  <p:clrMapOvr>
    <a:masterClrMapping/>
  </p:clrMapOvr>
  <p:transition xmlns:p14="http://schemas.microsoft.com/office/powerpoint/2010/main" spd="slow">
    <p:randomBar dir="vert"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rown Powerpoint Template_A_v1">
  <a:themeElements>
    <a:clrScheme name="Brown Theme">
      <a:dk1>
        <a:srgbClr val="000000"/>
      </a:dk1>
      <a:lt1>
        <a:sysClr val="window" lastClr="FFFFFF"/>
      </a:lt1>
      <a:dk2>
        <a:srgbClr val="575F6D"/>
      </a:dk2>
      <a:lt2>
        <a:srgbClr val="85939F"/>
      </a:lt2>
      <a:accent1>
        <a:srgbClr val="DF0000"/>
      </a:accent1>
      <a:accent2>
        <a:srgbClr val="FFFFFF"/>
      </a:accent2>
      <a:accent3>
        <a:srgbClr val="43BFE5"/>
      </a:accent3>
      <a:accent4>
        <a:srgbClr val="FFBE23"/>
      </a:accent4>
      <a:accent5>
        <a:srgbClr val="3E281F"/>
      </a:accent5>
      <a:accent6>
        <a:srgbClr val="85939F"/>
      </a:accent6>
      <a:hlink>
        <a:srgbClr val="A7A18B"/>
      </a:hlink>
      <a:folHlink>
        <a:srgbClr val="002B5E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华文新魏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dirty="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Brown Powerpoint Template_A_v1.potx</Template>
  <TotalTime>14479</TotalTime>
  <Words>1076</Words>
  <Application>Microsoft Macintosh PowerPoint</Application>
  <PresentationFormat>Custom</PresentationFormat>
  <Paragraphs>169</Paragraphs>
  <Slides>29</Slides>
  <Notes>19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0" baseType="lpstr">
      <vt:lpstr>Brown Powerpoint Template_A_v1</vt:lpstr>
      <vt:lpstr>Developing Your  Strategic Communications Plan</vt:lpstr>
      <vt:lpstr>“Let’s try this” Communications</vt:lpstr>
      <vt:lpstr>Case Study 1</vt:lpstr>
      <vt:lpstr>Elevating Brown Research</vt:lpstr>
      <vt:lpstr>Elevating Brown Research</vt:lpstr>
      <vt:lpstr>(Re)Start the Conversation</vt:lpstr>
      <vt:lpstr>(Re)Start the Conversation</vt:lpstr>
      <vt:lpstr>(Re)Start the Conversation</vt:lpstr>
      <vt:lpstr>(Re)Start the Conversation</vt:lpstr>
      <vt:lpstr>Build understanding of goals vs. tactics</vt:lpstr>
      <vt:lpstr>(Re)Start the Conversation</vt:lpstr>
      <vt:lpstr>Elevating Brown Research</vt:lpstr>
      <vt:lpstr>Shift the Tactical Framing</vt:lpstr>
      <vt:lpstr>Shift the Tactical Framing</vt:lpstr>
      <vt:lpstr>Identify Tactical Elements</vt:lpstr>
      <vt:lpstr>Key Performance Indicators  = Checks and balances </vt:lpstr>
      <vt:lpstr>Goals Informed by Discovery</vt:lpstr>
      <vt:lpstr>Goals Informed by Discovery</vt:lpstr>
      <vt:lpstr>Goals Informed by Discovery</vt:lpstr>
      <vt:lpstr>(Re)Start the Conversation</vt:lpstr>
      <vt:lpstr>OUC Helps (Re)Start the Conversation</vt:lpstr>
      <vt:lpstr>Case Study 2</vt:lpstr>
      <vt:lpstr>Advising on Communications Planning</vt:lpstr>
      <vt:lpstr>Advising on Communications Planning</vt:lpstr>
      <vt:lpstr>Advising on Communications Planning</vt:lpstr>
      <vt:lpstr>Advising on Communications Planning</vt:lpstr>
      <vt:lpstr>Questions?</vt:lpstr>
      <vt:lpstr> Thank you.</vt:lpstr>
      <vt:lpstr>PowerPoint Presentation</vt:lpstr>
    </vt:vector>
  </TitlesOfParts>
  <Company>Brown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0</dc:title>
  <dc:creator>tempadmin</dc:creator>
  <cp:lastModifiedBy>Cass Cliatt</cp:lastModifiedBy>
  <cp:revision>296</cp:revision>
  <cp:lastPrinted>2017-05-03T18:46:30Z</cp:lastPrinted>
  <dcterms:created xsi:type="dcterms:W3CDTF">2011-10-18T14:34:18Z</dcterms:created>
  <dcterms:modified xsi:type="dcterms:W3CDTF">2018-02-26T04:40:36Z</dcterms:modified>
</cp:coreProperties>
</file>