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333" r:id="rId1"/>
  </p:sldMasterIdLst>
  <p:notesMasterIdLst>
    <p:notesMasterId r:id="rId79"/>
  </p:notesMasterIdLst>
  <p:handoutMasterIdLst>
    <p:handoutMasterId r:id="rId80"/>
  </p:handoutMasterIdLst>
  <p:sldIdLst>
    <p:sldId id="257" r:id="rId2"/>
    <p:sldId id="504" r:id="rId3"/>
    <p:sldId id="564" r:id="rId4"/>
    <p:sldId id="565" r:id="rId5"/>
    <p:sldId id="566" r:id="rId6"/>
    <p:sldId id="567" r:id="rId7"/>
    <p:sldId id="568" r:id="rId8"/>
    <p:sldId id="569" r:id="rId9"/>
    <p:sldId id="561" r:id="rId10"/>
    <p:sldId id="562" r:id="rId11"/>
    <p:sldId id="563" r:id="rId12"/>
    <p:sldId id="485" r:id="rId13"/>
    <p:sldId id="486" r:id="rId14"/>
    <p:sldId id="573" r:id="rId15"/>
    <p:sldId id="487" r:id="rId16"/>
    <p:sldId id="488" r:id="rId17"/>
    <p:sldId id="489" r:id="rId18"/>
    <p:sldId id="490" r:id="rId19"/>
    <p:sldId id="491" r:id="rId20"/>
    <p:sldId id="519" r:id="rId21"/>
    <p:sldId id="570" r:id="rId22"/>
    <p:sldId id="571" r:id="rId23"/>
    <p:sldId id="492" r:id="rId24"/>
    <p:sldId id="493" r:id="rId25"/>
    <p:sldId id="494" r:id="rId26"/>
    <p:sldId id="512" r:id="rId27"/>
    <p:sldId id="509" r:id="rId28"/>
    <p:sldId id="510" r:id="rId29"/>
    <p:sldId id="574" r:id="rId30"/>
    <p:sldId id="511" r:id="rId31"/>
    <p:sldId id="507" r:id="rId32"/>
    <p:sldId id="508" r:id="rId33"/>
    <p:sldId id="517" r:id="rId34"/>
    <p:sldId id="505" r:id="rId35"/>
    <p:sldId id="537" r:id="rId36"/>
    <p:sldId id="538" r:id="rId37"/>
    <p:sldId id="539" r:id="rId38"/>
    <p:sldId id="540" r:id="rId39"/>
    <p:sldId id="541" r:id="rId40"/>
    <p:sldId id="542" r:id="rId41"/>
    <p:sldId id="543" r:id="rId42"/>
    <p:sldId id="544" r:id="rId43"/>
    <p:sldId id="545" r:id="rId44"/>
    <p:sldId id="546" r:id="rId45"/>
    <p:sldId id="547" r:id="rId46"/>
    <p:sldId id="548" r:id="rId47"/>
    <p:sldId id="549" r:id="rId48"/>
    <p:sldId id="550" r:id="rId49"/>
    <p:sldId id="551" r:id="rId50"/>
    <p:sldId id="552" r:id="rId51"/>
    <p:sldId id="553" r:id="rId52"/>
    <p:sldId id="554" r:id="rId53"/>
    <p:sldId id="555" r:id="rId54"/>
    <p:sldId id="556" r:id="rId55"/>
    <p:sldId id="557" r:id="rId56"/>
    <p:sldId id="558" r:id="rId57"/>
    <p:sldId id="559" r:id="rId58"/>
    <p:sldId id="560" r:id="rId59"/>
    <p:sldId id="518" r:id="rId60"/>
    <p:sldId id="520" r:id="rId61"/>
    <p:sldId id="521" r:id="rId62"/>
    <p:sldId id="522" r:id="rId63"/>
    <p:sldId id="523" r:id="rId64"/>
    <p:sldId id="524" r:id="rId65"/>
    <p:sldId id="525" r:id="rId66"/>
    <p:sldId id="526" r:id="rId67"/>
    <p:sldId id="527" r:id="rId68"/>
    <p:sldId id="528" r:id="rId69"/>
    <p:sldId id="529" r:id="rId70"/>
    <p:sldId id="530" r:id="rId71"/>
    <p:sldId id="531" r:id="rId72"/>
    <p:sldId id="532" r:id="rId73"/>
    <p:sldId id="533" r:id="rId74"/>
    <p:sldId id="534" r:id="rId75"/>
    <p:sldId id="535" r:id="rId76"/>
    <p:sldId id="536" r:id="rId77"/>
    <p:sldId id="279" r:id="rId78"/>
  </p:sldIdLst>
  <p:sldSz cx="9601200" cy="73152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79425" indent="-22225" algn="l" rtl="0" fontAlgn="base">
      <a:spcBef>
        <a:spcPct val="0"/>
      </a:spcBef>
      <a:spcAft>
        <a:spcPct val="0"/>
      </a:spcAft>
      <a:defRPr kern="1200">
        <a:solidFill>
          <a:schemeClr val="tx1"/>
        </a:solidFill>
        <a:latin typeface="Arial" charset="0"/>
        <a:ea typeface="+mn-ea"/>
        <a:cs typeface="Arial" charset="0"/>
      </a:defRPr>
    </a:lvl2pPr>
    <a:lvl3pPr marL="962025" indent="-47625" algn="l" rtl="0" fontAlgn="base">
      <a:spcBef>
        <a:spcPct val="0"/>
      </a:spcBef>
      <a:spcAft>
        <a:spcPct val="0"/>
      </a:spcAft>
      <a:defRPr kern="1200">
        <a:solidFill>
          <a:schemeClr val="tx1"/>
        </a:solidFill>
        <a:latin typeface="Arial" charset="0"/>
        <a:ea typeface="+mn-ea"/>
        <a:cs typeface="Arial" charset="0"/>
      </a:defRPr>
    </a:lvl3pPr>
    <a:lvl4pPr marL="1446213" indent="-74613" algn="l" rtl="0" fontAlgn="base">
      <a:spcBef>
        <a:spcPct val="0"/>
      </a:spcBef>
      <a:spcAft>
        <a:spcPct val="0"/>
      </a:spcAft>
      <a:defRPr kern="1200">
        <a:solidFill>
          <a:schemeClr val="tx1"/>
        </a:solidFill>
        <a:latin typeface="Arial" charset="0"/>
        <a:ea typeface="+mn-ea"/>
        <a:cs typeface="Arial" charset="0"/>
      </a:defRPr>
    </a:lvl4pPr>
    <a:lvl5pPr marL="1928813" indent="-100013"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304">
          <p15:clr>
            <a:srgbClr val="A4A3A4"/>
          </p15:clr>
        </p15:guide>
        <p15:guide id="2" pos="30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A47B4"/>
    <a:srgbClr val="9D41A5"/>
    <a:srgbClr val="DF0000"/>
    <a:srgbClr val="3E281F"/>
    <a:srgbClr val="940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15" autoAdjust="0"/>
    <p:restoredTop sz="86884" autoAdjust="0"/>
  </p:normalViewPr>
  <p:slideViewPr>
    <p:cSldViewPr>
      <p:cViewPr>
        <p:scale>
          <a:sx n="133" d="100"/>
          <a:sy n="133" d="100"/>
        </p:scale>
        <p:origin x="1696" y="144"/>
      </p:cViewPr>
      <p:guideLst>
        <p:guide orient="horz" pos="2304"/>
        <p:guide pos="3024"/>
      </p:guideLst>
    </p:cSldViewPr>
  </p:slideViewPr>
  <p:notesTextViewPr>
    <p:cViewPr>
      <p:scale>
        <a:sx n="95" d="100"/>
        <a:sy n="95"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handoutMaster" Target="handoutMasters/handout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0FC9F15-C22E-4BC2-811D-6AD0C75B0A00}" type="datetime1">
              <a:rPr lang="en-US"/>
              <a:pPr/>
              <a:t>8/31/17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CDC3441-2311-432C-9D02-C4CB163927FF}" type="slidenum">
              <a:rPr lang="en-US"/>
              <a:pPr/>
              <a:t>‹#›</a:t>
            </a:fld>
            <a:endParaRPr lang="en-US"/>
          </a:p>
        </p:txBody>
      </p:sp>
    </p:spTree>
    <p:extLst>
      <p:ext uri="{BB962C8B-B14F-4D97-AF65-F5344CB8AC3E}">
        <p14:creationId xmlns:p14="http://schemas.microsoft.com/office/powerpoint/2010/main" val="13730818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9DFF0BFB-954D-46DE-84C3-3F5C7FA0AFFF}" type="datetime1">
              <a:rPr lang="en-US"/>
              <a:pPr/>
              <a:t>8/31/17</a:t>
            </a:fld>
            <a:endParaRPr lang="en-US"/>
          </a:p>
        </p:txBody>
      </p:sp>
      <p:sp>
        <p:nvSpPr>
          <p:cNvPr id="4" name="Slide Image Placeholder 3"/>
          <p:cNvSpPr>
            <a:spLocks noGrp="1" noRot="1" noChangeAspect="1"/>
          </p:cNvSpPr>
          <p:nvPr>
            <p:ph type="sldImg" idx="2"/>
          </p:nvPr>
        </p:nvSpPr>
        <p:spPr>
          <a:xfrm>
            <a:off x="1216025" y="696913"/>
            <a:ext cx="4578350" cy="348773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03DC757D-D16D-4829-B4F7-53DA6A1D20C9}" type="slidenum">
              <a:rPr lang="en-US"/>
              <a:pPr/>
              <a:t>‹#›</a:t>
            </a:fld>
            <a:endParaRPr lang="en-US"/>
          </a:p>
        </p:txBody>
      </p:sp>
    </p:spTree>
    <p:extLst>
      <p:ext uri="{BB962C8B-B14F-4D97-AF65-F5344CB8AC3E}">
        <p14:creationId xmlns:p14="http://schemas.microsoft.com/office/powerpoint/2010/main" val="7608134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mn-lt"/>
        <a:ea typeface="ＭＳ Ｐゴシック" charset="-128"/>
        <a:cs typeface="ＭＳ Ｐゴシック" charset="-128"/>
      </a:defRPr>
    </a:lvl1pPr>
    <a:lvl2pPr marL="479425" algn="l" rtl="0" eaLnBrk="0" fontAlgn="base" hangingPunct="0">
      <a:spcBef>
        <a:spcPct val="30000"/>
      </a:spcBef>
      <a:spcAft>
        <a:spcPct val="0"/>
      </a:spcAft>
      <a:defRPr sz="1300" kern="1200">
        <a:solidFill>
          <a:schemeClr val="tx1"/>
        </a:solidFill>
        <a:latin typeface="+mn-lt"/>
        <a:ea typeface="ＭＳ Ｐゴシック" charset="-128"/>
        <a:cs typeface="+mn-cs"/>
      </a:defRPr>
    </a:lvl2pPr>
    <a:lvl3pPr marL="962025" algn="l" rtl="0" eaLnBrk="0" fontAlgn="base" hangingPunct="0">
      <a:spcBef>
        <a:spcPct val="30000"/>
      </a:spcBef>
      <a:spcAft>
        <a:spcPct val="0"/>
      </a:spcAft>
      <a:defRPr sz="1300" kern="1200">
        <a:solidFill>
          <a:schemeClr val="tx1"/>
        </a:solidFill>
        <a:latin typeface="+mn-lt"/>
        <a:ea typeface="ＭＳ Ｐゴシック" charset="-128"/>
        <a:cs typeface="+mn-cs"/>
      </a:defRPr>
    </a:lvl3pPr>
    <a:lvl4pPr marL="1446213" algn="l" rtl="0" eaLnBrk="0" fontAlgn="base" hangingPunct="0">
      <a:spcBef>
        <a:spcPct val="30000"/>
      </a:spcBef>
      <a:spcAft>
        <a:spcPct val="0"/>
      </a:spcAft>
      <a:defRPr sz="1300" kern="1200">
        <a:solidFill>
          <a:schemeClr val="tx1"/>
        </a:solidFill>
        <a:latin typeface="+mn-lt"/>
        <a:ea typeface="ＭＳ Ｐゴシック" charset="-128"/>
        <a:cs typeface="+mn-cs"/>
      </a:defRPr>
    </a:lvl4pPr>
    <a:lvl5pPr marL="1928813" algn="l" rtl="0" eaLnBrk="0" fontAlgn="base" hangingPunct="0">
      <a:spcBef>
        <a:spcPct val="30000"/>
      </a:spcBef>
      <a:spcAft>
        <a:spcPct val="0"/>
      </a:spcAft>
      <a:defRPr sz="1300" kern="1200">
        <a:solidFill>
          <a:schemeClr val="tx1"/>
        </a:solidFill>
        <a:latin typeface="+mn-lt"/>
        <a:ea typeface="ＭＳ Ｐゴシック" charset="-128"/>
        <a:cs typeface="+mn-cs"/>
      </a:defRPr>
    </a:lvl5pPr>
    <a:lvl6pPr marL="2415670" algn="l" defTabSz="966268" rtl="0" eaLnBrk="1" latinLnBrk="0" hangingPunct="1">
      <a:defRPr sz="1300" kern="1200">
        <a:solidFill>
          <a:schemeClr val="tx1"/>
        </a:solidFill>
        <a:latin typeface="+mn-lt"/>
        <a:ea typeface="+mn-ea"/>
        <a:cs typeface="+mn-cs"/>
      </a:defRPr>
    </a:lvl6pPr>
    <a:lvl7pPr marL="2898805" algn="l" defTabSz="966268" rtl="0" eaLnBrk="1" latinLnBrk="0" hangingPunct="1">
      <a:defRPr sz="1300" kern="1200">
        <a:solidFill>
          <a:schemeClr val="tx1"/>
        </a:solidFill>
        <a:latin typeface="+mn-lt"/>
        <a:ea typeface="+mn-ea"/>
        <a:cs typeface="+mn-cs"/>
      </a:defRPr>
    </a:lvl7pPr>
    <a:lvl8pPr marL="3381938" algn="l" defTabSz="966268" rtl="0" eaLnBrk="1" latinLnBrk="0" hangingPunct="1">
      <a:defRPr sz="1300" kern="1200">
        <a:solidFill>
          <a:schemeClr val="tx1"/>
        </a:solidFill>
        <a:latin typeface="+mn-lt"/>
        <a:ea typeface="+mn-ea"/>
        <a:cs typeface="+mn-cs"/>
      </a:defRPr>
    </a:lvl8pPr>
    <a:lvl9pPr marL="3865071" algn="l" defTabSz="96626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i="0" baseline="0" dirty="0" smtClean="0"/>
              <a:t>START: </a:t>
            </a:r>
          </a:p>
          <a:p>
            <a:endParaRPr lang="en-US" dirty="0" smtClean="0"/>
          </a:p>
          <a:p>
            <a:r>
              <a:rPr lang="en-US" dirty="0" smtClean="0"/>
              <a:t>Reflect on difference between terms</a:t>
            </a:r>
            <a:r>
              <a:rPr lang="en-US" baseline="0" dirty="0" smtClean="0"/>
              <a:t> we throw around like ”BRAND” and ”VISUAL IDENTITY”</a:t>
            </a:r>
            <a:endParaRPr lang="en-US" dirty="0" smtClean="0"/>
          </a:p>
          <a:p>
            <a:endParaRPr lang="en-US" dirty="0" smtClean="0"/>
          </a:p>
          <a:p>
            <a:r>
              <a:rPr lang="en-US" dirty="0" smtClean="0"/>
              <a:t>&gt;&gt; Visualize</a:t>
            </a:r>
            <a:r>
              <a:rPr lang="en-US" baseline="0" dirty="0" smtClean="0"/>
              <a:t> the logo for a brand you like and trust:</a:t>
            </a:r>
          </a:p>
          <a:p>
            <a:endParaRPr lang="en-US" baseline="0" dirty="0" smtClean="0"/>
          </a:p>
          <a:p>
            <a:r>
              <a:rPr lang="en-US" baseline="0" dirty="0" smtClean="0"/>
              <a:t>you use regularly and makes your life better</a:t>
            </a:r>
          </a:p>
          <a:p>
            <a:r>
              <a:rPr lang="en-US" baseline="0" dirty="0" smtClean="0"/>
              <a:t>you recommend to others</a:t>
            </a:r>
          </a:p>
          <a:p>
            <a:r>
              <a:rPr lang="en-US" baseline="0" dirty="0" smtClean="0"/>
              <a:t>you can’t wait to see what their next product or development will be</a:t>
            </a:r>
          </a:p>
          <a:p>
            <a:endParaRPr lang="en-US" baseline="0"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1</a:t>
            </a:fld>
            <a:endParaRPr lang="en-US"/>
          </a:p>
        </p:txBody>
      </p:sp>
    </p:spTree>
    <p:extLst>
      <p:ext uri="{BB962C8B-B14F-4D97-AF65-F5344CB8AC3E}">
        <p14:creationId xmlns:p14="http://schemas.microsoft.com/office/powerpoint/2010/main" val="81379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to emphasize 2</a:t>
            </a:r>
            <a:endParaRPr lang="en-US" baseline="0" dirty="0" smtClean="0"/>
          </a:p>
          <a:p>
            <a:endParaRPr lang="en-US" baseline="0" dirty="0" smtClean="0"/>
          </a:p>
          <a:p>
            <a:r>
              <a:rPr lang="en-US" dirty="0" smtClean="0"/>
              <a:t>ONE OF THE</a:t>
            </a:r>
            <a:r>
              <a:rPr lang="en-US" baseline="0" dirty="0" smtClean="0"/>
              <a:t> MOST IMPORTANT TO ME </a:t>
            </a:r>
          </a:p>
          <a:p>
            <a:r>
              <a:rPr lang="en-US" baseline="0" dirty="0" smtClean="0"/>
              <a:t>- and to our MISSION on this project</a:t>
            </a:r>
          </a:p>
          <a:p>
            <a:endParaRPr lang="en-US" baseline="0" dirty="0" smtClean="0"/>
          </a:p>
          <a:p>
            <a:r>
              <a:rPr lang="en-US" baseline="0" dirty="0" smtClean="0"/>
              <a:t>stop and VISUALIZE </a:t>
            </a:r>
          </a:p>
          <a:p>
            <a:r>
              <a:rPr lang="en-US" baseline="0" dirty="0" smtClean="0"/>
              <a:t>products or companies</a:t>
            </a:r>
          </a:p>
          <a:p>
            <a:endParaRPr lang="en-US" baseline="0" dirty="0" smtClean="0"/>
          </a:p>
          <a:p>
            <a:r>
              <a:rPr lang="en-US" baseline="0" dirty="0" smtClean="0"/>
              <a:t>that have your LOYALTY </a:t>
            </a:r>
          </a:p>
        </p:txBody>
      </p:sp>
      <p:sp>
        <p:nvSpPr>
          <p:cNvPr id="4" name="Slide Number Placeholder 3"/>
          <p:cNvSpPr>
            <a:spLocks noGrp="1"/>
          </p:cNvSpPr>
          <p:nvPr>
            <p:ph type="sldNum" sz="quarter" idx="10"/>
          </p:nvPr>
        </p:nvSpPr>
        <p:spPr/>
        <p:txBody>
          <a:bodyPr/>
          <a:lstStyle/>
          <a:p>
            <a:fld id="{6B93E095-2D9C-414F-9504-ED7B4718EB67}" type="slidenum">
              <a:rPr lang="en-US" smtClean="0"/>
              <a:t>10</a:t>
            </a:fld>
            <a:endParaRPr lang="en-US"/>
          </a:p>
        </p:txBody>
      </p:sp>
    </p:spTree>
    <p:extLst>
      <p:ext uri="{BB962C8B-B14F-4D97-AF65-F5344CB8AC3E}">
        <p14:creationId xmlns:p14="http://schemas.microsoft.com/office/powerpoint/2010/main" val="44522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LOGO SOUP</a:t>
            </a:r>
            <a:endParaRPr lang="en-US" baseline="0" dirty="0" smtClean="0"/>
          </a:p>
          <a:p>
            <a:endParaRPr lang="en-US" baseline="0" dirty="0" smtClean="0"/>
          </a:p>
          <a:p>
            <a:pPr marL="171450" indent="-171450">
              <a:buFont typeface="Arial" charset="0"/>
              <a:buChar char="•"/>
            </a:pPr>
            <a:r>
              <a:rPr lang="en-US" baseline="0" dirty="0" smtClean="0"/>
              <a:t>Some DON’T MENTION Brown at all</a:t>
            </a:r>
          </a:p>
          <a:p>
            <a:pPr marL="171450" indent="-171450">
              <a:buFont typeface="Arial" charset="0"/>
              <a:buChar char="•"/>
            </a:pPr>
            <a:r>
              <a:rPr lang="en-US" baseline="0" dirty="0" smtClean="0"/>
              <a:t>Stand alone and Separate</a:t>
            </a:r>
          </a:p>
          <a:p>
            <a:pPr marL="171450" indent="-171450">
              <a:buFont typeface="Arial" charset="0"/>
              <a:buChar char="•"/>
            </a:pPr>
            <a:r>
              <a:rPr lang="en-US" baseline="0" dirty="0" smtClean="0"/>
              <a:t>NOT RECOGNIZABLE beyond small audience</a:t>
            </a:r>
          </a:p>
          <a:p>
            <a:pPr marL="171450" indent="-171450">
              <a:buFont typeface="Arial" charset="0"/>
              <a:buChar char="•"/>
            </a:pPr>
            <a:r>
              <a:rPr lang="en-US" baseline="0" dirty="0" smtClean="0"/>
              <a:t>Look like SOFTWARE</a:t>
            </a:r>
          </a:p>
          <a:p>
            <a:pPr marL="171450" indent="-171450">
              <a:buFont typeface="Arial" charset="0"/>
              <a:buChar char="•"/>
            </a:pPr>
            <a:r>
              <a:rPr lang="en-US" baseline="0" dirty="0" smtClean="0"/>
              <a:t>Show their AGE (unprofessional)</a:t>
            </a:r>
          </a:p>
        </p:txBody>
      </p:sp>
      <p:sp>
        <p:nvSpPr>
          <p:cNvPr id="4" name="Slide Number Placeholder 3"/>
          <p:cNvSpPr>
            <a:spLocks noGrp="1"/>
          </p:cNvSpPr>
          <p:nvPr>
            <p:ph type="sldNum" sz="quarter" idx="10"/>
          </p:nvPr>
        </p:nvSpPr>
        <p:spPr/>
        <p:txBody>
          <a:bodyPr/>
          <a:lstStyle/>
          <a:p>
            <a:fld id="{03DC757D-D16D-4829-B4F7-53DA6A1D20C9}" type="slidenum">
              <a:rPr lang="en-US" smtClean="0"/>
              <a:pPr/>
              <a:t>11</a:t>
            </a:fld>
            <a:endParaRPr lang="en-US"/>
          </a:p>
        </p:txBody>
      </p:sp>
    </p:spTree>
    <p:extLst>
      <p:ext uri="{BB962C8B-B14F-4D97-AF65-F5344CB8AC3E}">
        <p14:creationId xmlns:p14="http://schemas.microsoft.com/office/powerpoint/2010/main" val="20355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(Read quotes with brief context)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12</a:t>
            </a:fld>
            <a:endParaRPr lang="en-US"/>
          </a:p>
        </p:txBody>
      </p:sp>
    </p:spTree>
    <p:extLst>
      <p:ext uri="{BB962C8B-B14F-4D97-AF65-F5344CB8AC3E}">
        <p14:creationId xmlns:p14="http://schemas.microsoft.com/office/powerpoint/2010/main" val="1307907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13</a:t>
            </a:fld>
            <a:endParaRPr lang="en-US"/>
          </a:p>
        </p:txBody>
      </p:sp>
    </p:spTree>
    <p:extLst>
      <p:ext uri="{BB962C8B-B14F-4D97-AF65-F5344CB8AC3E}">
        <p14:creationId xmlns:p14="http://schemas.microsoft.com/office/powerpoint/2010/main" val="1513169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Began with working group of Brown</a:t>
            </a:r>
            <a:r>
              <a:rPr lang="en-US" baseline="0" dirty="0" smtClean="0"/>
              <a:t> Designer</a:t>
            </a:r>
            <a:endParaRPr lang="en-US" sz="1400" kern="1200" dirty="0" smtClean="0">
              <a:solidFill>
                <a:schemeClr val="tx1"/>
              </a:solidFill>
              <a:effectLst/>
              <a:latin typeface="+mn-lt"/>
              <a:ea typeface="ＭＳ Ｐゴシック" charset="-128"/>
              <a:cs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ＭＳ Ｐゴシック" charset="-128"/>
                <a:cs typeface="ＭＳ Ｐゴシック" charset="-128"/>
              </a:rPr>
              <a:t>Graphic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ＭＳ Ｐゴシック" charset="-128"/>
                <a:cs typeface="ＭＳ Ｐゴシック" charset="-128"/>
              </a:rPr>
              <a:t>Advancement</a:t>
            </a:r>
          </a:p>
          <a:p>
            <a:r>
              <a:rPr lang="en-US" sz="1400" kern="1200" dirty="0" smtClean="0">
                <a:solidFill>
                  <a:schemeClr val="tx1"/>
                </a:solidFill>
                <a:effectLst/>
                <a:latin typeface="+mn-lt"/>
                <a:ea typeface="ＭＳ Ｐゴシック" charset="-128"/>
                <a:cs typeface="ＭＳ Ｐゴシック" charset="-128"/>
              </a:rPr>
              <a:t>OUC’s web group</a:t>
            </a:r>
          </a:p>
          <a:p>
            <a:endParaRPr lang="en-US" sz="1400" kern="1200" dirty="0" smtClean="0">
              <a:solidFill>
                <a:schemeClr val="tx1"/>
              </a:solidFill>
              <a:effectLst/>
              <a:latin typeface="+mn-lt"/>
              <a:ea typeface="ＭＳ Ｐゴシック" charset="-128"/>
              <a:cs typeface="ＭＳ Ｐゴシック" charset="-128"/>
            </a:endParaRPr>
          </a:p>
          <a:p>
            <a:r>
              <a:rPr lang="en-US" sz="1400" kern="1200" dirty="0" smtClean="0">
                <a:solidFill>
                  <a:schemeClr val="tx1"/>
                </a:solidFill>
                <a:effectLst/>
                <a:latin typeface="+mn-lt"/>
                <a:ea typeface="ＭＳ Ｐゴシック" charset="-128"/>
                <a:cs typeface="ＭＳ Ｐゴシック" charset="-128"/>
              </a:rPr>
              <a:t>A draft</a:t>
            </a:r>
            <a:r>
              <a:rPr lang="en-US" sz="1400" kern="1200" baseline="0" dirty="0" smtClean="0">
                <a:solidFill>
                  <a:schemeClr val="tx1"/>
                </a:solidFill>
                <a:effectLst/>
                <a:latin typeface="+mn-lt"/>
                <a:ea typeface="ＭＳ Ｐゴシック" charset="-128"/>
                <a:cs typeface="ＭＳ Ｐゴシック" charset="-128"/>
              </a:rPr>
              <a:t> was workshopped with communicators around the University, in major schools, departments and programs, from: </a:t>
            </a:r>
          </a:p>
          <a:p>
            <a:r>
              <a:rPr lang="en-US" sz="1400" kern="1200" baseline="0" dirty="0" smtClean="0">
                <a:solidFill>
                  <a:schemeClr val="tx1"/>
                </a:solidFill>
                <a:effectLst/>
                <a:latin typeface="+mn-lt"/>
                <a:ea typeface="ＭＳ Ｐゴシック" charset="-128"/>
                <a:cs typeface="ＭＳ Ｐゴシック" charset="-128"/>
              </a:rPr>
              <a:t>Athletics to Alpert Medical, </a:t>
            </a:r>
          </a:p>
          <a:p>
            <a:r>
              <a:rPr lang="en-US" sz="1400" kern="1200" baseline="0" dirty="0" smtClean="0">
                <a:solidFill>
                  <a:schemeClr val="tx1"/>
                </a:solidFill>
                <a:effectLst/>
                <a:latin typeface="+mn-lt"/>
                <a:ea typeface="ＭＳ Ｐゴシック" charset="-128"/>
                <a:cs typeface="ＭＳ Ｐゴシック" charset="-128"/>
              </a:rPr>
              <a:t>Student Life to School of Professional Studies</a:t>
            </a:r>
          </a:p>
          <a:p>
            <a:endParaRPr lang="en-US" sz="1400" kern="1200" baseline="0" dirty="0" smtClean="0">
              <a:solidFill>
                <a:schemeClr val="tx1"/>
              </a:solidFill>
              <a:effectLst/>
              <a:latin typeface="+mn-lt"/>
              <a:ea typeface="ＭＳ Ｐゴシック" charset="-128"/>
              <a:cs typeface="ＭＳ Ｐゴシック" charset="-128"/>
            </a:endParaRPr>
          </a:p>
          <a:p>
            <a:r>
              <a:rPr lang="en-US" sz="1400" kern="1200" baseline="0" dirty="0" smtClean="0">
                <a:solidFill>
                  <a:schemeClr val="tx1"/>
                </a:solidFill>
                <a:effectLst/>
                <a:latin typeface="+mn-lt"/>
                <a:ea typeface="ＭＳ Ｐゴシック" charset="-128"/>
                <a:cs typeface="ＭＳ Ｐゴシック" charset="-128"/>
              </a:rPr>
              <a:t>Released in July 2016</a:t>
            </a:r>
            <a:endParaRPr lang="en-US" sz="1400" kern="1200" dirty="0" smtClean="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14</a:t>
            </a:fld>
            <a:endParaRPr lang="en-US"/>
          </a:p>
        </p:txBody>
      </p:sp>
    </p:spTree>
    <p:extLst>
      <p:ext uri="{BB962C8B-B14F-4D97-AF65-F5344CB8AC3E}">
        <p14:creationId xmlns:p14="http://schemas.microsoft.com/office/powerpoint/2010/main" val="141759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63"/>
              </a:spcBef>
              <a:buSzPct val="80000"/>
            </a:pPr>
            <a:r>
              <a:rPr lang="en-US" dirty="0" smtClean="0">
                <a:latin typeface="Avenir Next" charset="0"/>
                <a:ea typeface="Avenir Next" charset="0"/>
                <a:cs typeface="Avenir Next" charset="0"/>
              </a:rPr>
              <a:t>Implementing 2003 graphic identity: </a:t>
            </a:r>
            <a:r>
              <a:rPr lang="en-US" b="1" dirty="0" smtClean="0">
                <a:latin typeface="Avenir Next Demi Bold" charset="0"/>
                <a:ea typeface="Avenir Next Demi Bold" charset="0"/>
                <a:cs typeface="Avenir Next Demi Bold" charset="0"/>
              </a:rPr>
              <a:t>consistency</a:t>
            </a:r>
          </a:p>
          <a:p>
            <a:pPr>
              <a:spcBef>
                <a:spcPts val="563"/>
              </a:spcBef>
              <a:buSzPct val="80000"/>
            </a:pPr>
            <a:r>
              <a:rPr lang="en-US" dirty="0" smtClean="0">
                <a:latin typeface="Avenir Next" charset="0"/>
                <a:ea typeface="Avenir Next" charset="0"/>
                <a:cs typeface="Avenir Next" charset="0"/>
              </a:rPr>
              <a:t>Introducing new Brown red:</a:t>
            </a:r>
            <a:r>
              <a:rPr lang="en-US" baseline="0" dirty="0" smtClean="0">
                <a:latin typeface="Avenir Next" charset="0"/>
                <a:ea typeface="Avenir Next" charset="0"/>
                <a:cs typeface="Avenir Next" charset="0"/>
              </a:rPr>
              <a:t> end of rogue reds</a:t>
            </a:r>
            <a:endParaRPr lang="en-US" dirty="0" smtClean="0">
              <a:latin typeface="Avenir Next" charset="0"/>
              <a:ea typeface="Avenir Next" charset="0"/>
              <a:cs typeface="Avenir Next" charset="0"/>
            </a:endParaRPr>
          </a:p>
          <a:p>
            <a:pPr>
              <a:spcBef>
                <a:spcPts val="563"/>
              </a:spcBef>
              <a:buSzPct val="80000"/>
            </a:pPr>
            <a:r>
              <a:rPr lang="en-US" dirty="0" smtClean="0">
                <a:latin typeface="Avenir Next" charset="0"/>
                <a:ea typeface="Avenir Next" charset="0"/>
                <a:cs typeface="Avenir Next" charset="0"/>
              </a:rPr>
              <a:t>Requires download of new logo files: (has new red and also renders better via print and digital)</a:t>
            </a:r>
          </a:p>
          <a:p>
            <a:pPr>
              <a:spcBef>
                <a:spcPts val="563"/>
              </a:spcBef>
              <a:buSzPct val="80000"/>
            </a:pPr>
            <a:r>
              <a:rPr lang="en-US" dirty="0" smtClean="0">
                <a:latin typeface="Avenir Next" charset="0"/>
                <a:ea typeface="Avenir Next" charset="0"/>
                <a:cs typeface="Avenir Next" charset="0"/>
              </a:rPr>
              <a:t>Creates standards for sub-identities (school, department and program logos)</a:t>
            </a:r>
          </a:p>
          <a:p>
            <a:pPr>
              <a:spcBef>
                <a:spcPts val="563"/>
              </a:spcBef>
              <a:buSzPct val="80000"/>
            </a:pPr>
            <a:r>
              <a:rPr lang="en-US" dirty="0" smtClean="0">
                <a:latin typeface="Avenir Next" charset="0"/>
                <a:ea typeface="Avenir Next" charset="0"/>
                <a:cs typeface="Avenir Next" charset="0"/>
              </a:rPr>
              <a:t>Educates the community in “brand” vs. “logo”</a:t>
            </a:r>
          </a:p>
          <a:p>
            <a:pPr>
              <a:spcBef>
                <a:spcPts val="563"/>
              </a:spcBef>
              <a:buSzPct val="80000"/>
            </a:pPr>
            <a:r>
              <a:rPr lang="en-US" dirty="0" smtClean="0">
                <a:latin typeface="Avenir Next" charset="0"/>
                <a:ea typeface="Avenir Next" charset="0"/>
                <a:cs typeface="Avenir Next" charset="0"/>
              </a:rPr>
              <a:t>Establishes clarity on position discouraging “independent” logos and identities</a:t>
            </a:r>
          </a:p>
        </p:txBody>
      </p:sp>
      <p:sp>
        <p:nvSpPr>
          <p:cNvPr id="4" name="Slide Number Placeholder 3"/>
          <p:cNvSpPr>
            <a:spLocks noGrp="1"/>
          </p:cNvSpPr>
          <p:nvPr>
            <p:ph type="sldNum" sz="quarter" idx="10"/>
          </p:nvPr>
        </p:nvSpPr>
        <p:spPr/>
        <p:txBody>
          <a:bodyPr/>
          <a:lstStyle/>
          <a:p>
            <a:fld id="{03DC757D-D16D-4829-B4F7-53DA6A1D20C9}" type="slidenum">
              <a:rPr lang="en-US" smtClean="0"/>
              <a:pPr/>
              <a:t>15</a:t>
            </a:fld>
            <a:endParaRPr lang="en-US"/>
          </a:p>
        </p:txBody>
      </p:sp>
    </p:spTree>
    <p:extLst>
      <p:ext uri="{BB962C8B-B14F-4D97-AF65-F5344CB8AC3E}">
        <p14:creationId xmlns:p14="http://schemas.microsoft.com/office/powerpoint/2010/main" val="30207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Brown University Logo as our primary identity</a:t>
            </a:r>
          </a:p>
          <a:p>
            <a:endParaRPr lang="en-US" baseline="0" dirty="0" smtClean="0"/>
          </a:p>
          <a:p>
            <a:r>
              <a:rPr lang="en-US" baseline="0" dirty="0" smtClean="0"/>
              <a:t>Describes the elements of the logo</a:t>
            </a:r>
          </a:p>
        </p:txBody>
      </p:sp>
      <p:sp>
        <p:nvSpPr>
          <p:cNvPr id="4" name="Slide Number Placeholder 3"/>
          <p:cNvSpPr>
            <a:spLocks noGrp="1"/>
          </p:cNvSpPr>
          <p:nvPr>
            <p:ph type="sldNum" sz="quarter" idx="10"/>
          </p:nvPr>
        </p:nvSpPr>
        <p:spPr/>
        <p:txBody>
          <a:bodyPr/>
          <a:lstStyle/>
          <a:p>
            <a:fld id="{6B93E095-2D9C-414F-9504-ED7B4718EB67}" type="slidenum">
              <a:rPr lang="en-US" smtClean="0"/>
              <a:t>16</a:t>
            </a:fld>
            <a:endParaRPr lang="en-US"/>
          </a:p>
        </p:txBody>
      </p:sp>
    </p:spTree>
    <p:extLst>
      <p:ext uri="{BB962C8B-B14F-4D97-AF65-F5344CB8AC3E}">
        <p14:creationId xmlns:p14="http://schemas.microsoft.com/office/powerpoint/2010/main" val="1796928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Compositions</a:t>
            </a:r>
            <a:r>
              <a:rPr lang="en-US" baseline="0" dirty="0" smtClean="0"/>
              <a:t> and Uses</a:t>
            </a:r>
          </a:p>
          <a:p>
            <a:endParaRPr lang="en-US" baseline="0" dirty="0" smtClean="0"/>
          </a:p>
          <a:p>
            <a:r>
              <a:rPr lang="en-US" baseline="0" dirty="0" smtClean="0"/>
              <a:t>Horizontal</a:t>
            </a:r>
          </a:p>
          <a:p>
            <a:endParaRPr lang="en-US" baseline="0" dirty="0" smtClean="0"/>
          </a:p>
          <a:p>
            <a:r>
              <a:rPr lang="en-US" baseline="0" dirty="0" smtClean="0"/>
              <a:t>Stacked</a:t>
            </a:r>
          </a:p>
          <a:p>
            <a:endParaRPr lang="en-US" baseline="0" dirty="0" smtClean="0"/>
          </a:p>
          <a:p>
            <a:r>
              <a:rPr lang="en-US" baseline="0" dirty="0" smtClean="0"/>
              <a:t>Coat of Arms alone</a:t>
            </a:r>
          </a:p>
          <a:p>
            <a:endParaRPr lang="en-US" baseline="0" dirty="0" smtClean="0"/>
          </a:p>
          <a:p>
            <a:r>
              <a:rPr lang="en-US" baseline="0" dirty="0" smtClean="0"/>
              <a:t>Presidential Logo</a:t>
            </a:r>
          </a:p>
        </p:txBody>
      </p:sp>
      <p:sp>
        <p:nvSpPr>
          <p:cNvPr id="4" name="Slide Number Placeholder 3"/>
          <p:cNvSpPr>
            <a:spLocks noGrp="1"/>
          </p:cNvSpPr>
          <p:nvPr>
            <p:ph type="sldNum" sz="quarter" idx="10"/>
          </p:nvPr>
        </p:nvSpPr>
        <p:spPr/>
        <p:txBody>
          <a:bodyPr/>
          <a:lstStyle/>
          <a:p>
            <a:fld id="{6B93E095-2D9C-414F-9504-ED7B4718EB67}" type="slidenum">
              <a:rPr lang="en-US" smtClean="0"/>
              <a:t>17</a:t>
            </a:fld>
            <a:endParaRPr lang="en-US"/>
          </a:p>
        </p:txBody>
      </p:sp>
    </p:spTree>
    <p:extLst>
      <p:ext uri="{BB962C8B-B14F-4D97-AF65-F5344CB8AC3E}">
        <p14:creationId xmlns:p14="http://schemas.microsoft.com/office/powerpoint/2010/main" val="54287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Sizing</a:t>
            </a:r>
          </a:p>
          <a:p>
            <a:endParaRPr lang="en-US" baseline="0" dirty="0" smtClean="0"/>
          </a:p>
          <a:p>
            <a:r>
              <a:rPr lang="en-US" baseline="0" dirty="0" smtClean="0"/>
              <a:t>Clearance Area</a:t>
            </a:r>
          </a:p>
          <a:p>
            <a:endParaRPr lang="en-US" baseline="0" dirty="0" smtClean="0"/>
          </a:p>
          <a:p>
            <a:r>
              <a:rPr lang="en-US" baseline="0" dirty="0" smtClean="0"/>
              <a:t>Improper Uses</a:t>
            </a:r>
          </a:p>
          <a:p>
            <a:endParaRPr lang="en-US" baseline="0" dirty="0" smtClean="0"/>
          </a:p>
          <a:p>
            <a:r>
              <a:rPr lang="en-US" baseline="0" dirty="0" smtClean="0"/>
              <a:t>NB: outline version of logo</a:t>
            </a:r>
          </a:p>
        </p:txBody>
      </p:sp>
      <p:sp>
        <p:nvSpPr>
          <p:cNvPr id="4" name="Slide Number Placeholder 3"/>
          <p:cNvSpPr>
            <a:spLocks noGrp="1"/>
          </p:cNvSpPr>
          <p:nvPr>
            <p:ph type="sldNum" sz="quarter" idx="10"/>
          </p:nvPr>
        </p:nvSpPr>
        <p:spPr/>
        <p:txBody>
          <a:bodyPr/>
          <a:lstStyle/>
          <a:p>
            <a:fld id="{6B93E095-2D9C-414F-9504-ED7B4718EB67}" type="slidenum">
              <a:rPr lang="en-US" smtClean="0"/>
              <a:t>18</a:t>
            </a:fld>
            <a:endParaRPr lang="en-US"/>
          </a:p>
        </p:txBody>
      </p:sp>
    </p:spTree>
    <p:extLst>
      <p:ext uri="{BB962C8B-B14F-4D97-AF65-F5344CB8AC3E}">
        <p14:creationId xmlns:p14="http://schemas.microsoft.com/office/powerpoint/2010/main" val="783373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 Color Red and Black, One Color, Full Color</a:t>
            </a:r>
          </a:p>
          <a:p>
            <a:endParaRPr lang="en-US" baseline="0" dirty="0" smtClean="0"/>
          </a:p>
          <a:p>
            <a:r>
              <a:rPr lang="en-US" baseline="0" dirty="0" smtClean="0"/>
              <a:t>True Reverse on red, black or brown (do not use the outline version)</a:t>
            </a:r>
          </a:p>
          <a:p>
            <a:endParaRPr lang="en-US" baseline="0" dirty="0" smtClean="0"/>
          </a:p>
          <a:p>
            <a:r>
              <a:rPr lang="en-US" baseline="0" dirty="0" smtClean="0"/>
              <a:t>Two color or one color against any other color backgrounds</a:t>
            </a:r>
          </a:p>
        </p:txBody>
      </p:sp>
      <p:sp>
        <p:nvSpPr>
          <p:cNvPr id="4" name="Slide Number Placeholder 3"/>
          <p:cNvSpPr>
            <a:spLocks noGrp="1"/>
          </p:cNvSpPr>
          <p:nvPr>
            <p:ph type="sldNum" sz="quarter" idx="10"/>
          </p:nvPr>
        </p:nvSpPr>
        <p:spPr/>
        <p:txBody>
          <a:bodyPr/>
          <a:lstStyle/>
          <a:p>
            <a:fld id="{6B93E095-2D9C-414F-9504-ED7B4718EB67}" type="slidenum">
              <a:rPr lang="en-US" smtClean="0"/>
              <a:t>19</a:t>
            </a:fld>
            <a:endParaRPr lang="en-US"/>
          </a:p>
        </p:txBody>
      </p:sp>
    </p:spTree>
    <p:extLst>
      <p:ext uri="{BB962C8B-B14F-4D97-AF65-F5344CB8AC3E}">
        <p14:creationId xmlns:p14="http://schemas.microsoft.com/office/powerpoint/2010/main" val="176616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BRANDS THAT INSPIRE </a:t>
            </a:r>
          </a:p>
          <a:p>
            <a:r>
              <a:rPr lang="en-US" dirty="0" smtClean="0"/>
              <a:t>Emotional</a:t>
            </a:r>
            <a:r>
              <a:rPr lang="en-US" baseline="0" dirty="0" smtClean="0"/>
              <a:t> Connection and Loyalty FOR ME</a:t>
            </a:r>
          </a:p>
          <a:p>
            <a:endParaRPr lang="en-US" baseline="0" dirty="0" smtClean="0"/>
          </a:p>
          <a:p>
            <a:r>
              <a:rPr lang="en-US" baseline="0" dirty="0" smtClean="0"/>
              <a:t>NOTE:</a:t>
            </a:r>
          </a:p>
          <a:p>
            <a:r>
              <a:rPr lang="en-US" baseline="0" dirty="0" smtClean="0"/>
              <a:t>Rome's she wolf with Romulus and Remus</a:t>
            </a:r>
          </a:p>
          <a:p>
            <a:r>
              <a:rPr lang="en-US" baseline="0" dirty="0" smtClean="0"/>
              <a:t>Modena DOC</a:t>
            </a:r>
          </a:p>
          <a:p>
            <a:r>
              <a:rPr lang="en-US" baseline="0" dirty="0" smtClean="0"/>
              <a:t>Subaru - everyone else now mine</a:t>
            </a:r>
          </a:p>
          <a:p>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2</a:t>
            </a:fld>
            <a:endParaRPr lang="en-US"/>
          </a:p>
        </p:txBody>
      </p:sp>
    </p:spTree>
    <p:extLst>
      <p:ext uri="{BB962C8B-B14F-4D97-AF65-F5344CB8AC3E}">
        <p14:creationId xmlns:p14="http://schemas.microsoft.com/office/powerpoint/2010/main" val="70871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Sizing</a:t>
            </a:r>
          </a:p>
          <a:p>
            <a:endParaRPr lang="en-US" baseline="0" dirty="0" smtClean="0"/>
          </a:p>
          <a:p>
            <a:r>
              <a:rPr lang="en-US" baseline="0" dirty="0" smtClean="0"/>
              <a:t>Clearance Area</a:t>
            </a:r>
          </a:p>
          <a:p>
            <a:endParaRPr lang="en-US" baseline="0" dirty="0" smtClean="0"/>
          </a:p>
          <a:p>
            <a:r>
              <a:rPr lang="en-US" baseline="0" dirty="0" smtClean="0"/>
              <a:t>Improper Uses</a:t>
            </a:r>
          </a:p>
          <a:p>
            <a:endParaRPr lang="en-US" baseline="0" dirty="0" smtClean="0"/>
          </a:p>
          <a:p>
            <a:r>
              <a:rPr lang="en-US" baseline="0" dirty="0" smtClean="0"/>
              <a:t>NB: outline version of logo</a:t>
            </a:r>
          </a:p>
        </p:txBody>
      </p:sp>
      <p:sp>
        <p:nvSpPr>
          <p:cNvPr id="4" name="Slide Number Placeholder 3"/>
          <p:cNvSpPr>
            <a:spLocks noGrp="1"/>
          </p:cNvSpPr>
          <p:nvPr>
            <p:ph type="sldNum" sz="quarter" idx="10"/>
          </p:nvPr>
        </p:nvSpPr>
        <p:spPr/>
        <p:txBody>
          <a:bodyPr/>
          <a:lstStyle/>
          <a:p>
            <a:fld id="{6B93E095-2D9C-414F-9504-ED7B4718EB67}" type="slidenum">
              <a:rPr lang="en-US" smtClean="0"/>
              <a:t>20</a:t>
            </a:fld>
            <a:endParaRPr lang="en-US"/>
          </a:p>
        </p:txBody>
      </p:sp>
    </p:spTree>
    <p:extLst>
      <p:ext uri="{BB962C8B-B14F-4D97-AF65-F5344CB8AC3E}">
        <p14:creationId xmlns:p14="http://schemas.microsoft.com/office/powerpoint/2010/main" val="2119665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Minion Pro and Freight Sans available with Adobe Creative Cloud tool kit</a:t>
            </a:r>
          </a:p>
        </p:txBody>
      </p:sp>
      <p:sp>
        <p:nvSpPr>
          <p:cNvPr id="4" name="Slide Number Placeholder 3"/>
          <p:cNvSpPr>
            <a:spLocks noGrp="1"/>
          </p:cNvSpPr>
          <p:nvPr>
            <p:ph type="sldNum" sz="quarter" idx="10"/>
          </p:nvPr>
        </p:nvSpPr>
        <p:spPr/>
        <p:txBody>
          <a:bodyPr/>
          <a:lstStyle/>
          <a:p>
            <a:fld id="{6B93E095-2D9C-414F-9504-ED7B4718EB67}" type="slidenum">
              <a:rPr lang="en-US" smtClean="0"/>
              <a:t>21</a:t>
            </a:fld>
            <a:endParaRPr lang="en-US"/>
          </a:p>
        </p:txBody>
      </p:sp>
    </p:spTree>
    <p:extLst>
      <p:ext uri="{BB962C8B-B14F-4D97-AF65-F5344CB8AC3E}">
        <p14:creationId xmlns:p14="http://schemas.microsoft.com/office/powerpoint/2010/main" val="182967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Variations</a:t>
            </a:r>
            <a:r>
              <a:rPr lang="en-US" baseline="0" dirty="0" smtClean="0"/>
              <a:t> for Use, Orientation, Color (reserve full color coat of arms for color backgrounds)</a:t>
            </a:r>
          </a:p>
          <a:p>
            <a:endParaRPr lang="en-US" baseline="0" dirty="0" smtClean="0"/>
          </a:p>
          <a:p>
            <a:r>
              <a:rPr lang="en-US" baseline="0" dirty="0" smtClean="0"/>
              <a:t>Use of ”University” for international audiences</a:t>
            </a:r>
          </a:p>
          <a:p>
            <a:endParaRPr lang="en-US" baseline="0" dirty="0" smtClean="0"/>
          </a:p>
          <a:p>
            <a:r>
              <a:rPr lang="en-US" baseline="0" dirty="0" smtClean="0"/>
              <a:t>Sub-Identities (similar, but differ slightly)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B93E095-2D9C-414F-9504-ED7B4718EB67}" type="slidenum">
              <a:rPr lang="en-US" smtClean="0"/>
              <a:t>22</a:t>
            </a:fld>
            <a:endParaRPr lang="en-US"/>
          </a:p>
        </p:txBody>
      </p:sp>
    </p:spTree>
    <p:extLst>
      <p:ext uri="{BB962C8B-B14F-4D97-AF65-F5344CB8AC3E}">
        <p14:creationId xmlns:p14="http://schemas.microsoft.com/office/powerpoint/2010/main" val="1514329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Distinct</a:t>
            </a:r>
            <a:r>
              <a:rPr lang="en-US" baseline="0" dirty="0" smtClean="0"/>
              <a:t> Identities associated with specific branding and marketing strategies for:</a:t>
            </a:r>
          </a:p>
          <a:p>
            <a:pPr marL="171450" indent="-171450">
              <a:buFont typeface="Arial" charset="0"/>
              <a:buChar char="•"/>
            </a:pPr>
            <a:r>
              <a:rPr lang="en-US" baseline="0" dirty="0" smtClean="0"/>
              <a:t>anniversaries and fundraising campaigns</a:t>
            </a:r>
          </a:p>
          <a:p>
            <a:pPr marL="171450" indent="-171450">
              <a:buFont typeface="Arial" charset="0"/>
              <a:buChar char="•"/>
            </a:pPr>
            <a:r>
              <a:rPr lang="en-US" baseline="0" dirty="0" smtClean="0"/>
              <a:t>publications</a:t>
            </a:r>
          </a:p>
          <a:p>
            <a:pPr marL="171450" indent="-171450">
              <a:buFont typeface="Arial" charset="0"/>
              <a:buChar char="•"/>
            </a:pPr>
            <a:r>
              <a:rPr lang="en-US" baseline="0" dirty="0" smtClean="0"/>
              <a:t>athletics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B93E095-2D9C-414F-9504-ED7B4718EB67}" type="slidenum">
              <a:rPr lang="en-US" smtClean="0"/>
              <a:t>23</a:t>
            </a:fld>
            <a:endParaRPr lang="en-US"/>
          </a:p>
        </p:txBody>
      </p:sp>
    </p:spTree>
    <p:extLst>
      <p:ext uri="{BB962C8B-B14F-4D97-AF65-F5344CB8AC3E}">
        <p14:creationId xmlns:p14="http://schemas.microsoft.com/office/powerpoint/2010/main" val="1972080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Independent Logos</a:t>
            </a:r>
          </a:p>
          <a:p>
            <a:r>
              <a:rPr lang="en-US" baseline="0" dirty="0" smtClean="0"/>
              <a:t>“</a:t>
            </a:r>
            <a:r>
              <a:rPr lang="is-IS" baseline="0" dirty="0" smtClean="0"/>
              <a:t>…sometimes so unique that it disassociates them from the University intself or undermines their own prestige or professionalism”</a:t>
            </a:r>
          </a:p>
          <a:p>
            <a:endParaRPr lang="is-IS" baseline="0" dirty="0" smtClean="0"/>
          </a:p>
          <a:p>
            <a:pPr marL="171450" indent="-171450">
              <a:buFont typeface="Arial" charset="0"/>
              <a:buChar char="•"/>
            </a:pPr>
            <a:r>
              <a:rPr lang="en-US" baseline="0" dirty="0" smtClean="0"/>
              <a:t>Most peers have policies on sub-branding, but Brown did not </a:t>
            </a:r>
            <a:br>
              <a:rPr lang="en-US" baseline="0" dirty="0" smtClean="0"/>
            </a:br>
            <a:r>
              <a:rPr lang="en-US" baseline="0" dirty="0" smtClean="0"/>
              <a:t>(reversing a trend that exploded in 2000s: universities vs. PR firms, because logos = $$$ for marketing plans)</a:t>
            </a:r>
            <a:br>
              <a:rPr lang="en-US" baseline="0" dirty="0" smtClean="0"/>
            </a:br>
            <a:endParaRPr lang="en-US" baseline="0" dirty="0" smtClean="0"/>
          </a:p>
          <a:p>
            <a:pPr marL="171450" indent="-171450">
              <a:buFont typeface="Arial" charset="0"/>
              <a:buChar char="•"/>
            </a:pPr>
            <a:r>
              <a:rPr lang="en-US" baseline="0" dirty="0" smtClean="0"/>
              <a:t>“Logo soup” fractures an institution’s brand</a:t>
            </a:r>
            <a:br>
              <a:rPr lang="en-US" baseline="0" dirty="0" smtClean="0"/>
            </a:br>
            <a:endParaRPr lang="en-US" baseline="0" dirty="0" smtClean="0"/>
          </a:p>
          <a:p>
            <a:pPr marL="171450" indent="-171450">
              <a:buFont typeface="Arial" charset="0"/>
              <a:buChar char="•"/>
            </a:pPr>
            <a:r>
              <a:rPr lang="en-US" baseline="0" dirty="0" smtClean="0"/>
              <a:t>Programs contributing to the university’s strength not recognized as part of the institution</a:t>
            </a:r>
            <a:br>
              <a:rPr lang="en-US" baseline="0" dirty="0" smtClean="0"/>
            </a:br>
            <a:r>
              <a:rPr lang="en-US" baseline="0" dirty="0" smtClean="0"/>
              <a:t>The “identity” imparts the well-established brand of excellence to its composite elements, and the sub-identities imbue the “whole” identity with their characteristics – always strengthening what it means to be “of Brown.”</a:t>
            </a:r>
            <a:br>
              <a:rPr lang="en-US" baseline="0" dirty="0" smtClean="0"/>
            </a:br>
            <a:endParaRPr lang="en-US" baseline="0" dirty="0" smtClean="0"/>
          </a:p>
          <a:p>
            <a:pPr marL="171450" indent="-171450">
              <a:buFont typeface="Arial" charset="0"/>
              <a:buChar char="•"/>
            </a:pPr>
            <a:r>
              <a:rPr lang="en-US" baseline="0" dirty="0" smtClean="0"/>
              <a:t>Consumes resources building brand identity </a:t>
            </a:r>
            <a:br>
              <a:rPr lang="en-US" baseline="0" dirty="0" smtClean="0"/>
            </a:br>
            <a:r>
              <a:rPr lang="en-US" baseline="0" dirty="0" smtClean="0"/>
              <a:t>(programs invest in building recognition around an independent logo vs. benefitting from the established and recognized excellence of the institution)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B93E095-2D9C-414F-9504-ED7B4718EB67}" type="slidenum">
              <a:rPr lang="en-US" smtClean="0"/>
              <a:t>24</a:t>
            </a:fld>
            <a:endParaRPr lang="en-US"/>
          </a:p>
        </p:txBody>
      </p:sp>
    </p:spTree>
    <p:extLst>
      <p:ext uri="{BB962C8B-B14F-4D97-AF65-F5344CB8AC3E}">
        <p14:creationId xmlns:p14="http://schemas.microsoft.com/office/powerpoint/2010/main" val="250048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When designing a communication (whether it’s a brochure, email blast, poster, etc.) it’s important to think about why you’re using images. Images shouldn’t be used solely to take up space. Its nice to have something that’s pretty, but there is visual information being conveyed and it should work for you.</a:t>
            </a: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25</a:t>
            </a:fld>
            <a:endParaRPr lang="en-US"/>
          </a:p>
        </p:txBody>
      </p:sp>
    </p:spTree>
    <p:extLst>
      <p:ext uri="{BB962C8B-B14F-4D97-AF65-F5344CB8AC3E}">
        <p14:creationId xmlns:p14="http://schemas.microsoft.com/office/powerpoint/2010/main" val="374971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471488" indent="-273050">
              <a:buFont typeface="Arial" charset="0"/>
              <a:buChar char="•"/>
            </a:pPr>
            <a:r>
              <a:rPr lang="en-US" dirty="0" smtClean="0">
                <a:latin typeface="Arial" charset="0"/>
                <a:ea typeface="Arial" charset="0"/>
                <a:cs typeface="Arial" charset="0"/>
              </a:rPr>
              <a:t>Brown core identity logo anchors whatever</a:t>
            </a:r>
            <a:r>
              <a:rPr lang="en-US" baseline="0" dirty="0" smtClean="0">
                <a:latin typeface="Arial" charset="0"/>
                <a:ea typeface="Arial" charset="0"/>
                <a:cs typeface="Arial" charset="0"/>
              </a:rPr>
              <a:t> design you create</a:t>
            </a:r>
            <a:endParaRPr lang="en-US" dirty="0" smtClean="0">
              <a:latin typeface="Arial" charset="0"/>
              <a:ea typeface="Arial" charset="0"/>
              <a:cs typeface="Arial" charset="0"/>
            </a:endParaRPr>
          </a:p>
          <a:p>
            <a:pPr marL="471488" indent="-273050">
              <a:buFont typeface="Arial" charset="0"/>
              <a:buChar char="•"/>
            </a:pPr>
            <a:r>
              <a:rPr lang="en-US" dirty="0" smtClean="0">
                <a:latin typeface="Arial" charset="0"/>
                <a:ea typeface="Arial" charset="0"/>
                <a:cs typeface="Arial" charset="0"/>
              </a:rPr>
              <a:t>select photography that tells your unique story</a:t>
            </a:r>
          </a:p>
          <a:p>
            <a:pPr marL="471488" indent="-273050">
              <a:buFont typeface="Arial" charset="0"/>
              <a:buChar char="•"/>
            </a:pPr>
            <a:r>
              <a:rPr lang="en-US" dirty="0" smtClean="0">
                <a:latin typeface="Arial" charset="0"/>
                <a:ea typeface="Arial" charset="0"/>
                <a:cs typeface="Arial" charset="0"/>
              </a:rPr>
              <a:t>identify secondary colors—and stick to them</a:t>
            </a:r>
          </a:p>
          <a:p>
            <a:pPr marL="471488" indent="-273050">
              <a:buFont typeface="Arial" charset="0"/>
              <a:buChar char="•"/>
            </a:pPr>
            <a:r>
              <a:rPr lang="en-US" dirty="0" smtClean="0">
                <a:latin typeface="Arial" charset="0"/>
                <a:ea typeface="Arial" charset="0"/>
                <a:cs typeface="Arial" charset="0"/>
              </a:rPr>
              <a:t>create type treatments that are bold—but not logos</a:t>
            </a:r>
          </a:p>
          <a:p>
            <a:pPr marL="471488" indent="-273050">
              <a:buFont typeface="Arial" charset="0"/>
              <a:buChar char="•"/>
            </a:pPr>
            <a:r>
              <a:rPr lang="en-US" dirty="0" smtClean="0">
                <a:latin typeface="Arial" charset="0"/>
                <a:ea typeface="Arial" charset="0"/>
                <a:cs typeface="Arial" charset="0"/>
              </a:rPr>
              <a:t>repeat, repeat, repeat—don’t run off to something new, it remains</a:t>
            </a:r>
            <a:r>
              <a:rPr lang="en-US" baseline="0" dirty="0" smtClean="0">
                <a:latin typeface="Arial" charset="0"/>
                <a:ea typeface="Arial" charset="0"/>
                <a:cs typeface="Arial" charset="0"/>
              </a:rPr>
              <a:t> to “new” to your audience for several years longer than it does for you</a:t>
            </a:r>
            <a:endParaRPr lang="en-US" dirty="0" smtClean="0">
              <a:latin typeface="Arial" charset="0"/>
              <a:ea typeface="Arial" charset="0"/>
              <a:cs typeface="Arial" charset="0"/>
            </a:endParaRPr>
          </a:p>
          <a:p>
            <a:endParaRPr lang="en-US" baseline="0" dirty="0" smtClean="0"/>
          </a:p>
        </p:txBody>
      </p:sp>
      <p:sp>
        <p:nvSpPr>
          <p:cNvPr id="4" name="Slide Number Placeholder 3"/>
          <p:cNvSpPr>
            <a:spLocks noGrp="1"/>
          </p:cNvSpPr>
          <p:nvPr>
            <p:ph type="sldNum" sz="quarter" idx="10"/>
          </p:nvPr>
        </p:nvSpPr>
        <p:spPr/>
        <p:txBody>
          <a:bodyPr/>
          <a:lstStyle/>
          <a:p>
            <a:fld id="{6B93E095-2D9C-414F-9504-ED7B4718EB67}" type="slidenum">
              <a:rPr lang="en-US" smtClean="0"/>
              <a:t>26</a:t>
            </a:fld>
            <a:endParaRPr lang="en-US"/>
          </a:p>
        </p:txBody>
      </p:sp>
    </p:spTree>
    <p:extLst>
      <p:ext uri="{BB962C8B-B14F-4D97-AF65-F5344CB8AC3E}">
        <p14:creationId xmlns:p14="http://schemas.microsoft.com/office/powerpoint/2010/main" val="2078690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Use of image and font across several publications and web banners</a:t>
            </a:r>
          </a:p>
        </p:txBody>
      </p:sp>
      <p:sp>
        <p:nvSpPr>
          <p:cNvPr id="4" name="Slide Number Placeholder 3"/>
          <p:cNvSpPr>
            <a:spLocks noGrp="1"/>
          </p:cNvSpPr>
          <p:nvPr>
            <p:ph type="sldNum" sz="quarter" idx="10"/>
          </p:nvPr>
        </p:nvSpPr>
        <p:spPr/>
        <p:txBody>
          <a:bodyPr/>
          <a:lstStyle/>
          <a:p>
            <a:fld id="{6B93E095-2D9C-414F-9504-ED7B4718EB67}" type="slidenum">
              <a:rPr lang="en-US" smtClean="0"/>
              <a:t>27</a:t>
            </a:fld>
            <a:endParaRPr lang="en-US"/>
          </a:p>
        </p:txBody>
      </p:sp>
    </p:spTree>
    <p:extLst>
      <p:ext uri="{BB962C8B-B14F-4D97-AF65-F5344CB8AC3E}">
        <p14:creationId xmlns:p14="http://schemas.microsoft.com/office/powerpoint/2010/main" val="839816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Same graphic treatment and a special font for the event title, coupled with Brown’s standard font and Logo</a:t>
            </a:r>
          </a:p>
        </p:txBody>
      </p:sp>
      <p:sp>
        <p:nvSpPr>
          <p:cNvPr id="4" name="Slide Number Placeholder 3"/>
          <p:cNvSpPr>
            <a:spLocks noGrp="1"/>
          </p:cNvSpPr>
          <p:nvPr>
            <p:ph type="sldNum" sz="quarter" idx="10"/>
          </p:nvPr>
        </p:nvSpPr>
        <p:spPr/>
        <p:txBody>
          <a:bodyPr/>
          <a:lstStyle/>
          <a:p>
            <a:fld id="{6B93E095-2D9C-414F-9504-ED7B4718EB67}" type="slidenum">
              <a:rPr lang="en-US" smtClean="0"/>
              <a:t>28</a:t>
            </a:fld>
            <a:endParaRPr lang="en-US"/>
          </a:p>
        </p:txBody>
      </p:sp>
    </p:spTree>
    <p:extLst>
      <p:ext uri="{BB962C8B-B14F-4D97-AF65-F5344CB8AC3E}">
        <p14:creationId xmlns:p14="http://schemas.microsoft.com/office/powerpoint/2010/main" val="1871793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Bold color and a unique font for the title, coupled with Brown’s standard font and logo.</a:t>
            </a:r>
          </a:p>
          <a:p>
            <a:endParaRPr lang="en-US" baseline="0" dirty="0" smtClean="0"/>
          </a:p>
          <a:p>
            <a:r>
              <a:rPr lang="en-US" baseline="0" dirty="0" smtClean="0"/>
              <a:t>Important to the University that this initiative is present as Brown’s own initiative. We want to make it clear that we are telling this story from our own history.</a:t>
            </a:r>
          </a:p>
        </p:txBody>
      </p:sp>
      <p:sp>
        <p:nvSpPr>
          <p:cNvPr id="4" name="Slide Number Placeholder 3"/>
          <p:cNvSpPr>
            <a:spLocks noGrp="1"/>
          </p:cNvSpPr>
          <p:nvPr>
            <p:ph type="sldNum" sz="quarter" idx="10"/>
          </p:nvPr>
        </p:nvSpPr>
        <p:spPr/>
        <p:txBody>
          <a:bodyPr/>
          <a:lstStyle/>
          <a:p>
            <a:fld id="{6B93E095-2D9C-414F-9504-ED7B4718EB67}" type="slidenum">
              <a:rPr lang="en-US" smtClean="0"/>
              <a:t>29</a:t>
            </a:fld>
            <a:endParaRPr lang="en-US"/>
          </a:p>
        </p:txBody>
      </p:sp>
    </p:spTree>
    <p:extLst>
      <p:ext uri="{BB962C8B-B14F-4D97-AF65-F5344CB8AC3E}">
        <p14:creationId xmlns:p14="http://schemas.microsoft.com/office/powerpoint/2010/main" val="31048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"brand"</a:t>
            </a:r>
            <a:r>
              <a:rPr lang="en-US" baseline="0" dirty="0" smtClean="0"/>
              <a:t> because: HEAR that word a lot</a:t>
            </a:r>
          </a:p>
          <a:p>
            <a:endParaRPr lang="en-US" baseline="0" dirty="0" smtClean="0"/>
          </a:p>
          <a:p>
            <a:r>
              <a:rPr lang="en-US" baseline="0" dirty="0" smtClean="0"/>
              <a:t>what is it?</a:t>
            </a:r>
          </a:p>
          <a:p>
            <a:endParaRPr lang="en-US" baseline="0" dirty="0" smtClean="0"/>
          </a:p>
          <a:p>
            <a:r>
              <a:rPr lang="en-US" baseline="0" dirty="0" smtClean="0"/>
              <a:t>WHO do you SAY you are?</a:t>
            </a:r>
          </a:p>
          <a:p>
            <a:r>
              <a:rPr lang="en-US" baseline="0" dirty="0" smtClean="0"/>
              <a:t>WHO do you REALISTICALLY </a:t>
            </a:r>
          </a:p>
          <a:p>
            <a:r>
              <a:rPr lang="en-US" baseline="0" dirty="0" smtClean="0"/>
              <a:t>     want people to THINK you are?</a:t>
            </a:r>
          </a:p>
          <a:p>
            <a:endParaRPr lang="en-US" baseline="0" dirty="0" smtClean="0"/>
          </a:p>
          <a:p>
            <a:r>
              <a:rPr lang="en-US" baseline="0" dirty="0" smtClean="0"/>
              <a:t>What is visual identity?</a:t>
            </a:r>
          </a:p>
          <a:p>
            <a:endParaRPr lang="en-US" baseline="0" dirty="0" smtClean="0"/>
          </a:p>
          <a:p>
            <a:r>
              <a:rPr lang="en-US" baseline="0" dirty="0" smtClean="0"/>
              <a:t>Subset of Brand - how we present ourselves</a:t>
            </a:r>
          </a:p>
          <a:p>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3</a:t>
            </a:fld>
            <a:endParaRPr lang="en-US"/>
          </a:p>
        </p:txBody>
      </p:sp>
    </p:spTree>
    <p:extLst>
      <p:ext uri="{BB962C8B-B14F-4D97-AF65-F5344CB8AC3E}">
        <p14:creationId xmlns:p14="http://schemas.microsoft.com/office/powerpoint/2010/main" val="1091444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Online resources</a:t>
            </a:r>
          </a:p>
        </p:txBody>
      </p:sp>
      <p:sp>
        <p:nvSpPr>
          <p:cNvPr id="4" name="Slide Number Placeholder 3"/>
          <p:cNvSpPr>
            <a:spLocks noGrp="1"/>
          </p:cNvSpPr>
          <p:nvPr>
            <p:ph type="sldNum" sz="quarter" idx="10"/>
          </p:nvPr>
        </p:nvSpPr>
        <p:spPr/>
        <p:txBody>
          <a:bodyPr/>
          <a:lstStyle/>
          <a:p>
            <a:fld id="{6B93E095-2D9C-414F-9504-ED7B4718EB67}" type="slidenum">
              <a:rPr lang="en-US" smtClean="0"/>
              <a:t>30</a:t>
            </a:fld>
            <a:endParaRPr lang="en-US"/>
          </a:p>
        </p:txBody>
      </p:sp>
    </p:spTree>
    <p:extLst>
      <p:ext uri="{BB962C8B-B14F-4D97-AF65-F5344CB8AC3E}">
        <p14:creationId xmlns:p14="http://schemas.microsoft.com/office/powerpoint/2010/main" val="2052177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Online resources</a:t>
            </a:r>
          </a:p>
        </p:txBody>
      </p:sp>
      <p:sp>
        <p:nvSpPr>
          <p:cNvPr id="4" name="Slide Number Placeholder 3"/>
          <p:cNvSpPr>
            <a:spLocks noGrp="1"/>
          </p:cNvSpPr>
          <p:nvPr>
            <p:ph type="sldNum" sz="quarter" idx="10"/>
          </p:nvPr>
        </p:nvSpPr>
        <p:spPr/>
        <p:txBody>
          <a:bodyPr/>
          <a:lstStyle/>
          <a:p>
            <a:fld id="{6B93E095-2D9C-414F-9504-ED7B4718EB67}" type="slidenum">
              <a:rPr lang="en-US" smtClean="0"/>
              <a:t>31</a:t>
            </a:fld>
            <a:endParaRPr lang="en-US"/>
          </a:p>
        </p:txBody>
      </p:sp>
    </p:spTree>
    <p:extLst>
      <p:ext uri="{BB962C8B-B14F-4D97-AF65-F5344CB8AC3E}">
        <p14:creationId xmlns:p14="http://schemas.microsoft.com/office/powerpoint/2010/main" val="1097203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32</a:t>
            </a:fld>
            <a:endParaRPr lang="en-US"/>
          </a:p>
        </p:txBody>
      </p:sp>
    </p:spTree>
    <p:extLst>
      <p:ext uri="{BB962C8B-B14F-4D97-AF65-F5344CB8AC3E}">
        <p14:creationId xmlns:p14="http://schemas.microsoft.com/office/powerpoint/2010/main" val="543228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33</a:t>
            </a:fld>
            <a:endParaRPr lang="en-US"/>
          </a:p>
        </p:txBody>
      </p:sp>
    </p:spTree>
    <p:extLst>
      <p:ext uri="{BB962C8B-B14F-4D97-AF65-F5344CB8AC3E}">
        <p14:creationId xmlns:p14="http://schemas.microsoft.com/office/powerpoint/2010/main" val="445951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34</a:t>
            </a:fld>
            <a:endParaRPr lang="en-US"/>
          </a:p>
        </p:txBody>
      </p:sp>
    </p:spTree>
    <p:extLst>
      <p:ext uri="{BB962C8B-B14F-4D97-AF65-F5344CB8AC3E}">
        <p14:creationId xmlns:p14="http://schemas.microsoft.com/office/powerpoint/2010/main" val="2100029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35</a:t>
            </a:fld>
            <a:endParaRPr lang="en-US"/>
          </a:p>
        </p:txBody>
      </p:sp>
    </p:spTree>
    <p:extLst>
      <p:ext uri="{BB962C8B-B14F-4D97-AF65-F5344CB8AC3E}">
        <p14:creationId xmlns:p14="http://schemas.microsoft.com/office/powerpoint/2010/main" val="33896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36</a:t>
            </a:fld>
            <a:endParaRPr lang="en-US"/>
          </a:p>
        </p:txBody>
      </p:sp>
    </p:spTree>
    <p:extLst>
      <p:ext uri="{BB962C8B-B14F-4D97-AF65-F5344CB8AC3E}">
        <p14:creationId xmlns:p14="http://schemas.microsoft.com/office/powerpoint/2010/main" val="1048205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38</a:t>
            </a:fld>
            <a:endParaRPr lang="en-US"/>
          </a:p>
        </p:txBody>
      </p:sp>
    </p:spTree>
    <p:extLst>
      <p:ext uri="{BB962C8B-B14F-4D97-AF65-F5344CB8AC3E}">
        <p14:creationId xmlns:p14="http://schemas.microsoft.com/office/powerpoint/2010/main" val="982851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39</a:t>
            </a:fld>
            <a:endParaRPr lang="en-US"/>
          </a:p>
        </p:txBody>
      </p:sp>
    </p:spTree>
    <p:extLst>
      <p:ext uri="{BB962C8B-B14F-4D97-AF65-F5344CB8AC3E}">
        <p14:creationId xmlns:p14="http://schemas.microsoft.com/office/powerpoint/2010/main" val="1377775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Opening of Moby-Dick</a:t>
            </a: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40</a:t>
            </a:fld>
            <a:endParaRPr lang="en-US"/>
          </a:p>
        </p:txBody>
      </p:sp>
    </p:spTree>
    <p:extLst>
      <p:ext uri="{BB962C8B-B14F-4D97-AF65-F5344CB8AC3E}">
        <p14:creationId xmlns:p14="http://schemas.microsoft.com/office/powerpoint/2010/main" val="72923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 visual identity and</a:t>
            </a:r>
            <a:r>
              <a:rPr lang="en-US" baseline="0" dirty="0" smtClean="0"/>
              <a:t> logo - part of but not equal to brand.</a:t>
            </a:r>
          </a:p>
          <a:p>
            <a:endParaRPr lang="en-US" baseline="0" dirty="0" smtClean="0"/>
          </a:p>
          <a:p>
            <a:pPr marL="171450" indent="-171450">
              <a:buFont typeface="Arial" charset="0"/>
              <a:buChar char="•"/>
            </a:pPr>
            <a:r>
              <a:rPr lang="en-US" baseline="0" dirty="0" smtClean="0"/>
              <a:t>Brand is WHO WE ARE – the people, departments, programs and initiatives that make up WHO WE ARE</a:t>
            </a:r>
            <a:br>
              <a:rPr lang="en-US" baseline="0" dirty="0" smtClean="0"/>
            </a:br>
            <a:endParaRPr lang="en-US" baseline="0" dirty="0" smtClean="0"/>
          </a:p>
          <a:p>
            <a:pPr marL="171450" indent="-171450">
              <a:buFont typeface="Arial" charset="0"/>
              <a:buChar char="•"/>
            </a:pPr>
            <a:r>
              <a:rPr lang="en-US" baseline="0" dirty="0" smtClean="0"/>
              <a:t>Visual identity: consistent representation - people SEE and immediately CONNECT with “who we are.” </a:t>
            </a:r>
            <a:br>
              <a:rPr lang="en-US" baseline="0" dirty="0" smtClean="0"/>
            </a:br>
            <a:endParaRPr lang="en-US" baseline="0" dirty="0" smtClean="0"/>
          </a:p>
          <a:p>
            <a:pPr marL="171450" indent="-171450">
              <a:buFont typeface="Arial" charset="0"/>
              <a:buChar char="•"/>
            </a:pPr>
            <a:r>
              <a:rPr lang="en-US" baseline="0" dirty="0" smtClean="0"/>
              <a:t>Our logo is the graphic SYMBOL - by itself easily recognizable to conveys “who we are.”</a:t>
            </a:r>
          </a:p>
          <a:p>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4</a:t>
            </a:fld>
            <a:endParaRPr lang="en-US"/>
          </a:p>
        </p:txBody>
      </p:sp>
    </p:spTree>
    <p:extLst>
      <p:ext uri="{BB962C8B-B14F-4D97-AF65-F5344CB8AC3E}">
        <p14:creationId xmlns:p14="http://schemas.microsoft.com/office/powerpoint/2010/main" val="1144989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41</a:t>
            </a:fld>
            <a:endParaRPr lang="en-US"/>
          </a:p>
        </p:txBody>
      </p:sp>
    </p:spTree>
    <p:extLst>
      <p:ext uri="{BB962C8B-B14F-4D97-AF65-F5344CB8AC3E}">
        <p14:creationId xmlns:p14="http://schemas.microsoft.com/office/powerpoint/2010/main" val="259005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Twitter can help you become a better writer. 140 character limit.</a:t>
            </a: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42</a:t>
            </a:fld>
            <a:endParaRPr lang="en-US"/>
          </a:p>
        </p:txBody>
      </p:sp>
    </p:spTree>
    <p:extLst>
      <p:ext uri="{BB962C8B-B14F-4D97-AF65-F5344CB8AC3E}">
        <p14:creationId xmlns:p14="http://schemas.microsoft.com/office/powerpoint/2010/main" val="41682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43</a:t>
            </a:fld>
            <a:endParaRPr lang="en-US"/>
          </a:p>
        </p:txBody>
      </p:sp>
    </p:spTree>
    <p:extLst>
      <p:ext uri="{BB962C8B-B14F-4D97-AF65-F5344CB8AC3E}">
        <p14:creationId xmlns:p14="http://schemas.microsoft.com/office/powerpoint/2010/main" val="513597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44</a:t>
            </a:fld>
            <a:endParaRPr lang="en-US"/>
          </a:p>
        </p:txBody>
      </p:sp>
    </p:spTree>
    <p:extLst>
      <p:ext uri="{BB962C8B-B14F-4D97-AF65-F5344CB8AC3E}">
        <p14:creationId xmlns:p14="http://schemas.microsoft.com/office/powerpoint/2010/main" val="1425599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45</a:t>
            </a:fld>
            <a:endParaRPr lang="en-US"/>
          </a:p>
        </p:txBody>
      </p:sp>
    </p:spTree>
    <p:extLst>
      <p:ext uri="{BB962C8B-B14F-4D97-AF65-F5344CB8AC3E}">
        <p14:creationId xmlns:p14="http://schemas.microsoft.com/office/powerpoint/2010/main" val="1504196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46</a:t>
            </a:fld>
            <a:endParaRPr lang="en-US"/>
          </a:p>
        </p:txBody>
      </p:sp>
    </p:spTree>
    <p:extLst>
      <p:ext uri="{BB962C8B-B14F-4D97-AF65-F5344CB8AC3E}">
        <p14:creationId xmlns:p14="http://schemas.microsoft.com/office/powerpoint/2010/main" val="32162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47</a:t>
            </a:fld>
            <a:endParaRPr lang="en-US"/>
          </a:p>
        </p:txBody>
      </p:sp>
    </p:spTree>
    <p:extLst>
      <p:ext uri="{BB962C8B-B14F-4D97-AF65-F5344CB8AC3E}">
        <p14:creationId xmlns:p14="http://schemas.microsoft.com/office/powerpoint/2010/main" val="1627567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48</a:t>
            </a:fld>
            <a:endParaRPr lang="en-US"/>
          </a:p>
        </p:txBody>
      </p:sp>
    </p:spTree>
    <p:extLst>
      <p:ext uri="{BB962C8B-B14F-4D97-AF65-F5344CB8AC3E}">
        <p14:creationId xmlns:p14="http://schemas.microsoft.com/office/powerpoint/2010/main" val="348265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49</a:t>
            </a:fld>
            <a:endParaRPr lang="en-US"/>
          </a:p>
        </p:txBody>
      </p:sp>
    </p:spTree>
    <p:extLst>
      <p:ext uri="{BB962C8B-B14F-4D97-AF65-F5344CB8AC3E}">
        <p14:creationId xmlns:p14="http://schemas.microsoft.com/office/powerpoint/2010/main" val="361242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50</a:t>
            </a:fld>
            <a:endParaRPr lang="en-US"/>
          </a:p>
        </p:txBody>
      </p:sp>
    </p:spTree>
    <p:extLst>
      <p:ext uri="{BB962C8B-B14F-4D97-AF65-F5344CB8AC3E}">
        <p14:creationId xmlns:p14="http://schemas.microsoft.com/office/powerpoint/2010/main" val="92044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a:t>
            </a:r>
          </a:p>
          <a:p>
            <a:pPr marL="171450" indent="-171450">
              <a:buFont typeface="Arial" charset="0"/>
              <a:buChar char="•"/>
            </a:pPr>
            <a:r>
              <a:rPr lang="en-US" baseline="0" dirty="0" smtClean="0"/>
              <a:t>He himself, his persona, his music, presentation of himself is his BRAND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5</a:t>
            </a:fld>
            <a:endParaRPr lang="en-US"/>
          </a:p>
        </p:txBody>
      </p:sp>
    </p:spTree>
    <p:extLst>
      <p:ext uri="{BB962C8B-B14F-4D97-AF65-F5344CB8AC3E}">
        <p14:creationId xmlns:p14="http://schemas.microsoft.com/office/powerpoint/2010/main" val="20250842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51</a:t>
            </a:fld>
            <a:endParaRPr lang="en-US"/>
          </a:p>
        </p:txBody>
      </p:sp>
    </p:spTree>
    <p:extLst>
      <p:ext uri="{BB962C8B-B14F-4D97-AF65-F5344CB8AC3E}">
        <p14:creationId xmlns:p14="http://schemas.microsoft.com/office/powerpoint/2010/main" val="1218636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52</a:t>
            </a:fld>
            <a:endParaRPr lang="en-US"/>
          </a:p>
        </p:txBody>
      </p:sp>
    </p:spTree>
    <p:extLst>
      <p:ext uri="{BB962C8B-B14F-4D97-AF65-F5344CB8AC3E}">
        <p14:creationId xmlns:p14="http://schemas.microsoft.com/office/powerpoint/2010/main" val="1779130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53</a:t>
            </a:fld>
            <a:endParaRPr lang="en-US"/>
          </a:p>
        </p:txBody>
      </p:sp>
    </p:spTree>
    <p:extLst>
      <p:ext uri="{BB962C8B-B14F-4D97-AF65-F5344CB8AC3E}">
        <p14:creationId xmlns:p14="http://schemas.microsoft.com/office/powerpoint/2010/main" val="18766460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54</a:t>
            </a:fld>
            <a:endParaRPr lang="en-US"/>
          </a:p>
        </p:txBody>
      </p:sp>
    </p:spTree>
    <p:extLst>
      <p:ext uri="{BB962C8B-B14F-4D97-AF65-F5344CB8AC3E}">
        <p14:creationId xmlns:p14="http://schemas.microsoft.com/office/powerpoint/2010/main" val="36280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55</a:t>
            </a:fld>
            <a:endParaRPr lang="en-US"/>
          </a:p>
        </p:txBody>
      </p:sp>
    </p:spTree>
    <p:extLst>
      <p:ext uri="{BB962C8B-B14F-4D97-AF65-F5344CB8AC3E}">
        <p14:creationId xmlns:p14="http://schemas.microsoft.com/office/powerpoint/2010/main" val="4820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56</a:t>
            </a:fld>
            <a:endParaRPr lang="en-US"/>
          </a:p>
        </p:txBody>
      </p:sp>
    </p:spTree>
    <p:extLst>
      <p:ext uri="{BB962C8B-B14F-4D97-AF65-F5344CB8AC3E}">
        <p14:creationId xmlns:p14="http://schemas.microsoft.com/office/powerpoint/2010/main" val="1242184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57</a:t>
            </a:fld>
            <a:endParaRPr lang="en-US"/>
          </a:p>
        </p:txBody>
      </p:sp>
    </p:spTree>
    <p:extLst>
      <p:ext uri="{BB962C8B-B14F-4D97-AF65-F5344CB8AC3E}">
        <p14:creationId xmlns:p14="http://schemas.microsoft.com/office/powerpoint/2010/main" val="1023704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58</a:t>
            </a:fld>
            <a:endParaRPr lang="en-US"/>
          </a:p>
        </p:txBody>
      </p:sp>
    </p:spTree>
    <p:extLst>
      <p:ext uri="{BB962C8B-B14F-4D97-AF65-F5344CB8AC3E}">
        <p14:creationId xmlns:p14="http://schemas.microsoft.com/office/powerpoint/2010/main" val="1876997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59</a:t>
            </a:fld>
            <a:endParaRPr lang="en-US"/>
          </a:p>
        </p:txBody>
      </p:sp>
    </p:spTree>
    <p:extLst>
      <p:ext uri="{BB962C8B-B14F-4D97-AF65-F5344CB8AC3E}">
        <p14:creationId xmlns:p14="http://schemas.microsoft.com/office/powerpoint/2010/main" val="1757053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t>
            </a:r>
          </a:p>
          <a:p>
            <a:endParaRPr lang="en-US" baseline="0" dirty="0" smtClean="0"/>
          </a:p>
          <a:p>
            <a:r>
              <a:rPr lang="en-US" baseline="0" dirty="0" smtClean="0"/>
              <a:t>An images ability to quickly portray an emotion and illicit an emotional response, is one of the best reasons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p:txBody>
      </p:sp>
      <p:sp>
        <p:nvSpPr>
          <p:cNvPr id="4" name="Slide Number Placeholder 3"/>
          <p:cNvSpPr>
            <a:spLocks noGrp="1"/>
          </p:cNvSpPr>
          <p:nvPr>
            <p:ph type="sldNum" sz="quarter" idx="10"/>
          </p:nvPr>
        </p:nvSpPr>
        <p:spPr/>
        <p:txBody>
          <a:bodyPr/>
          <a:lstStyle/>
          <a:p>
            <a:fld id="{03DC757D-D16D-4829-B4F7-53DA6A1D20C9}" type="slidenum">
              <a:rPr lang="en-US" smtClean="0"/>
              <a:pPr/>
              <a:t>60</a:t>
            </a:fld>
            <a:endParaRPr lang="en-US"/>
          </a:p>
        </p:txBody>
      </p:sp>
    </p:spTree>
    <p:extLst>
      <p:ext uri="{BB962C8B-B14F-4D97-AF65-F5344CB8AC3E}">
        <p14:creationId xmlns:p14="http://schemas.microsoft.com/office/powerpoint/2010/main" val="571159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a:t>
            </a:r>
          </a:p>
          <a:p>
            <a:endParaRPr lang="en-US" dirty="0" smtClean="0"/>
          </a:p>
          <a:p>
            <a:pPr marL="171450" indent="-171450">
              <a:buFont typeface="Arial" charset="0"/>
              <a:buChar char="•"/>
            </a:pPr>
            <a:r>
              <a:rPr lang="en-US" baseline="0" dirty="0" smtClean="0"/>
              <a:t>Purple, clothing and hair style, VISUAL IDENTITY</a:t>
            </a:r>
          </a:p>
          <a:p>
            <a:pPr marL="171450" indent="-171450">
              <a:buFont typeface="Arial" charset="0"/>
              <a:buChar char="•"/>
            </a:pPr>
            <a:endParaRPr lang="en-US" baseline="0" dirty="0" smtClean="0"/>
          </a:p>
          <a:p>
            <a:pPr marL="171450" indent="-171450">
              <a:buFont typeface="Arial" charset="0"/>
              <a:buChar char="•"/>
            </a:pPr>
            <a:r>
              <a:rPr lang="en-US" baseline="0" dirty="0" smtClean="0"/>
              <a:t>Might argue a MUSICIAN has an AUDIO IDENTITY: guitar, rhythms, lyrics that make a PRINCE song EASILY RECOGNIZABLE</a:t>
            </a:r>
          </a:p>
          <a:p>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6</a:t>
            </a:fld>
            <a:endParaRPr lang="en-US"/>
          </a:p>
        </p:txBody>
      </p:sp>
    </p:spTree>
    <p:extLst>
      <p:ext uri="{BB962C8B-B14F-4D97-AF65-F5344CB8AC3E}">
        <p14:creationId xmlns:p14="http://schemas.microsoft.com/office/powerpoint/2010/main" val="1683461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a:t>
            </a:r>
            <a:r>
              <a:rPr lang="en-US" sz="2400" baseline="0" dirty="0" smtClean="0"/>
              <a:t>. </a:t>
            </a:r>
          </a:p>
          <a:p>
            <a:endParaRPr lang="en-US" sz="2400" baseline="0" dirty="0" smtClean="0"/>
          </a:p>
          <a:p>
            <a:r>
              <a:rPr lang="en-US" sz="2400" baseline="0" dirty="0" smtClean="0"/>
              <a:t>An image’s ability to quickly portray an emotion and illicit an emotional response, is one of the best reasons to use a picture. </a:t>
            </a:r>
          </a:p>
          <a:p>
            <a:endParaRPr lang="en-US" sz="2400" baseline="0" dirty="0" smtClean="0"/>
          </a:p>
          <a:p>
            <a:r>
              <a:rPr lang="en-US" baseline="0" dirty="0" smtClean="0"/>
              <a:t>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Part</a:t>
            </a:r>
            <a:r>
              <a:rPr lang="en-US" baseline="0" dirty="0" smtClean="0"/>
              <a:t> of the Brown experience is people, and fulfilling goals, you want people to have the brown experience in whatever materials that you give to them.</a:t>
            </a:r>
          </a:p>
          <a:p>
            <a:r>
              <a:rPr lang="en-US" baseline="0" dirty="0" smtClean="0"/>
              <a:t>It’s people its the conversation and experience so using your limited visual space to focus on the human experience is a good idea.</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a:p>
            <a:r>
              <a:rPr lang="en-US" dirty="0" smtClean="0"/>
              <a:t>Start with something</a:t>
            </a:r>
            <a:r>
              <a:rPr lang="en-US" baseline="0" dirty="0" smtClean="0"/>
              <a:t> more general</a:t>
            </a:r>
          </a:p>
          <a:p>
            <a:r>
              <a:rPr lang="en-US" baseline="0" dirty="0" smtClean="0"/>
              <a:t>Then go through specifics and end with commencement procession thing.</a:t>
            </a: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61</a:t>
            </a:fld>
            <a:endParaRPr lang="en-US"/>
          </a:p>
        </p:txBody>
      </p:sp>
    </p:spTree>
    <p:extLst>
      <p:ext uri="{BB962C8B-B14F-4D97-AF65-F5344CB8AC3E}">
        <p14:creationId xmlns:p14="http://schemas.microsoft.com/office/powerpoint/2010/main" val="20204398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 not seem to be visual. An images ability to quickly portray an emotion and illicit an emotional response, is one of the best reasons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Part</a:t>
            </a:r>
            <a:r>
              <a:rPr lang="en-US" baseline="0" dirty="0" smtClean="0"/>
              <a:t> of the Brown experience is people, and fulfilling goals, you want people to have the brown experience in whatever materials that you give to them.</a:t>
            </a:r>
          </a:p>
          <a:p>
            <a:r>
              <a:rPr lang="en-US" baseline="0" dirty="0" smtClean="0"/>
              <a:t>It’s people its the conversation and experience so using your limited visual space to focus on the human experience is a good idea.</a:t>
            </a:r>
          </a:p>
          <a:p>
            <a:endParaRPr lang="en-US" baseline="0" dirty="0" smtClean="0"/>
          </a:p>
          <a:p>
            <a:r>
              <a:rPr lang="en-US" baseline="0" dirty="0" smtClean="0"/>
              <a:t>Another useful thing photographs can do is take people to a place they wouldn’t normally get to be. </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Reach out to me. Tell me</a:t>
            </a:r>
            <a:r>
              <a:rPr lang="en-US" baseline="0" dirty="0" smtClean="0"/>
              <a:t> about your interesting students, programs and faculty members. Not as interested in ribbon cuttings and such, but situations where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62</a:t>
            </a:fld>
            <a:endParaRPr lang="en-US"/>
          </a:p>
        </p:txBody>
      </p:sp>
    </p:spTree>
    <p:extLst>
      <p:ext uri="{BB962C8B-B14F-4D97-AF65-F5344CB8AC3E}">
        <p14:creationId xmlns:p14="http://schemas.microsoft.com/office/powerpoint/2010/main" val="729981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AN images ability to quickly portray an emotion and illicit an emotional response, is one of the best </a:t>
            </a:r>
            <a:r>
              <a:rPr lang="en-US" baseline="0" dirty="0" err="1" smtClean="0"/>
              <a:t>reaosns</a:t>
            </a:r>
            <a:r>
              <a:rPr lang="en-US" baseline="0" dirty="0" smtClean="0"/>
              <a:t>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63</a:t>
            </a:fld>
            <a:endParaRPr lang="en-US"/>
          </a:p>
        </p:txBody>
      </p:sp>
    </p:spTree>
    <p:extLst>
      <p:ext uri="{BB962C8B-B14F-4D97-AF65-F5344CB8AC3E}">
        <p14:creationId xmlns:p14="http://schemas.microsoft.com/office/powerpoint/2010/main" val="261659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AN images ability to quickly portray an emotion and illicit an emotional response, is one of the best </a:t>
            </a:r>
            <a:r>
              <a:rPr lang="en-US" baseline="0" dirty="0" err="1" smtClean="0"/>
              <a:t>reaosns</a:t>
            </a:r>
            <a:r>
              <a:rPr lang="en-US" baseline="0" dirty="0" smtClean="0"/>
              <a:t>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64</a:t>
            </a:fld>
            <a:endParaRPr lang="en-US"/>
          </a:p>
        </p:txBody>
      </p:sp>
    </p:spTree>
    <p:extLst>
      <p:ext uri="{BB962C8B-B14F-4D97-AF65-F5344CB8AC3E}">
        <p14:creationId xmlns:p14="http://schemas.microsoft.com/office/powerpoint/2010/main" val="5105137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AN images ability to quickly portray an emotion and illicit an emotional response, is one of the best </a:t>
            </a:r>
            <a:r>
              <a:rPr lang="en-US" baseline="0" dirty="0" err="1" smtClean="0"/>
              <a:t>reaosns</a:t>
            </a:r>
            <a:r>
              <a:rPr lang="en-US" baseline="0" dirty="0" smtClean="0"/>
              <a:t>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65</a:t>
            </a:fld>
            <a:endParaRPr lang="en-US"/>
          </a:p>
        </p:txBody>
      </p:sp>
    </p:spTree>
    <p:extLst>
      <p:ext uri="{BB962C8B-B14F-4D97-AF65-F5344CB8AC3E}">
        <p14:creationId xmlns:p14="http://schemas.microsoft.com/office/powerpoint/2010/main" val="1624169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I often get the request, “Hey Nick, I’m looking for a really good image of</a:t>
            </a:r>
            <a:r>
              <a:rPr lang="en-US" baseline="0" dirty="0" smtClean="0"/>
              <a:t> </a:t>
            </a:r>
            <a:r>
              <a:rPr lang="en-US" dirty="0" smtClean="0"/>
              <a:t> ____.” That’ the most basic statement that can be made.</a:t>
            </a:r>
          </a:p>
          <a:p>
            <a:endParaRPr lang="en-US" dirty="0" smtClean="0"/>
          </a:p>
          <a:p>
            <a:r>
              <a:rPr lang="en-US" dirty="0" smtClean="0"/>
              <a:t>What makes a “good” image. A good image conveys the appropriate visual information for the situation and context it is presented in. If you’re creating a webpage that talks about the good and interesting work students in your department are doing, a wide photo of the building your department is in probably is not a “good” photo. A good photo for that section is probably something that shows one of your student’s engaged with some other work you talk about.</a:t>
            </a:r>
          </a:p>
          <a:p>
            <a:endParaRPr lang="en-US" dirty="0" smtClean="0"/>
          </a:p>
          <a:p>
            <a:r>
              <a:rPr lang="en-US" dirty="0" smtClean="0"/>
              <a:t>If you’re talk about the wonderful and unique spaces that the department offers to do work in, showing those spaces is a great idea, but only if the photo is large enough to read well. </a:t>
            </a:r>
          </a:p>
          <a:p>
            <a:endParaRPr lang="en-US" dirty="0" smtClean="0"/>
          </a:p>
          <a:p>
            <a:r>
              <a:rPr lang="en-US" dirty="0" smtClean="0"/>
              <a:t>Using images that are user generated can often be a good tool, too. Images that are less polished and “authentic” can give a different experience to a user and might be useful in the message you’re conveying. </a:t>
            </a:r>
          </a:p>
          <a:p>
            <a:endParaRPr lang="en-US" dirty="0" smtClean="0"/>
          </a:p>
          <a:p>
            <a:r>
              <a:rPr lang="en-US" dirty="0" smtClean="0"/>
              <a:t>Good images engage a viewer and make them feel emotion.</a:t>
            </a:r>
          </a:p>
          <a:p>
            <a:endParaRPr lang="en-US" dirty="0" smtClean="0"/>
          </a:p>
          <a:p>
            <a:r>
              <a:rPr lang="en-US" dirty="0" smtClean="0"/>
              <a:t>Look,</a:t>
            </a:r>
            <a:r>
              <a:rPr lang="en-US" baseline="0" dirty="0" smtClean="0"/>
              <a:t> a lot of this stuff is subjective. Arguments can be made for one image over another and vice-versa. The important thing is to not be arbitrary in your decision making </a:t>
            </a:r>
            <a:endParaRPr lang="en-US" dirty="0" smtClean="0"/>
          </a:p>
          <a:p>
            <a:endParaRPr lang="en-US" dirty="0" smtClean="0"/>
          </a:p>
          <a:p>
            <a:r>
              <a:rPr lang="en-US" dirty="0" smtClean="0"/>
              <a:t>Less effective.</a:t>
            </a:r>
          </a:p>
          <a:p>
            <a:endParaRPr lang="en-US" dirty="0" smtClean="0"/>
          </a:p>
          <a:p>
            <a:r>
              <a:rPr lang="en-US" dirty="0" smtClean="0"/>
              <a:t>Arbitrary</a:t>
            </a:r>
          </a:p>
          <a:p>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66</a:t>
            </a:fld>
            <a:endParaRPr lang="en-US"/>
          </a:p>
        </p:txBody>
      </p:sp>
    </p:spTree>
    <p:extLst>
      <p:ext uri="{BB962C8B-B14F-4D97-AF65-F5344CB8AC3E}">
        <p14:creationId xmlns:p14="http://schemas.microsoft.com/office/powerpoint/2010/main" val="5901930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AN images ability to quickly portray an emotion and illicit an emotional response, is one of the best </a:t>
            </a:r>
            <a:r>
              <a:rPr lang="en-US" baseline="0" dirty="0" err="1" smtClean="0"/>
              <a:t>reaosns</a:t>
            </a:r>
            <a:r>
              <a:rPr lang="en-US" baseline="0" dirty="0" smtClean="0"/>
              <a:t>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67</a:t>
            </a:fld>
            <a:endParaRPr lang="en-US"/>
          </a:p>
        </p:txBody>
      </p:sp>
    </p:spTree>
    <p:extLst>
      <p:ext uri="{BB962C8B-B14F-4D97-AF65-F5344CB8AC3E}">
        <p14:creationId xmlns:p14="http://schemas.microsoft.com/office/powerpoint/2010/main" val="9164846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AN images ability to quickly portray an emotion and illicit an emotional response, is one of the best </a:t>
            </a:r>
            <a:r>
              <a:rPr lang="en-US" baseline="0" dirty="0" err="1" smtClean="0"/>
              <a:t>reaosns</a:t>
            </a:r>
            <a:r>
              <a:rPr lang="en-US" baseline="0" dirty="0" smtClean="0"/>
              <a:t>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68</a:t>
            </a:fld>
            <a:endParaRPr lang="en-US"/>
          </a:p>
        </p:txBody>
      </p:sp>
    </p:spTree>
    <p:extLst>
      <p:ext uri="{BB962C8B-B14F-4D97-AF65-F5344CB8AC3E}">
        <p14:creationId xmlns:p14="http://schemas.microsoft.com/office/powerpoint/2010/main" val="19585135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I often get the request, “Hey Nick, I’m looking for a really good image of</a:t>
            </a:r>
            <a:r>
              <a:rPr lang="en-US" baseline="0" dirty="0" smtClean="0"/>
              <a:t> </a:t>
            </a:r>
            <a:r>
              <a:rPr lang="en-US" dirty="0" smtClean="0"/>
              <a:t> ____.” That’ the most basic statement that can be made.</a:t>
            </a:r>
          </a:p>
          <a:p>
            <a:endParaRPr lang="en-US" dirty="0" smtClean="0"/>
          </a:p>
          <a:p>
            <a:r>
              <a:rPr lang="en-US" dirty="0" smtClean="0"/>
              <a:t>What makes a “good” image. A good image conveys the appropriate visual information for the situation and context it is presented in. If you’re creating a webpage that talks about the good and interesting work students in your department are doing, a wide photo of the building your department is in probably is not a “good” photo. A good photo for that section is probably something that shows one of your student’s engaged with some other work you talk about.</a:t>
            </a:r>
          </a:p>
          <a:p>
            <a:endParaRPr lang="en-US" dirty="0" smtClean="0"/>
          </a:p>
          <a:p>
            <a:r>
              <a:rPr lang="en-US" dirty="0" smtClean="0"/>
              <a:t>If you’re talk about the wonderful and unique spaces that the department offers to do work in, showing those spaces is a great idea, but only if the photo is large enough to read well. </a:t>
            </a:r>
          </a:p>
          <a:p>
            <a:endParaRPr lang="en-US" dirty="0" smtClean="0"/>
          </a:p>
          <a:p>
            <a:r>
              <a:rPr lang="en-US" dirty="0" smtClean="0"/>
              <a:t>If you do research that is </a:t>
            </a:r>
          </a:p>
          <a:p>
            <a:endParaRPr lang="en-US" dirty="0" smtClean="0"/>
          </a:p>
          <a:p>
            <a:r>
              <a:rPr lang="en-US" dirty="0" smtClean="0"/>
              <a:t>Good images engage a viewer and make them feel emotion.</a:t>
            </a:r>
          </a:p>
          <a:p>
            <a:endParaRPr lang="en-US" dirty="0" smtClean="0"/>
          </a:p>
          <a:p>
            <a:r>
              <a:rPr lang="en-US" dirty="0" smtClean="0"/>
              <a:t>Look,</a:t>
            </a:r>
            <a:r>
              <a:rPr lang="en-US" baseline="0" dirty="0" smtClean="0"/>
              <a:t> a lot of this stuff is subjective. Arguments can be made for one image over another and vice-versa. The important thing is to not be arbitrary in your decision making </a:t>
            </a:r>
            <a:endParaRPr lang="en-US" dirty="0" smtClean="0"/>
          </a:p>
          <a:p>
            <a:endParaRPr lang="en-US" dirty="0" smtClean="0"/>
          </a:p>
          <a:p>
            <a:r>
              <a:rPr lang="en-US" dirty="0" smtClean="0"/>
              <a:t>Less effective.</a:t>
            </a:r>
          </a:p>
          <a:p>
            <a:endParaRPr lang="en-US" dirty="0" smtClean="0"/>
          </a:p>
          <a:p>
            <a:r>
              <a:rPr lang="en-US" dirty="0" smtClean="0"/>
              <a:t>Arbitrary</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69</a:t>
            </a:fld>
            <a:endParaRPr lang="en-US"/>
          </a:p>
        </p:txBody>
      </p:sp>
    </p:spTree>
    <p:extLst>
      <p:ext uri="{BB962C8B-B14F-4D97-AF65-F5344CB8AC3E}">
        <p14:creationId xmlns:p14="http://schemas.microsoft.com/office/powerpoint/2010/main" val="16238571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a:t>
            </a:r>
            <a:r>
              <a:rPr lang="en-US" baseline="0" dirty="0" smtClean="0"/>
              <a:t> university’s Image Use Policy now requires that department’s have a model release for all photos where you’re using someone’s likeness to promote the university through marketing or advertising. There are exceptions for news, editorial and documentary uses.</a:t>
            </a:r>
          </a:p>
          <a:p>
            <a:endParaRPr lang="en-US" baseline="0" dirty="0" smtClean="0"/>
          </a:p>
          <a:p>
            <a:r>
              <a:rPr lang="en-US" baseline="0" dirty="0" smtClean="0"/>
              <a:t>I’ve often seen concern from people talking about they don’t have the resources to obtain a release from everyone they photograph or have their freelancers shoot. It’s not necessary to have someone’s release on file just because you took their photo, only if you want to use it for a marketing or promotional purpose. By taking the time to inform people you’ve taken their photo and that you’re planning to use it for social media, or something similar, you can set concerns at ease. You then can follow up with them the next day or so to get consent from the people you know you have good images of. </a:t>
            </a:r>
          </a:p>
          <a:p>
            <a:endParaRPr lang="en-US" baseline="0" dirty="0" smtClean="0"/>
          </a:p>
          <a:p>
            <a:endParaRPr lang="en-US" baseline="0" dirty="0" smtClean="0"/>
          </a:p>
          <a:p>
            <a:endParaRPr lang="en-US" dirty="0" smtClean="0"/>
          </a:p>
          <a:p>
            <a:r>
              <a:rPr lang="en-US" dirty="0" smtClean="0"/>
              <a:t>Leverage</a:t>
            </a:r>
            <a:r>
              <a:rPr lang="en-US" baseline="0" dirty="0" smtClean="0"/>
              <a:t> technology to make obtaining image releases easier. </a:t>
            </a:r>
          </a:p>
          <a:p>
            <a:endParaRPr lang="en-US" baseline="0" dirty="0" smtClean="0"/>
          </a:p>
          <a:p>
            <a:r>
              <a:rPr lang="en-US" baseline="0" dirty="0" smtClean="0"/>
              <a:t>DAM</a:t>
            </a:r>
          </a:p>
          <a:p>
            <a:r>
              <a:rPr lang="en-US" baseline="0" dirty="0" smtClean="0"/>
              <a:t>Brown’s </a:t>
            </a:r>
            <a:r>
              <a:rPr lang="en-US" baseline="0" dirty="0" err="1" smtClean="0"/>
              <a:t>digtial</a:t>
            </a:r>
            <a:r>
              <a:rPr lang="en-US" baseline="0" dirty="0" smtClean="0"/>
              <a:t> asset management system, the Brown Image Gallery, is a useful tool for department’s to help organize their images and use them </a:t>
            </a:r>
            <a:r>
              <a:rPr lang="en-US" baseline="0" dirty="0" err="1" smtClean="0"/>
              <a:t>effciently</a:t>
            </a:r>
            <a:r>
              <a:rPr lang="en-US" baseline="0" dirty="0" smtClean="0"/>
              <a:t> among their department and with the rest of the </a:t>
            </a:r>
            <a:r>
              <a:rPr lang="en-US" baseline="0" dirty="0" err="1" smtClean="0"/>
              <a:t>unviersity</a:t>
            </a:r>
            <a:r>
              <a:rPr lang="en-US" baseline="0" dirty="0" smtClean="0"/>
              <a:t>. It can also help you keep your releases associated with the images so you can always keep them together. </a:t>
            </a:r>
          </a:p>
        </p:txBody>
      </p:sp>
      <p:sp>
        <p:nvSpPr>
          <p:cNvPr id="4" name="Slide Number Placeholder 3"/>
          <p:cNvSpPr>
            <a:spLocks noGrp="1"/>
          </p:cNvSpPr>
          <p:nvPr>
            <p:ph type="sldNum" sz="quarter" idx="10"/>
          </p:nvPr>
        </p:nvSpPr>
        <p:spPr/>
        <p:txBody>
          <a:bodyPr/>
          <a:lstStyle/>
          <a:p>
            <a:fld id="{03DC757D-D16D-4829-B4F7-53DA6A1D20C9}" type="slidenum">
              <a:rPr lang="en-US" smtClean="0"/>
              <a:pPr/>
              <a:t>70</a:t>
            </a:fld>
            <a:endParaRPr lang="en-US"/>
          </a:p>
        </p:txBody>
      </p:sp>
    </p:spTree>
    <p:extLst>
      <p:ext uri="{BB962C8B-B14F-4D97-AF65-F5344CB8AC3E}">
        <p14:creationId xmlns:p14="http://schemas.microsoft.com/office/powerpoint/2010/main" val="46561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PRINCE</a:t>
            </a:r>
          </a:p>
          <a:p>
            <a:endParaRPr lang="en-US" baseline="0" dirty="0" smtClean="0"/>
          </a:p>
          <a:p>
            <a:r>
              <a:rPr lang="en-US" baseline="0" dirty="0" smtClean="0"/>
              <a:t>About 10 years into his career</a:t>
            </a:r>
            <a:r>
              <a:rPr lang="is-IS" baseline="0" dirty="0" smtClean="0"/>
              <a:t>…CHANGED his name to this SYMBOL, no one could pronounce</a:t>
            </a:r>
          </a:p>
          <a:p>
            <a:endParaRPr lang="is-IS" baseline="0" dirty="0" smtClean="0"/>
          </a:p>
          <a:p>
            <a:r>
              <a:rPr lang="is-IS" baseline="0" dirty="0" smtClean="0"/>
              <a:t>Already had reputation, personal style, 13 volumes of music behind him </a:t>
            </a:r>
          </a:p>
          <a:p>
            <a:endParaRPr lang="is-IS" baseline="0" dirty="0" smtClean="0"/>
          </a:p>
          <a:p>
            <a:r>
              <a:rPr lang="is-IS" baseline="0" dirty="0" smtClean="0"/>
              <a:t>so we associated the SYMBOL with the EXISTING reputation and person</a:t>
            </a:r>
          </a:p>
          <a:p>
            <a:endParaRPr lang="is-IS" baseline="0" dirty="0" smtClean="0"/>
          </a:p>
          <a:p>
            <a:r>
              <a:rPr lang="en-US" baseline="0" dirty="0" smtClean="0"/>
              <a:t>we would not remember it otherwise</a:t>
            </a:r>
          </a:p>
          <a:p>
            <a:endParaRPr lang="en-US" baseline="0" dirty="0" smtClean="0"/>
          </a:p>
          <a:p>
            <a:r>
              <a:rPr lang="en-US" baseline="0" dirty="0" smtClean="0"/>
              <a:t>BROWNS PROBLEM:</a:t>
            </a:r>
          </a:p>
          <a:p>
            <a:endParaRPr lang="en-US" baseline="0" dirty="0" smtClean="0"/>
          </a:p>
          <a:p>
            <a:r>
              <a:rPr lang="en-US" baseline="0" dirty="0" smtClean="0"/>
              <a:t>we often want to START with the symbol, before we establish the “WHO WE ARE”</a:t>
            </a:r>
          </a:p>
          <a:p>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7</a:t>
            </a:fld>
            <a:endParaRPr lang="en-US"/>
          </a:p>
        </p:txBody>
      </p:sp>
    </p:spTree>
    <p:extLst>
      <p:ext uri="{BB962C8B-B14F-4D97-AF65-F5344CB8AC3E}">
        <p14:creationId xmlns:p14="http://schemas.microsoft.com/office/powerpoint/2010/main" val="19971686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400" dirty="0" smtClean="0"/>
              <a:t>Thought we could talk a bit about the image use policy and some distinctions between someone being identifiable and using their likeness to promote the university.</a:t>
            </a:r>
          </a:p>
          <a:p>
            <a:endParaRPr lang="en-US" sz="1400" dirty="0" smtClean="0"/>
          </a:p>
          <a:p>
            <a:r>
              <a:rPr lang="en-US" sz="1400" dirty="0" smtClean="0"/>
              <a:t>There are instances where you may have someone’s face visible in an image, but your are not using their likeness to promote the university. It has to do with context.</a:t>
            </a:r>
          </a:p>
          <a:p>
            <a:endParaRPr lang="en-US" sz="1400" dirty="0" smtClean="0"/>
          </a:p>
          <a:p>
            <a:r>
              <a:rPr lang="en-US" sz="1400" dirty="0" smtClean="0"/>
              <a:t>Say you have a photo of the Main Green showing University hall and there are students walking by the building. You may be able to make out their faces, but if their faces are small and there are maybe many people, are in the photo, but the picture isn’t about them. The picture is about the building on campus. If it’s presented in that way there isn’t a need for a model release from those people. </a:t>
            </a:r>
          </a:p>
          <a:p>
            <a:endParaRPr lang="en-US" sz="14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t>Thought we could talk</a:t>
            </a:r>
            <a:r>
              <a:rPr lang="en-US" sz="1400" baseline="0" dirty="0" smtClean="0"/>
              <a:t> about some nuances and ways to work with the Image Use Policy</a:t>
            </a:r>
            <a:endParaRPr lang="en-US" sz="1400" dirty="0" smtClean="0"/>
          </a:p>
          <a:p>
            <a:endParaRPr lang="en-US" dirty="0" smtClean="0"/>
          </a:p>
          <a:p>
            <a:r>
              <a:rPr lang="en-US" dirty="0" smtClean="0"/>
              <a:t>Think about how the photo will be read also.</a:t>
            </a:r>
            <a:r>
              <a:rPr lang="en-US" baseline="0" dirty="0" smtClean="0"/>
              <a:t> If it’s printed very small and the people are no longer Identifiable, you wouldn’t need a release.</a:t>
            </a: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71</a:t>
            </a:fld>
            <a:endParaRPr lang="en-US"/>
          </a:p>
        </p:txBody>
      </p:sp>
    </p:spTree>
    <p:extLst>
      <p:ext uri="{BB962C8B-B14F-4D97-AF65-F5344CB8AC3E}">
        <p14:creationId xmlns:p14="http://schemas.microsoft.com/office/powerpoint/2010/main" val="11729401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schools</a:t>
            </a:r>
            <a:r>
              <a:rPr lang="en-US" baseline="0" dirty="0" smtClean="0"/>
              <a:t> say: We’re known for STEM, we’re known for our business program, we’re known for the arts.</a:t>
            </a:r>
          </a:p>
          <a:p>
            <a:r>
              <a:rPr lang="en-US" baseline="0" dirty="0" smtClean="0"/>
              <a:t>Everyone at Brown agreed – that is not us. We’re not known for one thing. The integrative themes span disciplines.</a:t>
            </a:r>
          </a:p>
          <a:p>
            <a:r>
              <a:rPr lang="en-US" baseline="0" dirty="0" smtClean="0"/>
              <a:t>It’s HOW we do research and educate and make an impact.</a:t>
            </a:r>
            <a:endParaRPr lang="en-US" dirty="0"/>
          </a:p>
        </p:txBody>
      </p:sp>
      <p:sp>
        <p:nvSpPr>
          <p:cNvPr id="4" name="Slide Number Placeholder 3"/>
          <p:cNvSpPr>
            <a:spLocks noGrp="1"/>
          </p:cNvSpPr>
          <p:nvPr>
            <p:ph type="sldNum" sz="quarter" idx="10"/>
          </p:nvPr>
        </p:nvSpPr>
        <p:spPr/>
        <p:txBody>
          <a:bodyPr/>
          <a:lstStyle/>
          <a:p>
            <a:fld id="{03DC757D-D16D-4829-B4F7-53DA6A1D20C9}" type="slidenum">
              <a:rPr lang="en-US" smtClean="0"/>
              <a:pPr/>
              <a:t>72</a:t>
            </a:fld>
            <a:endParaRPr lang="en-US"/>
          </a:p>
        </p:txBody>
      </p:sp>
    </p:spTree>
    <p:extLst>
      <p:ext uri="{BB962C8B-B14F-4D97-AF65-F5344CB8AC3E}">
        <p14:creationId xmlns:p14="http://schemas.microsoft.com/office/powerpoint/2010/main" val="129963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AN images ability to quickly portray an emotion and illicit an emotional response, is one of the best </a:t>
            </a:r>
            <a:r>
              <a:rPr lang="en-US" baseline="0" dirty="0" err="1" smtClean="0"/>
              <a:t>reaosns</a:t>
            </a:r>
            <a:r>
              <a:rPr lang="en-US" baseline="0" dirty="0" smtClean="0"/>
              <a:t>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73</a:t>
            </a:fld>
            <a:endParaRPr lang="en-US"/>
          </a:p>
        </p:txBody>
      </p:sp>
    </p:spTree>
    <p:extLst>
      <p:ext uri="{BB962C8B-B14F-4D97-AF65-F5344CB8AC3E}">
        <p14:creationId xmlns:p14="http://schemas.microsoft.com/office/powerpoint/2010/main" val="13608957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When gathering images, it’s important to think about the end uses of them. Who is the audience. By keeping these thoughts in your mind you can more effectively create images or guide your hired photographers to create the kind of images you need. </a:t>
            </a:r>
          </a:p>
          <a:p>
            <a:endParaRPr lang="en-US" dirty="0" smtClean="0"/>
          </a:p>
          <a:p>
            <a:r>
              <a:rPr lang="en-US" dirty="0" smtClean="0"/>
              <a:t>Often</a:t>
            </a:r>
            <a:r>
              <a:rPr lang="en-US" baseline="0" dirty="0" smtClean="0"/>
              <a:t> people will overlook things that don not seem to be visual. AN images ability to quickly portray an emotion and illicit an emotional response, is one of the best </a:t>
            </a:r>
            <a:r>
              <a:rPr lang="en-US" baseline="0" dirty="0" err="1" smtClean="0"/>
              <a:t>reaosns</a:t>
            </a:r>
            <a:r>
              <a:rPr lang="en-US" baseline="0" dirty="0" smtClean="0"/>
              <a:t> to use a picture. Maybe your area is very research heavy, people spending time at computers and reading books. Those can still be instances where good imagery can be made. By focusing more on the people and their experience as opposed to the process that is happening. </a:t>
            </a:r>
            <a:endParaRPr lang="en-US" dirty="0" smtClean="0"/>
          </a:p>
          <a:p>
            <a:endParaRPr lang="en-US" dirty="0" smtClean="0"/>
          </a:p>
          <a:p>
            <a:r>
              <a:rPr lang="en-US" dirty="0" smtClean="0"/>
              <a:t>Take Commencement and Reunion Weekend as an example. As I’m out shooting images all weekend, I have in my head that I want to communicate what this experience is like, in the moment. I know my main audience is generally going to be undergrad students.</a:t>
            </a:r>
          </a:p>
          <a:p>
            <a:endParaRPr lang="en-US" dirty="0" smtClean="0"/>
          </a:p>
          <a:p>
            <a:r>
              <a:rPr lang="en-US" dirty="0" smtClean="0"/>
              <a:t>A large part of my job as the communications photographer is to document the amazing things our Brown community does. To do those things I need to be present in the moment when those things are happening. </a:t>
            </a:r>
          </a:p>
          <a:p>
            <a:endParaRPr lang="en-US"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74</a:t>
            </a:fld>
            <a:endParaRPr lang="en-US"/>
          </a:p>
        </p:txBody>
      </p:sp>
    </p:spTree>
    <p:extLst>
      <p:ext uri="{BB962C8B-B14F-4D97-AF65-F5344CB8AC3E}">
        <p14:creationId xmlns:p14="http://schemas.microsoft.com/office/powerpoint/2010/main" val="19921579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03DC757D-D16D-4829-B4F7-53DA6A1D20C9}" type="slidenum">
              <a:rPr lang="en-US" smtClean="0"/>
              <a:pPr/>
              <a:t>75</a:t>
            </a:fld>
            <a:endParaRPr lang="en-US"/>
          </a:p>
        </p:txBody>
      </p:sp>
    </p:spTree>
    <p:extLst>
      <p:ext uri="{BB962C8B-B14F-4D97-AF65-F5344CB8AC3E}">
        <p14:creationId xmlns:p14="http://schemas.microsoft.com/office/powerpoint/2010/main" val="13101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and</a:t>
            </a:r>
            <a:r>
              <a:rPr lang="en-US" baseline="0" dirty="0" smtClean="0"/>
              <a:t> quickly go to next side for illustration)</a:t>
            </a:r>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8</a:t>
            </a:fld>
            <a:endParaRPr lang="en-US"/>
          </a:p>
        </p:txBody>
      </p:sp>
    </p:spTree>
    <p:extLst>
      <p:ext uri="{BB962C8B-B14F-4D97-AF65-F5344CB8AC3E}">
        <p14:creationId xmlns:p14="http://schemas.microsoft.com/office/powerpoint/2010/main" val="58655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a:t>
            </a:r>
            <a:r>
              <a:rPr lang="en-US" baseline="0" dirty="0" smtClean="0"/>
              <a:t> Moon in the top right</a:t>
            </a:r>
          </a:p>
          <a:p>
            <a:endParaRPr lang="en-US" baseline="0" dirty="0" smtClean="0"/>
          </a:p>
          <a:p>
            <a:r>
              <a:rPr lang="en-US" baseline="0" dirty="0" smtClean="0"/>
              <a:t>some stronger than others</a:t>
            </a:r>
          </a:p>
          <a:p>
            <a:r>
              <a:rPr lang="en-US" baseline="0" dirty="0" smtClean="0"/>
              <a:t>- visually</a:t>
            </a:r>
          </a:p>
          <a:p>
            <a:r>
              <a:rPr lang="en-US" baseline="0" dirty="0" smtClean="0"/>
              <a:t>- </a:t>
            </a:r>
            <a:r>
              <a:rPr lang="en-US" baseline="0" dirty="0" err="1" smtClean="0"/>
              <a:t>reputationally</a:t>
            </a:r>
            <a:endParaRPr lang="en-US" dirty="0"/>
          </a:p>
        </p:txBody>
      </p:sp>
      <p:sp>
        <p:nvSpPr>
          <p:cNvPr id="4" name="Slide Number Placeholder 3"/>
          <p:cNvSpPr>
            <a:spLocks noGrp="1"/>
          </p:cNvSpPr>
          <p:nvPr>
            <p:ph type="sldNum" sz="quarter" idx="10"/>
          </p:nvPr>
        </p:nvSpPr>
        <p:spPr/>
        <p:txBody>
          <a:bodyPr/>
          <a:lstStyle/>
          <a:p>
            <a:fld id="{6B93E095-2D9C-414F-9504-ED7B4718EB67}" type="slidenum">
              <a:rPr lang="en-US" smtClean="0"/>
              <a:t>9</a:t>
            </a:fld>
            <a:endParaRPr lang="en-US"/>
          </a:p>
        </p:txBody>
      </p:sp>
    </p:spTree>
    <p:extLst>
      <p:ext uri="{BB962C8B-B14F-4D97-AF65-F5344CB8AC3E}">
        <p14:creationId xmlns:p14="http://schemas.microsoft.com/office/powerpoint/2010/main" val="1895016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Opening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1447800" y="1371600"/>
            <a:ext cx="8642350" cy="1219200"/>
          </a:xfrm>
          <a:prstGeom prst="rect">
            <a:avLst/>
          </a:prstGeom>
        </p:spPr>
        <p:txBody>
          <a:bodyPr vert="horz" lIns="91440" tIns="45720" rIns="91440" bIns="45720" rtlCol="0" anchor="b" anchorCtr="0">
            <a:normAutofit/>
          </a:bodyPr>
          <a:lstStyle>
            <a:lvl1pPr>
              <a:defRPr cap="none">
                <a:solidFill>
                  <a:srgbClr val="000000"/>
                </a:solidFill>
              </a:defRPr>
            </a:lvl1pPr>
          </a:lstStyle>
          <a:p>
            <a:r>
              <a:rPr lang="en-US" dirty="0" smtClean="0"/>
              <a:t>Click to edit Master Title Style</a:t>
            </a:r>
            <a:endParaRPr lang="en-US" dirty="0"/>
          </a:p>
        </p:txBody>
      </p:sp>
      <p:cxnSp>
        <p:nvCxnSpPr>
          <p:cNvPr id="6" name="Straight Connector 5"/>
          <p:cNvCxnSpPr>
            <a:cxnSpLocks noChangeShapeType="1"/>
          </p:cNvCxnSpPr>
          <p:nvPr userDrawn="1"/>
        </p:nvCxnSpPr>
        <p:spPr bwMode="auto">
          <a:xfrm>
            <a:off x="1519238" y="2667000"/>
            <a:ext cx="8081962" cy="1588"/>
          </a:xfrm>
          <a:prstGeom prst="line">
            <a:avLst/>
          </a:prstGeom>
          <a:noFill/>
          <a:ln w="19050">
            <a:solidFill>
              <a:srgbClr val="DF0000"/>
            </a:solidFill>
            <a:round/>
            <a:headEnd/>
            <a:tailEnd/>
          </a:ln>
          <a:effectLst>
            <a:outerShdw dist="25400" dir="5400000" algn="t" rotWithShape="0">
              <a:srgbClr val="808080">
                <a:alpha val="50000"/>
              </a:srgbClr>
            </a:outerShdw>
          </a:effectLst>
        </p:spPr>
      </p:cxnSp>
      <p:sp>
        <p:nvSpPr>
          <p:cNvPr id="10" name="Subtitle 8"/>
          <p:cNvSpPr>
            <a:spLocks noGrp="1"/>
          </p:cNvSpPr>
          <p:nvPr>
            <p:ph type="subTitle" idx="1"/>
          </p:nvPr>
        </p:nvSpPr>
        <p:spPr>
          <a:xfrm>
            <a:off x="1432560" y="3048000"/>
            <a:ext cx="6720840" cy="1295400"/>
          </a:xfrm>
          <a:prstGeom prst="rect">
            <a:avLst/>
          </a:prstGeom>
        </p:spPr>
        <p:txBody>
          <a:bodyPr>
            <a:normAutofit/>
          </a:bodyPr>
          <a:lstStyle>
            <a:lvl1pPr marL="0" indent="0" algn="l">
              <a:buNone/>
              <a:defRPr sz="2700">
                <a:solidFill>
                  <a:schemeClr val="tx2"/>
                </a:solidFill>
              </a:defRPr>
            </a:lvl1pPr>
            <a:lvl2pPr marL="483306" indent="0" algn="ctr">
              <a:buNone/>
            </a:lvl2pPr>
            <a:lvl3pPr marL="966612" indent="0" algn="ctr">
              <a:buNone/>
            </a:lvl3pPr>
            <a:lvl4pPr marL="1449918" indent="0" algn="ctr">
              <a:buNone/>
            </a:lvl4pPr>
            <a:lvl5pPr marL="1933224" indent="0" algn="ctr">
              <a:buNone/>
            </a:lvl5pPr>
            <a:lvl6pPr marL="2416531" indent="0" algn="ctr">
              <a:buNone/>
            </a:lvl6pPr>
            <a:lvl7pPr marL="2899837" indent="0" algn="ctr">
              <a:buNone/>
            </a:lvl7pPr>
            <a:lvl8pPr marL="3383143" indent="0" algn="ctr">
              <a:buNone/>
            </a:lvl8pPr>
            <a:lvl9pPr marL="3866449" indent="0" algn="ctr">
              <a:buNone/>
            </a:lvl9pPr>
          </a:lstStyle>
          <a:p>
            <a:r>
              <a:rPr lang="en-US" dirty="0" smtClean="0"/>
              <a:t>Click to edit Master subtitle style</a:t>
            </a:r>
            <a:endParaRPr lang="en-US" dirty="0"/>
          </a:p>
        </p:txBody>
      </p:sp>
      <p:sp>
        <p:nvSpPr>
          <p:cNvPr id="2" name="TextBox 1"/>
          <p:cNvSpPr txBox="1"/>
          <p:nvPr userDrawn="1"/>
        </p:nvSpPr>
        <p:spPr>
          <a:xfrm>
            <a:off x="1447800" y="4572000"/>
            <a:ext cx="5562600" cy="369332"/>
          </a:xfrm>
          <a:prstGeom prst="rect">
            <a:avLst/>
          </a:prstGeom>
          <a:noFill/>
        </p:spPr>
        <p:txBody>
          <a:bodyPr wrap="square" rtlCol="0">
            <a:normAutofit/>
          </a:bodyPr>
          <a:lstStyle/>
          <a:p>
            <a:endParaRPr lang="en-US" dirty="0"/>
          </a:p>
        </p:txBody>
      </p:sp>
      <p:sp>
        <p:nvSpPr>
          <p:cNvPr id="8" name="TextBox 7"/>
          <p:cNvSpPr txBox="1"/>
          <p:nvPr userDrawn="1"/>
        </p:nvSpPr>
        <p:spPr>
          <a:xfrm>
            <a:off x="1447800" y="5105400"/>
            <a:ext cx="5562600" cy="369332"/>
          </a:xfrm>
          <a:prstGeom prst="rect">
            <a:avLst/>
          </a:prstGeom>
          <a:noFill/>
        </p:spPr>
        <p:txBody>
          <a:bodyPr wrap="square" rtlCol="0">
            <a:normAutofit/>
          </a:bodyPr>
          <a:lstStyle/>
          <a:p>
            <a:endParaRPr lang="en-US" dirty="0"/>
          </a:p>
        </p:txBody>
      </p:sp>
    </p:spTree>
    <p:extLst>
      <p:ext uri="{BB962C8B-B14F-4D97-AF65-F5344CB8AC3E}">
        <p14:creationId xmlns:p14="http://schemas.microsoft.com/office/powerpoint/2010/main" val="418233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Slide">
    <p:spTree>
      <p:nvGrpSpPr>
        <p:cNvPr id="1" name=""/>
        <p:cNvGrpSpPr/>
        <p:nvPr/>
      </p:nvGrpSpPr>
      <p:grpSpPr>
        <a:xfrm>
          <a:off x="0" y="0"/>
          <a:ext cx="0" cy="0"/>
          <a:chOff x="0" y="0"/>
          <a:chExt cx="0" cy="0"/>
        </a:xfrm>
      </p:grpSpPr>
      <p:sp>
        <p:nvSpPr>
          <p:cNvPr id="7" name="Content Placeholder 10"/>
          <p:cNvSpPr>
            <a:spLocks noGrp="1"/>
          </p:cNvSpPr>
          <p:nvPr>
            <p:ph sz="quarter" idx="1"/>
          </p:nvPr>
        </p:nvSpPr>
        <p:spPr>
          <a:xfrm>
            <a:off x="3600450" y="2209800"/>
            <a:ext cx="5619750" cy="39624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2"/>
          <p:cNvSpPr>
            <a:spLocks noGrp="1"/>
          </p:cNvSpPr>
          <p:nvPr>
            <p:ph type="pic" idx="13"/>
          </p:nvPr>
        </p:nvSpPr>
        <p:spPr>
          <a:xfrm rot="10800000" flipV="1">
            <a:off x="685800" y="2209800"/>
            <a:ext cx="2743200" cy="1905000"/>
          </a:xfrm>
          <a:prstGeom prst="round2SameRect">
            <a:avLst>
              <a:gd name="adj1" fmla="val 981"/>
              <a:gd name="adj2" fmla="val 0"/>
            </a:avLst>
          </a:prstGeom>
          <a:ln/>
        </p:spPr>
        <p:style>
          <a:lnRef idx="1">
            <a:schemeClr val="dk1"/>
          </a:lnRef>
          <a:fillRef idx="3">
            <a:schemeClr val="dk1"/>
          </a:fillRef>
          <a:effectRef idx="2">
            <a:schemeClr val="dk1"/>
          </a:effectRef>
          <a:fontRef idx="none"/>
        </p:style>
        <p:txBody>
          <a:bodyPr>
            <a:normAutofit/>
          </a:bodyPr>
          <a:lstStyle>
            <a:lvl1pPr marL="0" indent="0">
              <a:buNone/>
              <a:defRPr sz="1400">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5299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with Caption Slide">
    <p:spTree>
      <p:nvGrpSpPr>
        <p:cNvPr id="1" name=""/>
        <p:cNvGrpSpPr/>
        <p:nvPr/>
      </p:nvGrpSpPr>
      <p:grpSpPr>
        <a:xfrm>
          <a:off x="0" y="0"/>
          <a:ext cx="0" cy="0"/>
          <a:chOff x="0" y="0"/>
          <a:chExt cx="0" cy="0"/>
        </a:xfrm>
      </p:grpSpPr>
      <p:sp>
        <p:nvSpPr>
          <p:cNvPr id="5" name="Rectangle 4"/>
          <p:cNvSpPr/>
          <p:nvPr/>
        </p:nvSpPr>
        <p:spPr>
          <a:xfrm flipV="1">
            <a:off x="76200" y="4953000"/>
            <a:ext cx="9456737" cy="96837"/>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6661" tIns="48331" rIns="96661" bIns="48331" anchor="ctr"/>
          <a:lstStyle/>
          <a:p>
            <a:pPr algn="ctr">
              <a:defRPr/>
            </a:pPr>
            <a:endParaRPr lang="en-US">
              <a:solidFill>
                <a:schemeClr val="accent1"/>
              </a:solidFill>
            </a:endParaRPr>
          </a:p>
        </p:txBody>
      </p:sp>
      <p:sp>
        <p:nvSpPr>
          <p:cNvPr id="7" name="Rectangle 6"/>
          <p:cNvSpPr/>
          <p:nvPr/>
        </p:nvSpPr>
        <p:spPr>
          <a:xfrm>
            <a:off x="76200" y="5029200"/>
            <a:ext cx="9456737" cy="5238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lIns="96661" tIns="48331" rIns="96661" bIns="48331" anchor="ctr"/>
          <a:lstStyle/>
          <a:p>
            <a:pPr algn="ctr">
              <a:defRPr/>
            </a:pPr>
            <a:endParaRPr lang="en-US"/>
          </a:p>
        </p:txBody>
      </p:sp>
      <p:sp>
        <p:nvSpPr>
          <p:cNvPr id="2" name="Title 1"/>
          <p:cNvSpPr>
            <a:spLocks noGrp="1"/>
          </p:cNvSpPr>
          <p:nvPr>
            <p:ph type="title"/>
          </p:nvPr>
        </p:nvSpPr>
        <p:spPr>
          <a:xfrm>
            <a:off x="960120" y="5227253"/>
            <a:ext cx="7680960" cy="557107"/>
          </a:xfrm>
          <a:prstGeom prst="rect">
            <a:avLst/>
          </a:prstGeom>
        </p:spPr>
        <p:txBody>
          <a:bodyPr anchor="ctr">
            <a:normAutofit/>
          </a:bodyPr>
          <a:lstStyle>
            <a:lvl1pPr algn="l">
              <a:buNone/>
              <a:defRPr sz="3000" b="0">
                <a:solidFill>
                  <a:srgbClr val="000000"/>
                </a:solidFill>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960120" y="5808880"/>
            <a:ext cx="7680960" cy="731520"/>
          </a:xfrm>
          <a:prstGeom prst="rect">
            <a:avLst/>
          </a:prstGeom>
        </p:spPr>
        <p:txBody>
          <a:bodyPr>
            <a:normAutofit/>
          </a:bodyPr>
          <a:lstStyle>
            <a:lvl1pPr marL="0" indent="0">
              <a:buFontTx/>
              <a:buNone/>
              <a:defRPr sz="2600">
                <a:solidFill>
                  <a:schemeClr val="bg2"/>
                </a:solidFill>
              </a:defRPr>
            </a:lvl1pPr>
            <a:lvl2pPr>
              <a:defRPr sz="1300"/>
            </a:lvl2pPr>
            <a:lvl3pPr>
              <a:defRPr sz="1100"/>
            </a:lvl3pPr>
            <a:lvl4pPr>
              <a:defRPr sz="1000"/>
            </a:lvl4pPr>
            <a:lvl5pPr>
              <a:defRPr sz="1000"/>
            </a:lvl5pPr>
          </a:lstStyle>
          <a:p>
            <a:pPr lvl="0"/>
            <a:r>
              <a:rPr lang="en-US" dirty="0" smtClean="0"/>
              <a:t>Click to edit Master text styles</a:t>
            </a:r>
          </a:p>
        </p:txBody>
      </p:sp>
      <p:sp>
        <p:nvSpPr>
          <p:cNvPr id="3" name="Picture Placeholder 2"/>
          <p:cNvSpPr>
            <a:spLocks noGrp="1"/>
          </p:cNvSpPr>
          <p:nvPr>
            <p:ph type="pic" idx="1"/>
          </p:nvPr>
        </p:nvSpPr>
        <p:spPr>
          <a:xfrm>
            <a:off x="76200" y="685800"/>
            <a:ext cx="9451967" cy="4114800"/>
          </a:xfrm>
          <a:prstGeom prst="round2SameRect">
            <a:avLst>
              <a:gd name="adj1" fmla="val 0"/>
              <a:gd name="adj2" fmla="val 0"/>
            </a:avLst>
          </a:prstGeom>
          <a:solidFill>
            <a:schemeClr val="bg2"/>
          </a:solidFill>
          <a:ln w="6350">
            <a:solidFill>
              <a:schemeClr val="tx1"/>
            </a:solidFill>
          </a:ln>
        </p:spPr>
        <p:txBody>
          <a:bodyPr>
            <a:normAutofit/>
          </a:bodyPr>
          <a:lstStyle>
            <a:lvl1pPr marL="0" indent="0" algn="ctr">
              <a:buNone/>
              <a:defRPr sz="2000" baseline="0">
                <a:solidFill>
                  <a:schemeClr val="bg1"/>
                </a:solidFill>
              </a:defRPr>
            </a:lvl1pPr>
          </a:lstStyle>
          <a:p>
            <a:pPr lvl="0"/>
            <a:r>
              <a:rPr lang="en-US" noProof="0" smtClean="0"/>
              <a:t>Drag picture to placeholder or click icon to add</a:t>
            </a:r>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Slide w/Ba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601200" cy="457200"/>
          </a:xfrm>
          <a:prstGeom prst="rect">
            <a:avLst/>
          </a:prstGeom>
          <a:solidFill>
            <a:srgbClr val="3E281F"/>
          </a:solidFill>
          <a:ln w="0">
            <a:noFill/>
            <a:round/>
            <a:headEnd/>
            <a:tailEnd/>
          </a:ln>
          <a:effectLst>
            <a:outerShdw dist="25400" dir="5400000" algn="t" rotWithShape="0">
              <a:srgbClr val="808080">
                <a:alpha val="50000"/>
              </a:srgbClr>
            </a:outerShdw>
          </a:effectLst>
        </p:spPr>
        <p:txBody>
          <a:bodyPr anchor="ctr"/>
          <a:lstStyle/>
          <a:p>
            <a:pPr algn="ctr">
              <a:defRPr/>
            </a:pPr>
            <a:endParaRPr lang="en-US">
              <a:solidFill>
                <a:schemeClr val="lt1"/>
              </a:solidFill>
              <a:latin typeface="+mn-lt"/>
              <a:cs typeface="+mn-cs"/>
            </a:endParaRPr>
          </a:p>
        </p:txBody>
      </p:sp>
      <p:sp>
        <p:nvSpPr>
          <p:cNvPr id="6" name="Rectangle 5"/>
          <p:cNvSpPr>
            <a:spLocks noChangeArrowheads="1"/>
          </p:cNvSpPr>
          <p:nvPr userDrawn="1"/>
        </p:nvSpPr>
        <p:spPr bwMode="auto">
          <a:xfrm>
            <a:off x="0" y="457200"/>
            <a:ext cx="9601200" cy="76200"/>
          </a:xfrm>
          <a:prstGeom prst="rect">
            <a:avLst/>
          </a:prstGeom>
          <a:solidFill>
            <a:srgbClr val="DF0000"/>
          </a:solidFill>
          <a:ln w="0">
            <a:noFill/>
            <a:round/>
            <a:headEnd/>
            <a:tailEnd/>
          </a:ln>
          <a:effectLst>
            <a:outerShdw dist="25400" dir="5400000" algn="t" rotWithShape="0">
              <a:srgbClr val="808080">
                <a:alpha val="50000"/>
              </a:srgbClr>
            </a:outerShdw>
          </a:effectLst>
        </p:spPr>
        <p:txBody>
          <a:bodyPr anchor="ctr"/>
          <a:lstStyle/>
          <a:p>
            <a:pPr algn="ctr">
              <a:defRPr/>
            </a:pPr>
            <a:endParaRPr lang="en-US">
              <a:solidFill>
                <a:schemeClr val="lt1"/>
              </a:solidFill>
              <a:latin typeface="+mn-lt"/>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TextBox 2"/>
          <p:cNvSpPr txBox="1"/>
          <p:nvPr userDrawn="1"/>
        </p:nvSpPr>
        <p:spPr>
          <a:xfrm>
            <a:off x="0" y="6705600"/>
            <a:ext cx="9601200" cy="276999"/>
          </a:xfrm>
          <a:prstGeom prst="rect">
            <a:avLst/>
          </a:prstGeom>
          <a:noFill/>
        </p:spPr>
        <p:txBody>
          <a:bodyPr wrap="square" rtlCol="0">
            <a:spAutoFit/>
          </a:bodyPr>
          <a:lstStyle/>
          <a:p>
            <a:pPr algn="ctr" rtl="0"/>
            <a:r>
              <a:rPr lang="en-US" sz="1800" b="0" i="0" u="none" strike="noStrike" kern="1200" baseline="30000" smtClean="0">
                <a:solidFill>
                  <a:schemeClr val="tx1"/>
                </a:solidFill>
                <a:latin typeface="Arial" charset="0"/>
                <a:ea typeface="+mn-ea"/>
                <a:cs typeface="Arial" charset="0"/>
              </a:rPr>
              <a:t>© 2016 </a:t>
            </a:r>
            <a:r>
              <a:rPr lang="en-US" sz="1800" b="0" i="0" u="none" strike="noStrike" kern="1200" baseline="30000" dirty="0" smtClean="0">
                <a:solidFill>
                  <a:schemeClr val="tx1"/>
                </a:solidFill>
                <a:latin typeface="Arial" charset="0"/>
                <a:ea typeface="+mn-ea"/>
                <a:cs typeface="Arial" charset="0"/>
              </a:rPr>
              <a:t>Brown University</a:t>
            </a:r>
          </a:p>
        </p:txBody>
      </p:sp>
      <p:pic>
        <p:nvPicPr>
          <p:cNvPr id="8" name="Picture 7" descr="Brown Logo_2016_2 Color Process HZ_2400.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67000" y="2595486"/>
            <a:ext cx="4267200" cy="2111528"/>
          </a:xfrm>
          <a:prstGeom prst="rect">
            <a:avLst/>
          </a:prstGeom>
        </p:spPr>
      </p:pic>
    </p:spTree>
    <p:extLst>
      <p:ext uri="{BB962C8B-B14F-4D97-AF65-F5344CB8AC3E}">
        <p14:creationId xmlns:p14="http://schemas.microsoft.com/office/powerpoint/2010/main" val="85408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4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083" y="389467"/>
            <a:ext cx="8281035" cy="1413934"/>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60083" y="1947333"/>
            <a:ext cx="8281035" cy="464142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60083" y="6780107"/>
            <a:ext cx="2160270" cy="389467"/>
          </a:xfrm>
          <a:prstGeom prst="rect">
            <a:avLst/>
          </a:prstGeom>
        </p:spPr>
        <p:txBody>
          <a:bodyPr/>
          <a:lstStyle/>
          <a:p>
            <a:fld id="{9B93D90D-76F6-FE4D-8CCB-92503A8A6788}" type="datetimeFigureOut">
              <a:rPr lang="en-US" smtClean="0"/>
              <a:t>8/31/17</a:t>
            </a:fld>
            <a:endParaRPr lang="en-US"/>
          </a:p>
        </p:txBody>
      </p:sp>
      <p:sp>
        <p:nvSpPr>
          <p:cNvPr id="5" name="Footer Placeholder 4"/>
          <p:cNvSpPr>
            <a:spLocks noGrp="1"/>
          </p:cNvSpPr>
          <p:nvPr>
            <p:ph type="ftr" sz="quarter" idx="11"/>
          </p:nvPr>
        </p:nvSpPr>
        <p:spPr>
          <a:xfrm>
            <a:off x="3180398" y="6780107"/>
            <a:ext cx="3240405" cy="389467"/>
          </a:xfrm>
          <a:prstGeom prst="rect">
            <a:avLst/>
          </a:prstGeom>
        </p:spPr>
        <p:txBody>
          <a:bodyPr/>
          <a:lstStyle/>
          <a:p>
            <a:endParaRPr lang="en-US"/>
          </a:p>
        </p:txBody>
      </p:sp>
      <p:sp>
        <p:nvSpPr>
          <p:cNvPr id="6" name="Slide Number Placeholder 5"/>
          <p:cNvSpPr>
            <a:spLocks noGrp="1"/>
          </p:cNvSpPr>
          <p:nvPr>
            <p:ph type="sldNum" sz="quarter" idx="12"/>
          </p:nvPr>
        </p:nvSpPr>
        <p:spPr>
          <a:xfrm>
            <a:off x="6780848" y="6780107"/>
            <a:ext cx="2160270" cy="389467"/>
          </a:xfrm>
          <a:prstGeom prst="rect">
            <a:avLst/>
          </a:prstGeom>
        </p:spPr>
        <p:txBody>
          <a:bodyPr/>
          <a:lstStyle/>
          <a:p>
            <a:fld id="{4FA387FD-F5EF-454B-B6BF-FDB744FE5DCC}" type="slidenum">
              <a:rPr lang="en-US" smtClean="0"/>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ed Opening Slide">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457200" y="2057400"/>
            <a:ext cx="8642350" cy="1219200"/>
          </a:xfrm>
          <a:prstGeom prst="rect">
            <a:avLst/>
          </a:prstGeom>
        </p:spPr>
        <p:txBody>
          <a:bodyPr vert="horz" lIns="91440" tIns="45720" rIns="91440" bIns="45720" rtlCol="0" anchor="ctr">
            <a:normAutofit/>
          </a:bodyPr>
          <a:lstStyle>
            <a:lvl1pPr algn="ctr">
              <a:defRPr cap="none">
                <a:solidFill>
                  <a:srgbClr val="000000"/>
                </a:solidFill>
              </a:defRPr>
            </a:lvl1pPr>
          </a:lstStyle>
          <a:p>
            <a:r>
              <a:rPr lang="en-US" dirty="0" smtClean="0"/>
              <a:t>Click to edit Master Title Style</a:t>
            </a:r>
            <a:endParaRPr lang="en-US" dirty="0"/>
          </a:p>
        </p:txBody>
      </p:sp>
      <p:sp>
        <p:nvSpPr>
          <p:cNvPr id="11" name="Subtitle 8"/>
          <p:cNvSpPr>
            <a:spLocks noGrp="1"/>
          </p:cNvSpPr>
          <p:nvPr>
            <p:ph type="subTitle" idx="1"/>
          </p:nvPr>
        </p:nvSpPr>
        <p:spPr>
          <a:xfrm>
            <a:off x="1417955" y="3505200"/>
            <a:ext cx="6720840" cy="838200"/>
          </a:xfrm>
          <a:prstGeom prst="rect">
            <a:avLst/>
          </a:prstGeom>
        </p:spPr>
        <p:txBody>
          <a:bodyPr>
            <a:normAutofit/>
          </a:bodyPr>
          <a:lstStyle>
            <a:lvl1pPr marL="0" indent="0" algn="ctr">
              <a:buNone/>
              <a:defRPr sz="2700">
                <a:solidFill>
                  <a:schemeClr val="tx2"/>
                </a:solidFill>
              </a:defRPr>
            </a:lvl1pPr>
            <a:lvl2pPr marL="483306" indent="0" algn="ctr">
              <a:buNone/>
            </a:lvl2pPr>
            <a:lvl3pPr marL="966612" indent="0" algn="ctr">
              <a:buNone/>
            </a:lvl3pPr>
            <a:lvl4pPr marL="1449918" indent="0" algn="ctr">
              <a:buNone/>
            </a:lvl4pPr>
            <a:lvl5pPr marL="1933224" indent="0" algn="ctr">
              <a:buNone/>
            </a:lvl5pPr>
            <a:lvl6pPr marL="2416531" indent="0" algn="ctr">
              <a:buNone/>
            </a:lvl6pPr>
            <a:lvl7pPr marL="2899837" indent="0" algn="ctr">
              <a:buNone/>
            </a:lvl7pPr>
            <a:lvl8pPr marL="3383143" indent="0" algn="ctr">
              <a:buNone/>
            </a:lvl8pPr>
            <a:lvl9pPr marL="3866449" indent="0" algn="ctr">
              <a:buNone/>
            </a:lvl9pPr>
          </a:lstStyle>
          <a:p>
            <a:r>
              <a:rPr lang="en-US" dirty="0" smtClean="0"/>
              <a:t>Click to edit Master subtitle style</a:t>
            </a:r>
            <a:endParaRPr lang="en-US" dirty="0"/>
          </a:p>
        </p:txBody>
      </p:sp>
      <p:sp>
        <p:nvSpPr>
          <p:cNvPr id="4" name="TextBox 3"/>
          <p:cNvSpPr txBox="1"/>
          <p:nvPr userDrawn="1"/>
        </p:nvSpPr>
        <p:spPr>
          <a:xfrm>
            <a:off x="1447800" y="4659868"/>
            <a:ext cx="6705600" cy="369332"/>
          </a:xfrm>
          <a:prstGeom prst="rect">
            <a:avLst/>
          </a:prstGeom>
          <a:noFill/>
        </p:spPr>
        <p:txBody>
          <a:bodyPr wrap="square" rtlCol="0">
            <a:normAutofit/>
          </a:bodyPr>
          <a:lstStyle/>
          <a:p>
            <a:pPr algn="ctr"/>
            <a:endParaRPr lang="en-US" dirty="0"/>
          </a:p>
        </p:txBody>
      </p:sp>
      <p:sp>
        <p:nvSpPr>
          <p:cNvPr id="5" name="TextBox 4"/>
          <p:cNvSpPr txBox="1"/>
          <p:nvPr userDrawn="1"/>
        </p:nvSpPr>
        <p:spPr>
          <a:xfrm>
            <a:off x="1447800" y="5193268"/>
            <a:ext cx="6705600" cy="369332"/>
          </a:xfrm>
          <a:prstGeom prst="rect">
            <a:avLst/>
          </a:prstGeom>
          <a:noFill/>
        </p:spPr>
        <p:txBody>
          <a:bodyPr wrap="square" rtlCol="0">
            <a:normAutofit/>
          </a:bodyPr>
          <a:lstStyle/>
          <a:p>
            <a:pPr algn="ct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Content Slide with Header">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21030" y="2209800"/>
            <a:ext cx="8599170" cy="4038600"/>
          </a:xfrm>
          <a:prstGeom prst="rect">
            <a:avLst/>
          </a:prstGeom>
        </p:spPr>
        <p:txBody>
          <a:bodyPr>
            <a:normAutofit/>
          </a:bodyPr>
          <a:lstStyle>
            <a:lvl1pPr>
              <a:lnSpc>
                <a:spcPct val="120000"/>
              </a:lnSpc>
              <a:defRPr sz="3200"/>
            </a:lvl1pPr>
            <a:lvl2pPr>
              <a:lnSpc>
                <a:spcPct val="120000"/>
              </a:lnSpc>
              <a:defRPr sz="2600"/>
            </a:lvl2pPr>
            <a:lvl3pPr>
              <a:lnSpc>
                <a:spcPct val="120000"/>
              </a:lnSpc>
              <a:defRPr sz="2600"/>
            </a:lvl3pPr>
            <a:lvl4pPr>
              <a:lnSpc>
                <a:spcPct val="120000"/>
              </a:lnSpc>
              <a:defRPr sz="2600"/>
            </a:lvl4pPr>
            <a:lvl5pPr>
              <a:lnSpc>
                <a:spcPct val="120000"/>
              </a:lnSpc>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Placeholder 1"/>
          <p:cNvSpPr>
            <a:spLocks noGrp="1"/>
          </p:cNvSpPr>
          <p:nvPr>
            <p:ph type="title"/>
          </p:nvPr>
        </p:nvSpPr>
        <p:spPr>
          <a:xfrm>
            <a:off x="609600" y="685800"/>
            <a:ext cx="8610600" cy="1066800"/>
          </a:xfrm>
          <a:prstGeom prst="rect">
            <a:avLst/>
          </a:prstGeom>
        </p:spPr>
        <p:txBody>
          <a:bodyPr vert="horz" lIns="91440" tIns="45720" rIns="91440" bIns="45720" rtlCol="0" anchor="b" anchorCtr="0">
            <a:normAutofit/>
          </a:bodyPr>
          <a:lstStyle>
            <a:lvl1pPr>
              <a:defRPr cap="none">
                <a:solidFill>
                  <a:srgbClr val="000000"/>
                </a:solidFill>
              </a:defRPr>
            </a:lvl1pPr>
          </a:lstStyle>
          <a:p>
            <a:r>
              <a:rPr lang="en-US" dirty="0" smtClean="0"/>
              <a:t>Click to edit Master title</a:t>
            </a:r>
            <a:endParaRPr lang="en-US" dirty="0"/>
          </a:p>
        </p:txBody>
      </p:sp>
      <p:cxnSp>
        <p:nvCxnSpPr>
          <p:cNvPr id="4" name="Straight Connector 3"/>
          <p:cNvCxnSpPr>
            <a:cxnSpLocks noChangeShapeType="1"/>
          </p:cNvCxnSpPr>
          <p:nvPr userDrawn="1"/>
        </p:nvCxnSpPr>
        <p:spPr bwMode="auto">
          <a:xfrm>
            <a:off x="685800" y="1828800"/>
            <a:ext cx="8915400" cy="1588"/>
          </a:xfrm>
          <a:prstGeom prst="line">
            <a:avLst/>
          </a:prstGeom>
          <a:noFill/>
          <a:ln w="19050">
            <a:solidFill>
              <a:srgbClr val="DF0000"/>
            </a:solidFill>
            <a:round/>
            <a:headEnd/>
            <a:tailEnd/>
          </a:ln>
          <a:effectLst>
            <a:outerShdw dist="25400" dir="5400000" algn="t" rotWithShape="0">
              <a:srgbClr val="808080">
                <a:alpha val="50000"/>
              </a:srgbClr>
            </a:outerShdw>
          </a:effectLst>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sp>
        <p:nvSpPr>
          <p:cNvPr id="7" name="Content Placeholder 7"/>
          <p:cNvSpPr>
            <a:spLocks noGrp="1"/>
          </p:cNvSpPr>
          <p:nvPr>
            <p:ph sz="quarter" idx="1"/>
          </p:nvPr>
        </p:nvSpPr>
        <p:spPr>
          <a:xfrm>
            <a:off x="621030" y="2209800"/>
            <a:ext cx="8599170" cy="4038600"/>
          </a:xfrm>
          <a:prstGeom prst="rect">
            <a:avLst/>
          </a:prstGeom>
        </p:spPr>
        <p:txBody>
          <a:bodyPr>
            <a:normAutofit/>
          </a:bodyPr>
          <a:lstStyle>
            <a:lvl1pPr>
              <a:lnSpc>
                <a:spcPct val="120000"/>
              </a:lnSpc>
              <a:defRPr sz="3200"/>
            </a:lvl1pPr>
            <a:lvl2pPr>
              <a:lnSpc>
                <a:spcPct val="120000"/>
              </a:lnSpc>
              <a:defRPr sz="2600"/>
            </a:lvl2pPr>
            <a:lvl3pPr>
              <a:lnSpc>
                <a:spcPct val="120000"/>
              </a:lnSpc>
              <a:defRPr sz="2600"/>
            </a:lvl3pPr>
            <a:lvl4pPr>
              <a:lnSpc>
                <a:spcPct val="120000"/>
              </a:lnSpc>
              <a:defRPr sz="2600"/>
            </a:lvl4pPr>
            <a:lvl5pPr>
              <a:lnSpc>
                <a:spcPct val="120000"/>
              </a:lnSpc>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789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Slide with Header">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2209800"/>
            <a:ext cx="4114800" cy="38862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2"/>
          </p:nvPr>
        </p:nvSpPr>
        <p:spPr>
          <a:xfrm>
            <a:off x="5029200" y="2209800"/>
            <a:ext cx="4191000" cy="38862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a:cxnSpLocks noChangeShapeType="1"/>
          </p:cNvCxnSpPr>
          <p:nvPr userDrawn="1"/>
        </p:nvCxnSpPr>
        <p:spPr bwMode="auto">
          <a:xfrm>
            <a:off x="685800" y="1828800"/>
            <a:ext cx="8915400" cy="1588"/>
          </a:xfrm>
          <a:prstGeom prst="line">
            <a:avLst/>
          </a:prstGeom>
          <a:noFill/>
          <a:ln w="19050">
            <a:solidFill>
              <a:srgbClr val="DF0000"/>
            </a:solidFill>
            <a:round/>
            <a:headEnd/>
            <a:tailEnd/>
          </a:ln>
          <a:effectLst>
            <a:outerShdw dist="25400" dir="5400000" algn="t" rotWithShape="0">
              <a:srgbClr val="808080">
                <a:alpha val="50000"/>
              </a:srgbClr>
            </a:outerShdw>
          </a:effectLst>
        </p:spPr>
      </p:cxnSp>
      <p:sp>
        <p:nvSpPr>
          <p:cNvPr id="7" name="Title Placeholder 1"/>
          <p:cNvSpPr>
            <a:spLocks noGrp="1"/>
          </p:cNvSpPr>
          <p:nvPr>
            <p:ph type="title"/>
          </p:nvPr>
        </p:nvSpPr>
        <p:spPr>
          <a:xfrm>
            <a:off x="609600" y="685800"/>
            <a:ext cx="8610600" cy="1066800"/>
          </a:xfrm>
          <a:prstGeom prst="rect">
            <a:avLst/>
          </a:prstGeom>
        </p:spPr>
        <p:txBody>
          <a:bodyPr vert="horz" lIns="91440" tIns="45720" rIns="91440" bIns="45720" rtlCol="0" anchor="b" anchorCtr="0">
            <a:normAutofit/>
          </a:bodyPr>
          <a:lstStyle>
            <a:lvl1pPr>
              <a:defRPr cap="none">
                <a:solidFill>
                  <a:srgbClr val="000000"/>
                </a:solidFill>
              </a:defRPr>
            </a:lvl1pPr>
          </a:lstStyle>
          <a:p>
            <a:r>
              <a:rPr lang="en-US" dirty="0" smtClean="0"/>
              <a:t>Click to edit Master title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7" name="Content Placeholder 8"/>
          <p:cNvSpPr>
            <a:spLocks noGrp="1"/>
          </p:cNvSpPr>
          <p:nvPr>
            <p:ph sz="quarter" idx="1"/>
          </p:nvPr>
        </p:nvSpPr>
        <p:spPr>
          <a:xfrm>
            <a:off x="609600" y="2209800"/>
            <a:ext cx="4114800" cy="38862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10"/>
          <p:cNvSpPr>
            <a:spLocks noGrp="1"/>
          </p:cNvSpPr>
          <p:nvPr>
            <p:ph sz="quarter" idx="2"/>
          </p:nvPr>
        </p:nvSpPr>
        <p:spPr>
          <a:xfrm>
            <a:off x="5029200" y="2209800"/>
            <a:ext cx="4191000" cy="38862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992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Slide with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133600"/>
            <a:ext cx="4114800" cy="690880"/>
          </a:xfrm>
          <a:prstGeom prst="rect">
            <a:avLst/>
          </a:prstGeom>
          <a:noFill/>
          <a:ln w="12700" cap="sq" cmpd="sng" algn="ctr">
            <a:noFill/>
            <a:prstDash val="solid"/>
          </a:ln>
        </p:spPr>
        <p:txBody>
          <a:bodyPr anchor="t">
            <a:normAutofit/>
          </a:bodyPr>
          <a:lstStyle>
            <a:lvl1pPr marL="0" indent="0">
              <a:buNone/>
              <a:defRPr sz="2600" b="0">
                <a:solidFill>
                  <a:schemeClr val="accent1"/>
                </a:solidFill>
                <a:latin typeface="+mj-lt"/>
                <a:ea typeface="+mj-ea"/>
                <a:cs typeface="+mj-cs"/>
              </a:defRPr>
            </a:lvl1pPr>
            <a:lvl2pPr>
              <a:buNone/>
              <a:defRPr sz="2100" b="1"/>
            </a:lvl2pPr>
            <a:lvl3pPr>
              <a:buNone/>
              <a:defRPr sz="1900" b="1"/>
            </a:lvl3pPr>
            <a:lvl4pPr>
              <a:buNone/>
              <a:defRPr sz="1700" b="1"/>
            </a:lvl4pPr>
            <a:lvl5pPr>
              <a:buNone/>
              <a:defRPr sz="1700" b="1"/>
            </a:lvl5pPr>
          </a:lstStyle>
          <a:p>
            <a:pPr lvl="0"/>
            <a:r>
              <a:rPr lang="en-US" dirty="0" smtClean="0"/>
              <a:t>Click to edit Master text styles</a:t>
            </a:r>
          </a:p>
        </p:txBody>
      </p:sp>
      <p:sp>
        <p:nvSpPr>
          <p:cNvPr id="4" name="Text Placeholder 3"/>
          <p:cNvSpPr>
            <a:spLocks noGrp="1"/>
          </p:cNvSpPr>
          <p:nvPr>
            <p:ph type="body" sz="half" idx="3"/>
          </p:nvPr>
        </p:nvSpPr>
        <p:spPr>
          <a:xfrm>
            <a:off x="5029200" y="2133600"/>
            <a:ext cx="4191000" cy="690880"/>
          </a:xfrm>
          <a:prstGeom prst="rect">
            <a:avLst/>
          </a:prstGeom>
          <a:noFill/>
          <a:ln w="12700" cap="sq" cmpd="sng" algn="ctr">
            <a:noFill/>
            <a:prstDash val="solid"/>
          </a:ln>
        </p:spPr>
        <p:txBody>
          <a:bodyPr anchor="t">
            <a:normAutofit/>
          </a:bodyPr>
          <a:lstStyle>
            <a:lvl1pPr marL="0" indent="0">
              <a:buNone/>
              <a:defRPr sz="2600" b="0">
                <a:solidFill>
                  <a:schemeClr val="accent1"/>
                </a:solidFill>
                <a:latin typeface="+mj-lt"/>
                <a:ea typeface="+mj-ea"/>
                <a:cs typeface="+mj-cs"/>
              </a:defRPr>
            </a:lvl1pPr>
            <a:lvl2pPr>
              <a:buNone/>
              <a:defRPr sz="2100" b="1"/>
            </a:lvl2pPr>
            <a:lvl3pPr>
              <a:buNone/>
              <a:defRPr sz="1900" b="1"/>
            </a:lvl3pPr>
            <a:lvl4pPr>
              <a:buNone/>
              <a:defRPr sz="1700" b="1"/>
            </a:lvl4pPr>
            <a:lvl5pPr>
              <a:buNone/>
              <a:defRPr sz="1700" b="1"/>
            </a:lvl5pPr>
          </a:lstStyle>
          <a:p>
            <a:pPr lvl="0"/>
            <a:r>
              <a:rPr lang="en-US" dirty="0" smtClean="0"/>
              <a:t>Click to edit Master text styles</a:t>
            </a:r>
          </a:p>
        </p:txBody>
      </p:sp>
      <p:cxnSp>
        <p:nvCxnSpPr>
          <p:cNvPr id="13" name="Straight Connector 12"/>
          <p:cNvCxnSpPr>
            <a:cxnSpLocks noChangeShapeType="1"/>
          </p:cNvCxnSpPr>
          <p:nvPr userDrawn="1"/>
        </p:nvCxnSpPr>
        <p:spPr bwMode="auto">
          <a:xfrm>
            <a:off x="685800" y="1828800"/>
            <a:ext cx="8915400" cy="1588"/>
          </a:xfrm>
          <a:prstGeom prst="line">
            <a:avLst/>
          </a:prstGeom>
          <a:noFill/>
          <a:ln w="19050">
            <a:solidFill>
              <a:srgbClr val="DF0000"/>
            </a:solidFill>
            <a:round/>
            <a:headEnd/>
            <a:tailEnd/>
          </a:ln>
          <a:effectLst>
            <a:outerShdw dist="25400" dir="5400000" algn="t" rotWithShape="0">
              <a:srgbClr val="808080">
                <a:alpha val="50000"/>
              </a:srgbClr>
            </a:outerShdw>
          </a:effectLst>
        </p:spPr>
      </p:cxnSp>
      <p:sp>
        <p:nvSpPr>
          <p:cNvPr id="14" name="Content Placeholder 8"/>
          <p:cNvSpPr>
            <a:spLocks noGrp="1"/>
          </p:cNvSpPr>
          <p:nvPr>
            <p:ph sz="quarter" idx="15"/>
          </p:nvPr>
        </p:nvSpPr>
        <p:spPr>
          <a:xfrm>
            <a:off x="609600" y="3200400"/>
            <a:ext cx="4114800" cy="28956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0"/>
          <p:cNvSpPr>
            <a:spLocks noGrp="1"/>
          </p:cNvSpPr>
          <p:nvPr>
            <p:ph sz="quarter" idx="2"/>
          </p:nvPr>
        </p:nvSpPr>
        <p:spPr>
          <a:xfrm>
            <a:off x="5029200" y="3200400"/>
            <a:ext cx="4191000" cy="28956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609600" y="685800"/>
            <a:ext cx="8610600" cy="1066800"/>
          </a:xfrm>
          <a:prstGeom prst="rect">
            <a:avLst/>
          </a:prstGeom>
        </p:spPr>
        <p:txBody>
          <a:bodyPr vert="horz" lIns="91440" tIns="45720" rIns="91440" bIns="45720" rtlCol="0" anchor="b" anchorCtr="0">
            <a:normAutofit/>
          </a:bodyPr>
          <a:lstStyle>
            <a:lvl1pPr>
              <a:defRPr cap="none">
                <a:solidFill>
                  <a:srgbClr val="000000"/>
                </a:solidFill>
              </a:defRPr>
            </a:lvl1pPr>
          </a:lstStyle>
          <a:p>
            <a:r>
              <a:rPr lang="en-US" dirty="0" smtClean="0"/>
              <a:t>Click to edit Master title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609600" y="2133600"/>
            <a:ext cx="4114800" cy="690880"/>
          </a:xfrm>
          <a:prstGeom prst="rect">
            <a:avLst/>
          </a:prstGeom>
          <a:noFill/>
          <a:ln w="12700" cap="sq" cmpd="sng" algn="ctr">
            <a:noFill/>
            <a:prstDash val="solid"/>
          </a:ln>
        </p:spPr>
        <p:txBody>
          <a:bodyPr anchor="t">
            <a:normAutofit/>
          </a:bodyPr>
          <a:lstStyle>
            <a:lvl1pPr marL="0" indent="0">
              <a:buNone/>
              <a:defRPr sz="2600" b="0">
                <a:solidFill>
                  <a:schemeClr val="accent1"/>
                </a:solidFill>
                <a:latin typeface="+mj-lt"/>
                <a:ea typeface="+mj-ea"/>
                <a:cs typeface="+mj-cs"/>
              </a:defRPr>
            </a:lvl1pPr>
            <a:lvl2pPr>
              <a:buNone/>
              <a:defRPr sz="2100" b="1"/>
            </a:lvl2pPr>
            <a:lvl3pPr>
              <a:buNone/>
              <a:defRPr sz="1900" b="1"/>
            </a:lvl3pPr>
            <a:lvl4pPr>
              <a:buNone/>
              <a:defRPr sz="1700" b="1"/>
            </a:lvl4pPr>
            <a:lvl5pPr>
              <a:buNone/>
              <a:defRPr sz="1700" b="1"/>
            </a:lvl5pPr>
          </a:lstStyle>
          <a:p>
            <a:pPr lvl="0"/>
            <a:r>
              <a:rPr lang="en-US" dirty="0" smtClean="0"/>
              <a:t>Click to edit Master text styles</a:t>
            </a:r>
          </a:p>
        </p:txBody>
      </p:sp>
      <p:sp>
        <p:nvSpPr>
          <p:cNvPr id="10" name="Text Placeholder 3"/>
          <p:cNvSpPr>
            <a:spLocks noGrp="1"/>
          </p:cNvSpPr>
          <p:nvPr>
            <p:ph type="body" sz="half" idx="3"/>
          </p:nvPr>
        </p:nvSpPr>
        <p:spPr>
          <a:xfrm>
            <a:off x="5029200" y="2133600"/>
            <a:ext cx="4191000" cy="690880"/>
          </a:xfrm>
          <a:prstGeom prst="rect">
            <a:avLst/>
          </a:prstGeom>
          <a:noFill/>
          <a:ln w="12700" cap="sq" cmpd="sng" algn="ctr">
            <a:noFill/>
            <a:prstDash val="solid"/>
          </a:ln>
        </p:spPr>
        <p:txBody>
          <a:bodyPr anchor="t">
            <a:normAutofit/>
          </a:bodyPr>
          <a:lstStyle>
            <a:lvl1pPr marL="0" indent="0">
              <a:buNone/>
              <a:defRPr sz="2600" b="0">
                <a:solidFill>
                  <a:schemeClr val="accent1"/>
                </a:solidFill>
                <a:latin typeface="+mj-lt"/>
                <a:ea typeface="+mj-ea"/>
                <a:cs typeface="+mj-cs"/>
              </a:defRPr>
            </a:lvl1pPr>
            <a:lvl2pPr>
              <a:buNone/>
              <a:defRPr sz="2100" b="1"/>
            </a:lvl2pPr>
            <a:lvl3pPr>
              <a:buNone/>
              <a:defRPr sz="1900" b="1"/>
            </a:lvl3pPr>
            <a:lvl4pPr>
              <a:buNone/>
              <a:defRPr sz="1700" b="1"/>
            </a:lvl4pPr>
            <a:lvl5pPr>
              <a:buNone/>
              <a:defRPr sz="1700" b="1"/>
            </a:lvl5pPr>
          </a:lstStyle>
          <a:p>
            <a:pPr lvl="0"/>
            <a:r>
              <a:rPr lang="en-US" dirty="0" smtClean="0"/>
              <a:t>Click to edit Master text styles</a:t>
            </a:r>
          </a:p>
        </p:txBody>
      </p:sp>
      <p:sp>
        <p:nvSpPr>
          <p:cNvPr id="12" name="Content Placeholder 8"/>
          <p:cNvSpPr>
            <a:spLocks noGrp="1"/>
          </p:cNvSpPr>
          <p:nvPr>
            <p:ph sz="quarter" idx="15"/>
          </p:nvPr>
        </p:nvSpPr>
        <p:spPr>
          <a:xfrm>
            <a:off x="609600" y="3200400"/>
            <a:ext cx="4114800" cy="28956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0"/>
          <p:cNvSpPr>
            <a:spLocks noGrp="1"/>
          </p:cNvSpPr>
          <p:nvPr>
            <p:ph sz="quarter" idx="2"/>
          </p:nvPr>
        </p:nvSpPr>
        <p:spPr>
          <a:xfrm>
            <a:off x="5029200" y="3200400"/>
            <a:ext cx="4191000" cy="28956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622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Slide with Header">
    <p:spTree>
      <p:nvGrpSpPr>
        <p:cNvPr id="1" name=""/>
        <p:cNvGrpSpPr/>
        <p:nvPr/>
      </p:nvGrpSpPr>
      <p:grpSpPr>
        <a:xfrm>
          <a:off x="0" y="0"/>
          <a:ext cx="0" cy="0"/>
          <a:chOff x="0" y="0"/>
          <a:chExt cx="0" cy="0"/>
        </a:xfrm>
      </p:grpSpPr>
      <p:sp>
        <p:nvSpPr>
          <p:cNvPr id="11" name="Content Placeholder 10"/>
          <p:cNvSpPr>
            <a:spLocks noGrp="1"/>
          </p:cNvSpPr>
          <p:nvPr>
            <p:ph sz="quarter" idx="1"/>
          </p:nvPr>
        </p:nvSpPr>
        <p:spPr>
          <a:xfrm>
            <a:off x="3600450" y="2209800"/>
            <a:ext cx="5619750" cy="3962400"/>
          </a:xfrm>
          <a:prstGeom prst="rect">
            <a:avLst/>
          </a:prstGeom>
        </p:spPr>
        <p:txBody>
          <a:bodyPr>
            <a:normAutofit/>
          </a:bodyPr>
          <a:lstStyle>
            <a:lvl1pPr>
              <a:defRPr sz="2600"/>
            </a:lvl1pPr>
            <a:lvl2pPr>
              <a:defRPr sz="2600"/>
            </a:lvl2pPr>
            <a:lvl3pPr>
              <a:defRPr sz="2600"/>
            </a:lvl3pPr>
            <a:lvl4pPr>
              <a:defRPr sz="2600"/>
            </a:lvl4pPr>
            <a:lvl5pPr>
              <a:defRPr sz="2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Picture Placeholder 2"/>
          <p:cNvSpPr>
            <a:spLocks noGrp="1"/>
          </p:cNvSpPr>
          <p:nvPr>
            <p:ph type="pic" idx="13"/>
          </p:nvPr>
        </p:nvSpPr>
        <p:spPr>
          <a:xfrm rot="10800000" flipV="1">
            <a:off x="685800" y="2209800"/>
            <a:ext cx="2743200" cy="1905000"/>
          </a:xfrm>
          <a:prstGeom prst="round2SameRect">
            <a:avLst>
              <a:gd name="adj1" fmla="val 981"/>
              <a:gd name="adj2" fmla="val 0"/>
            </a:avLst>
          </a:prstGeom>
          <a:ln/>
        </p:spPr>
        <p:style>
          <a:lnRef idx="1">
            <a:schemeClr val="dk1"/>
          </a:lnRef>
          <a:fillRef idx="3">
            <a:schemeClr val="dk1"/>
          </a:fillRef>
          <a:effectRef idx="2">
            <a:schemeClr val="dk1"/>
          </a:effectRef>
          <a:fontRef idx="none"/>
        </p:style>
        <p:txBody>
          <a:bodyPr>
            <a:normAutofit/>
          </a:bodyPr>
          <a:lstStyle>
            <a:lvl1pPr marL="0" indent="0">
              <a:buNone/>
              <a:defRPr sz="1400">
                <a:solidFill>
                  <a:schemeClr val="bg1"/>
                </a:solidFill>
              </a:defRPr>
            </a:lvl1pPr>
          </a:lstStyle>
          <a:p>
            <a:pPr lvl="0"/>
            <a:r>
              <a:rPr lang="en-US" noProof="0" smtClean="0"/>
              <a:t>Drag picture to placeholder or click icon to add</a:t>
            </a:r>
            <a:endParaRPr lang="en-US" noProof="0" dirty="0"/>
          </a:p>
        </p:txBody>
      </p:sp>
      <p:cxnSp>
        <p:nvCxnSpPr>
          <p:cNvPr id="10" name="Straight Connector 9"/>
          <p:cNvCxnSpPr>
            <a:cxnSpLocks noChangeShapeType="1"/>
          </p:cNvCxnSpPr>
          <p:nvPr userDrawn="1"/>
        </p:nvCxnSpPr>
        <p:spPr bwMode="auto">
          <a:xfrm>
            <a:off x="685800" y="1828800"/>
            <a:ext cx="8915400" cy="1588"/>
          </a:xfrm>
          <a:prstGeom prst="line">
            <a:avLst/>
          </a:prstGeom>
          <a:noFill/>
          <a:ln w="19050">
            <a:solidFill>
              <a:srgbClr val="DF0000"/>
            </a:solidFill>
            <a:round/>
            <a:headEnd/>
            <a:tailEnd/>
          </a:ln>
          <a:effectLst>
            <a:outerShdw dist="25400" dir="5400000" algn="t" rotWithShape="0">
              <a:srgbClr val="808080">
                <a:alpha val="50000"/>
              </a:srgbClr>
            </a:outerShdw>
          </a:effectLst>
        </p:spPr>
      </p:cxnSp>
      <p:sp>
        <p:nvSpPr>
          <p:cNvPr id="7" name="Title Placeholder 1"/>
          <p:cNvSpPr>
            <a:spLocks noGrp="1"/>
          </p:cNvSpPr>
          <p:nvPr>
            <p:ph type="title"/>
          </p:nvPr>
        </p:nvSpPr>
        <p:spPr>
          <a:xfrm>
            <a:off x="609600" y="685800"/>
            <a:ext cx="8610600" cy="1066800"/>
          </a:xfrm>
          <a:prstGeom prst="rect">
            <a:avLst/>
          </a:prstGeom>
        </p:spPr>
        <p:txBody>
          <a:bodyPr vert="horz" lIns="91440" tIns="45720" rIns="91440" bIns="45720" rtlCol="0" anchor="b" anchorCtr="0">
            <a:normAutofit/>
          </a:bodyPr>
          <a:lstStyle>
            <a:lvl1pPr>
              <a:defRPr cap="none">
                <a:solidFill>
                  <a:srgbClr val="000000"/>
                </a:solidFill>
              </a:defRPr>
            </a:lvl1pPr>
          </a:lstStyle>
          <a:p>
            <a:r>
              <a:rPr lang="en-US" dirty="0" smtClean="0"/>
              <a:t>Click to edit Master title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0"/>
            <a:ext cx="9601200" cy="457200"/>
          </a:xfrm>
          <a:prstGeom prst="rect">
            <a:avLst/>
          </a:prstGeom>
          <a:solidFill>
            <a:srgbClr val="3E281F"/>
          </a:solidFill>
          <a:ln w="0">
            <a:noFill/>
            <a:round/>
            <a:headEnd/>
            <a:tailEnd/>
          </a:ln>
          <a:effectLst>
            <a:outerShdw dist="25400" dir="5400000" algn="t" rotWithShape="0">
              <a:srgbClr val="808080">
                <a:alpha val="50000"/>
              </a:srgbClr>
            </a:outerShdw>
          </a:effectLst>
        </p:spPr>
        <p:txBody>
          <a:bodyPr anchor="ctr"/>
          <a:lstStyle/>
          <a:p>
            <a:pPr algn="ctr">
              <a:defRPr/>
            </a:pPr>
            <a:endParaRPr lang="en-US">
              <a:solidFill>
                <a:schemeClr val="lt1"/>
              </a:solidFill>
              <a:latin typeface="+mn-lt"/>
              <a:cs typeface="+mn-cs"/>
            </a:endParaRPr>
          </a:p>
        </p:txBody>
      </p:sp>
      <p:sp>
        <p:nvSpPr>
          <p:cNvPr id="11" name="Rectangle 10"/>
          <p:cNvSpPr>
            <a:spLocks noChangeArrowheads="1"/>
          </p:cNvSpPr>
          <p:nvPr/>
        </p:nvSpPr>
        <p:spPr bwMode="auto">
          <a:xfrm>
            <a:off x="0" y="457200"/>
            <a:ext cx="9601200" cy="76200"/>
          </a:xfrm>
          <a:prstGeom prst="rect">
            <a:avLst/>
          </a:prstGeom>
          <a:solidFill>
            <a:srgbClr val="DF0000"/>
          </a:solidFill>
          <a:ln w="0">
            <a:noFill/>
            <a:round/>
            <a:headEnd/>
            <a:tailEnd/>
          </a:ln>
          <a:effectLst>
            <a:outerShdw dist="25400" dir="5400000" algn="t" rotWithShape="0">
              <a:srgbClr val="808080">
                <a:alpha val="50000"/>
              </a:srgbClr>
            </a:outerShdw>
          </a:effectLst>
        </p:spPr>
        <p:txBody>
          <a:bodyPr anchor="ctr"/>
          <a:lstStyle/>
          <a:p>
            <a:pPr algn="ctr">
              <a:defRPr/>
            </a:pPr>
            <a:endParaRPr lang="en-US">
              <a:solidFill>
                <a:schemeClr val="lt1"/>
              </a:solidFill>
              <a:latin typeface="+mn-lt"/>
              <a:cs typeface="+mn-cs"/>
            </a:endParaRPr>
          </a:p>
        </p:txBody>
      </p:sp>
      <p:pic>
        <p:nvPicPr>
          <p:cNvPr id="1028" name="Picture 1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bwMode="auto">
          <a:xfrm>
            <a:off x="7772400" y="6326189"/>
            <a:ext cx="1430338" cy="7127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88" r:id="rId1"/>
    <p:sldLayoutId id="2147484583" r:id="rId2"/>
    <p:sldLayoutId id="2147484578" r:id="rId3"/>
    <p:sldLayoutId id="2147484589" r:id="rId4"/>
    <p:sldLayoutId id="2147484581" r:id="rId5"/>
    <p:sldLayoutId id="2147484590" r:id="rId6"/>
    <p:sldLayoutId id="2147484582" r:id="rId7"/>
    <p:sldLayoutId id="2147484591" r:id="rId8"/>
    <p:sldLayoutId id="2147484585" r:id="rId9"/>
    <p:sldLayoutId id="2147484592" r:id="rId10"/>
    <p:sldLayoutId id="2147484586" r:id="rId11"/>
    <p:sldLayoutId id="2147484579" r:id="rId12"/>
    <p:sldLayoutId id="2147484593" r:id="rId13"/>
    <p:sldLayoutId id="2147484594" r:id="rId14"/>
    <p:sldLayoutId id="2147484595" r:id="rId15"/>
  </p:sldLayoutIdLst>
  <p:hf sldNum="0" hdr="0"/>
  <p:txStyles>
    <p:titleStyle>
      <a:lvl1pPr algn="l" rtl="0" eaLnBrk="1" fontAlgn="base" hangingPunct="1">
        <a:spcBef>
          <a:spcPct val="0"/>
        </a:spcBef>
        <a:spcAft>
          <a:spcPct val="0"/>
        </a:spcAft>
        <a:defRPr sz="3600" kern="1200">
          <a:solidFill>
            <a:schemeClr val="accent1"/>
          </a:solidFill>
          <a:latin typeface="+mj-lt"/>
          <a:ea typeface="ＭＳ Ｐゴシック" charset="-128"/>
          <a:cs typeface="ＭＳ Ｐゴシック" charset="-128"/>
        </a:defRPr>
      </a:lvl1pPr>
      <a:lvl2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2pPr>
      <a:lvl3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3pPr>
      <a:lvl4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4pPr>
      <a:lvl5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5pPr>
      <a:lvl6pPr marL="457200" algn="l" rtl="0" eaLnBrk="1" fontAlgn="base" hangingPunct="1">
        <a:spcBef>
          <a:spcPct val="0"/>
        </a:spcBef>
        <a:spcAft>
          <a:spcPct val="0"/>
        </a:spcAft>
        <a:defRPr sz="4200">
          <a:solidFill>
            <a:schemeClr val="tx2"/>
          </a:solidFill>
          <a:latin typeface="Franklin Gothic Book" pitchFamily="34" charset="0"/>
        </a:defRPr>
      </a:lvl6pPr>
      <a:lvl7pPr marL="914400" algn="l" rtl="0" eaLnBrk="1" fontAlgn="base" hangingPunct="1">
        <a:spcBef>
          <a:spcPct val="0"/>
        </a:spcBef>
        <a:spcAft>
          <a:spcPct val="0"/>
        </a:spcAft>
        <a:defRPr sz="4200">
          <a:solidFill>
            <a:schemeClr val="tx2"/>
          </a:solidFill>
          <a:latin typeface="Franklin Gothic Book" pitchFamily="34" charset="0"/>
        </a:defRPr>
      </a:lvl7pPr>
      <a:lvl8pPr marL="1371600" algn="l" rtl="0" eaLnBrk="1" fontAlgn="base" hangingPunct="1">
        <a:spcBef>
          <a:spcPct val="0"/>
        </a:spcBef>
        <a:spcAft>
          <a:spcPct val="0"/>
        </a:spcAft>
        <a:defRPr sz="4200">
          <a:solidFill>
            <a:schemeClr val="tx2"/>
          </a:solidFill>
          <a:latin typeface="Franklin Gothic Book" pitchFamily="34" charset="0"/>
        </a:defRPr>
      </a:lvl8pPr>
      <a:lvl9pPr marL="1828800" algn="l" rtl="0" eaLnBrk="1" fontAlgn="base" hangingPunct="1">
        <a:spcBef>
          <a:spcPct val="0"/>
        </a:spcBef>
        <a:spcAft>
          <a:spcPct val="0"/>
        </a:spcAft>
        <a:defRPr sz="4200">
          <a:solidFill>
            <a:schemeClr val="tx2"/>
          </a:solidFill>
          <a:latin typeface="Franklin Gothic Book" pitchFamily="34" charset="0"/>
        </a:defRPr>
      </a:lvl9pPr>
    </p:titleStyle>
    <p:bodyStyle>
      <a:lvl1pPr marL="288925" indent="-288925" algn="l" rtl="0" eaLnBrk="1" fontAlgn="base" hangingPunct="1">
        <a:spcBef>
          <a:spcPts val="613"/>
        </a:spcBef>
        <a:spcAft>
          <a:spcPct val="0"/>
        </a:spcAft>
        <a:buClr>
          <a:schemeClr val="accent1"/>
        </a:buClr>
        <a:buSzPct val="85000"/>
        <a:buFont typeface="Wingdings 2" charset="2"/>
        <a:buChar char=""/>
        <a:defRPr sz="2700" kern="1200">
          <a:solidFill>
            <a:schemeClr val="tx1"/>
          </a:solidFill>
          <a:latin typeface="+mn-lt"/>
          <a:ea typeface="ＭＳ Ｐゴシック" charset="-128"/>
          <a:cs typeface="ＭＳ Ｐゴシック" charset="-128"/>
        </a:defRPr>
      </a:lvl1pPr>
      <a:lvl2pPr marL="579438" indent="-241300" algn="l" rtl="0" eaLnBrk="1" fontAlgn="base" hangingPunct="1">
        <a:spcBef>
          <a:spcPts val="388"/>
        </a:spcBef>
        <a:spcAft>
          <a:spcPct val="0"/>
        </a:spcAft>
        <a:buClr>
          <a:schemeClr val="accent2"/>
        </a:buClr>
        <a:buSzPct val="85000"/>
        <a:buFont typeface="Wingdings 2" charset="2"/>
        <a:buChar char=""/>
        <a:defRPr sz="2500" kern="1200">
          <a:solidFill>
            <a:schemeClr val="tx1"/>
          </a:solidFill>
          <a:latin typeface="+mn-lt"/>
          <a:ea typeface="ＭＳ Ｐゴシック" charset="-128"/>
          <a:cs typeface="+mn-cs"/>
        </a:defRPr>
      </a:lvl2pPr>
      <a:lvl3pPr marL="869950" indent="-241300" algn="l" rtl="0" eaLnBrk="1" fontAlgn="base" hangingPunct="1">
        <a:spcBef>
          <a:spcPts val="388"/>
        </a:spcBef>
        <a:spcAft>
          <a:spcPct val="0"/>
        </a:spcAft>
        <a:buClr>
          <a:srgbClr val="D6ACAB"/>
        </a:buClr>
        <a:buSzPct val="85000"/>
        <a:buFont typeface="Wingdings 2" charset="2"/>
        <a:buChar char=""/>
        <a:defRPr sz="2100" kern="1200">
          <a:solidFill>
            <a:schemeClr val="tx1"/>
          </a:solidFill>
          <a:latin typeface="+mn-lt"/>
          <a:ea typeface="ＭＳ Ｐゴシック" charset="-128"/>
          <a:cs typeface="+mn-cs"/>
        </a:defRPr>
      </a:lvl3pPr>
      <a:lvl4pPr marL="1158875" indent="-241300" algn="l" rtl="0" eaLnBrk="1" fontAlgn="base" hangingPunct="1">
        <a:spcBef>
          <a:spcPts val="388"/>
        </a:spcBef>
        <a:spcAft>
          <a:spcPct val="0"/>
        </a:spcAft>
        <a:buClr>
          <a:srgbClr val="3667C4"/>
        </a:buClr>
        <a:buSzPct val="80000"/>
        <a:buFont typeface="Wingdings 2" charset="2"/>
        <a:buChar char=""/>
        <a:defRPr sz="2100" kern="1200">
          <a:solidFill>
            <a:schemeClr val="tx1"/>
          </a:solidFill>
          <a:latin typeface="+mn-lt"/>
          <a:ea typeface="ＭＳ Ｐゴシック" charset="-128"/>
          <a:cs typeface="+mn-cs"/>
        </a:defRPr>
      </a:lvl4pPr>
      <a:lvl5pPr marL="1449388" indent="-241300" algn="l" rtl="0" eaLnBrk="1" fontAlgn="base" hangingPunct="1">
        <a:spcBef>
          <a:spcPts val="388"/>
        </a:spcBef>
        <a:spcAft>
          <a:spcPct val="0"/>
        </a:spcAft>
        <a:buClr>
          <a:srgbClr val="3667C4"/>
        </a:buClr>
        <a:buChar char="o"/>
        <a:defRPr sz="2100" kern="1200">
          <a:solidFill>
            <a:schemeClr val="tx1"/>
          </a:solidFill>
          <a:latin typeface="+mn-lt"/>
          <a:ea typeface="ＭＳ Ｐゴシック" charset="-128"/>
          <a:cs typeface="+mn-cs"/>
        </a:defRPr>
      </a:lvl5pPr>
      <a:lvl6pPr marL="1739902" indent="-241653" algn="l" rtl="0" eaLnBrk="1" latinLnBrk="0" hangingPunct="1">
        <a:spcBef>
          <a:spcPts val="391"/>
        </a:spcBef>
        <a:buClr>
          <a:schemeClr val="accent3"/>
        </a:buClr>
        <a:buChar char="•"/>
        <a:defRPr kumimoji="0" sz="1900" kern="1200" baseline="0">
          <a:solidFill>
            <a:schemeClr val="tx1"/>
          </a:solidFill>
          <a:latin typeface="+mn-lt"/>
          <a:ea typeface="+mn-ea"/>
          <a:cs typeface="+mn-cs"/>
        </a:defRPr>
      </a:lvl6pPr>
      <a:lvl7pPr marL="2029886" indent="-241653" algn="l" rtl="0" eaLnBrk="1" latinLnBrk="0" hangingPunct="1">
        <a:spcBef>
          <a:spcPts val="391"/>
        </a:spcBef>
        <a:buClr>
          <a:schemeClr val="accent2"/>
        </a:buClr>
        <a:buChar char="•"/>
        <a:defRPr kumimoji="0" sz="1900" kern="1200">
          <a:solidFill>
            <a:schemeClr val="tx1"/>
          </a:solidFill>
          <a:latin typeface="+mn-lt"/>
          <a:ea typeface="+mn-ea"/>
          <a:cs typeface="+mn-cs"/>
        </a:defRPr>
      </a:lvl7pPr>
      <a:lvl8pPr marL="2319869" indent="-241653" algn="l" rtl="0" eaLnBrk="1" latinLnBrk="0" hangingPunct="1">
        <a:spcBef>
          <a:spcPts val="391"/>
        </a:spcBef>
        <a:buClr>
          <a:schemeClr val="accent1">
            <a:tint val="60000"/>
          </a:schemeClr>
        </a:buClr>
        <a:buChar char="•"/>
        <a:defRPr kumimoji="0" sz="1900" kern="1200">
          <a:solidFill>
            <a:schemeClr val="tx1"/>
          </a:solidFill>
          <a:latin typeface="+mn-lt"/>
          <a:ea typeface="+mn-ea"/>
          <a:cs typeface="+mn-cs"/>
        </a:defRPr>
      </a:lvl8pPr>
      <a:lvl9pPr marL="2609853" indent="-241653" algn="l" rtl="0" eaLnBrk="1" latinLnBrk="0" hangingPunct="1">
        <a:spcBef>
          <a:spcPts val="391"/>
        </a:spcBef>
        <a:buClr>
          <a:schemeClr val="accent2">
            <a:tint val="60000"/>
          </a:schemeClr>
        </a:buClr>
        <a:buChar char="•"/>
        <a:defRPr kumimoji="0" sz="19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83306" algn="l" rtl="0" eaLnBrk="1" latinLnBrk="0" hangingPunct="1">
        <a:defRPr kumimoji="0" kern="1200">
          <a:solidFill>
            <a:schemeClr val="tx1"/>
          </a:solidFill>
          <a:latin typeface="+mn-lt"/>
          <a:ea typeface="+mn-ea"/>
          <a:cs typeface="+mn-cs"/>
        </a:defRPr>
      </a:lvl2pPr>
      <a:lvl3pPr marL="966612" algn="l" rtl="0" eaLnBrk="1" latinLnBrk="0" hangingPunct="1">
        <a:defRPr kumimoji="0" kern="1200">
          <a:solidFill>
            <a:schemeClr val="tx1"/>
          </a:solidFill>
          <a:latin typeface="+mn-lt"/>
          <a:ea typeface="+mn-ea"/>
          <a:cs typeface="+mn-cs"/>
        </a:defRPr>
      </a:lvl3pPr>
      <a:lvl4pPr marL="1449918" algn="l" rtl="0" eaLnBrk="1" latinLnBrk="0" hangingPunct="1">
        <a:defRPr kumimoji="0" kern="1200">
          <a:solidFill>
            <a:schemeClr val="tx1"/>
          </a:solidFill>
          <a:latin typeface="+mn-lt"/>
          <a:ea typeface="+mn-ea"/>
          <a:cs typeface="+mn-cs"/>
        </a:defRPr>
      </a:lvl4pPr>
      <a:lvl5pPr marL="1933224" algn="l" rtl="0" eaLnBrk="1" latinLnBrk="0" hangingPunct="1">
        <a:defRPr kumimoji="0" kern="1200">
          <a:solidFill>
            <a:schemeClr val="tx1"/>
          </a:solidFill>
          <a:latin typeface="+mn-lt"/>
          <a:ea typeface="+mn-ea"/>
          <a:cs typeface="+mn-cs"/>
        </a:defRPr>
      </a:lvl5pPr>
      <a:lvl6pPr marL="2416531" algn="l" rtl="0" eaLnBrk="1" latinLnBrk="0" hangingPunct="1">
        <a:defRPr kumimoji="0" kern="1200">
          <a:solidFill>
            <a:schemeClr val="tx1"/>
          </a:solidFill>
          <a:latin typeface="+mn-lt"/>
          <a:ea typeface="+mn-ea"/>
          <a:cs typeface="+mn-cs"/>
        </a:defRPr>
      </a:lvl6pPr>
      <a:lvl7pPr marL="2899837" algn="l" rtl="0" eaLnBrk="1" latinLnBrk="0" hangingPunct="1">
        <a:defRPr kumimoji="0" kern="1200">
          <a:solidFill>
            <a:schemeClr val="tx1"/>
          </a:solidFill>
          <a:latin typeface="+mn-lt"/>
          <a:ea typeface="+mn-ea"/>
          <a:cs typeface="+mn-cs"/>
        </a:defRPr>
      </a:lvl7pPr>
      <a:lvl8pPr marL="3383143" algn="l" rtl="0" eaLnBrk="1" latinLnBrk="0" hangingPunct="1">
        <a:defRPr kumimoji="0" kern="1200">
          <a:solidFill>
            <a:schemeClr val="tx1"/>
          </a:solidFill>
          <a:latin typeface="+mn-lt"/>
          <a:ea typeface="+mn-ea"/>
          <a:cs typeface="+mn-cs"/>
        </a:defRPr>
      </a:lvl8pPr>
      <a:lvl9pPr marL="386644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jpeg"/><Relationship Id="rId5" Type="http://schemas.openxmlformats.org/officeDocument/2006/relationships/image" Target="../media/image43.jp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png"/><Relationship Id="rId13" Type="http://schemas.openxmlformats.org/officeDocument/2006/relationships/image" Target="../media/image14.jpeg"/><Relationship Id="rId14" Type="http://schemas.openxmlformats.org/officeDocument/2006/relationships/image" Target="../media/image15.jpeg"/><Relationship Id="rId15" Type="http://schemas.openxmlformats.org/officeDocument/2006/relationships/image" Target="../media/image16.jpeg"/><Relationship Id="rId16" Type="http://schemas.openxmlformats.org/officeDocument/2006/relationships/image" Target="../media/image17.jpeg"/><Relationship Id="rId17"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png"/><Relationship Id="rId10"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6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6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6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6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6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1.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Professionalize </a:t>
            </a:r>
            <a:r>
              <a:rPr lang="en-US" dirty="0" smtClean="0"/>
              <a:t>Your</a:t>
            </a:r>
            <a:br>
              <a:rPr lang="en-US" dirty="0" smtClean="0"/>
            </a:br>
            <a:r>
              <a:rPr lang="en-US" dirty="0" smtClean="0"/>
              <a:t>Department's </a:t>
            </a:r>
            <a:r>
              <a:rPr lang="en-US" dirty="0"/>
              <a:t>Communications</a:t>
            </a:r>
          </a:p>
        </p:txBody>
      </p:sp>
      <p:sp>
        <p:nvSpPr>
          <p:cNvPr id="4" name="TextBox 3"/>
          <p:cNvSpPr txBox="1"/>
          <p:nvPr/>
        </p:nvSpPr>
        <p:spPr>
          <a:xfrm>
            <a:off x="1447800" y="3886200"/>
            <a:ext cx="6705600" cy="369332"/>
          </a:xfrm>
          <a:prstGeom prst="rect">
            <a:avLst/>
          </a:prstGeom>
          <a:noFill/>
        </p:spPr>
        <p:txBody>
          <a:bodyPr wrap="square" rtlCol="0">
            <a:normAutofit/>
          </a:bodyPr>
          <a:lstStyle/>
          <a:p>
            <a:pPr algn="ctr"/>
            <a:r>
              <a:rPr lang="en-US" dirty="0" smtClean="0"/>
              <a:t>June 8, 2017</a:t>
            </a:r>
            <a:endParaRPr lang="en-US" dirty="0"/>
          </a:p>
        </p:txBody>
      </p:sp>
      <p:sp>
        <p:nvSpPr>
          <p:cNvPr id="5" name="TextBox 4"/>
          <p:cNvSpPr txBox="1"/>
          <p:nvPr/>
        </p:nvSpPr>
        <p:spPr>
          <a:xfrm>
            <a:off x="1295400" y="4495800"/>
            <a:ext cx="6934200" cy="1676400"/>
          </a:xfrm>
          <a:prstGeom prst="rect">
            <a:avLst/>
          </a:prstGeom>
          <a:noFill/>
        </p:spPr>
        <p:txBody>
          <a:bodyPr wrap="square" rtlCol="0">
            <a:noAutofit/>
          </a:bodyPr>
          <a:lstStyle/>
          <a:p>
            <a:pPr algn="ctr">
              <a:spcAft>
                <a:spcPts val="600"/>
              </a:spcAft>
            </a:pPr>
            <a:r>
              <a:rPr lang="en-US" sz="2000" b="1" i="1" dirty="0" smtClean="0"/>
              <a:t>Office of University Communications</a:t>
            </a:r>
          </a:p>
          <a:p>
            <a:pPr algn="ctr"/>
            <a:r>
              <a:rPr lang="en-US" sz="2000" i="1" dirty="0" smtClean="0"/>
              <a:t>Jim Kempster, AVP Marketing Communications</a:t>
            </a:r>
          </a:p>
          <a:p>
            <a:pPr algn="ctr"/>
            <a:r>
              <a:rPr lang="en-US" sz="2000" i="1" dirty="0" smtClean="0"/>
              <a:t>Jill Weaver, Editorial Manager</a:t>
            </a:r>
          </a:p>
          <a:p>
            <a:pPr algn="ctr"/>
            <a:r>
              <a:rPr lang="en-US" sz="2000" i="1" dirty="0" smtClean="0"/>
              <a:t>Nick Dentamaro	, Communications Photographer</a:t>
            </a:r>
            <a:endParaRPr lang="en-US" sz="2000" i="1" dirty="0"/>
          </a:p>
        </p:txBody>
      </p:sp>
    </p:spTree>
    <p:extLst>
      <p:ext uri="{BB962C8B-B14F-4D97-AF65-F5344CB8AC3E}">
        <p14:creationId xmlns:p14="http://schemas.microsoft.com/office/powerpoint/2010/main" val="128479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84239" y="954747"/>
            <a:ext cx="4232723" cy="5401563"/>
          </a:xfrm>
        </p:spPr>
      </p:pic>
      <p:sp>
        <p:nvSpPr>
          <p:cNvPr id="2" name="TextBox 1"/>
          <p:cNvSpPr txBox="1"/>
          <p:nvPr/>
        </p:nvSpPr>
        <p:spPr>
          <a:xfrm>
            <a:off x="7069589" y="5751862"/>
            <a:ext cx="2412302" cy="528606"/>
          </a:xfrm>
          <a:prstGeom prst="rect">
            <a:avLst/>
          </a:prstGeom>
          <a:noFill/>
        </p:spPr>
        <p:txBody>
          <a:bodyPr wrap="square" rtlCol="0">
            <a:spAutoFit/>
          </a:bodyPr>
          <a:lstStyle/>
          <a:p>
            <a:r>
              <a:rPr lang="en-US" sz="945" dirty="0">
                <a:solidFill>
                  <a:schemeClr val="accent4">
                    <a:lumMod val="20000"/>
                    <a:lumOff val="80000"/>
                  </a:schemeClr>
                </a:solidFill>
                <a:latin typeface="Avenir Next" charset="0"/>
                <a:ea typeface="Avenir Next" charset="0"/>
                <a:cs typeface="Avenir Next" charset="0"/>
              </a:rPr>
              <a:t>Illustration from Alina Wheeler’s</a:t>
            </a:r>
          </a:p>
          <a:p>
            <a:r>
              <a:rPr lang="en-US" sz="945" i="1" dirty="0">
                <a:solidFill>
                  <a:schemeClr val="accent4">
                    <a:lumMod val="20000"/>
                    <a:lumOff val="80000"/>
                  </a:schemeClr>
                </a:solidFill>
                <a:latin typeface="Avenir Next" charset="0"/>
                <a:ea typeface="Avenir Next" charset="0"/>
                <a:cs typeface="Avenir Next" charset="0"/>
              </a:rPr>
              <a:t>Designing brand identity: an essential guide for the whole branding team</a:t>
            </a:r>
          </a:p>
        </p:txBody>
      </p:sp>
    </p:spTree>
    <p:extLst>
      <p:ext uri="{BB962C8B-B14F-4D97-AF65-F5344CB8AC3E}">
        <p14:creationId xmlns:p14="http://schemas.microsoft.com/office/powerpoint/2010/main" val="128844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What makes a visual identity strong?</a:t>
            </a:r>
            <a:endParaRPr lang="en-US" dirty="0">
              <a:solidFill>
                <a:schemeClr val="tx1"/>
              </a:solidFill>
              <a:latin typeface="Minion Pro" charset="0"/>
              <a:ea typeface="Minion Pro" charset="0"/>
              <a:cs typeface="Minion Pro" charset="0"/>
            </a:endParaRPr>
          </a:p>
        </p:txBody>
      </p:sp>
      <p:sp>
        <p:nvSpPr>
          <p:cNvPr id="3" name="Content Placeholder 2"/>
          <p:cNvSpPr>
            <a:spLocks noGrp="1"/>
          </p:cNvSpPr>
          <p:nvPr>
            <p:ph idx="1"/>
          </p:nvPr>
        </p:nvSpPr>
        <p:spPr/>
        <p:txBody>
          <a:bodyPr/>
          <a:lstStyle/>
          <a:p>
            <a:pPr marL="471488" indent="-236538">
              <a:buFont typeface="Arial" charset="0"/>
              <a:buChar char="•"/>
            </a:pPr>
            <a:r>
              <a:rPr lang="en-US" dirty="0" smtClean="0">
                <a:latin typeface="Arial" charset="0"/>
                <a:ea typeface="Arial" charset="0"/>
                <a:cs typeface="Arial" charset="0"/>
              </a:rPr>
              <a:t>different from peers</a:t>
            </a:r>
          </a:p>
          <a:p>
            <a:pPr marL="471488" indent="-236538">
              <a:buFont typeface="Arial" charset="0"/>
              <a:buChar char="•"/>
            </a:pPr>
            <a:r>
              <a:rPr lang="en-US" dirty="0" smtClean="0">
                <a:latin typeface="Arial" charset="0"/>
                <a:ea typeface="Arial" charset="0"/>
                <a:cs typeface="Arial" charset="0"/>
              </a:rPr>
              <a:t>professional and trustworthy</a:t>
            </a:r>
          </a:p>
          <a:p>
            <a:pPr marL="471488" indent="-236538">
              <a:buFont typeface="Arial" charset="0"/>
              <a:buChar char="•"/>
            </a:pPr>
            <a:r>
              <a:rPr lang="en-US" dirty="0" smtClean="0">
                <a:latin typeface="Arial" charset="0"/>
                <a:ea typeface="Arial" charset="0"/>
                <a:cs typeface="Arial" charset="0"/>
              </a:rPr>
              <a:t>unique and recognizable</a:t>
            </a:r>
          </a:p>
          <a:p>
            <a:pPr marL="471488" indent="-236538">
              <a:buFont typeface="Arial" charset="0"/>
              <a:buChar char="•"/>
            </a:pPr>
            <a:r>
              <a:rPr lang="en-US" dirty="0" smtClean="0">
                <a:latin typeface="Arial" charset="0"/>
                <a:ea typeface="Arial" charset="0"/>
                <a:cs typeface="Arial" charset="0"/>
              </a:rPr>
              <a:t>emotional connection and loyalty</a:t>
            </a:r>
          </a:p>
          <a:p>
            <a:pPr marL="471488" indent="-236538">
              <a:buFont typeface="Arial" charset="0"/>
              <a:buChar char="•"/>
            </a:pPr>
            <a:r>
              <a:rPr lang="en-US" dirty="0" smtClean="0">
                <a:latin typeface="Arial" charset="0"/>
                <a:ea typeface="Arial" charset="0"/>
                <a:cs typeface="Arial" charset="0"/>
              </a:rPr>
              <a:t>consistent</a:t>
            </a:r>
          </a:p>
          <a:p>
            <a:pPr marL="471488" indent="-236538">
              <a:buFont typeface="Arial" charset="0"/>
              <a:buChar char="•"/>
            </a:pPr>
            <a:r>
              <a:rPr lang="en-US" dirty="0" smtClean="0">
                <a:latin typeface="Arial" charset="0"/>
                <a:ea typeface="Arial" charset="0"/>
                <a:cs typeface="Arial" charset="0"/>
              </a:rPr>
              <a:t>can’t be misinterpreted</a:t>
            </a:r>
          </a:p>
          <a:p>
            <a:pPr marL="471488" indent="-236538">
              <a:buFont typeface="Arial" charset="0"/>
              <a:buChar char="•"/>
            </a:pPr>
            <a:r>
              <a:rPr lang="en-US" dirty="0" smtClean="0">
                <a:latin typeface="Arial" charset="0"/>
                <a:ea typeface="Arial" charset="0"/>
                <a:cs typeface="Arial" charset="0"/>
              </a:rPr>
              <a:t>flexible, adaptable and scalable</a:t>
            </a:r>
          </a:p>
          <a:p>
            <a:pPr marL="471488" indent="-236538">
              <a:buFont typeface="Arial" charset="0"/>
              <a:buChar char="•"/>
            </a:pPr>
            <a:r>
              <a:rPr lang="en-US" dirty="0" smtClean="0">
                <a:latin typeface="Arial" charset="0"/>
                <a:ea typeface="Arial" charset="0"/>
                <a:cs typeface="Arial" charset="0"/>
              </a:rPr>
              <a:t>timeless and sustainable</a:t>
            </a:r>
            <a:endParaRPr lang="en-US" dirty="0">
              <a:latin typeface="Arial" charset="0"/>
              <a:ea typeface="Arial" charset="0"/>
              <a:cs typeface="Arial" charset="0"/>
            </a:endParaRPr>
          </a:p>
        </p:txBody>
      </p:sp>
    </p:spTree>
    <p:extLst>
      <p:ext uri="{BB962C8B-B14F-4D97-AF65-F5344CB8AC3E}">
        <p14:creationId xmlns:p14="http://schemas.microsoft.com/office/powerpoint/2010/main" val="2070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85800"/>
            <a:ext cx="8915400" cy="1066800"/>
          </a:xfrm>
        </p:spPr>
        <p:txBody>
          <a:bodyPr>
            <a:normAutofit/>
          </a:bodyPr>
          <a:lstStyle/>
          <a:p>
            <a:r>
              <a:rPr lang="en-US" dirty="0" smtClean="0"/>
              <a:t>Brown’s Logo Soup</a:t>
            </a:r>
            <a:endParaRPr lang="en-US" dirty="0"/>
          </a:p>
        </p:txBody>
      </p:sp>
      <p:pic>
        <p:nvPicPr>
          <p:cNvPr id="6" name="Picture 5"/>
          <p:cNvPicPr>
            <a:picLocks noChangeAspect="1"/>
          </p:cNvPicPr>
          <p:nvPr/>
        </p:nvPicPr>
        <p:blipFill>
          <a:blip r:embed="rId3"/>
          <a:stretch>
            <a:fillRect/>
          </a:stretch>
        </p:blipFill>
        <p:spPr>
          <a:xfrm>
            <a:off x="533400" y="1981200"/>
            <a:ext cx="8534400" cy="4267200"/>
          </a:xfrm>
          <a:prstGeom prst="rect">
            <a:avLst/>
          </a:prstGeom>
        </p:spPr>
      </p:pic>
    </p:spTree>
    <p:extLst>
      <p:ext uri="{BB962C8B-B14F-4D97-AF65-F5344CB8AC3E}">
        <p14:creationId xmlns:p14="http://schemas.microsoft.com/office/powerpoint/2010/main" val="83935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85800"/>
            <a:ext cx="8915400" cy="1066800"/>
          </a:xfrm>
        </p:spPr>
        <p:txBody>
          <a:bodyPr>
            <a:normAutofit/>
          </a:bodyPr>
          <a:lstStyle/>
          <a:p>
            <a:r>
              <a:rPr lang="en-US" dirty="0" smtClean="0"/>
              <a:t>Brown’s Logo Soup</a:t>
            </a:r>
            <a:endParaRPr lang="en-US" dirty="0"/>
          </a:p>
        </p:txBody>
      </p:sp>
      <p:pic>
        <p:nvPicPr>
          <p:cNvPr id="6" name="Picture 5"/>
          <p:cNvPicPr>
            <a:picLocks noChangeAspect="1"/>
          </p:cNvPicPr>
          <p:nvPr/>
        </p:nvPicPr>
        <p:blipFill>
          <a:blip r:embed="rId3"/>
          <a:stretch>
            <a:fillRect/>
          </a:stretch>
        </p:blipFill>
        <p:spPr>
          <a:xfrm>
            <a:off x="533400" y="1981200"/>
            <a:ext cx="8610600" cy="4305300"/>
          </a:xfrm>
          <a:prstGeom prst="rect">
            <a:avLst/>
          </a:prstGeom>
        </p:spPr>
      </p:pic>
      <p:pic>
        <p:nvPicPr>
          <p:cNvPr id="4" name="Content Placeholder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33400" y="1981200"/>
            <a:ext cx="8534400" cy="4267200"/>
          </a:xfrm>
        </p:spPr>
      </p:pic>
    </p:spTree>
    <p:extLst>
      <p:ext uri="{BB962C8B-B14F-4D97-AF65-F5344CB8AC3E}">
        <p14:creationId xmlns:p14="http://schemas.microsoft.com/office/powerpoint/2010/main" val="5519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6705600"/>
            <a:ext cx="2209800" cy="369332"/>
          </a:xfrm>
          <a:prstGeom prst="rect">
            <a:avLst/>
          </a:prstGeom>
          <a:solidFill>
            <a:srgbClr val="FFFFFF"/>
          </a:solidFill>
        </p:spPr>
        <p:txBody>
          <a:bodyPr wrap="square" rtlCol="0">
            <a:spAutoFit/>
          </a:bodyPr>
          <a:lstStyle/>
          <a:p>
            <a:endParaRPr lang="en-US" dirty="0" smtClean="0"/>
          </a:p>
        </p:txBody>
      </p:sp>
    </p:spTree>
    <p:extLst>
      <p:ext uri="{BB962C8B-B14F-4D97-AF65-F5344CB8AC3E}">
        <p14:creationId xmlns:p14="http://schemas.microsoft.com/office/powerpoint/2010/main" val="16016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85800"/>
            <a:ext cx="8915400" cy="1066800"/>
          </a:xfrm>
        </p:spPr>
        <p:txBody>
          <a:bodyPr>
            <a:normAutofit/>
          </a:bodyPr>
          <a:lstStyle/>
          <a:p>
            <a:r>
              <a:rPr lang="en-US" dirty="0" smtClean="0"/>
              <a:t>Visual Identity Policy &amp; Strategy</a:t>
            </a:r>
            <a:endParaRPr lang="en-US" dirty="0"/>
          </a:p>
        </p:txBody>
      </p:sp>
      <p:pic>
        <p:nvPicPr>
          <p:cNvPr id="7" name="Content Placeholder 4"/>
          <p:cNvPicPr>
            <a:picLocks noGrp="1" noChangeAspect="1"/>
          </p:cNvPicPr>
          <p:nvPr>
            <p:ph sz="quarter" idx="1"/>
          </p:nvPr>
        </p:nvPicPr>
        <p:blipFill>
          <a:blip r:embed="rId3" cstate="screen">
            <a:extLst>
              <a:ext uri="{28A0092B-C50C-407E-A947-70E740481C1C}">
                <a14:useLocalDpi xmlns:a14="http://schemas.microsoft.com/office/drawing/2010/main"/>
              </a:ext>
            </a:extLst>
          </a:blip>
          <a:stretch>
            <a:fillRect/>
          </a:stretch>
        </p:blipFill>
        <p:spPr>
          <a:xfrm>
            <a:off x="2307987" y="2209800"/>
            <a:ext cx="5224938" cy="40386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59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21030" y="2209800"/>
            <a:ext cx="8599170" cy="4876800"/>
          </a:xfrm>
        </p:spPr>
        <p:txBody>
          <a:bodyPr>
            <a:normAutofit/>
          </a:bodyPr>
          <a:lstStyle/>
          <a:p>
            <a:pPr marL="0" indent="0">
              <a:lnSpc>
                <a:spcPct val="100000"/>
              </a:lnSpc>
              <a:spcBef>
                <a:spcPts val="900"/>
              </a:spcBef>
              <a:buSzPct val="100000"/>
              <a:buNone/>
            </a:pPr>
            <a:r>
              <a:rPr lang="en-US" sz="2600" b="1" dirty="0" smtClean="0"/>
              <a:t>What is Introduced:</a:t>
            </a:r>
          </a:p>
          <a:p>
            <a:pPr marL="471488" indent="-236538">
              <a:lnSpc>
                <a:spcPct val="100000"/>
              </a:lnSpc>
              <a:spcBef>
                <a:spcPts val="900"/>
              </a:spcBef>
              <a:buSzPct val="100000"/>
              <a:buFont typeface="Arial" charset="0"/>
              <a:buChar char="•"/>
            </a:pPr>
            <a:r>
              <a:rPr lang="en-US" sz="2600" dirty="0" smtClean="0">
                <a:latin typeface="Arial" charset="0"/>
                <a:ea typeface="Arial" charset="0"/>
                <a:cs typeface="Arial" charset="0"/>
              </a:rPr>
              <a:t>Implements </a:t>
            </a:r>
            <a:r>
              <a:rPr lang="en-US" sz="2600" dirty="0">
                <a:latin typeface="Arial" charset="0"/>
                <a:ea typeface="Arial" charset="0"/>
                <a:cs typeface="Arial" charset="0"/>
              </a:rPr>
              <a:t>2003 graphic identity: consistency</a:t>
            </a:r>
          </a:p>
          <a:p>
            <a:pPr marL="471488" indent="-236538">
              <a:lnSpc>
                <a:spcPct val="100000"/>
              </a:lnSpc>
              <a:spcBef>
                <a:spcPts val="900"/>
              </a:spcBef>
              <a:buSzPct val="100000"/>
              <a:buFont typeface="Arial" charset="0"/>
              <a:buChar char="•"/>
            </a:pPr>
            <a:r>
              <a:rPr lang="en-US" sz="2600" dirty="0" smtClean="0">
                <a:latin typeface="Arial" charset="0"/>
                <a:ea typeface="Arial" charset="0"/>
                <a:cs typeface="Arial" charset="0"/>
              </a:rPr>
              <a:t>Introduces </a:t>
            </a:r>
            <a:r>
              <a:rPr lang="en-US" sz="2600" dirty="0">
                <a:latin typeface="Arial" charset="0"/>
                <a:ea typeface="Arial" charset="0"/>
                <a:cs typeface="Arial" charset="0"/>
              </a:rPr>
              <a:t>new </a:t>
            </a:r>
            <a:r>
              <a:rPr lang="en-US" sz="2600" dirty="0" smtClean="0">
                <a:latin typeface="Arial" charset="0"/>
                <a:ea typeface="Arial" charset="0"/>
                <a:cs typeface="Arial" charset="0"/>
              </a:rPr>
              <a:t>University </a:t>
            </a:r>
            <a:r>
              <a:rPr lang="en-US" sz="2600" dirty="0">
                <a:latin typeface="Arial" charset="0"/>
                <a:ea typeface="Arial" charset="0"/>
                <a:cs typeface="Arial" charset="0"/>
              </a:rPr>
              <a:t>red </a:t>
            </a:r>
          </a:p>
          <a:p>
            <a:pPr marL="471488" indent="-236538">
              <a:lnSpc>
                <a:spcPct val="100000"/>
              </a:lnSpc>
              <a:spcBef>
                <a:spcPts val="900"/>
              </a:spcBef>
              <a:buSzPct val="100000"/>
              <a:buFont typeface="Arial" charset="0"/>
              <a:buChar char="•"/>
            </a:pPr>
            <a:r>
              <a:rPr lang="en-US" sz="2600" dirty="0" smtClean="0">
                <a:latin typeface="Arial" charset="0"/>
                <a:ea typeface="Arial" charset="0"/>
                <a:cs typeface="Arial" charset="0"/>
              </a:rPr>
              <a:t>Requires </a:t>
            </a:r>
            <a:r>
              <a:rPr lang="en-US" sz="2600" dirty="0">
                <a:latin typeface="Arial" charset="0"/>
                <a:ea typeface="Arial" charset="0"/>
                <a:cs typeface="Arial" charset="0"/>
              </a:rPr>
              <a:t>new logo files (available online)</a:t>
            </a:r>
          </a:p>
          <a:p>
            <a:pPr marL="471488" indent="-236538">
              <a:lnSpc>
                <a:spcPct val="100000"/>
              </a:lnSpc>
              <a:spcBef>
                <a:spcPts val="900"/>
              </a:spcBef>
              <a:buSzPct val="100000"/>
              <a:buFont typeface="Arial" charset="0"/>
              <a:buChar char="•"/>
            </a:pPr>
            <a:r>
              <a:rPr lang="en-US" sz="2600" dirty="0" smtClean="0">
                <a:latin typeface="Arial" charset="0"/>
                <a:ea typeface="Arial" charset="0"/>
                <a:cs typeface="Arial" charset="0"/>
              </a:rPr>
              <a:t>Creates </a:t>
            </a:r>
            <a:r>
              <a:rPr lang="en-US" sz="2600" dirty="0">
                <a:latin typeface="Arial" charset="0"/>
                <a:ea typeface="Arial" charset="0"/>
                <a:cs typeface="Arial" charset="0"/>
              </a:rPr>
              <a:t>standards for sub-identities</a:t>
            </a:r>
          </a:p>
          <a:p>
            <a:pPr marL="471488" indent="-236538">
              <a:lnSpc>
                <a:spcPct val="100000"/>
              </a:lnSpc>
              <a:spcBef>
                <a:spcPts val="900"/>
              </a:spcBef>
              <a:buSzPct val="100000"/>
              <a:buFont typeface="Arial" charset="0"/>
              <a:buChar char="•"/>
            </a:pPr>
            <a:r>
              <a:rPr lang="en-US" sz="2600" dirty="0" smtClean="0">
                <a:latin typeface="Arial" charset="0"/>
                <a:ea typeface="Arial" charset="0"/>
                <a:cs typeface="Arial" charset="0"/>
              </a:rPr>
              <a:t>Defines difference between “brand</a:t>
            </a:r>
            <a:r>
              <a:rPr lang="en-US" sz="2600" dirty="0">
                <a:latin typeface="Arial" charset="0"/>
                <a:ea typeface="Arial" charset="0"/>
                <a:cs typeface="Arial" charset="0"/>
              </a:rPr>
              <a:t>” </a:t>
            </a:r>
            <a:r>
              <a:rPr lang="en-US" sz="2600" dirty="0" smtClean="0">
                <a:latin typeface="Arial" charset="0"/>
                <a:ea typeface="Arial" charset="0"/>
                <a:cs typeface="Arial" charset="0"/>
              </a:rPr>
              <a:t>and </a:t>
            </a:r>
            <a:r>
              <a:rPr lang="en-US" sz="2600" dirty="0">
                <a:latin typeface="Arial" charset="0"/>
                <a:ea typeface="Arial" charset="0"/>
                <a:cs typeface="Arial" charset="0"/>
              </a:rPr>
              <a:t>“logo”</a:t>
            </a:r>
          </a:p>
          <a:p>
            <a:pPr marL="471488" indent="-236538">
              <a:lnSpc>
                <a:spcPct val="100000"/>
              </a:lnSpc>
              <a:spcBef>
                <a:spcPts val="900"/>
              </a:spcBef>
              <a:buSzPct val="100000"/>
              <a:buFont typeface="Arial" charset="0"/>
              <a:buChar char="•"/>
            </a:pPr>
            <a:r>
              <a:rPr lang="en-US" sz="2600" dirty="0" smtClean="0">
                <a:latin typeface="Arial" charset="0"/>
                <a:ea typeface="Arial" charset="0"/>
                <a:cs typeface="Arial" charset="0"/>
              </a:rPr>
              <a:t>Clarifies </a:t>
            </a:r>
            <a:r>
              <a:rPr lang="en-US" sz="2600" dirty="0">
                <a:latin typeface="Arial" charset="0"/>
                <a:ea typeface="Arial" charset="0"/>
                <a:cs typeface="Arial" charset="0"/>
              </a:rPr>
              <a:t>University position on “independent” </a:t>
            </a:r>
            <a:r>
              <a:rPr lang="en-US" sz="2600" dirty="0" smtClean="0">
                <a:latin typeface="Arial" charset="0"/>
                <a:ea typeface="Arial" charset="0"/>
                <a:cs typeface="Arial" charset="0"/>
              </a:rPr>
              <a:t/>
            </a:r>
            <a:br>
              <a:rPr lang="en-US" sz="2600" dirty="0" smtClean="0">
                <a:latin typeface="Arial" charset="0"/>
                <a:ea typeface="Arial" charset="0"/>
                <a:cs typeface="Arial" charset="0"/>
              </a:rPr>
            </a:br>
            <a:r>
              <a:rPr lang="en-US" sz="2600" dirty="0" smtClean="0">
                <a:latin typeface="Arial" charset="0"/>
                <a:ea typeface="Arial" charset="0"/>
                <a:cs typeface="Arial" charset="0"/>
              </a:rPr>
              <a:t>logos </a:t>
            </a:r>
            <a:r>
              <a:rPr lang="en-US" sz="2600" dirty="0">
                <a:latin typeface="Arial" charset="0"/>
                <a:ea typeface="Arial" charset="0"/>
                <a:cs typeface="Arial" charset="0"/>
              </a:rPr>
              <a:t>and </a:t>
            </a:r>
            <a:r>
              <a:rPr lang="en-US" sz="2600" dirty="0" smtClean="0">
                <a:latin typeface="Arial" charset="0"/>
                <a:ea typeface="Arial" charset="0"/>
                <a:cs typeface="Arial" charset="0"/>
              </a:rPr>
              <a:t>identities</a:t>
            </a:r>
            <a:endParaRPr lang="en-US" sz="2600" dirty="0">
              <a:latin typeface="Arial" charset="0"/>
              <a:ea typeface="Arial" charset="0"/>
              <a:cs typeface="Arial" charset="0"/>
            </a:endParaRPr>
          </a:p>
        </p:txBody>
      </p:sp>
      <p:sp>
        <p:nvSpPr>
          <p:cNvPr id="3" name="Title 2"/>
          <p:cNvSpPr>
            <a:spLocks noGrp="1"/>
          </p:cNvSpPr>
          <p:nvPr>
            <p:ph type="title"/>
          </p:nvPr>
        </p:nvSpPr>
        <p:spPr>
          <a:xfrm>
            <a:off x="609600" y="685800"/>
            <a:ext cx="8915400" cy="1066800"/>
          </a:xfrm>
        </p:spPr>
        <p:txBody>
          <a:bodyPr>
            <a:normAutofit/>
          </a:bodyPr>
          <a:lstStyle/>
          <a:p>
            <a:r>
              <a:rPr lang="en-US" dirty="0"/>
              <a:t>Visual Identity Policy &amp; Strategy</a:t>
            </a:r>
          </a:p>
        </p:txBody>
      </p:sp>
    </p:spTree>
    <p:extLst>
      <p:ext uri="{BB962C8B-B14F-4D97-AF65-F5344CB8AC3E}">
        <p14:creationId xmlns:p14="http://schemas.microsoft.com/office/powerpoint/2010/main" val="819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Primary Identity</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32218" y="2068905"/>
            <a:ext cx="5308900" cy="4078754"/>
          </a:xfrm>
          <a:effectLst>
            <a:outerShdw blurRad="50800" dist="38100" dir="2700000" algn="tl" rotWithShape="0">
              <a:prstClr val="black">
                <a:alpha val="40000"/>
              </a:prstClr>
            </a:outerShdw>
          </a:effectLst>
        </p:spPr>
      </p:pic>
      <p:pic>
        <p:nvPicPr>
          <p:cNvPr id="4"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082" y="2062469"/>
            <a:ext cx="5308900" cy="40916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88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Compositions &amp; Uses</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43556" y="2068905"/>
            <a:ext cx="5286224" cy="4078754"/>
          </a:xfrm>
          <a:effectLst>
            <a:outerShdw blurRad="50800" dist="38100" dir="2700000" algn="tl" rotWithShape="0">
              <a:prstClr val="black">
                <a:alpha val="40000"/>
              </a:prstClr>
            </a:outerShdw>
          </a:effectLst>
        </p:spPr>
      </p:pic>
      <p:pic>
        <p:nvPicPr>
          <p:cNvPr id="4"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843" y="2062469"/>
            <a:ext cx="5287378" cy="40916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872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Specifications and Appropriate Uses</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46894" y="2068905"/>
            <a:ext cx="5279547" cy="4078754"/>
          </a:xfrm>
          <a:effectLst>
            <a:outerShdw blurRad="50800" dist="38100" dir="2700000" algn="tl" rotWithShape="0">
              <a:prstClr val="black">
                <a:alpha val="40000"/>
              </a:prstClr>
            </a:outerShdw>
          </a:effectLst>
        </p:spPr>
      </p:pic>
      <p:pic>
        <p:nvPicPr>
          <p:cNvPr id="4"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93" y="2062469"/>
            <a:ext cx="5278878" cy="40916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611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Professionalize Your</a:t>
            </a:r>
            <a:br>
              <a:rPr lang="en-US" dirty="0"/>
            </a:br>
            <a:r>
              <a:rPr lang="en-US" dirty="0"/>
              <a:t>Department's Communications</a:t>
            </a:r>
          </a:p>
        </p:txBody>
      </p:sp>
      <p:sp>
        <p:nvSpPr>
          <p:cNvPr id="3" name="Subtitle 2"/>
          <p:cNvSpPr>
            <a:spLocks noGrp="1"/>
          </p:cNvSpPr>
          <p:nvPr>
            <p:ph type="subTitle" idx="1"/>
          </p:nvPr>
        </p:nvSpPr>
        <p:spPr/>
        <p:txBody>
          <a:bodyPr anchor="ctr">
            <a:normAutofit/>
          </a:bodyPr>
          <a:lstStyle/>
          <a:p>
            <a:r>
              <a:rPr lang="en-US" dirty="0" smtClean="0"/>
              <a:t>Visual Identity</a:t>
            </a:r>
            <a:endParaRPr lang="en-US" dirty="0"/>
          </a:p>
        </p:txBody>
      </p:sp>
      <p:sp>
        <p:nvSpPr>
          <p:cNvPr id="5" name="TextBox 4"/>
          <p:cNvSpPr txBox="1"/>
          <p:nvPr/>
        </p:nvSpPr>
        <p:spPr>
          <a:xfrm>
            <a:off x="1295400" y="5181600"/>
            <a:ext cx="6934200" cy="750332"/>
          </a:xfrm>
          <a:prstGeom prst="rect">
            <a:avLst/>
          </a:prstGeom>
          <a:noFill/>
        </p:spPr>
        <p:txBody>
          <a:bodyPr wrap="square" rtlCol="0">
            <a:noAutofit/>
          </a:bodyPr>
          <a:lstStyle/>
          <a:p>
            <a:pPr algn="ctr"/>
            <a:r>
              <a:rPr lang="en-US" sz="2000" i="1" dirty="0" smtClean="0"/>
              <a:t>Jim Kempster	</a:t>
            </a:r>
          </a:p>
          <a:p>
            <a:pPr algn="ctr"/>
            <a:r>
              <a:rPr lang="en-US" sz="2000" i="1" dirty="0" smtClean="0"/>
              <a:t>AVP Marketing Communications</a:t>
            </a:r>
            <a:endParaRPr lang="en-US" sz="2000" i="1" dirty="0"/>
          </a:p>
        </p:txBody>
      </p:sp>
    </p:spTree>
    <p:extLst>
      <p:ext uri="{BB962C8B-B14F-4D97-AF65-F5344CB8AC3E}">
        <p14:creationId xmlns:p14="http://schemas.microsoft.com/office/powerpoint/2010/main" val="101951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Color Applications</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80771" y="2082338"/>
            <a:ext cx="5239656" cy="40518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228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Primary and Secondary Color Palettes</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50709" y="2068905"/>
            <a:ext cx="5271916" cy="4078754"/>
          </a:xfrm>
          <a:effectLst>
            <a:outerShdw blurRad="50800" dist="38100" dir="2700000" algn="tl" rotWithShape="0">
              <a:prstClr val="black">
                <a:alpha val="40000"/>
              </a:prstClr>
            </a:outerShdw>
          </a:effectLst>
        </p:spPr>
      </p:pic>
      <p:pic>
        <p:nvPicPr>
          <p:cNvPr id="4"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93" y="2080437"/>
            <a:ext cx="5278878" cy="4055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50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2059806"/>
            <a:ext cx="5249364" cy="4055689"/>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Standard Fonts: Minion Pro</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3810000" y="2059806"/>
            <a:ext cx="5239656" cy="404627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767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Core Identity System: </a:t>
            </a:r>
            <a:r>
              <a:rPr lang="en-US" sz="2205" dirty="0" smtClean="0">
                <a:solidFill>
                  <a:schemeClr val="tx1"/>
                </a:solidFill>
                <a:latin typeface="Minion Pro" charset="0"/>
                <a:ea typeface="Minion Pro" charset="0"/>
                <a:cs typeface="Minion Pro" charset="0"/>
              </a:rPr>
              <a:t>Departments, </a:t>
            </a:r>
            <a:r>
              <a:rPr lang="en-US" sz="2205" dirty="0">
                <a:solidFill>
                  <a:schemeClr val="tx1"/>
                </a:solidFill>
                <a:latin typeface="Minion Pro" charset="0"/>
                <a:ea typeface="Minion Pro" charset="0"/>
                <a:cs typeface="Minion Pro" charset="0"/>
              </a:rPr>
              <a:t>Schools &amp; Programs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75889" y="2062469"/>
            <a:ext cx="5249421" cy="40916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841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Other Visual Identity Systems</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80771" y="2062469"/>
            <a:ext cx="5239656" cy="40916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37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Independent Logos</a:t>
            </a:r>
            <a:endParaRPr lang="en-US" dirty="0">
              <a:solidFill>
                <a:schemeClr val="tx1"/>
              </a:solidFill>
              <a:latin typeface="Minion Pro" charset="0"/>
              <a:ea typeface="Minion Pro" charset="0"/>
              <a:cs typeface="Minion Pro" charset="0"/>
            </a:endParaRP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06297" y="2080616"/>
            <a:ext cx="5239656" cy="4055331"/>
          </a:xfrm>
          <a:effectLst>
            <a:outerShdw blurRad="50800" dist="38100" dir="2700000" algn="tl" rotWithShape="0">
              <a:prstClr val="black">
                <a:alpha val="40000"/>
              </a:prstClr>
            </a:outerShdw>
          </a:effectLst>
        </p:spPr>
      </p:pic>
      <p:sp>
        <p:nvSpPr>
          <p:cNvPr id="4" name="Content Placeholder 2"/>
          <p:cNvSpPr txBox="1">
            <a:spLocks/>
          </p:cNvSpPr>
          <p:nvPr/>
        </p:nvSpPr>
        <p:spPr>
          <a:xfrm>
            <a:off x="6183630" y="1981200"/>
            <a:ext cx="2757487" cy="4243985"/>
          </a:xfrm>
          <a:prstGeom prst="rect">
            <a:avLst/>
          </a:prstGeom>
        </p:spPr>
        <p:txBody>
          <a:bodyPr vert="horz" lIns="72009" tIns="36005" rIns="72009" bIns="36005" rtlCol="0">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indent="-157163">
              <a:lnSpc>
                <a:spcPct val="120000"/>
              </a:lnSpc>
              <a:spcBef>
                <a:spcPts val="916"/>
              </a:spcBef>
              <a:buSzPct val="80000"/>
            </a:pPr>
            <a:r>
              <a:rPr lang="en-US" sz="2520" dirty="0">
                <a:latin typeface="Arial" charset="0"/>
                <a:ea typeface="Arial" charset="0"/>
                <a:cs typeface="Arial" charset="0"/>
              </a:rPr>
              <a:t>Most peers have </a:t>
            </a:r>
            <a:br>
              <a:rPr lang="en-US" sz="2520" dirty="0">
                <a:latin typeface="Arial" charset="0"/>
                <a:ea typeface="Arial" charset="0"/>
                <a:cs typeface="Arial" charset="0"/>
              </a:rPr>
            </a:br>
            <a:r>
              <a:rPr lang="en-US" sz="2520" dirty="0">
                <a:latin typeface="Arial" charset="0"/>
                <a:ea typeface="Arial" charset="0"/>
                <a:cs typeface="Arial" charset="0"/>
              </a:rPr>
              <a:t>sub-branding policy</a:t>
            </a:r>
          </a:p>
          <a:p>
            <a:pPr indent="-157163">
              <a:lnSpc>
                <a:spcPct val="120000"/>
              </a:lnSpc>
              <a:spcBef>
                <a:spcPts val="916"/>
              </a:spcBef>
              <a:buSzPct val="80000"/>
            </a:pPr>
            <a:r>
              <a:rPr lang="en-US" sz="2520" dirty="0">
                <a:latin typeface="Arial" charset="0"/>
                <a:ea typeface="Arial" charset="0"/>
                <a:cs typeface="Arial" charset="0"/>
              </a:rPr>
              <a:t>PR firms and designers are happy to spend your money</a:t>
            </a:r>
          </a:p>
          <a:p>
            <a:pPr indent="-157163">
              <a:lnSpc>
                <a:spcPct val="120000"/>
              </a:lnSpc>
              <a:spcBef>
                <a:spcPts val="916"/>
              </a:spcBef>
              <a:buSzPct val="80000"/>
            </a:pPr>
            <a:r>
              <a:rPr lang="en-US" sz="2520" dirty="0">
                <a:latin typeface="Arial" charset="0"/>
                <a:ea typeface="Arial" charset="0"/>
                <a:cs typeface="Arial" charset="0"/>
              </a:rPr>
              <a:t>Consumes your resources creating and building recognition</a:t>
            </a:r>
          </a:p>
          <a:p>
            <a:pPr indent="-157163">
              <a:lnSpc>
                <a:spcPct val="120000"/>
              </a:lnSpc>
              <a:spcBef>
                <a:spcPts val="916"/>
              </a:spcBef>
              <a:buSzPct val="80000"/>
            </a:pPr>
            <a:r>
              <a:rPr lang="en-US" sz="2520" dirty="0">
                <a:latin typeface="Arial" charset="0"/>
                <a:ea typeface="Arial" charset="0"/>
                <a:cs typeface="Arial" charset="0"/>
              </a:rPr>
              <a:t>Being “Of Brown” is a two way street: </a:t>
            </a:r>
            <a:br>
              <a:rPr lang="en-US" sz="2520" dirty="0">
                <a:latin typeface="Arial" charset="0"/>
                <a:ea typeface="Arial" charset="0"/>
                <a:cs typeface="Arial" charset="0"/>
              </a:rPr>
            </a:br>
            <a:r>
              <a:rPr lang="en-US" sz="2520" dirty="0">
                <a:latin typeface="Arial" charset="0"/>
                <a:ea typeface="Arial" charset="0"/>
                <a:cs typeface="Arial" charset="0"/>
              </a:rPr>
              <a:t>Brown depends upon your unit’s reputation</a:t>
            </a:r>
            <a:br>
              <a:rPr lang="en-US" sz="2520" dirty="0">
                <a:latin typeface="Arial" charset="0"/>
                <a:ea typeface="Arial" charset="0"/>
                <a:cs typeface="Arial" charset="0"/>
              </a:rPr>
            </a:br>
            <a:r>
              <a:rPr lang="en-US" sz="2520" dirty="0">
                <a:latin typeface="Arial" charset="0"/>
                <a:ea typeface="Arial" charset="0"/>
                <a:cs typeface="Arial" charset="0"/>
              </a:rPr>
              <a:t>as much as your unit depends upon Brown </a:t>
            </a:r>
          </a:p>
          <a:p>
            <a:pPr indent="-157163">
              <a:lnSpc>
                <a:spcPct val="120000"/>
              </a:lnSpc>
              <a:spcBef>
                <a:spcPts val="916"/>
              </a:spcBef>
              <a:buSzPct val="80000"/>
            </a:pPr>
            <a:r>
              <a:rPr lang="en-US" sz="2520" dirty="0">
                <a:latin typeface="Arial" charset="0"/>
                <a:ea typeface="Arial" charset="0"/>
                <a:cs typeface="Arial" charset="0"/>
              </a:rPr>
              <a:t>The end of “Logo Soup”</a:t>
            </a:r>
          </a:p>
        </p:txBody>
      </p:sp>
    </p:spTree>
    <p:extLst>
      <p:ext uri="{BB962C8B-B14F-4D97-AF65-F5344CB8AC3E}">
        <p14:creationId xmlns:p14="http://schemas.microsoft.com/office/powerpoint/2010/main" val="49398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642350" cy="1219200"/>
          </a:xfrm>
        </p:spPr>
        <p:txBody>
          <a:bodyPr>
            <a:normAutofit/>
          </a:bodyPr>
          <a:lstStyle/>
          <a:p>
            <a:r>
              <a:rPr lang="en-US" sz="5400" dirty="0" smtClean="0"/>
              <a:t>Your visual identity</a:t>
            </a:r>
            <a:endParaRPr lang="en-US" sz="5400" dirty="0"/>
          </a:p>
        </p:txBody>
      </p:sp>
    </p:spTree>
    <p:extLst>
      <p:ext uri="{BB962C8B-B14F-4D97-AF65-F5344CB8AC3E}">
        <p14:creationId xmlns:p14="http://schemas.microsoft.com/office/powerpoint/2010/main" val="9189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Unique Color, Images &amp; Type Treatments</a:t>
            </a:r>
            <a:endParaRPr lang="en-US" dirty="0">
              <a:solidFill>
                <a:schemeClr val="tx1"/>
              </a:solidFill>
              <a:latin typeface="Minion Pro" charset="0"/>
              <a:ea typeface="Minion Pro" charset="0"/>
              <a:cs typeface="Minion Pro" charset="0"/>
            </a:endParaRPr>
          </a:p>
        </p:txBody>
      </p:sp>
      <p:sp>
        <p:nvSpPr>
          <p:cNvPr id="3" name="Content Placeholder 2"/>
          <p:cNvSpPr>
            <a:spLocks noGrp="1"/>
          </p:cNvSpPr>
          <p:nvPr>
            <p:ph idx="1"/>
          </p:nvPr>
        </p:nvSpPr>
        <p:spPr>
          <a:xfrm>
            <a:off x="660083" y="1947333"/>
            <a:ext cx="8407717" cy="4641427"/>
          </a:xfrm>
        </p:spPr>
        <p:txBody>
          <a:bodyPr/>
          <a:lstStyle/>
          <a:p>
            <a:pPr marL="471488" indent="-273050">
              <a:buFont typeface="Arial" charset="0"/>
              <a:buChar char="•"/>
            </a:pPr>
            <a:r>
              <a:rPr lang="en-US" dirty="0" smtClean="0">
                <a:latin typeface="Arial" charset="0"/>
                <a:ea typeface="Arial" charset="0"/>
                <a:cs typeface="Arial" charset="0"/>
              </a:rPr>
              <a:t>use your Brown core identity logo</a:t>
            </a:r>
          </a:p>
          <a:p>
            <a:pPr marL="471488" indent="-273050">
              <a:buFont typeface="Arial" charset="0"/>
              <a:buChar char="•"/>
            </a:pPr>
            <a:r>
              <a:rPr lang="en-US" dirty="0" smtClean="0">
                <a:latin typeface="Arial" charset="0"/>
                <a:ea typeface="Arial" charset="0"/>
                <a:cs typeface="Arial" charset="0"/>
              </a:rPr>
              <a:t>select photography that tells your story</a:t>
            </a:r>
          </a:p>
          <a:p>
            <a:pPr marL="471488" indent="-273050">
              <a:buFont typeface="Arial" charset="0"/>
              <a:buChar char="•"/>
            </a:pPr>
            <a:r>
              <a:rPr lang="en-US" dirty="0" smtClean="0">
                <a:latin typeface="Arial" charset="0"/>
                <a:ea typeface="Arial" charset="0"/>
                <a:cs typeface="Arial" charset="0"/>
              </a:rPr>
              <a:t>identify secondary colors—and stick to them</a:t>
            </a:r>
          </a:p>
          <a:p>
            <a:pPr marL="471488" indent="-273050">
              <a:buFont typeface="Arial" charset="0"/>
              <a:buChar char="•"/>
            </a:pPr>
            <a:r>
              <a:rPr lang="en-US" dirty="0" smtClean="0">
                <a:latin typeface="Arial" charset="0"/>
                <a:ea typeface="Arial" charset="0"/>
                <a:cs typeface="Arial" charset="0"/>
              </a:rPr>
              <a:t>create type treatments that are bold—but not logos</a:t>
            </a:r>
          </a:p>
          <a:p>
            <a:pPr marL="471488" indent="-273050">
              <a:buFont typeface="Arial" charset="0"/>
              <a:buChar char="•"/>
            </a:pPr>
            <a:r>
              <a:rPr lang="en-US" dirty="0" smtClean="0">
                <a:latin typeface="Arial" charset="0"/>
                <a:ea typeface="Arial" charset="0"/>
                <a:cs typeface="Arial" charset="0"/>
              </a:rPr>
              <a:t>repeat, repeat, repeat</a:t>
            </a:r>
            <a:endParaRPr lang="en-US" dirty="0">
              <a:latin typeface="Arial" charset="0"/>
              <a:ea typeface="Arial" charset="0"/>
              <a:cs typeface="Arial" charset="0"/>
            </a:endParaRPr>
          </a:p>
        </p:txBody>
      </p:sp>
    </p:spTree>
    <p:extLst>
      <p:ext uri="{BB962C8B-B14F-4D97-AF65-F5344CB8AC3E}">
        <p14:creationId xmlns:p14="http://schemas.microsoft.com/office/powerpoint/2010/main" val="31738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Unique Color, Images &amp; Type Treatments</a:t>
            </a:r>
            <a:endParaRPr lang="en-US" dirty="0">
              <a:solidFill>
                <a:schemeClr val="tx1"/>
              </a:solidFill>
              <a:latin typeface="Minion Pro" charset="0"/>
              <a:ea typeface="Minion Pro" charset="0"/>
              <a:cs typeface="Minion Pro"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7000" y="1798589"/>
            <a:ext cx="3462609" cy="4451927"/>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774" y="1803401"/>
            <a:ext cx="1721953" cy="444230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53000" y="4029364"/>
            <a:ext cx="4114800" cy="1371600"/>
          </a:xfrm>
          <a:prstGeom prst="rect">
            <a:avLst/>
          </a:prstGeom>
        </p:spPr>
      </p:pic>
    </p:spTree>
    <p:extLst>
      <p:ext uri="{BB962C8B-B14F-4D97-AF65-F5344CB8AC3E}">
        <p14:creationId xmlns:p14="http://schemas.microsoft.com/office/powerpoint/2010/main" val="165892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Unique Color, Images &amp; Type Treatments</a:t>
            </a:r>
            <a:endParaRPr lang="en-US" dirty="0">
              <a:solidFill>
                <a:schemeClr val="tx1"/>
              </a:solidFill>
              <a:latin typeface="Minion Pro" charset="0"/>
              <a:ea typeface="Minion Pro" charset="0"/>
              <a:cs typeface="Minion Pro"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981200"/>
            <a:ext cx="3415146" cy="4419600"/>
          </a:xfrm>
          <a:prstGeom prst="rect">
            <a:avLst/>
          </a:prstGeom>
          <a:effectLst>
            <a:outerShdw blurRad="63500" algn="ctr" rotWithShape="0">
              <a:prstClr val="black">
                <a:alpha val="40000"/>
              </a:prstClr>
            </a:outerShdw>
          </a:effec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4800" y="1981200"/>
            <a:ext cx="2860963" cy="4495800"/>
          </a:xfrm>
          <a:prstGeom prst="rect">
            <a:avLst/>
          </a:prstGeom>
          <a:effectLst>
            <a:outerShdw blurRad="63500" algn="ctr" rotWithShape="0">
              <a:prstClr val="black">
                <a:alpha val="40000"/>
              </a:prst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5600" y="2209800"/>
            <a:ext cx="2649071" cy="1876425"/>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9031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1049" y="2707235"/>
            <a:ext cx="2014806" cy="2014806"/>
          </a:xfrm>
          <a:prstGeom prst="rect">
            <a:avLst/>
          </a:prstGeom>
        </p:spPr>
      </p:pic>
      <p:pic>
        <p:nvPicPr>
          <p:cNvPr id="4" name="Content Placeholder 3"/>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90826" y="1122613"/>
            <a:ext cx="1597936" cy="1597936"/>
          </a:xfr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77028" y="4950771"/>
            <a:ext cx="2075669" cy="1245401"/>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8603" y="1237277"/>
            <a:ext cx="1574462" cy="1579542"/>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92757" y="2949510"/>
            <a:ext cx="1644825" cy="2072480"/>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59367" y="1239818"/>
            <a:ext cx="1574462" cy="1574462"/>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88408" y="1240659"/>
            <a:ext cx="1327212" cy="1660641"/>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37495" y="3074910"/>
            <a:ext cx="1615202" cy="1615202"/>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60169" y="4690112"/>
            <a:ext cx="1598316" cy="1598316"/>
          </a:xfrm>
          <a:prstGeom prst="rect">
            <a:avLst/>
          </a:prstGeom>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85705" y="5123309"/>
            <a:ext cx="2133134" cy="1234628"/>
          </a:xfrm>
          <a:prstGeom prst="rect">
            <a:avLst/>
          </a:prstGeom>
        </p:spPr>
      </p:pic>
      <p:pic>
        <p:nvPicPr>
          <p:cNvPr id="14" name="Picture 1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07926" y="1237277"/>
            <a:ext cx="1610913" cy="1610913"/>
          </a:xfrm>
          <a:prstGeom prst="rect">
            <a:avLst/>
          </a:prstGeom>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40" y="2981668"/>
            <a:ext cx="1988446" cy="1387493"/>
          </a:xfrm>
          <a:prstGeom prst="rect">
            <a:avLst/>
          </a:prstGeom>
        </p:spPr>
      </p:pic>
      <p:pic>
        <p:nvPicPr>
          <p:cNvPr id="16" name="Picture 15"/>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6884" y="4485374"/>
            <a:ext cx="1844739" cy="1695780"/>
          </a:xfrm>
          <a:prstGeom prst="rect">
            <a:avLst/>
          </a:prstGeom>
        </p:spPr>
      </p:pic>
      <p:pic>
        <p:nvPicPr>
          <p:cNvPr id="8" name="Picture 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744716" y="2981668"/>
            <a:ext cx="2048126" cy="1648742"/>
          </a:xfrm>
          <a:prstGeom prst="rect">
            <a:avLst/>
          </a:prstGeom>
        </p:spPr>
      </p:pic>
      <p:pic>
        <p:nvPicPr>
          <p:cNvPr id="18" name="Picture 1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61751" y="4780147"/>
            <a:ext cx="1195104" cy="1460029"/>
          </a:xfrm>
          <a:prstGeom prst="rect">
            <a:avLst/>
          </a:prstGeom>
        </p:spPr>
      </p:pic>
      <p:sp>
        <p:nvSpPr>
          <p:cNvPr id="3" name="Rectangle 2"/>
          <p:cNvSpPr/>
          <p:nvPr/>
        </p:nvSpPr>
        <p:spPr>
          <a:xfrm>
            <a:off x="7546059" y="5626874"/>
            <a:ext cx="1658818" cy="842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637582" y="6288265"/>
            <a:ext cx="1658818" cy="783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80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Unique Color, Images &amp; Type Treatments</a:t>
            </a:r>
            <a:endParaRPr lang="en-US" dirty="0">
              <a:solidFill>
                <a:schemeClr val="tx1"/>
              </a:solidFill>
              <a:latin typeface="Minion Pro" charset="0"/>
              <a:ea typeface="Minion Pro" charset="0"/>
              <a:cs typeface="Minion Pro" charset="0"/>
            </a:endParaRP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85800" y="2055796"/>
            <a:ext cx="3945980" cy="4192604"/>
          </a:xfr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6463" y="2055796"/>
            <a:ext cx="4102645" cy="3190946"/>
          </a:xfrm>
          <a:prstGeom prst="rect">
            <a:avLst/>
          </a:prstGeom>
        </p:spPr>
      </p:pic>
    </p:spTree>
    <p:extLst>
      <p:ext uri="{BB962C8B-B14F-4D97-AF65-F5344CB8AC3E}">
        <p14:creationId xmlns:p14="http://schemas.microsoft.com/office/powerpoint/2010/main" val="153380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solidFill>
                  <a:schemeClr val="tx1"/>
                </a:solidFill>
                <a:latin typeface="Minion Pro" charset="0"/>
                <a:ea typeface="Minion Pro" charset="0"/>
                <a:cs typeface="Minion Pro" charset="0"/>
              </a:rPr>
              <a:t>Brown’s Visual Identity Policy &amp; Strategy</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60294" y="1992823"/>
            <a:ext cx="4880612" cy="5164367"/>
          </a:xfrm>
          <a:ln>
            <a:solidFill>
              <a:schemeClr val="bg1">
                <a:lumMod val="85000"/>
              </a:schemeClr>
            </a:solidFill>
          </a:ln>
        </p:spPr>
      </p:pic>
    </p:spTree>
    <p:extLst>
      <p:ext uri="{BB962C8B-B14F-4D97-AF65-F5344CB8AC3E}">
        <p14:creationId xmlns:p14="http://schemas.microsoft.com/office/powerpoint/2010/main" val="116809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360295" y="2010726"/>
            <a:ext cx="4880610" cy="4373032"/>
          </a:xfrm>
          <a:ln>
            <a:solidFill>
              <a:schemeClr val="bg1">
                <a:lumMod val="85000"/>
              </a:schemeClr>
            </a:solidFill>
          </a:ln>
        </p:spPr>
      </p:pic>
      <p:sp>
        <p:nvSpPr>
          <p:cNvPr id="2" name="Title 1"/>
          <p:cNvSpPr>
            <a:spLocks noGrp="1"/>
          </p:cNvSpPr>
          <p:nvPr>
            <p:ph type="title"/>
          </p:nvPr>
        </p:nvSpPr>
        <p:spPr/>
        <p:txBody>
          <a:bodyPr anchor="b"/>
          <a:lstStyle/>
          <a:p>
            <a:r>
              <a:rPr lang="en-US" dirty="0">
                <a:solidFill>
                  <a:schemeClr val="tx1"/>
                </a:solidFill>
                <a:latin typeface="Minion Pro" charset="0"/>
                <a:ea typeface="Minion Pro" charset="0"/>
                <a:cs typeface="Minion Pro" charset="0"/>
              </a:rPr>
              <a:t>Brown’s Visual Identity Policy &amp; Strategy</a:t>
            </a:r>
          </a:p>
        </p:txBody>
      </p:sp>
    </p:spTree>
    <p:extLst>
      <p:ext uri="{BB962C8B-B14F-4D97-AF65-F5344CB8AC3E}">
        <p14:creationId xmlns:p14="http://schemas.microsoft.com/office/powerpoint/2010/main" val="21472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642350" cy="1219200"/>
          </a:xfrm>
        </p:spPr>
        <p:txBody>
          <a:bodyPr>
            <a:normAutofit/>
          </a:bodyPr>
          <a:lstStyle/>
          <a:p>
            <a:r>
              <a:rPr lang="en-US" sz="5400" dirty="0" smtClean="0"/>
              <a:t>Questions?</a:t>
            </a:r>
            <a:endParaRPr lang="en-US" sz="5400" dirty="0"/>
          </a:p>
        </p:txBody>
      </p:sp>
    </p:spTree>
    <p:extLst>
      <p:ext uri="{BB962C8B-B14F-4D97-AF65-F5344CB8AC3E}">
        <p14:creationId xmlns:p14="http://schemas.microsoft.com/office/powerpoint/2010/main" val="34565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Professionalize Your</a:t>
            </a:r>
            <a:br>
              <a:rPr lang="en-US" dirty="0"/>
            </a:br>
            <a:r>
              <a:rPr lang="en-US" dirty="0"/>
              <a:t>Department's Communications</a:t>
            </a:r>
          </a:p>
        </p:txBody>
      </p:sp>
      <p:sp>
        <p:nvSpPr>
          <p:cNvPr id="3" name="Subtitle 2"/>
          <p:cNvSpPr>
            <a:spLocks noGrp="1"/>
          </p:cNvSpPr>
          <p:nvPr>
            <p:ph type="subTitle" idx="1"/>
          </p:nvPr>
        </p:nvSpPr>
        <p:spPr/>
        <p:txBody>
          <a:bodyPr anchor="ctr">
            <a:normAutofit/>
          </a:bodyPr>
          <a:lstStyle/>
          <a:p>
            <a:r>
              <a:rPr lang="en-US" dirty="0" smtClean="0"/>
              <a:t>Tips for Clear, Persuasive Writing</a:t>
            </a:r>
            <a:endParaRPr lang="en-US" dirty="0"/>
          </a:p>
        </p:txBody>
      </p:sp>
      <p:sp>
        <p:nvSpPr>
          <p:cNvPr id="5" name="TextBox 4"/>
          <p:cNvSpPr txBox="1"/>
          <p:nvPr/>
        </p:nvSpPr>
        <p:spPr>
          <a:xfrm>
            <a:off x="1295400" y="5181600"/>
            <a:ext cx="6934200" cy="750332"/>
          </a:xfrm>
          <a:prstGeom prst="rect">
            <a:avLst/>
          </a:prstGeom>
          <a:noFill/>
        </p:spPr>
        <p:txBody>
          <a:bodyPr wrap="square" rtlCol="0">
            <a:noAutofit/>
          </a:bodyPr>
          <a:lstStyle/>
          <a:p>
            <a:pPr algn="ctr"/>
            <a:r>
              <a:rPr lang="en-US" sz="2000" i="1" dirty="0" smtClean="0"/>
              <a:t>Jill Weaver</a:t>
            </a:r>
          </a:p>
          <a:p>
            <a:pPr algn="ctr"/>
            <a:r>
              <a:rPr lang="en-US" sz="2000" i="1" dirty="0" smtClean="0"/>
              <a:t>Editorial Manager</a:t>
            </a:r>
            <a:endParaRPr lang="en-US" sz="2000" i="1" dirty="0"/>
          </a:p>
        </p:txBody>
      </p:sp>
    </p:spTree>
    <p:extLst>
      <p:ext uri="{BB962C8B-B14F-4D97-AF65-F5344CB8AC3E}">
        <p14:creationId xmlns:p14="http://schemas.microsoft.com/office/powerpoint/2010/main" val="1339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Writing well is not easy</a:t>
            </a:r>
            <a:endParaRPr lang="en-US" dirty="0"/>
          </a:p>
        </p:txBody>
      </p:sp>
      <p:sp>
        <p:nvSpPr>
          <p:cNvPr id="4" name="Content Placeholder 5"/>
          <p:cNvSpPr>
            <a:spLocks noGrp="1"/>
          </p:cNvSpPr>
          <p:nvPr>
            <p:ph sz="half" idx="4294967295"/>
          </p:nvPr>
        </p:nvSpPr>
        <p:spPr>
          <a:xfrm>
            <a:off x="990600" y="3048000"/>
            <a:ext cx="8077200" cy="1600200"/>
          </a:xfrm>
          <a:prstGeom prst="rect">
            <a:avLst/>
          </a:prstGeom>
        </p:spPr>
        <p:txBody>
          <a:bodyPr/>
          <a:lstStyle/>
          <a:p>
            <a:pPr marL="0" indent="0">
              <a:buNone/>
            </a:pPr>
            <a:r>
              <a:rPr lang="en-US" sz="3600" dirty="0" smtClean="0">
                <a:solidFill>
                  <a:srgbClr val="0070C0"/>
                </a:solidFill>
                <a:latin typeface="Arial" charset="0"/>
                <a:ea typeface="Arial" charset="0"/>
                <a:cs typeface="Arial" charset="0"/>
              </a:rPr>
              <a:t>“Some </a:t>
            </a:r>
            <a:r>
              <a:rPr lang="en-US" sz="3600" dirty="0">
                <a:solidFill>
                  <a:srgbClr val="0070C0"/>
                </a:solidFill>
                <a:latin typeface="Arial" charset="0"/>
                <a:ea typeface="Arial" charset="0"/>
                <a:cs typeface="Arial" charset="0"/>
              </a:rPr>
              <a:t>editors are failed writers, </a:t>
            </a:r>
            <a:r>
              <a:rPr lang="en-US" sz="3600" dirty="0" smtClean="0">
                <a:solidFill>
                  <a:srgbClr val="0070C0"/>
                </a:solidFill>
                <a:latin typeface="Arial" charset="0"/>
                <a:ea typeface="Arial" charset="0"/>
                <a:cs typeface="Arial" charset="0"/>
              </a:rPr>
              <a:t/>
            </a:r>
            <a:br>
              <a:rPr lang="en-US" sz="3600" dirty="0" smtClean="0">
                <a:solidFill>
                  <a:srgbClr val="0070C0"/>
                </a:solidFill>
                <a:latin typeface="Arial" charset="0"/>
                <a:ea typeface="Arial" charset="0"/>
                <a:cs typeface="Arial" charset="0"/>
              </a:rPr>
            </a:br>
            <a:r>
              <a:rPr lang="en-US" sz="3600" dirty="0" smtClean="0">
                <a:solidFill>
                  <a:srgbClr val="0070C0"/>
                </a:solidFill>
                <a:latin typeface="Arial" charset="0"/>
                <a:ea typeface="Arial" charset="0"/>
                <a:cs typeface="Arial" charset="0"/>
              </a:rPr>
              <a:t>but </a:t>
            </a:r>
            <a:r>
              <a:rPr lang="en-US" sz="3600" dirty="0">
                <a:solidFill>
                  <a:srgbClr val="0070C0"/>
                </a:solidFill>
                <a:latin typeface="Arial" charset="0"/>
                <a:ea typeface="Arial" charset="0"/>
                <a:cs typeface="Arial" charset="0"/>
              </a:rPr>
              <a:t>so are most writers</a:t>
            </a:r>
            <a:r>
              <a:rPr lang="en-US" sz="3600" dirty="0" smtClean="0">
                <a:solidFill>
                  <a:srgbClr val="0070C0"/>
                </a:solidFill>
                <a:latin typeface="Arial" charset="0"/>
                <a:ea typeface="Arial" charset="0"/>
                <a:cs typeface="Arial" charset="0"/>
              </a:rPr>
              <a:t>.”</a:t>
            </a:r>
            <a:r>
              <a:rPr lang="en-US" sz="3600" dirty="0">
                <a:solidFill>
                  <a:srgbClr val="0070C0"/>
                </a:solidFill>
                <a:latin typeface="Arial" charset="0"/>
                <a:ea typeface="Arial" charset="0"/>
                <a:cs typeface="Arial" charset="0"/>
              </a:rPr>
              <a:t> </a:t>
            </a:r>
            <a:r>
              <a:rPr lang="en-US" sz="3600" dirty="0" smtClean="0">
                <a:solidFill>
                  <a:srgbClr val="0070C0"/>
                </a:solidFill>
                <a:latin typeface="Arial" charset="0"/>
                <a:ea typeface="Arial" charset="0"/>
                <a:cs typeface="Arial" charset="0"/>
              </a:rPr>
              <a:t>						</a:t>
            </a:r>
          </a:p>
          <a:p>
            <a:pPr marL="0" indent="0">
              <a:buNone/>
            </a:pPr>
            <a:r>
              <a:rPr lang="en-US" sz="3600" i="1" dirty="0" smtClean="0">
                <a:solidFill>
                  <a:srgbClr val="0070C0"/>
                </a:solidFill>
                <a:latin typeface="Arial" charset="0"/>
                <a:ea typeface="Arial" charset="0"/>
                <a:cs typeface="Arial" charset="0"/>
              </a:rPr>
              <a:t>					-</a:t>
            </a:r>
            <a:r>
              <a:rPr lang="en-US" sz="3600" dirty="0" smtClean="0">
                <a:solidFill>
                  <a:srgbClr val="0070C0"/>
                </a:solidFill>
                <a:latin typeface="Arial" charset="0"/>
                <a:ea typeface="Arial" charset="0"/>
                <a:cs typeface="Arial" charset="0"/>
              </a:rPr>
              <a:t> </a:t>
            </a:r>
            <a:r>
              <a:rPr lang="en-US" sz="3600" i="1" dirty="0" smtClean="0">
                <a:solidFill>
                  <a:srgbClr val="0070C0"/>
                </a:solidFill>
                <a:latin typeface="Arial" charset="0"/>
                <a:ea typeface="Arial" charset="0"/>
                <a:cs typeface="Arial" charset="0"/>
              </a:rPr>
              <a:t>T.S. Eliot</a:t>
            </a:r>
            <a:endParaRPr lang="en-US" sz="3600" i="1" dirty="0">
              <a:solidFill>
                <a:srgbClr val="0070C0"/>
              </a:solidFill>
              <a:latin typeface="Arial" charset="0"/>
              <a:ea typeface="Arial" charset="0"/>
              <a:cs typeface="Arial" charset="0"/>
            </a:endParaRPr>
          </a:p>
        </p:txBody>
      </p:sp>
    </p:spTree>
    <p:extLst>
      <p:ext uri="{BB962C8B-B14F-4D97-AF65-F5344CB8AC3E}">
        <p14:creationId xmlns:p14="http://schemas.microsoft.com/office/powerpoint/2010/main" val="153324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457200"/>
            <a:ext cx="8915400" cy="1066800"/>
          </a:xfrm>
        </p:spPr>
        <p:txBody>
          <a:bodyPr>
            <a:normAutofit/>
          </a:bodyPr>
          <a:lstStyle/>
          <a:p>
            <a:r>
              <a:rPr lang="en-US" dirty="0" smtClean="0"/>
              <a:t>Before you write a word . .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689100"/>
            <a:ext cx="10267632" cy="5626100"/>
          </a:xfrm>
          <a:prstGeom prst="rect">
            <a:avLst/>
          </a:prstGeom>
        </p:spPr>
      </p:pic>
    </p:spTree>
    <p:extLst>
      <p:ext uri="{BB962C8B-B14F-4D97-AF65-F5344CB8AC3E}">
        <p14:creationId xmlns:p14="http://schemas.microsoft.com/office/powerpoint/2010/main" val="1298706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609600" y="0"/>
            <a:ext cx="10642600" cy="7391400"/>
          </a:xfrm>
          <a:prstGeom prst="rect">
            <a:avLst/>
          </a:prstGeom>
        </p:spPr>
      </p:pic>
    </p:spTree>
    <p:extLst>
      <p:ext uri="{BB962C8B-B14F-4D97-AF65-F5344CB8AC3E}">
        <p14:creationId xmlns:p14="http://schemas.microsoft.com/office/powerpoint/2010/main" val="181571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2209800" y="0"/>
            <a:ext cx="13069814" cy="7340600"/>
          </a:xfrm>
          <a:prstGeom prst="rect">
            <a:avLst/>
          </a:prstGeom>
        </p:spPr>
      </p:pic>
    </p:spTree>
    <p:extLst>
      <p:ext uri="{BB962C8B-B14F-4D97-AF65-F5344CB8AC3E}">
        <p14:creationId xmlns:p14="http://schemas.microsoft.com/office/powerpoint/2010/main" val="138644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What do you want your audience to do?</a:t>
            </a:r>
            <a:endParaRPr lang="en-US" dirty="0"/>
          </a:p>
        </p:txBody>
      </p:sp>
      <p:sp>
        <p:nvSpPr>
          <p:cNvPr id="5" name="Content Placeholder 1"/>
          <p:cNvSpPr>
            <a:spLocks noGrp="1"/>
          </p:cNvSpPr>
          <p:nvPr>
            <p:ph sz="quarter" idx="1"/>
          </p:nvPr>
        </p:nvSpPr>
        <p:spPr>
          <a:xfrm>
            <a:off x="621030" y="2209800"/>
            <a:ext cx="8827770" cy="4876800"/>
          </a:xfrm>
        </p:spPr>
        <p:txBody>
          <a:bodyPr>
            <a:normAutofit/>
          </a:bodyPr>
          <a:lstStyle/>
          <a:p>
            <a:pPr marL="512064" indent="-514350">
              <a:lnSpc>
                <a:spcPct val="100000"/>
              </a:lnSpc>
              <a:spcBef>
                <a:spcPts val="900"/>
              </a:spcBef>
              <a:buSzPct val="100000"/>
              <a:buFont typeface="Wingdings" charset="2"/>
              <a:buChar char="q"/>
            </a:pPr>
            <a:r>
              <a:rPr lang="en-US" dirty="0" smtClean="0">
                <a:solidFill>
                  <a:schemeClr val="tx1"/>
                </a:solidFill>
              </a:rPr>
              <a:t>Attend an event</a:t>
            </a:r>
          </a:p>
          <a:p>
            <a:pPr marL="512064" indent="-514350">
              <a:lnSpc>
                <a:spcPct val="100000"/>
              </a:lnSpc>
              <a:spcBef>
                <a:spcPts val="900"/>
              </a:spcBef>
              <a:buSzPct val="100000"/>
              <a:buFont typeface="Wingdings" charset="2"/>
              <a:buChar char="q"/>
            </a:pPr>
            <a:r>
              <a:rPr lang="en-US" dirty="0" smtClean="0">
                <a:solidFill>
                  <a:schemeClr val="tx1"/>
                </a:solidFill>
              </a:rPr>
              <a:t>RSVP</a:t>
            </a:r>
          </a:p>
          <a:p>
            <a:pPr marL="512064" indent="-514350">
              <a:lnSpc>
                <a:spcPct val="100000"/>
              </a:lnSpc>
              <a:spcBef>
                <a:spcPts val="900"/>
              </a:spcBef>
              <a:buSzPct val="100000"/>
              <a:buFont typeface="Wingdings" charset="2"/>
              <a:buChar char="q"/>
            </a:pPr>
            <a:r>
              <a:rPr lang="en-US" dirty="0" smtClean="0">
                <a:solidFill>
                  <a:schemeClr val="tx1"/>
                </a:solidFill>
              </a:rPr>
              <a:t>Make a donation</a:t>
            </a:r>
            <a:endParaRPr lang="en-US" sz="2600" dirty="0" smtClean="0">
              <a:solidFill>
                <a:schemeClr val="tx1"/>
              </a:solidFill>
            </a:endParaRPr>
          </a:p>
          <a:p>
            <a:pPr marL="512064" indent="-514350">
              <a:lnSpc>
                <a:spcPct val="100000"/>
              </a:lnSpc>
              <a:spcBef>
                <a:spcPts val="900"/>
              </a:spcBef>
              <a:buSzPct val="100000"/>
              <a:buFont typeface="Wingdings" charset="2"/>
              <a:buChar char="q"/>
            </a:pPr>
            <a:r>
              <a:rPr lang="en-US" sz="2600" dirty="0" smtClean="0">
                <a:solidFill>
                  <a:schemeClr val="tx1"/>
                </a:solidFill>
              </a:rPr>
              <a:t>Apply </a:t>
            </a:r>
          </a:p>
          <a:p>
            <a:pPr marL="512064" indent="-514350">
              <a:lnSpc>
                <a:spcPct val="100000"/>
              </a:lnSpc>
              <a:spcBef>
                <a:spcPts val="900"/>
              </a:spcBef>
              <a:buSzPct val="100000"/>
              <a:buFont typeface="Wingdings" charset="2"/>
              <a:buChar char="q"/>
            </a:pPr>
            <a:r>
              <a:rPr lang="en-US" dirty="0" smtClean="0">
                <a:solidFill>
                  <a:schemeClr val="tx1"/>
                </a:solidFill>
              </a:rPr>
              <a:t>Learn more</a:t>
            </a:r>
            <a:endParaRPr lang="en-US" sz="2600" dirty="0" smtClean="0">
              <a:solidFill>
                <a:schemeClr val="tx1"/>
              </a:solidFill>
            </a:endParaRPr>
          </a:p>
          <a:p>
            <a:pPr marL="512064" indent="-514350">
              <a:lnSpc>
                <a:spcPct val="100000"/>
              </a:lnSpc>
              <a:spcBef>
                <a:spcPts val="900"/>
              </a:spcBef>
              <a:buSzPct val="100000"/>
              <a:buFont typeface="Wingdings" charset="2"/>
              <a:buChar char="q"/>
            </a:pPr>
            <a:endParaRPr lang="en-US" sz="2600" dirty="0"/>
          </a:p>
        </p:txBody>
      </p:sp>
    </p:spTree>
    <p:extLst>
      <p:ext uri="{BB962C8B-B14F-4D97-AF65-F5344CB8AC3E}">
        <p14:creationId xmlns:p14="http://schemas.microsoft.com/office/powerpoint/2010/main" val="1703274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3150" dirty="0">
                <a:solidFill>
                  <a:schemeClr val="tx1"/>
                </a:solidFill>
                <a:latin typeface="Minion Pro" charset="0"/>
                <a:ea typeface="Minion Pro" charset="0"/>
                <a:cs typeface="Minion Pro" charset="0"/>
              </a:rPr>
              <a:t>Difference between “brand” &amp; “visual identity?”</a:t>
            </a:r>
          </a:p>
        </p:txBody>
      </p:sp>
      <p:sp>
        <p:nvSpPr>
          <p:cNvPr id="3" name="Content Placeholder 2"/>
          <p:cNvSpPr>
            <a:spLocks noGrp="1"/>
          </p:cNvSpPr>
          <p:nvPr>
            <p:ph idx="1"/>
          </p:nvPr>
        </p:nvSpPr>
        <p:spPr>
          <a:xfrm>
            <a:off x="660083" y="1981200"/>
            <a:ext cx="3981579" cy="4317681"/>
          </a:xfrm>
        </p:spPr>
        <p:txBody>
          <a:bodyPr>
            <a:normAutofit/>
          </a:bodyPr>
          <a:lstStyle/>
          <a:p>
            <a:pPr marL="0" indent="0">
              <a:spcBef>
                <a:spcPts val="1000"/>
              </a:spcBef>
              <a:buNone/>
            </a:pPr>
            <a:r>
              <a:rPr lang="en-US" sz="2048" b="1" dirty="0">
                <a:latin typeface="Avenir Next" charset="0"/>
                <a:ea typeface="Avenir Next" charset="0"/>
                <a:cs typeface="Avenir Next" charset="0"/>
              </a:rPr>
              <a:t>Brand</a:t>
            </a:r>
          </a:p>
          <a:p>
            <a:pPr indent="-217488">
              <a:spcBef>
                <a:spcPts val="1000"/>
              </a:spcBef>
              <a:buFont typeface="Arial" charset="0"/>
              <a:buChar char="•"/>
            </a:pPr>
            <a:r>
              <a:rPr lang="en-US" sz="2000" dirty="0">
                <a:latin typeface="Arial" charset="0"/>
                <a:ea typeface="Arial" charset="0"/>
                <a:cs typeface="Arial" charset="0"/>
              </a:rPr>
              <a:t>reputation</a:t>
            </a:r>
          </a:p>
          <a:p>
            <a:pPr indent="-217488">
              <a:spcBef>
                <a:spcPts val="1000"/>
              </a:spcBef>
              <a:buFont typeface="Arial" charset="0"/>
              <a:buChar char="•"/>
            </a:pPr>
            <a:r>
              <a:rPr lang="en-US" sz="2000" dirty="0">
                <a:latin typeface="Arial" charset="0"/>
                <a:ea typeface="Arial" charset="0"/>
                <a:cs typeface="Arial" charset="0"/>
              </a:rPr>
              <a:t>personality</a:t>
            </a:r>
          </a:p>
          <a:p>
            <a:pPr indent="-217488">
              <a:spcBef>
                <a:spcPts val="1000"/>
              </a:spcBef>
              <a:buFont typeface="Arial" charset="0"/>
              <a:buChar char="•"/>
            </a:pPr>
            <a:r>
              <a:rPr lang="en-US" sz="2000" dirty="0">
                <a:latin typeface="Arial" charset="0"/>
                <a:ea typeface="Arial" charset="0"/>
                <a:cs typeface="Arial" charset="0"/>
              </a:rPr>
              <a:t>promise</a:t>
            </a:r>
          </a:p>
          <a:p>
            <a:pPr indent="-217488">
              <a:spcBef>
                <a:spcPts val="1000"/>
              </a:spcBef>
              <a:buFont typeface="Arial" charset="0"/>
              <a:buChar char="•"/>
            </a:pPr>
            <a:r>
              <a:rPr lang="en-US" sz="2000" dirty="0">
                <a:latin typeface="Arial" charset="0"/>
                <a:ea typeface="Arial" charset="0"/>
                <a:cs typeface="Arial" charset="0"/>
              </a:rPr>
              <a:t>mission/strategic plan</a:t>
            </a:r>
          </a:p>
          <a:p>
            <a:pPr marL="0" indent="0">
              <a:spcBef>
                <a:spcPts val="1600"/>
              </a:spcBef>
              <a:buNone/>
            </a:pPr>
            <a:r>
              <a:rPr lang="en-US" sz="2048" b="1" dirty="0">
                <a:latin typeface="Avenir Next" charset="0"/>
                <a:ea typeface="Avenir Next" charset="0"/>
                <a:cs typeface="Avenir Next" charset="0"/>
              </a:rPr>
              <a:t>Where is it?</a:t>
            </a:r>
          </a:p>
          <a:p>
            <a:pPr indent="-217488">
              <a:spcBef>
                <a:spcPts val="1000"/>
              </a:spcBef>
              <a:buFont typeface="Arial" charset="0"/>
              <a:buChar char="•"/>
            </a:pPr>
            <a:r>
              <a:rPr lang="en-US" sz="2000" dirty="0">
                <a:latin typeface="Arial" charset="0"/>
                <a:ea typeface="Arial" charset="0"/>
                <a:cs typeface="Arial" charset="0"/>
              </a:rPr>
              <a:t>what we say about ourselves</a:t>
            </a:r>
          </a:p>
          <a:p>
            <a:pPr indent="-217488">
              <a:spcBef>
                <a:spcPts val="1000"/>
              </a:spcBef>
              <a:buFont typeface="Arial" charset="0"/>
              <a:buChar char="•"/>
            </a:pPr>
            <a:r>
              <a:rPr lang="en-US" sz="2000" dirty="0">
                <a:latin typeface="Arial" charset="0"/>
                <a:ea typeface="Arial" charset="0"/>
                <a:cs typeface="Arial" charset="0"/>
              </a:rPr>
              <a:t>how we treat people</a:t>
            </a:r>
          </a:p>
          <a:p>
            <a:pPr indent="-217488">
              <a:spcBef>
                <a:spcPts val="1000"/>
              </a:spcBef>
              <a:buFont typeface="Arial" charset="0"/>
              <a:buChar char="•"/>
            </a:pPr>
            <a:r>
              <a:rPr lang="en-US" sz="2000" dirty="0">
                <a:latin typeface="Arial" charset="0"/>
                <a:ea typeface="Arial" charset="0"/>
                <a:cs typeface="Arial" charset="0"/>
              </a:rPr>
              <a:t>how we present the </a:t>
            </a:r>
            <a:r>
              <a:rPr lang="en-US" sz="2000" dirty="0" smtClean="0">
                <a:latin typeface="Arial" charset="0"/>
                <a:ea typeface="Arial" charset="0"/>
                <a:cs typeface="Arial" charset="0"/>
              </a:rPr>
              <a:t>University</a:t>
            </a:r>
            <a:endParaRPr lang="en-US" sz="2000" dirty="0">
              <a:latin typeface="Arial" charset="0"/>
              <a:ea typeface="Arial" charset="0"/>
              <a:cs typeface="Arial" charset="0"/>
            </a:endParaRPr>
          </a:p>
        </p:txBody>
      </p:sp>
      <p:sp>
        <p:nvSpPr>
          <p:cNvPr id="4" name="Content Placeholder 2"/>
          <p:cNvSpPr txBox="1">
            <a:spLocks/>
          </p:cNvSpPr>
          <p:nvPr/>
        </p:nvSpPr>
        <p:spPr>
          <a:xfrm>
            <a:off x="5157718" y="1905000"/>
            <a:ext cx="3783400" cy="4267200"/>
          </a:xfrm>
          <a:prstGeom prst="rect">
            <a:avLst/>
          </a:prstGeom>
        </p:spPr>
        <p:txBody>
          <a:bodyPr vert="horz" lIns="72009" tIns="36005" rIns="72009" bIns="36005"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048" b="1" dirty="0">
                <a:latin typeface="Avenir Next" charset="0"/>
                <a:ea typeface="Avenir Next" charset="0"/>
                <a:cs typeface="Avenir Next" charset="0"/>
              </a:rPr>
              <a:t>Visual Identity</a:t>
            </a:r>
          </a:p>
          <a:p>
            <a:pPr marL="344488" indent="-344488">
              <a:lnSpc>
                <a:spcPct val="100000"/>
              </a:lnSpc>
              <a:buClr>
                <a:schemeClr val="accent1"/>
              </a:buClr>
              <a:buFont typeface="Arial" charset="0"/>
              <a:buChar char="•"/>
            </a:pPr>
            <a:r>
              <a:rPr lang="en-US" sz="2000" dirty="0">
                <a:latin typeface="Arial" charset="0"/>
                <a:ea typeface="Arial" charset="0"/>
                <a:cs typeface="Arial" charset="0"/>
              </a:rPr>
              <a:t>logo</a:t>
            </a:r>
          </a:p>
          <a:p>
            <a:pPr marL="344488" indent="-344488">
              <a:lnSpc>
                <a:spcPct val="100000"/>
              </a:lnSpc>
              <a:buClr>
                <a:schemeClr val="accent1"/>
              </a:buClr>
              <a:buFont typeface="Arial" charset="0"/>
              <a:buChar char="•"/>
            </a:pPr>
            <a:r>
              <a:rPr lang="en-US" sz="2000" dirty="0">
                <a:latin typeface="Arial" charset="0"/>
                <a:ea typeface="Arial" charset="0"/>
                <a:cs typeface="Arial" charset="0"/>
              </a:rPr>
              <a:t>fonts &amp; colors</a:t>
            </a:r>
          </a:p>
          <a:p>
            <a:pPr marL="344488" indent="-344488">
              <a:lnSpc>
                <a:spcPct val="100000"/>
              </a:lnSpc>
              <a:buClr>
                <a:schemeClr val="accent1"/>
              </a:buClr>
              <a:buFont typeface="Arial" charset="0"/>
              <a:buChar char="•"/>
            </a:pPr>
            <a:r>
              <a:rPr lang="en-US" sz="2000" dirty="0">
                <a:latin typeface="Arial" charset="0"/>
                <a:ea typeface="Arial" charset="0"/>
                <a:cs typeface="Arial" charset="0"/>
              </a:rPr>
              <a:t>photography &amp; illustration</a:t>
            </a:r>
          </a:p>
          <a:p>
            <a:pPr marL="344488" indent="-344488">
              <a:lnSpc>
                <a:spcPct val="100000"/>
              </a:lnSpc>
              <a:buClr>
                <a:schemeClr val="accent1"/>
              </a:buClr>
              <a:buFont typeface="Arial" charset="0"/>
              <a:buChar char="•"/>
            </a:pPr>
            <a:r>
              <a:rPr lang="en-US" sz="2000" dirty="0">
                <a:latin typeface="Arial" charset="0"/>
                <a:ea typeface="Arial" charset="0"/>
                <a:cs typeface="Arial" charset="0"/>
              </a:rPr>
              <a:t>video </a:t>
            </a:r>
            <a:r>
              <a:rPr lang="en-US" sz="2000" dirty="0" smtClean="0">
                <a:latin typeface="Arial" charset="0"/>
                <a:ea typeface="Arial" charset="0"/>
                <a:cs typeface="Arial" charset="0"/>
              </a:rPr>
              <a:t>footage</a:t>
            </a:r>
          </a:p>
          <a:p>
            <a:pPr marL="0" indent="0">
              <a:lnSpc>
                <a:spcPct val="100000"/>
              </a:lnSpc>
              <a:spcBef>
                <a:spcPts val="1600"/>
              </a:spcBef>
              <a:buNone/>
            </a:pPr>
            <a:r>
              <a:rPr lang="en-US" sz="2048" b="1" dirty="0">
                <a:latin typeface="Avenir Next" charset="0"/>
                <a:ea typeface="Avenir Next" charset="0"/>
                <a:cs typeface="Avenir Next" charset="0"/>
              </a:rPr>
              <a:t>Where is it?</a:t>
            </a:r>
          </a:p>
          <a:p>
            <a:pPr marL="342900" indent="-271463">
              <a:lnSpc>
                <a:spcPct val="100000"/>
              </a:lnSpc>
              <a:buClr>
                <a:schemeClr val="accent1"/>
              </a:buClr>
              <a:buFont typeface="Arial" charset="0"/>
              <a:buChar char="•"/>
            </a:pPr>
            <a:r>
              <a:rPr lang="en-US" sz="2000" dirty="0">
                <a:latin typeface="Arial" charset="0"/>
                <a:ea typeface="Arial" charset="0"/>
                <a:cs typeface="Arial" charset="0"/>
              </a:rPr>
              <a:t>publications</a:t>
            </a:r>
          </a:p>
          <a:p>
            <a:pPr marL="342900" indent="-271463">
              <a:lnSpc>
                <a:spcPct val="100000"/>
              </a:lnSpc>
              <a:buClr>
                <a:schemeClr val="accent1"/>
              </a:buClr>
              <a:buFont typeface="Arial" charset="0"/>
              <a:buChar char="•"/>
            </a:pPr>
            <a:r>
              <a:rPr lang="en-US" sz="2000" dirty="0">
                <a:latin typeface="Arial" charset="0"/>
                <a:ea typeface="Arial" charset="0"/>
                <a:cs typeface="Arial" charset="0"/>
              </a:rPr>
              <a:t>advertising</a:t>
            </a:r>
          </a:p>
          <a:p>
            <a:pPr marL="342900" indent="-271463">
              <a:lnSpc>
                <a:spcPct val="100000"/>
              </a:lnSpc>
              <a:buClr>
                <a:schemeClr val="accent1"/>
              </a:buClr>
              <a:buFont typeface="Arial" charset="0"/>
              <a:buChar char="•"/>
            </a:pPr>
            <a:r>
              <a:rPr lang="en-US" sz="2000" dirty="0">
                <a:latin typeface="Arial" charset="0"/>
                <a:ea typeface="Arial" charset="0"/>
                <a:cs typeface="Arial" charset="0"/>
              </a:rPr>
              <a:t>promotional </a:t>
            </a:r>
            <a:r>
              <a:rPr lang="en-US" sz="2000" dirty="0" smtClean="0">
                <a:latin typeface="Arial" charset="0"/>
                <a:ea typeface="Arial" charset="0"/>
                <a:cs typeface="Arial" charset="0"/>
              </a:rPr>
              <a:t>materials</a:t>
            </a:r>
          </a:p>
          <a:p>
            <a:pPr marL="342900" indent="-271463">
              <a:lnSpc>
                <a:spcPct val="100000"/>
              </a:lnSpc>
              <a:buClr>
                <a:schemeClr val="accent1"/>
              </a:buClr>
              <a:buFont typeface="Arial" charset="0"/>
              <a:buChar char="•"/>
            </a:pPr>
            <a:r>
              <a:rPr lang="en-US" sz="2000" dirty="0">
                <a:latin typeface="Arial" charset="0"/>
                <a:ea typeface="Arial" charset="0"/>
                <a:cs typeface="Arial" charset="0"/>
              </a:rPr>
              <a:t>s</a:t>
            </a:r>
            <a:r>
              <a:rPr lang="en-US" sz="2000" dirty="0" smtClean="0">
                <a:latin typeface="Arial" charset="0"/>
                <a:ea typeface="Arial" charset="0"/>
                <a:cs typeface="Arial" charset="0"/>
              </a:rPr>
              <a:t>ignage, vehicles</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43508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fontScale="90000"/>
          </a:bodyPr>
          <a:lstStyle/>
          <a:p>
            <a:r>
              <a:rPr lang="en-US" dirty="0" smtClean="0"/>
              <a:t>What is the best format for delivering your message?</a:t>
            </a:r>
            <a:endParaRPr lang="en-US" dirty="0"/>
          </a:p>
        </p:txBody>
      </p:sp>
      <p:sp>
        <p:nvSpPr>
          <p:cNvPr id="5" name="Content Placeholder 1"/>
          <p:cNvSpPr>
            <a:spLocks noGrp="1"/>
          </p:cNvSpPr>
          <p:nvPr>
            <p:ph sz="quarter" idx="1"/>
          </p:nvPr>
        </p:nvSpPr>
        <p:spPr>
          <a:xfrm>
            <a:off x="621030" y="2209800"/>
            <a:ext cx="8827770" cy="4876800"/>
          </a:xfrm>
        </p:spPr>
        <p:txBody>
          <a:bodyPr>
            <a:normAutofit/>
          </a:bodyPr>
          <a:lstStyle/>
          <a:p>
            <a:pPr marL="512064" indent="-514350">
              <a:lnSpc>
                <a:spcPct val="100000"/>
              </a:lnSpc>
              <a:spcBef>
                <a:spcPts val="900"/>
              </a:spcBef>
              <a:buSzPct val="100000"/>
              <a:buFont typeface="Wingdings" charset="2"/>
              <a:buChar char="q"/>
            </a:pPr>
            <a:r>
              <a:rPr lang="en-US" dirty="0" smtClean="0">
                <a:solidFill>
                  <a:schemeClr val="tx1"/>
                </a:solidFill>
              </a:rPr>
              <a:t>Poster</a:t>
            </a:r>
          </a:p>
          <a:p>
            <a:pPr marL="512064" indent="-514350">
              <a:lnSpc>
                <a:spcPct val="100000"/>
              </a:lnSpc>
              <a:spcBef>
                <a:spcPts val="900"/>
              </a:spcBef>
              <a:buSzPct val="100000"/>
              <a:buFont typeface="Wingdings" charset="2"/>
              <a:buChar char="q"/>
            </a:pPr>
            <a:r>
              <a:rPr lang="en-US" dirty="0" smtClean="0">
                <a:solidFill>
                  <a:schemeClr val="tx1"/>
                </a:solidFill>
              </a:rPr>
              <a:t>Email</a:t>
            </a:r>
          </a:p>
          <a:p>
            <a:pPr marL="512064" indent="-514350">
              <a:lnSpc>
                <a:spcPct val="100000"/>
              </a:lnSpc>
              <a:spcBef>
                <a:spcPts val="900"/>
              </a:spcBef>
              <a:buSzPct val="100000"/>
              <a:buFont typeface="Wingdings" charset="2"/>
              <a:buChar char="q"/>
            </a:pPr>
            <a:r>
              <a:rPr lang="en-US" dirty="0" smtClean="0">
                <a:solidFill>
                  <a:schemeClr val="tx1"/>
                </a:solidFill>
              </a:rPr>
              <a:t>Printed invitation / evite</a:t>
            </a:r>
            <a:endParaRPr lang="en-US" sz="2600" dirty="0" smtClean="0">
              <a:solidFill>
                <a:schemeClr val="tx1"/>
              </a:solidFill>
            </a:endParaRPr>
          </a:p>
          <a:p>
            <a:pPr marL="512064" indent="-514350">
              <a:lnSpc>
                <a:spcPct val="100000"/>
              </a:lnSpc>
              <a:spcBef>
                <a:spcPts val="900"/>
              </a:spcBef>
              <a:buSzPct val="100000"/>
              <a:buFont typeface="Wingdings" charset="2"/>
              <a:buChar char="q"/>
            </a:pPr>
            <a:r>
              <a:rPr lang="en-US" sz="2600" dirty="0" smtClean="0">
                <a:solidFill>
                  <a:schemeClr val="tx1"/>
                </a:solidFill>
              </a:rPr>
              <a:t>Brochure</a:t>
            </a:r>
          </a:p>
          <a:p>
            <a:pPr marL="512064" indent="-514350">
              <a:lnSpc>
                <a:spcPct val="100000"/>
              </a:lnSpc>
              <a:spcBef>
                <a:spcPts val="900"/>
              </a:spcBef>
              <a:buSzPct val="100000"/>
              <a:buFont typeface="Wingdings" charset="2"/>
              <a:buChar char="q"/>
            </a:pPr>
            <a:r>
              <a:rPr lang="en-US" dirty="0" smtClean="0">
                <a:solidFill>
                  <a:schemeClr val="tx1"/>
                </a:solidFill>
              </a:rPr>
              <a:t>Web page, </a:t>
            </a:r>
            <a:r>
              <a:rPr lang="en-US" dirty="0">
                <a:solidFill>
                  <a:schemeClr val="tx1"/>
                </a:solidFill>
              </a:rPr>
              <a:t>m</a:t>
            </a:r>
            <a:r>
              <a:rPr lang="en-US" sz="2600" dirty="0" smtClean="0">
                <a:solidFill>
                  <a:schemeClr val="tx1"/>
                </a:solidFill>
              </a:rPr>
              <a:t>obile app</a:t>
            </a:r>
          </a:p>
          <a:p>
            <a:pPr marL="512064" indent="-514350">
              <a:lnSpc>
                <a:spcPct val="100000"/>
              </a:lnSpc>
              <a:spcBef>
                <a:spcPts val="900"/>
              </a:spcBef>
              <a:buSzPct val="100000"/>
              <a:buFont typeface="Wingdings" charset="2"/>
              <a:buChar char="q"/>
            </a:pPr>
            <a:r>
              <a:rPr lang="en-US" dirty="0" smtClean="0">
                <a:solidFill>
                  <a:schemeClr val="tx1"/>
                </a:solidFill>
              </a:rPr>
              <a:t>Social media </a:t>
            </a:r>
          </a:p>
          <a:p>
            <a:pPr marL="512064" indent="-514350">
              <a:lnSpc>
                <a:spcPct val="100000"/>
              </a:lnSpc>
              <a:spcBef>
                <a:spcPts val="900"/>
              </a:spcBef>
              <a:buSzPct val="100000"/>
              <a:buFont typeface="Wingdings" charset="2"/>
              <a:buChar char="q"/>
            </a:pPr>
            <a:endParaRPr lang="en-US" sz="2600" dirty="0" smtClean="0">
              <a:solidFill>
                <a:schemeClr val="tx1"/>
              </a:solidFill>
            </a:endParaRPr>
          </a:p>
          <a:p>
            <a:pPr marL="512064" indent="-514350">
              <a:lnSpc>
                <a:spcPct val="100000"/>
              </a:lnSpc>
              <a:spcBef>
                <a:spcPts val="900"/>
              </a:spcBef>
              <a:buSzPct val="100000"/>
              <a:buFont typeface="Wingdings" charset="2"/>
              <a:buChar char="q"/>
            </a:pPr>
            <a:endParaRPr lang="en-US" sz="2600" dirty="0"/>
          </a:p>
        </p:txBody>
      </p:sp>
    </p:spTree>
    <p:extLst>
      <p:ext uri="{BB962C8B-B14F-4D97-AF65-F5344CB8AC3E}">
        <p14:creationId xmlns:p14="http://schemas.microsoft.com/office/powerpoint/2010/main" val="342897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76200"/>
            <a:ext cx="11115600" cy="7391592"/>
          </a:xfrm>
          <a:prstGeom prst="rect">
            <a:avLst/>
          </a:prstGeom>
        </p:spPr>
      </p:pic>
      <p:sp>
        <p:nvSpPr>
          <p:cNvPr id="4" name="TextBox 3"/>
          <p:cNvSpPr txBox="1"/>
          <p:nvPr/>
        </p:nvSpPr>
        <p:spPr>
          <a:xfrm rot="169781" flipH="1">
            <a:off x="789786" y="1801925"/>
            <a:ext cx="3757329" cy="1169551"/>
          </a:xfrm>
          <a:prstGeom prst="rect">
            <a:avLst/>
          </a:prstGeom>
          <a:noFill/>
        </p:spPr>
        <p:txBody>
          <a:bodyPr wrap="square" rtlCol="0">
            <a:spAutoFit/>
          </a:bodyPr>
          <a:lstStyle/>
          <a:p>
            <a:r>
              <a:rPr lang="en-US" sz="700" dirty="0"/>
              <a:t>Call me Ishmael. Some years ago—never mind how long precisely—having little or no money in my purse, and nothing particular to interest me on shore, I thought I would sail about a little and see the watery part of the world. It is a way I have of driving off the spleen and regulating the circulation. Whenever I find myself growing grim about the mouth; whenever it is a damp, drizzly November in my soul; whenever I find myself involuntarily pausing before coffin warehouses, and bringing up the rear of every funeral I meet; and especially whenever my hypos get such an upper hand of me, that it requires a strong moral principle to prevent me from deliberately stepping into the street, and methodically knocking people’s hats off—then, I account it high time to get to sea as soon as I can</a:t>
            </a:r>
            <a:r>
              <a:rPr lang="en-US" sz="700" dirty="0" smtClean="0"/>
              <a:t>.</a:t>
            </a:r>
          </a:p>
        </p:txBody>
      </p:sp>
      <p:sp>
        <p:nvSpPr>
          <p:cNvPr id="7" name="Title 2"/>
          <p:cNvSpPr>
            <a:spLocks noGrp="1"/>
          </p:cNvSpPr>
          <p:nvPr>
            <p:ph type="title"/>
          </p:nvPr>
        </p:nvSpPr>
        <p:spPr>
          <a:xfrm>
            <a:off x="152400" y="-152399"/>
            <a:ext cx="8915400" cy="1066800"/>
          </a:xfrm>
        </p:spPr>
        <p:txBody>
          <a:bodyPr>
            <a:normAutofit/>
          </a:bodyPr>
          <a:lstStyle/>
          <a:p>
            <a:r>
              <a:rPr lang="en-US" sz="3200" dirty="0" smtClean="0"/>
              <a:t>Match your content to the format</a:t>
            </a:r>
            <a:endParaRPr lang="en-US" sz="3200" dirty="0"/>
          </a:p>
        </p:txBody>
      </p:sp>
    </p:spTree>
    <p:extLst>
      <p:ext uri="{BB962C8B-B14F-4D97-AF65-F5344CB8AC3E}">
        <p14:creationId xmlns:p14="http://schemas.microsoft.com/office/powerpoint/2010/main" val="209935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5529"/>
            <a:ext cx="11153703" cy="7416929"/>
          </a:xfrm>
          <a:prstGeom prst="rect">
            <a:avLst/>
          </a:prstGeom>
        </p:spPr>
      </p:pic>
      <p:sp>
        <p:nvSpPr>
          <p:cNvPr id="11" name="Title 2"/>
          <p:cNvSpPr>
            <a:spLocks noGrp="1"/>
          </p:cNvSpPr>
          <p:nvPr>
            <p:ph type="title"/>
          </p:nvPr>
        </p:nvSpPr>
        <p:spPr>
          <a:xfrm>
            <a:off x="152400" y="-152399"/>
            <a:ext cx="8915400" cy="1066800"/>
          </a:xfrm>
        </p:spPr>
        <p:txBody>
          <a:bodyPr>
            <a:normAutofit/>
          </a:bodyPr>
          <a:lstStyle/>
          <a:p>
            <a:r>
              <a:rPr lang="en-US" sz="3200" dirty="0" smtClean="0"/>
              <a:t>Match your content to the format</a:t>
            </a:r>
            <a:endParaRPr lang="en-US" sz="3200"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697" y="1676400"/>
            <a:ext cx="3960503" cy="1447800"/>
          </a:xfrm>
          <a:prstGeom prst="rect">
            <a:avLst/>
          </a:prstGeom>
        </p:spPr>
      </p:pic>
    </p:spTree>
    <p:extLst>
      <p:ext uri="{BB962C8B-B14F-4D97-AF65-F5344CB8AC3E}">
        <p14:creationId xmlns:p14="http://schemas.microsoft.com/office/powerpoint/2010/main" val="52056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Match your content to the format</a:t>
            </a:r>
            <a:endParaRPr lang="en-US" dirty="0"/>
          </a:p>
        </p:txBody>
      </p:sp>
      <p:sp>
        <p:nvSpPr>
          <p:cNvPr id="5" name="Content Placeholder 1"/>
          <p:cNvSpPr>
            <a:spLocks noGrp="1"/>
          </p:cNvSpPr>
          <p:nvPr>
            <p:ph sz="quarter" idx="1"/>
          </p:nvPr>
        </p:nvSpPr>
        <p:spPr>
          <a:xfrm>
            <a:off x="621030" y="1981200"/>
            <a:ext cx="6084570" cy="914400"/>
          </a:xfrm>
        </p:spPr>
        <p:txBody>
          <a:bodyPr>
            <a:normAutofit/>
          </a:bodyPr>
          <a:lstStyle/>
          <a:p>
            <a:pPr>
              <a:lnSpc>
                <a:spcPct val="100000"/>
              </a:lnSpc>
              <a:spcBef>
                <a:spcPts val="900"/>
              </a:spcBef>
              <a:buSzPct val="100000"/>
            </a:pPr>
            <a:r>
              <a:rPr lang="en-US" sz="2400" dirty="0" smtClean="0">
                <a:solidFill>
                  <a:schemeClr val="tx1"/>
                </a:solidFill>
              </a:rPr>
              <a:t>Social media</a:t>
            </a:r>
          </a:p>
          <a:p>
            <a:pPr marL="1091502" lvl="1" indent="-514350">
              <a:spcBef>
                <a:spcPts val="900"/>
              </a:spcBef>
              <a:buSzPct val="100000"/>
              <a:buFont typeface="Wingdings" charset="2"/>
              <a:buChar char="q"/>
            </a:pPr>
            <a:endParaRPr lang="en-US" dirty="0" smtClean="0">
              <a:solidFill>
                <a:schemeClr val="tx1"/>
              </a:solidFill>
            </a:endParaRPr>
          </a:p>
          <a:p>
            <a:pPr marL="512064" indent="-514350">
              <a:lnSpc>
                <a:spcPct val="100000"/>
              </a:lnSpc>
              <a:spcBef>
                <a:spcPts val="900"/>
              </a:spcBef>
              <a:buSzPct val="100000"/>
              <a:buFont typeface="Wingdings" charset="2"/>
              <a:buChar char="q"/>
            </a:pPr>
            <a:endParaRPr lang="en-US" sz="2600" dirty="0" smtClean="0">
              <a:solidFill>
                <a:schemeClr val="tx1"/>
              </a:solidFill>
            </a:endParaRPr>
          </a:p>
          <a:p>
            <a:pPr marL="512064" indent="-514350">
              <a:lnSpc>
                <a:spcPct val="100000"/>
              </a:lnSpc>
              <a:spcBef>
                <a:spcPts val="900"/>
              </a:spcBef>
              <a:buSzPct val="100000"/>
              <a:buFont typeface="Wingdings" charset="2"/>
              <a:buChar char="q"/>
            </a:pPr>
            <a:endParaRPr lang="en-US" sz="2600" dirty="0"/>
          </a:p>
        </p:txBody>
      </p:sp>
      <p:pic>
        <p:nvPicPr>
          <p:cNvPr id="2" name="Picture 1"/>
          <p:cNvPicPr>
            <a:picLocks noChangeAspect="1"/>
          </p:cNvPicPr>
          <p:nvPr/>
        </p:nvPicPr>
        <p:blipFill>
          <a:blip r:embed="rId3"/>
          <a:stretch>
            <a:fillRect/>
          </a:stretch>
        </p:blipFill>
        <p:spPr>
          <a:xfrm>
            <a:off x="2133600" y="2522724"/>
            <a:ext cx="4419600" cy="4501860"/>
          </a:xfrm>
          <a:prstGeom prst="rect">
            <a:avLst/>
          </a:prstGeom>
        </p:spPr>
      </p:pic>
    </p:spTree>
    <p:extLst>
      <p:ext uri="{BB962C8B-B14F-4D97-AF65-F5344CB8AC3E}">
        <p14:creationId xmlns:p14="http://schemas.microsoft.com/office/powerpoint/2010/main" val="151413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Match your voice to the audience</a:t>
            </a:r>
            <a:endParaRPr lang="en-US" dirty="0"/>
          </a:p>
        </p:txBody>
      </p:sp>
      <p:sp>
        <p:nvSpPr>
          <p:cNvPr id="5" name="Content Placeholder 1"/>
          <p:cNvSpPr>
            <a:spLocks noGrp="1"/>
          </p:cNvSpPr>
          <p:nvPr>
            <p:ph sz="quarter" idx="1"/>
          </p:nvPr>
        </p:nvSpPr>
        <p:spPr>
          <a:xfrm>
            <a:off x="621030" y="1981200"/>
            <a:ext cx="6084570" cy="914400"/>
          </a:xfrm>
        </p:spPr>
        <p:txBody>
          <a:bodyPr>
            <a:normAutofit/>
          </a:bodyPr>
          <a:lstStyle/>
          <a:p>
            <a:pPr marL="512064" indent="-514350">
              <a:lnSpc>
                <a:spcPct val="100000"/>
              </a:lnSpc>
              <a:spcBef>
                <a:spcPts val="900"/>
              </a:spcBef>
              <a:buSzPct val="100000"/>
              <a:buFont typeface="Wingdings" charset="2"/>
              <a:buChar char="q"/>
            </a:pPr>
            <a:endParaRPr lang="en-US" sz="2600" dirty="0" smtClean="0">
              <a:solidFill>
                <a:schemeClr val="tx1"/>
              </a:solidFill>
            </a:endParaRPr>
          </a:p>
          <a:p>
            <a:pPr marL="512064" indent="-514350">
              <a:lnSpc>
                <a:spcPct val="100000"/>
              </a:lnSpc>
              <a:spcBef>
                <a:spcPts val="900"/>
              </a:spcBef>
              <a:buSzPct val="100000"/>
              <a:buFont typeface="Wingdings" charset="2"/>
              <a:buChar char="q"/>
            </a:pPr>
            <a:endParaRPr lang="en-US" sz="2600" dirty="0"/>
          </a:p>
        </p:txBody>
      </p:sp>
      <p:pic>
        <p:nvPicPr>
          <p:cNvPr id="4" name="Picture 3"/>
          <p:cNvPicPr/>
          <p:nvPr/>
        </p:nvPicPr>
        <p:blipFill>
          <a:blip r:embed="rId3"/>
          <a:stretch>
            <a:fillRect/>
          </a:stretch>
        </p:blipFill>
        <p:spPr>
          <a:xfrm>
            <a:off x="609600" y="2209800"/>
            <a:ext cx="3962400" cy="2895600"/>
          </a:xfrm>
          <a:prstGeom prst="rect">
            <a:avLst/>
          </a:prstGeom>
        </p:spPr>
      </p:pic>
      <p:sp>
        <p:nvSpPr>
          <p:cNvPr id="7" name="Content Placeholder 1"/>
          <p:cNvSpPr>
            <a:spLocks noGrp="1"/>
          </p:cNvSpPr>
          <p:nvPr>
            <p:ph sz="quarter" idx="1"/>
          </p:nvPr>
        </p:nvSpPr>
        <p:spPr>
          <a:xfrm>
            <a:off x="4724400" y="2209800"/>
            <a:ext cx="4636770" cy="3048000"/>
          </a:xfrm>
        </p:spPr>
        <p:txBody>
          <a:bodyPr>
            <a:normAutofit/>
          </a:bodyPr>
          <a:lstStyle/>
          <a:p>
            <a:pPr marL="512064" indent="-514350">
              <a:lnSpc>
                <a:spcPct val="100000"/>
              </a:lnSpc>
              <a:spcBef>
                <a:spcPts val="900"/>
              </a:spcBef>
              <a:buSzPct val="100000"/>
              <a:buFont typeface="Wingdings" charset="2"/>
              <a:buChar char="q"/>
            </a:pPr>
            <a:r>
              <a:rPr lang="en-US" dirty="0" smtClean="0">
                <a:solidFill>
                  <a:schemeClr val="tx1"/>
                </a:solidFill>
              </a:rPr>
              <a:t>Tone</a:t>
            </a:r>
          </a:p>
          <a:p>
            <a:pPr marL="512064" indent="-514350">
              <a:lnSpc>
                <a:spcPct val="100000"/>
              </a:lnSpc>
              <a:spcBef>
                <a:spcPts val="900"/>
              </a:spcBef>
              <a:buSzPct val="100000"/>
              <a:buFont typeface="Wingdings" charset="2"/>
              <a:buChar char="q"/>
            </a:pPr>
            <a:r>
              <a:rPr lang="en-US" dirty="0" smtClean="0">
                <a:solidFill>
                  <a:schemeClr val="tx1"/>
                </a:solidFill>
              </a:rPr>
              <a:t>Word choice</a:t>
            </a:r>
          </a:p>
          <a:p>
            <a:pPr marL="512064" indent="-514350">
              <a:lnSpc>
                <a:spcPct val="100000"/>
              </a:lnSpc>
              <a:spcBef>
                <a:spcPts val="900"/>
              </a:spcBef>
              <a:buSzPct val="100000"/>
              <a:buFont typeface="Wingdings" charset="2"/>
              <a:buChar char="q"/>
            </a:pPr>
            <a:r>
              <a:rPr lang="en-US" dirty="0" smtClean="0">
                <a:solidFill>
                  <a:schemeClr val="tx1"/>
                </a:solidFill>
              </a:rPr>
              <a:t>Style (formal vs. informal)</a:t>
            </a:r>
            <a:endParaRPr lang="en-US" sz="2600" dirty="0" smtClean="0">
              <a:solidFill>
                <a:schemeClr val="tx1"/>
              </a:solidFill>
            </a:endParaRPr>
          </a:p>
          <a:p>
            <a:pPr marL="512064" indent="-514350">
              <a:lnSpc>
                <a:spcPct val="100000"/>
              </a:lnSpc>
              <a:spcBef>
                <a:spcPts val="900"/>
              </a:spcBef>
              <a:buSzPct val="100000"/>
              <a:buFont typeface="Wingdings" charset="2"/>
              <a:buChar char="q"/>
            </a:pPr>
            <a:endParaRPr lang="en-US" sz="2600" dirty="0"/>
          </a:p>
        </p:txBody>
      </p:sp>
    </p:spTree>
    <p:extLst>
      <p:ext uri="{BB962C8B-B14F-4D97-AF65-F5344CB8AC3E}">
        <p14:creationId xmlns:p14="http://schemas.microsoft.com/office/powerpoint/2010/main" val="471385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Describe benefits, not features</a:t>
            </a:r>
            <a:endParaRPr lang="en-US" dirty="0"/>
          </a:p>
        </p:txBody>
      </p:sp>
      <p:sp>
        <p:nvSpPr>
          <p:cNvPr id="5" name="Content Placeholder 1"/>
          <p:cNvSpPr>
            <a:spLocks noGrp="1"/>
          </p:cNvSpPr>
          <p:nvPr>
            <p:ph sz="quarter" idx="1"/>
          </p:nvPr>
        </p:nvSpPr>
        <p:spPr>
          <a:xfrm>
            <a:off x="609600" y="2057400"/>
            <a:ext cx="7924800" cy="1371600"/>
          </a:xfrm>
        </p:spPr>
        <p:txBody>
          <a:bodyPr>
            <a:normAutofit/>
          </a:bodyPr>
          <a:lstStyle/>
          <a:p>
            <a:pPr>
              <a:lnSpc>
                <a:spcPct val="100000"/>
              </a:lnSpc>
              <a:spcBef>
                <a:spcPts val="900"/>
              </a:spcBef>
              <a:buSzPct val="100000"/>
            </a:pPr>
            <a:r>
              <a:rPr lang="en-US" dirty="0" smtClean="0">
                <a:solidFill>
                  <a:schemeClr val="tx1"/>
                </a:solidFill>
              </a:rPr>
              <a:t>People have little interest in purchasing a bed. </a:t>
            </a:r>
            <a:br>
              <a:rPr lang="en-US" dirty="0" smtClean="0">
                <a:solidFill>
                  <a:schemeClr val="tx1"/>
                </a:solidFill>
              </a:rPr>
            </a:br>
            <a:r>
              <a:rPr lang="en-US" dirty="0" smtClean="0">
                <a:solidFill>
                  <a:schemeClr val="tx1"/>
                </a:solidFill>
              </a:rPr>
              <a:t>What they want is a good night’s sleep.</a:t>
            </a:r>
          </a:p>
          <a:p>
            <a:pPr>
              <a:lnSpc>
                <a:spcPct val="100000"/>
              </a:lnSpc>
              <a:spcBef>
                <a:spcPts val="900"/>
              </a:spcBef>
              <a:buSzPct val="100000"/>
            </a:pPr>
            <a:endParaRPr lang="en-US" sz="2600" dirty="0">
              <a:solidFill>
                <a:schemeClr val="tx1"/>
              </a:solidFill>
            </a:endParaRPr>
          </a:p>
          <a:p>
            <a:pPr marL="512064" indent="-514350">
              <a:lnSpc>
                <a:spcPct val="100000"/>
              </a:lnSpc>
              <a:spcBef>
                <a:spcPts val="900"/>
              </a:spcBef>
              <a:buSzPct val="100000"/>
              <a:buFont typeface="Wingdings" charset="2"/>
              <a:buChar char="q"/>
            </a:pPr>
            <a:endParaRPr lang="en-US" sz="2600" dirty="0" smtClean="0">
              <a:solidFill>
                <a:schemeClr val="tx1"/>
              </a:solidFill>
            </a:endParaRPr>
          </a:p>
          <a:p>
            <a:pPr marL="512064" indent="-514350">
              <a:lnSpc>
                <a:spcPct val="100000"/>
              </a:lnSpc>
              <a:spcBef>
                <a:spcPts val="900"/>
              </a:spcBef>
              <a:buSzPct val="100000"/>
              <a:buFont typeface="Wingdings" charset="2"/>
              <a:buChar char="q"/>
            </a:pPr>
            <a:endParaRPr lang="en-US" sz="2600" dirty="0"/>
          </a:p>
        </p:txBody>
      </p:sp>
      <p:pic>
        <p:nvPicPr>
          <p:cNvPr id="2" name="Picture 1"/>
          <p:cNvPicPr>
            <a:picLocks noChangeAspect="1"/>
          </p:cNvPicPr>
          <p:nvPr/>
        </p:nvPicPr>
        <p:blipFill>
          <a:blip r:embed="rId3"/>
          <a:stretch>
            <a:fillRect/>
          </a:stretch>
        </p:blipFill>
        <p:spPr>
          <a:xfrm>
            <a:off x="2057400" y="3454400"/>
            <a:ext cx="4419600" cy="3256547"/>
          </a:xfrm>
          <a:prstGeom prst="rect">
            <a:avLst/>
          </a:prstGeom>
        </p:spPr>
      </p:pic>
    </p:spTree>
    <p:extLst>
      <p:ext uri="{BB962C8B-B14F-4D97-AF65-F5344CB8AC3E}">
        <p14:creationId xmlns:p14="http://schemas.microsoft.com/office/powerpoint/2010/main" val="1289060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Writing </a:t>
            </a:r>
            <a:r>
              <a:rPr lang="en-US" dirty="0" smtClean="0">
                <a:solidFill>
                  <a:schemeClr val="accent1"/>
                </a:solidFill>
              </a:rPr>
              <a:t>simply</a:t>
            </a:r>
            <a:r>
              <a:rPr lang="en-US" dirty="0" smtClean="0"/>
              <a:t> is not easy</a:t>
            </a:r>
            <a:endParaRPr lang="en-US" dirty="0"/>
          </a:p>
        </p:txBody>
      </p:sp>
      <p:sp>
        <p:nvSpPr>
          <p:cNvPr id="4" name="Content Placeholder 5"/>
          <p:cNvSpPr>
            <a:spLocks noGrp="1"/>
          </p:cNvSpPr>
          <p:nvPr>
            <p:ph sz="half" idx="4294967295"/>
          </p:nvPr>
        </p:nvSpPr>
        <p:spPr>
          <a:xfrm>
            <a:off x="609600" y="2590800"/>
            <a:ext cx="8153400" cy="2895600"/>
          </a:xfrm>
          <a:prstGeom prst="rect">
            <a:avLst/>
          </a:prstGeom>
        </p:spPr>
        <p:txBody>
          <a:bodyPr/>
          <a:lstStyle/>
          <a:p>
            <a:pPr marL="0" indent="0">
              <a:buNone/>
            </a:pPr>
            <a:r>
              <a:rPr lang="en-US" sz="2800" dirty="0" smtClean="0">
                <a:solidFill>
                  <a:srgbClr val="0070C0"/>
                </a:solidFill>
                <a:latin typeface="Arial" charset="0"/>
                <a:ea typeface="Arial" charset="0"/>
                <a:cs typeface="Arial" charset="0"/>
              </a:rPr>
              <a:t>“Say </a:t>
            </a:r>
            <a:r>
              <a:rPr lang="en-US" sz="2800" dirty="0">
                <a:solidFill>
                  <a:srgbClr val="0070C0"/>
                </a:solidFill>
                <a:latin typeface="Arial" charset="0"/>
                <a:ea typeface="Arial" charset="0"/>
                <a:cs typeface="Arial" charset="0"/>
              </a:rPr>
              <a:t>all you have to say in the fewest possible words, or your reader will be sure to skip them; and in the plainest possible words, or he will certainly misunderstand them</a:t>
            </a:r>
            <a:r>
              <a:rPr lang="en-US" sz="2800" dirty="0" smtClean="0">
                <a:solidFill>
                  <a:srgbClr val="0070C0"/>
                </a:solidFill>
                <a:latin typeface="Arial" charset="0"/>
                <a:ea typeface="Arial" charset="0"/>
                <a:cs typeface="Arial" charset="0"/>
              </a:rPr>
              <a:t>.”</a:t>
            </a:r>
            <a:r>
              <a:rPr lang="en-US" sz="2800" dirty="0">
                <a:solidFill>
                  <a:srgbClr val="0070C0"/>
                </a:solidFill>
                <a:latin typeface="Arial" charset="0"/>
                <a:ea typeface="Arial" charset="0"/>
                <a:cs typeface="Arial" charset="0"/>
              </a:rPr>
              <a:t> </a:t>
            </a:r>
            <a:endParaRPr lang="en-US" sz="2800" dirty="0" smtClean="0">
              <a:solidFill>
                <a:srgbClr val="0070C0"/>
              </a:solidFill>
              <a:latin typeface="Arial" charset="0"/>
              <a:ea typeface="Arial" charset="0"/>
              <a:cs typeface="Arial" charset="0"/>
            </a:endParaRPr>
          </a:p>
          <a:p>
            <a:pPr marL="0" indent="0" algn="r">
              <a:buNone/>
            </a:pPr>
            <a:r>
              <a:rPr lang="en-US" sz="2800" dirty="0" smtClean="0">
                <a:solidFill>
                  <a:srgbClr val="0070C0"/>
                </a:solidFill>
                <a:latin typeface="Arial" charset="0"/>
                <a:ea typeface="Arial" charset="0"/>
                <a:cs typeface="Arial" charset="0"/>
              </a:rPr>
              <a:t>			                 </a:t>
            </a:r>
            <a:r>
              <a:rPr lang="en-US" sz="2800" i="1" dirty="0" smtClean="0">
                <a:solidFill>
                  <a:srgbClr val="0070C0"/>
                </a:solidFill>
                <a:latin typeface="Arial" charset="0"/>
                <a:ea typeface="Arial" charset="0"/>
                <a:cs typeface="Arial" charset="0"/>
              </a:rPr>
              <a:t>- John </a:t>
            </a:r>
            <a:r>
              <a:rPr lang="en-US" sz="2800" i="1" dirty="0">
                <a:solidFill>
                  <a:srgbClr val="0070C0"/>
                </a:solidFill>
                <a:latin typeface="Arial" charset="0"/>
                <a:ea typeface="Arial" charset="0"/>
                <a:cs typeface="Arial" charset="0"/>
              </a:rPr>
              <a:t>Ruskin </a:t>
            </a:r>
          </a:p>
        </p:txBody>
      </p:sp>
    </p:spTree>
    <p:extLst>
      <p:ext uri="{BB962C8B-B14F-4D97-AF65-F5344CB8AC3E}">
        <p14:creationId xmlns:p14="http://schemas.microsoft.com/office/powerpoint/2010/main" val="57238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a:t>7</a:t>
            </a:r>
            <a:r>
              <a:rPr lang="en-US" dirty="0" smtClean="0"/>
              <a:t> Tips for effective writing</a:t>
            </a:r>
            <a:endParaRPr lang="en-US" dirty="0"/>
          </a:p>
        </p:txBody>
      </p:sp>
      <p:sp>
        <p:nvSpPr>
          <p:cNvPr id="5" name="Content Placeholder 1"/>
          <p:cNvSpPr>
            <a:spLocks noGrp="1"/>
          </p:cNvSpPr>
          <p:nvPr>
            <p:ph sz="quarter" idx="1"/>
          </p:nvPr>
        </p:nvSpPr>
        <p:spPr>
          <a:xfrm>
            <a:off x="621030" y="2209800"/>
            <a:ext cx="8827770" cy="4876800"/>
          </a:xfrm>
        </p:spPr>
        <p:txBody>
          <a:bodyPr>
            <a:normAutofit/>
          </a:bodyPr>
          <a:lstStyle/>
          <a:p>
            <a:pPr marL="512064" indent="-514350">
              <a:lnSpc>
                <a:spcPct val="100000"/>
              </a:lnSpc>
              <a:spcBef>
                <a:spcPts val="900"/>
              </a:spcBef>
              <a:buSzPct val="100000"/>
              <a:buFont typeface="+mj-lt"/>
              <a:buAutoNum type="arabicPeriod"/>
            </a:pPr>
            <a:r>
              <a:rPr lang="en-US" dirty="0" smtClean="0">
                <a:solidFill>
                  <a:schemeClr val="tx1"/>
                </a:solidFill>
              </a:rPr>
              <a:t>Use clear, simple language.</a:t>
            </a:r>
          </a:p>
          <a:p>
            <a:pPr marL="512064" indent="-514350">
              <a:lnSpc>
                <a:spcPct val="100000"/>
              </a:lnSpc>
              <a:spcBef>
                <a:spcPts val="900"/>
              </a:spcBef>
              <a:buSzPct val="100000"/>
              <a:buFont typeface="+mj-lt"/>
              <a:buAutoNum type="arabicPeriod"/>
            </a:pPr>
            <a:r>
              <a:rPr lang="en-US" dirty="0" smtClean="0">
                <a:solidFill>
                  <a:schemeClr val="tx1"/>
                </a:solidFill>
              </a:rPr>
              <a:t>Use active verbs.</a:t>
            </a:r>
          </a:p>
          <a:p>
            <a:pPr marL="512064" indent="-514350">
              <a:lnSpc>
                <a:spcPct val="100000"/>
              </a:lnSpc>
              <a:spcBef>
                <a:spcPts val="900"/>
              </a:spcBef>
              <a:buSzPct val="100000"/>
              <a:buFont typeface="+mj-lt"/>
              <a:buAutoNum type="arabicPeriod"/>
            </a:pPr>
            <a:r>
              <a:rPr lang="en-US" dirty="0" smtClean="0">
                <a:solidFill>
                  <a:schemeClr val="tx1"/>
                </a:solidFill>
              </a:rPr>
              <a:t>Lead with the most important information.</a:t>
            </a:r>
          </a:p>
          <a:p>
            <a:pPr marL="512064" indent="-514350">
              <a:lnSpc>
                <a:spcPct val="100000"/>
              </a:lnSpc>
              <a:spcBef>
                <a:spcPts val="900"/>
              </a:spcBef>
              <a:buSzPct val="100000"/>
              <a:buFont typeface="+mj-lt"/>
              <a:buAutoNum type="arabicPeriod"/>
            </a:pPr>
            <a:r>
              <a:rPr lang="en-US" dirty="0" smtClean="0">
                <a:solidFill>
                  <a:schemeClr val="tx1"/>
                </a:solidFill>
              </a:rPr>
              <a:t>Omit needless words.</a:t>
            </a:r>
            <a:endParaRPr lang="en-US" sz="2600" dirty="0" smtClean="0">
              <a:solidFill>
                <a:schemeClr val="tx1"/>
              </a:solidFill>
            </a:endParaRPr>
          </a:p>
          <a:p>
            <a:pPr marL="512064" indent="-514350">
              <a:lnSpc>
                <a:spcPct val="100000"/>
              </a:lnSpc>
              <a:spcBef>
                <a:spcPts val="900"/>
              </a:spcBef>
              <a:buSzPct val="100000"/>
              <a:buFont typeface="+mj-lt"/>
              <a:buAutoNum type="arabicPeriod"/>
            </a:pPr>
            <a:r>
              <a:rPr lang="en-US" sz="2600" dirty="0" smtClean="0">
                <a:solidFill>
                  <a:schemeClr val="tx1"/>
                </a:solidFill>
              </a:rPr>
              <a:t>Get to the point.</a:t>
            </a:r>
          </a:p>
          <a:p>
            <a:pPr marL="512064" indent="-514350">
              <a:lnSpc>
                <a:spcPct val="100000"/>
              </a:lnSpc>
              <a:spcBef>
                <a:spcPts val="900"/>
              </a:spcBef>
              <a:buSzPct val="100000"/>
              <a:buFont typeface="+mj-lt"/>
              <a:buAutoNum type="arabicPeriod"/>
            </a:pPr>
            <a:r>
              <a:rPr lang="en-US" dirty="0" smtClean="0">
                <a:solidFill>
                  <a:schemeClr val="tx1"/>
                </a:solidFill>
              </a:rPr>
              <a:t>Be consistent.</a:t>
            </a:r>
          </a:p>
          <a:p>
            <a:pPr marL="512064" indent="-514350">
              <a:lnSpc>
                <a:spcPct val="100000"/>
              </a:lnSpc>
              <a:spcBef>
                <a:spcPts val="900"/>
              </a:spcBef>
              <a:buSzPct val="100000"/>
              <a:buFont typeface="+mj-lt"/>
              <a:buAutoNum type="arabicPeriod"/>
            </a:pPr>
            <a:r>
              <a:rPr lang="en-US" sz="2600" dirty="0" smtClean="0">
                <a:solidFill>
                  <a:schemeClr val="tx1"/>
                </a:solidFill>
              </a:rPr>
              <a:t>Revise.</a:t>
            </a:r>
          </a:p>
        </p:txBody>
      </p:sp>
    </p:spTree>
    <p:extLst>
      <p:ext uri="{BB962C8B-B14F-4D97-AF65-F5344CB8AC3E}">
        <p14:creationId xmlns:p14="http://schemas.microsoft.com/office/powerpoint/2010/main" val="85365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#1: Use clear, simple language</a:t>
            </a:r>
            <a:endParaRPr lang="en-US" dirty="0"/>
          </a:p>
        </p:txBody>
      </p:sp>
      <p:pic>
        <p:nvPicPr>
          <p:cNvPr id="9" name="Picture 8"/>
          <p:cNvPicPr/>
          <p:nvPr/>
        </p:nvPicPr>
        <p:blipFill>
          <a:blip r:embed="rId3" cstate="screen">
            <a:extLst>
              <a:ext uri="{28A0092B-C50C-407E-A947-70E740481C1C}">
                <a14:useLocalDpi xmlns:a14="http://schemas.microsoft.com/office/drawing/2010/main"/>
              </a:ext>
            </a:extLst>
          </a:blip>
          <a:stretch>
            <a:fillRect/>
          </a:stretch>
        </p:blipFill>
        <p:spPr>
          <a:xfrm>
            <a:off x="1828800" y="4468495"/>
            <a:ext cx="5943600" cy="1551305"/>
          </a:xfrm>
          <a:prstGeom prst="rect">
            <a:avLst/>
          </a:prstGeom>
        </p:spPr>
      </p:pic>
      <p:sp>
        <p:nvSpPr>
          <p:cNvPr id="10" name="Title 1"/>
          <p:cNvSpPr txBox="1">
            <a:spLocks/>
          </p:cNvSpPr>
          <p:nvPr/>
        </p:nvSpPr>
        <p:spPr>
          <a:xfrm>
            <a:off x="2286000" y="5867400"/>
            <a:ext cx="5181600" cy="1219200"/>
          </a:xfrm>
          <a:prstGeom prst="rect">
            <a:avLst/>
          </a:prstGeom>
        </p:spPr>
        <p:txBody>
          <a:bodyPr>
            <a:normAutofit/>
          </a:bodyPr>
          <a:lstStyle>
            <a:lvl1pPr algn="l" rtl="0" eaLnBrk="1" fontAlgn="base" hangingPunct="1">
              <a:spcBef>
                <a:spcPct val="0"/>
              </a:spcBef>
              <a:spcAft>
                <a:spcPct val="0"/>
              </a:spcAft>
              <a:defRPr sz="3600" kern="1200">
                <a:solidFill>
                  <a:schemeClr val="accent1"/>
                </a:solidFill>
                <a:latin typeface="+mj-lt"/>
                <a:ea typeface="ＭＳ Ｐゴシック" charset="-128"/>
                <a:cs typeface="ＭＳ Ｐゴシック" charset="-128"/>
              </a:defRPr>
            </a:lvl1pPr>
            <a:lvl2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2pPr>
            <a:lvl3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3pPr>
            <a:lvl4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4pPr>
            <a:lvl5pPr algn="l" rtl="0" eaLnBrk="1" fontAlgn="base" hangingPunct="1">
              <a:spcBef>
                <a:spcPct val="0"/>
              </a:spcBef>
              <a:spcAft>
                <a:spcPct val="0"/>
              </a:spcAft>
              <a:defRPr sz="4200">
                <a:solidFill>
                  <a:schemeClr val="tx2"/>
                </a:solidFill>
                <a:latin typeface="Franklin Gothic Book" pitchFamily="34" charset="0"/>
                <a:ea typeface="ＭＳ Ｐゴシック" charset="-128"/>
                <a:cs typeface="ＭＳ Ｐゴシック" charset="-128"/>
              </a:defRPr>
            </a:lvl5pPr>
            <a:lvl6pPr marL="457200" algn="l" rtl="0" eaLnBrk="1" fontAlgn="base" hangingPunct="1">
              <a:spcBef>
                <a:spcPct val="0"/>
              </a:spcBef>
              <a:spcAft>
                <a:spcPct val="0"/>
              </a:spcAft>
              <a:defRPr sz="4200">
                <a:solidFill>
                  <a:schemeClr val="tx2"/>
                </a:solidFill>
                <a:latin typeface="Franklin Gothic Book" pitchFamily="34" charset="0"/>
              </a:defRPr>
            </a:lvl6pPr>
            <a:lvl7pPr marL="914400" algn="l" rtl="0" eaLnBrk="1" fontAlgn="base" hangingPunct="1">
              <a:spcBef>
                <a:spcPct val="0"/>
              </a:spcBef>
              <a:spcAft>
                <a:spcPct val="0"/>
              </a:spcAft>
              <a:defRPr sz="4200">
                <a:solidFill>
                  <a:schemeClr val="tx2"/>
                </a:solidFill>
                <a:latin typeface="Franklin Gothic Book" pitchFamily="34" charset="0"/>
              </a:defRPr>
            </a:lvl7pPr>
            <a:lvl8pPr marL="1371600" algn="l" rtl="0" eaLnBrk="1" fontAlgn="base" hangingPunct="1">
              <a:spcBef>
                <a:spcPct val="0"/>
              </a:spcBef>
              <a:spcAft>
                <a:spcPct val="0"/>
              </a:spcAft>
              <a:defRPr sz="4200">
                <a:solidFill>
                  <a:schemeClr val="tx2"/>
                </a:solidFill>
                <a:latin typeface="Franklin Gothic Book" pitchFamily="34" charset="0"/>
              </a:defRPr>
            </a:lvl8pPr>
            <a:lvl9pPr marL="1828800" algn="l" rtl="0" eaLnBrk="1" fontAlgn="base" hangingPunct="1">
              <a:spcBef>
                <a:spcPct val="0"/>
              </a:spcBef>
              <a:spcAft>
                <a:spcPct val="0"/>
              </a:spcAft>
              <a:defRPr sz="4200">
                <a:solidFill>
                  <a:schemeClr val="tx2"/>
                </a:solidFill>
                <a:latin typeface="Franklin Gothic Book" pitchFamily="34" charset="0"/>
              </a:defRPr>
            </a:lvl9pPr>
          </a:lstStyle>
          <a:p>
            <a:r>
              <a:rPr lang="en-US" sz="3200" smtClean="0">
                <a:solidFill>
                  <a:schemeClr val="tx1"/>
                </a:solidFill>
              </a:rPr>
              <a:t>Just say no to jargon.</a:t>
            </a:r>
            <a:endParaRPr lang="en-US" sz="3200" dirty="0">
              <a:solidFill>
                <a:schemeClr val="tx1"/>
              </a:solidFill>
            </a:endParaRPr>
          </a:p>
        </p:txBody>
      </p:sp>
      <p:sp>
        <p:nvSpPr>
          <p:cNvPr id="12" name="Content Placeholder 5"/>
          <p:cNvSpPr txBox="1">
            <a:spLocks/>
          </p:cNvSpPr>
          <p:nvPr/>
        </p:nvSpPr>
        <p:spPr>
          <a:xfrm>
            <a:off x="685800" y="2057400"/>
            <a:ext cx="8153400" cy="2133600"/>
          </a:xfrm>
          <a:prstGeom prst="rect">
            <a:avLst/>
          </a:prstGeom>
        </p:spPr>
        <p:txBody>
          <a:bodyPr/>
          <a:lstStyle>
            <a:lvl1pPr marL="288925" indent="-288925" algn="l" rtl="0" eaLnBrk="1" fontAlgn="base" hangingPunct="1">
              <a:spcBef>
                <a:spcPts val="613"/>
              </a:spcBef>
              <a:spcAft>
                <a:spcPct val="0"/>
              </a:spcAft>
              <a:buClr>
                <a:schemeClr val="accent1"/>
              </a:buClr>
              <a:buSzPct val="85000"/>
              <a:buFont typeface="Wingdings 2" charset="2"/>
              <a:buChar char=""/>
              <a:defRPr sz="2700" kern="1200">
                <a:solidFill>
                  <a:schemeClr val="tx1"/>
                </a:solidFill>
                <a:latin typeface="+mn-lt"/>
                <a:ea typeface="ＭＳ Ｐゴシック" charset="-128"/>
                <a:cs typeface="ＭＳ Ｐゴシック" charset="-128"/>
              </a:defRPr>
            </a:lvl1pPr>
            <a:lvl2pPr marL="579438" indent="-241300" algn="l" rtl="0" eaLnBrk="1" fontAlgn="base" hangingPunct="1">
              <a:spcBef>
                <a:spcPts val="388"/>
              </a:spcBef>
              <a:spcAft>
                <a:spcPct val="0"/>
              </a:spcAft>
              <a:buClr>
                <a:schemeClr val="accent2"/>
              </a:buClr>
              <a:buSzPct val="85000"/>
              <a:buFont typeface="Wingdings 2" charset="2"/>
              <a:buChar char=""/>
              <a:defRPr sz="2500" kern="1200">
                <a:solidFill>
                  <a:schemeClr val="tx1"/>
                </a:solidFill>
                <a:latin typeface="+mn-lt"/>
                <a:ea typeface="ＭＳ Ｐゴシック" charset="-128"/>
                <a:cs typeface="+mn-cs"/>
              </a:defRPr>
            </a:lvl2pPr>
            <a:lvl3pPr marL="869950" indent="-241300" algn="l" rtl="0" eaLnBrk="1" fontAlgn="base" hangingPunct="1">
              <a:spcBef>
                <a:spcPts val="388"/>
              </a:spcBef>
              <a:spcAft>
                <a:spcPct val="0"/>
              </a:spcAft>
              <a:buClr>
                <a:srgbClr val="D6ACAB"/>
              </a:buClr>
              <a:buSzPct val="85000"/>
              <a:buFont typeface="Wingdings 2" charset="2"/>
              <a:buChar char=""/>
              <a:defRPr sz="2100" kern="1200">
                <a:solidFill>
                  <a:schemeClr val="tx1"/>
                </a:solidFill>
                <a:latin typeface="+mn-lt"/>
                <a:ea typeface="ＭＳ Ｐゴシック" charset="-128"/>
                <a:cs typeface="+mn-cs"/>
              </a:defRPr>
            </a:lvl3pPr>
            <a:lvl4pPr marL="1158875" indent="-241300" algn="l" rtl="0" eaLnBrk="1" fontAlgn="base" hangingPunct="1">
              <a:spcBef>
                <a:spcPts val="388"/>
              </a:spcBef>
              <a:spcAft>
                <a:spcPct val="0"/>
              </a:spcAft>
              <a:buClr>
                <a:srgbClr val="3667C4"/>
              </a:buClr>
              <a:buSzPct val="80000"/>
              <a:buFont typeface="Wingdings 2" charset="2"/>
              <a:buChar char=""/>
              <a:defRPr sz="2100" kern="1200">
                <a:solidFill>
                  <a:schemeClr val="tx1"/>
                </a:solidFill>
                <a:latin typeface="+mn-lt"/>
                <a:ea typeface="ＭＳ Ｐゴシック" charset="-128"/>
                <a:cs typeface="+mn-cs"/>
              </a:defRPr>
            </a:lvl4pPr>
            <a:lvl5pPr marL="1449388" indent="-241300" algn="l" rtl="0" eaLnBrk="1" fontAlgn="base" hangingPunct="1">
              <a:spcBef>
                <a:spcPts val="388"/>
              </a:spcBef>
              <a:spcAft>
                <a:spcPct val="0"/>
              </a:spcAft>
              <a:buClr>
                <a:srgbClr val="3667C4"/>
              </a:buClr>
              <a:buChar char="o"/>
              <a:defRPr sz="2100" kern="1200">
                <a:solidFill>
                  <a:schemeClr val="tx1"/>
                </a:solidFill>
                <a:latin typeface="+mn-lt"/>
                <a:ea typeface="ＭＳ Ｐゴシック" charset="-128"/>
                <a:cs typeface="+mn-cs"/>
              </a:defRPr>
            </a:lvl5pPr>
            <a:lvl6pPr marL="1739902" indent="-241653" algn="l" rtl="0" eaLnBrk="1" latinLnBrk="0" hangingPunct="1">
              <a:spcBef>
                <a:spcPts val="391"/>
              </a:spcBef>
              <a:buClr>
                <a:schemeClr val="accent3"/>
              </a:buClr>
              <a:buChar char="•"/>
              <a:defRPr kumimoji="0" sz="1900" kern="1200" baseline="0">
                <a:solidFill>
                  <a:schemeClr val="tx1"/>
                </a:solidFill>
                <a:latin typeface="+mn-lt"/>
                <a:ea typeface="+mn-ea"/>
                <a:cs typeface="+mn-cs"/>
              </a:defRPr>
            </a:lvl6pPr>
            <a:lvl7pPr marL="2029886" indent="-241653" algn="l" rtl="0" eaLnBrk="1" latinLnBrk="0" hangingPunct="1">
              <a:spcBef>
                <a:spcPts val="391"/>
              </a:spcBef>
              <a:buClr>
                <a:schemeClr val="accent2"/>
              </a:buClr>
              <a:buChar char="•"/>
              <a:defRPr kumimoji="0" sz="1900" kern="1200">
                <a:solidFill>
                  <a:schemeClr val="tx1"/>
                </a:solidFill>
                <a:latin typeface="+mn-lt"/>
                <a:ea typeface="+mn-ea"/>
                <a:cs typeface="+mn-cs"/>
              </a:defRPr>
            </a:lvl7pPr>
            <a:lvl8pPr marL="2319869" indent="-241653" algn="l" rtl="0" eaLnBrk="1" latinLnBrk="0" hangingPunct="1">
              <a:spcBef>
                <a:spcPts val="391"/>
              </a:spcBef>
              <a:buClr>
                <a:schemeClr val="accent1">
                  <a:tint val="60000"/>
                </a:schemeClr>
              </a:buClr>
              <a:buChar char="•"/>
              <a:defRPr kumimoji="0" sz="1900" kern="1200">
                <a:solidFill>
                  <a:schemeClr val="tx1"/>
                </a:solidFill>
                <a:latin typeface="+mn-lt"/>
                <a:ea typeface="+mn-ea"/>
                <a:cs typeface="+mn-cs"/>
              </a:defRPr>
            </a:lvl8pPr>
            <a:lvl9pPr marL="2609853" indent="-241653" algn="l" rtl="0" eaLnBrk="1" latinLnBrk="0" hangingPunct="1">
              <a:spcBef>
                <a:spcPts val="391"/>
              </a:spcBef>
              <a:buClr>
                <a:schemeClr val="accent2">
                  <a:tint val="60000"/>
                </a:schemeClr>
              </a:buClr>
              <a:buChar char="•"/>
              <a:defRPr kumimoji="0" sz="1900" kern="1200">
                <a:solidFill>
                  <a:schemeClr val="tx1"/>
                </a:solidFill>
                <a:latin typeface="+mn-lt"/>
                <a:ea typeface="+mn-ea"/>
                <a:cs typeface="+mn-cs"/>
              </a:defRPr>
            </a:lvl9pPr>
          </a:lstStyle>
          <a:p>
            <a:pPr marL="0" indent="0">
              <a:buFont typeface="Wingdings 2" charset="2"/>
              <a:buNone/>
            </a:pPr>
            <a:r>
              <a:rPr lang="en-US" sz="2800" dirty="0" smtClean="0">
                <a:solidFill>
                  <a:srgbClr val="0070C0"/>
                </a:solidFill>
                <a:latin typeface="Arial" charset="0"/>
                <a:ea typeface="Arial" charset="0"/>
                <a:cs typeface="Arial" charset="0"/>
              </a:rPr>
              <a:t>“Style to be good must be clear. Clearness is secured by using words that are current and ordinary.” 		</a:t>
            </a:r>
            <a:r>
              <a:rPr lang="en-US" sz="2800" dirty="0">
                <a:solidFill>
                  <a:srgbClr val="0070C0"/>
                </a:solidFill>
                <a:latin typeface="Arial" charset="0"/>
                <a:ea typeface="Arial" charset="0"/>
                <a:cs typeface="Arial" charset="0"/>
              </a:rPr>
              <a:t> </a:t>
            </a:r>
            <a:r>
              <a:rPr lang="en-US" sz="2800" dirty="0" smtClean="0">
                <a:solidFill>
                  <a:srgbClr val="0070C0"/>
                </a:solidFill>
                <a:latin typeface="Arial" charset="0"/>
                <a:ea typeface="Arial" charset="0"/>
                <a:cs typeface="Arial" charset="0"/>
              </a:rPr>
              <a:t>                          </a:t>
            </a:r>
            <a:r>
              <a:rPr lang="en-US" sz="2800" i="1" dirty="0" smtClean="0">
                <a:solidFill>
                  <a:srgbClr val="0070C0"/>
                </a:solidFill>
                <a:latin typeface="Arial" charset="0"/>
                <a:ea typeface="Arial" charset="0"/>
                <a:cs typeface="Arial" charset="0"/>
              </a:rPr>
              <a:t>- Aristotle</a:t>
            </a:r>
            <a:endParaRPr lang="en-US" sz="2800" i="1" dirty="0">
              <a:solidFill>
                <a:srgbClr val="0070C0"/>
              </a:solidFill>
              <a:latin typeface="Arial" charset="0"/>
              <a:ea typeface="Arial" charset="0"/>
              <a:cs typeface="Arial" charset="0"/>
            </a:endParaRPr>
          </a:p>
        </p:txBody>
      </p:sp>
    </p:spTree>
    <p:extLst>
      <p:ext uri="{BB962C8B-B14F-4D97-AF65-F5344CB8AC3E}">
        <p14:creationId xmlns:p14="http://schemas.microsoft.com/office/powerpoint/2010/main" val="154129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#2: Use active verbs </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9000" y="2184400"/>
            <a:ext cx="2900126" cy="265653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9326" y="3759422"/>
            <a:ext cx="2524778" cy="2040319"/>
          </a:xfrm>
          <a:prstGeom prst="rect">
            <a:avLst/>
          </a:prstGeom>
        </p:spPr>
      </p:pic>
      <p:sp>
        <p:nvSpPr>
          <p:cNvPr id="6" name="Rectangle 5"/>
          <p:cNvSpPr/>
          <p:nvPr/>
        </p:nvSpPr>
        <p:spPr>
          <a:xfrm>
            <a:off x="621030" y="3788980"/>
            <a:ext cx="3341370" cy="26880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idx="1"/>
          </p:nvPr>
        </p:nvSpPr>
        <p:spPr>
          <a:xfrm>
            <a:off x="4127500" y="5105400"/>
            <a:ext cx="1752600" cy="505460"/>
          </a:xfrm>
        </p:spPr>
        <p:txBody>
          <a:bodyPr>
            <a:noAutofit/>
          </a:bodyPr>
          <a:lstStyle/>
          <a:p>
            <a:r>
              <a:rPr lang="en-US" sz="2800" dirty="0" smtClean="0">
                <a:solidFill>
                  <a:schemeClr val="tx1"/>
                </a:solidFill>
              </a:rPr>
              <a:t>Passive</a:t>
            </a:r>
            <a:endParaRPr lang="en-US" sz="2800" dirty="0">
              <a:solidFill>
                <a:schemeClr val="tx1"/>
              </a:solidFill>
            </a:endParaRPr>
          </a:p>
        </p:txBody>
      </p:sp>
      <p:sp>
        <p:nvSpPr>
          <p:cNvPr id="9" name="Text Placeholder 6"/>
          <p:cNvSpPr>
            <a:spLocks noGrp="1"/>
          </p:cNvSpPr>
          <p:nvPr>
            <p:ph type="body" idx="1"/>
          </p:nvPr>
        </p:nvSpPr>
        <p:spPr>
          <a:xfrm>
            <a:off x="4140200" y="2515521"/>
            <a:ext cx="1828800" cy="480980"/>
          </a:xfrm>
        </p:spPr>
        <p:txBody>
          <a:bodyPr>
            <a:noAutofit/>
          </a:bodyPr>
          <a:lstStyle/>
          <a:p>
            <a:r>
              <a:rPr lang="en-US" sz="2800" dirty="0" smtClean="0">
                <a:solidFill>
                  <a:schemeClr val="tx1"/>
                </a:solidFill>
              </a:rPr>
              <a:t>Active</a:t>
            </a:r>
            <a:endParaRPr lang="en-US" sz="2800" dirty="0">
              <a:solidFill>
                <a:schemeClr val="tx1"/>
              </a:solidFill>
            </a:endParaRPr>
          </a:p>
        </p:txBody>
      </p:sp>
      <p:sp>
        <p:nvSpPr>
          <p:cNvPr id="10" name="Text Placeholder 6"/>
          <p:cNvSpPr>
            <a:spLocks noGrp="1"/>
          </p:cNvSpPr>
          <p:nvPr>
            <p:ph type="body" idx="1"/>
          </p:nvPr>
        </p:nvSpPr>
        <p:spPr>
          <a:xfrm>
            <a:off x="609600" y="5968539"/>
            <a:ext cx="3429000" cy="432261"/>
          </a:xfrm>
        </p:spPr>
        <p:txBody>
          <a:bodyPr>
            <a:noAutofit/>
          </a:bodyPr>
          <a:lstStyle/>
          <a:p>
            <a:r>
              <a:rPr lang="en-US" dirty="0">
                <a:latin typeface="Tahoma" charset="0"/>
                <a:ea typeface="Tahoma" charset="0"/>
                <a:cs typeface="Tahoma" charset="0"/>
              </a:rPr>
              <a:t>i</a:t>
            </a:r>
            <a:r>
              <a:rPr lang="en-US" dirty="0" smtClean="0">
                <a:latin typeface="Tahoma" charset="0"/>
                <a:ea typeface="Tahoma" charset="0"/>
                <a:cs typeface="Tahoma" charset="0"/>
              </a:rPr>
              <a:t>t is </a:t>
            </a:r>
            <a:r>
              <a:rPr lang="en-US" dirty="0" err="1" smtClean="0">
                <a:latin typeface="Tahoma" charset="0"/>
                <a:ea typeface="Tahoma" charset="0"/>
                <a:cs typeface="Tahoma" charset="0"/>
              </a:rPr>
              <a:t>bein</a:t>
            </a:r>
            <a:r>
              <a:rPr lang="en-US" dirty="0" smtClean="0">
                <a:latin typeface="Tahoma" charset="0"/>
                <a:ea typeface="Tahoma" charset="0"/>
                <a:cs typeface="Tahoma" charset="0"/>
              </a:rPr>
              <a:t>’ loved by me</a:t>
            </a:r>
            <a:endParaRPr lang="en-US" dirty="0">
              <a:latin typeface="Tahoma" charset="0"/>
              <a:ea typeface="Tahoma" charset="0"/>
              <a:cs typeface="Tahoma" charset="0"/>
            </a:endParaRPr>
          </a:p>
        </p:txBody>
      </p:sp>
    </p:spTree>
    <p:extLst>
      <p:ext uri="{BB962C8B-B14F-4D97-AF65-F5344CB8AC3E}">
        <p14:creationId xmlns:p14="http://schemas.microsoft.com/office/powerpoint/2010/main" val="202752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9" grpId="0" build="p"/>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2908" b="14950"/>
          <a:stretch/>
        </p:blipFill>
        <p:spPr>
          <a:xfrm>
            <a:off x="502920" y="1752600"/>
            <a:ext cx="8869680" cy="5511799"/>
          </a:xfrm>
        </p:spPr>
      </p:pic>
      <p:sp>
        <p:nvSpPr>
          <p:cNvPr id="2" name="Title 1"/>
          <p:cNvSpPr>
            <a:spLocks noGrp="1"/>
          </p:cNvSpPr>
          <p:nvPr>
            <p:ph type="title"/>
          </p:nvPr>
        </p:nvSpPr>
        <p:spPr/>
        <p:txBody>
          <a:bodyPr anchor="b">
            <a:normAutofit/>
          </a:bodyPr>
          <a:lstStyle/>
          <a:p>
            <a:r>
              <a:rPr lang="en-US" sz="3150" dirty="0">
                <a:solidFill>
                  <a:schemeClr val="tx1"/>
                </a:solidFill>
                <a:latin typeface="Minion Pro" charset="0"/>
                <a:ea typeface="Minion Pro" charset="0"/>
                <a:cs typeface="Minion Pro" charset="0"/>
              </a:rPr>
              <a:t>Difference between brand, visual identity &amp; logo</a:t>
            </a:r>
          </a:p>
        </p:txBody>
      </p:sp>
    </p:spTree>
    <p:extLst>
      <p:ext uri="{BB962C8B-B14F-4D97-AF65-F5344CB8AC3E}">
        <p14:creationId xmlns:p14="http://schemas.microsoft.com/office/powerpoint/2010/main" val="10624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sz="3000" dirty="0" smtClean="0"/>
              <a:t>Tip #3: Lead with the most important information</a:t>
            </a:r>
            <a:endParaRPr lang="en-US" sz="3000" dirty="0"/>
          </a:p>
        </p:txBody>
      </p:sp>
      <p:sp>
        <p:nvSpPr>
          <p:cNvPr id="5" name="Content Placeholder 1"/>
          <p:cNvSpPr>
            <a:spLocks noGrp="1"/>
          </p:cNvSpPr>
          <p:nvPr>
            <p:ph sz="quarter" idx="1"/>
          </p:nvPr>
        </p:nvSpPr>
        <p:spPr>
          <a:xfrm>
            <a:off x="533400" y="2057400"/>
            <a:ext cx="8827770" cy="3352800"/>
          </a:xfrm>
        </p:spPr>
        <p:txBody>
          <a:bodyPr>
            <a:normAutofit lnSpcReduction="10000"/>
          </a:bodyPr>
          <a:lstStyle/>
          <a:p>
            <a:pPr>
              <a:lnSpc>
                <a:spcPct val="100000"/>
              </a:lnSpc>
              <a:spcBef>
                <a:spcPts val="900"/>
              </a:spcBef>
              <a:buSzPct val="100000"/>
            </a:pPr>
            <a:r>
              <a:rPr lang="en-US" i="1" dirty="0" smtClean="0">
                <a:solidFill>
                  <a:schemeClr val="tx1"/>
                </a:solidFill>
              </a:rPr>
              <a:t>Which </a:t>
            </a:r>
            <a:r>
              <a:rPr lang="en-US" i="1" dirty="0">
                <a:solidFill>
                  <a:schemeClr val="tx1"/>
                </a:solidFill>
              </a:rPr>
              <a:t>s</a:t>
            </a:r>
            <a:r>
              <a:rPr lang="en-US" i="1" dirty="0" smtClean="0">
                <a:solidFill>
                  <a:schemeClr val="tx1"/>
                </a:solidFill>
              </a:rPr>
              <a:t>tory grabs your interest?</a:t>
            </a:r>
            <a:br>
              <a:rPr lang="en-US" i="1" dirty="0" smtClean="0">
                <a:solidFill>
                  <a:schemeClr val="tx1"/>
                </a:solidFill>
              </a:rPr>
            </a:br>
            <a:r>
              <a:rPr lang="en-US" i="1" dirty="0" smtClean="0">
                <a:solidFill>
                  <a:schemeClr val="tx1"/>
                </a:solidFill>
              </a:rPr>
              <a:t/>
            </a:r>
            <a:br>
              <a:rPr lang="en-US" i="1" dirty="0" smtClean="0">
                <a:solidFill>
                  <a:schemeClr val="tx1"/>
                </a:solidFill>
              </a:rPr>
            </a:br>
            <a:r>
              <a:rPr lang="en-US" dirty="0" smtClean="0">
                <a:solidFill>
                  <a:schemeClr val="tx1"/>
                </a:solidFill>
              </a:rPr>
              <a:t>a) It was raining out and I had forgotten my umbrella. I stepped into a doorway and waited for the rain to stop. When the rain let up, I headed to the ATM on the corner of Thayer Street and Waterman. Just before I got to the corner, I felt someone tugging on my backpack. I held tight to my backpack and turned around and . . .</a:t>
            </a:r>
            <a:br>
              <a:rPr lang="en-US" dirty="0" smtClean="0">
                <a:solidFill>
                  <a:schemeClr val="tx1"/>
                </a:solidFill>
              </a:rPr>
            </a:br>
            <a:endParaRPr lang="en-US" dirty="0">
              <a:solidFill>
                <a:schemeClr val="tx1"/>
              </a:solidFill>
            </a:endParaRPr>
          </a:p>
          <a:p>
            <a:pPr>
              <a:lnSpc>
                <a:spcPct val="100000"/>
              </a:lnSpc>
              <a:spcBef>
                <a:spcPts val="900"/>
              </a:spcBef>
              <a:buSzPct val="100000"/>
            </a:pPr>
            <a:endParaRPr lang="en-US" dirty="0" smtClean="0">
              <a:solidFill>
                <a:schemeClr val="tx1"/>
              </a:solidFill>
            </a:endParaRPr>
          </a:p>
        </p:txBody>
      </p:sp>
      <p:sp>
        <p:nvSpPr>
          <p:cNvPr id="2" name="TextBox 1"/>
          <p:cNvSpPr txBox="1"/>
          <p:nvPr/>
        </p:nvSpPr>
        <p:spPr>
          <a:xfrm>
            <a:off x="609600" y="5410200"/>
            <a:ext cx="7696200" cy="769441"/>
          </a:xfrm>
          <a:prstGeom prst="rect">
            <a:avLst/>
          </a:prstGeom>
          <a:noFill/>
        </p:spPr>
        <p:txBody>
          <a:bodyPr wrap="square" rtlCol="0">
            <a:spAutoFit/>
          </a:bodyPr>
          <a:lstStyle/>
          <a:p>
            <a:r>
              <a:rPr lang="en-US" sz="2600" dirty="0">
                <a:latin typeface="+mn-lt"/>
              </a:rPr>
              <a:t>b) I was robbed on my way to the bank. </a:t>
            </a:r>
          </a:p>
          <a:p>
            <a:endParaRPr lang="en-US" dirty="0" smtClean="0"/>
          </a:p>
        </p:txBody>
      </p:sp>
    </p:spTree>
    <p:extLst>
      <p:ext uri="{BB962C8B-B14F-4D97-AF65-F5344CB8AC3E}">
        <p14:creationId xmlns:p14="http://schemas.microsoft.com/office/powerpoint/2010/main" val="1402715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#4: Omit needless words</a:t>
            </a:r>
            <a:endParaRPr lang="en-US" dirty="0"/>
          </a:p>
        </p:txBody>
      </p:sp>
      <p:sp>
        <p:nvSpPr>
          <p:cNvPr id="5" name="Content Placeholder 1"/>
          <p:cNvSpPr>
            <a:spLocks noGrp="1"/>
          </p:cNvSpPr>
          <p:nvPr>
            <p:ph sz="quarter" idx="1"/>
          </p:nvPr>
        </p:nvSpPr>
        <p:spPr>
          <a:xfrm>
            <a:off x="659130" y="3124200"/>
            <a:ext cx="8827770" cy="4876800"/>
          </a:xfrm>
        </p:spPr>
        <p:txBody>
          <a:bodyPr>
            <a:normAutofit/>
          </a:bodyPr>
          <a:lstStyle/>
          <a:p>
            <a:pPr marL="457200" indent="-457200">
              <a:lnSpc>
                <a:spcPct val="100000"/>
              </a:lnSpc>
              <a:spcBef>
                <a:spcPts val="900"/>
              </a:spcBef>
              <a:buSzPct val="100000"/>
              <a:buFont typeface="Arial" charset="0"/>
              <a:buChar char="•"/>
            </a:pPr>
            <a:r>
              <a:rPr lang="en-US" i="1" dirty="0">
                <a:solidFill>
                  <a:schemeClr val="tx1"/>
                </a:solidFill>
              </a:rPr>
              <a:t>d</a:t>
            </a:r>
            <a:r>
              <a:rPr lang="en-US" i="1" dirty="0" smtClean="0">
                <a:solidFill>
                  <a:schemeClr val="tx1"/>
                </a:solidFill>
              </a:rPr>
              <a:t>ue to the fact that                 </a:t>
            </a:r>
            <a:r>
              <a:rPr lang="en-US" dirty="0" smtClean="0">
                <a:solidFill>
                  <a:schemeClr val="tx1"/>
                </a:solidFill>
              </a:rPr>
              <a:t>because</a:t>
            </a:r>
          </a:p>
          <a:p>
            <a:pPr marL="457200" indent="-457200">
              <a:lnSpc>
                <a:spcPct val="100000"/>
              </a:lnSpc>
              <a:spcBef>
                <a:spcPts val="900"/>
              </a:spcBef>
              <a:buSzPct val="100000"/>
              <a:buFont typeface="Arial" charset="0"/>
              <a:buChar char="•"/>
            </a:pPr>
            <a:r>
              <a:rPr lang="en-US" i="1" dirty="0">
                <a:solidFill>
                  <a:schemeClr val="tx1"/>
                </a:solidFill>
              </a:rPr>
              <a:t>a</a:t>
            </a:r>
            <a:r>
              <a:rPr lang="en-US" i="1" dirty="0" smtClean="0">
                <a:solidFill>
                  <a:schemeClr val="tx1"/>
                </a:solidFill>
              </a:rPr>
              <a:t>t this point in time                </a:t>
            </a:r>
            <a:r>
              <a:rPr lang="en-US" dirty="0" smtClean="0">
                <a:solidFill>
                  <a:schemeClr val="tx1"/>
                </a:solidFill>
              </a:rPr>
              <a:t>now</a:t>
            </a:r>
          </a:p>
          <a:p>
            <a:pPr marL="457200" indent="-457200">
              <a:lnSpc>
                <a:spcPct val="100000"/>
              </a:lnSpc>
              <a:spcBef>
                <a:spcPts val="900"/>
              </a:spcBef>
              <a:buSzPct val="100000"/>
              <a:buFont typeface="Arial" charset="0"/>
              <a:buChar char="•"/>
            </a:pPr>
            <a:r>
              <a:rPr lang="en-US" i="1" dirty="0" smtClean="0">
                <a:solidFill>
                  <a:schemeClr val="tx1"/>
                </a:solidFill>
              </a:rPr>
              <a:t>has the capacity of                  </a:t>
            </a:r>
            <a:r>
              <a:rPr lang="en-US" dirty="0" smtClean="0">
                <a:solidFill>
                  <a:schemeClr val="tx1"/>
                </a:solidFill>
              </a:rPr>
              <a:t>can</a:t>
            </a:r>
            <a:endParaRPr lang="en-US" sz="2600" dirty="0" smtClean="0">
              <a:solidFill>
                <a:schemeClr val="tx1"/>
              </a:solidFill>
            </a:endParaRPr>
          </a:p>
          <a:p>
            <a:pPr marL="457200" indent="-457200">
              <a:lnSpc>
                <a:spcPct val="100000"/>
              </a:lnSpc>
              <a:spcBef>
                <a:spcPts val="900"/>
              </a:spcBef>
              <a:buSzPct val="100000"/>
              <a:buFont typeface="Arial" charset="0"/>
              <a:buChar char="•"/>
            </a:pPr>
            <a:r>
              <a:rPr lang="en-US" i="1" dirty="0" smtClean="0">
                <a:solidFill>
                  <a:schemeClr val="tx1"/>
                </a:solidFill>
              </a:rPr>
              <a:t>i</a:t>
            </a:r>
            <a:r>
              <a:rPr lang="en-US" sz="2600" i="1" dirty="0" smtClean="0">
                <a:solidFill>
                  <a:schemeClr val="tx1"/>
                </a:solidFill>
              </a:rPr>
              <a:t>n my opinion                           </a:t>
            </a:r>
            <a:r>
              <a:rPr lang="en-US" sz="2600" dirty="0" smtClean="0">
                <a:solidFill>
                  <a:schemeClr val="tx1"/>
                </a:solidFill>
              </a:rPr>
              <a:t>I think</a:t>
            </a:r>
          </a:p>
          <a:p>
            <a:pPr marL="457200" indent="-457200">
              <a:lnSpc>
                <a:spcPct val="100000"/>
              </a:lnSpc>
              <a:spcBef>
                <a:spcPts val="900"/>
              </a:spcBef>
              <a:buSzPct val="100000"/>
              <a:buFont typeface="Arial" charset="0"/>
              <a:buChar char="•"/>
            </a:pPr>
            <a:r>
              <a:rPr lang="en-US" i="1" dirty="0">
                <a:solidFill>
                  <a:schemeClr val="tx1"/>
                </a:solidFill>
              </a:rPr>
              <a:t>i</a:t>
            </a:r>
            <a:r>
              <a:rPr lang="en-US" i="1" dirty="0" smtClean="0">
                <a:solidFill>
                  <a:schemeClr val="tx1"/>
                </a:solidFill>
              </a:rPr>
              <a:t>t is often the case that </a:t>
            </a:r>
            <a:r>
              <a:rPr lang="en-US" i="1" dirty="0">
                <a:solidFill>
                  <a:schemeClr val="tx1"/>
                </a:solidFill>
              </a:rPr>
              <a:t> </a:t>
            </a:r>
            <a:r>
              <a:rPr lang="en-US" i="1" dirty="0" smtClean="0">
                <a:solidFill>
                  <a:schemeClr val="tx1"/>
                </a:solidFill>
              </a:rPr>
              <a:t>          </a:t>
            </a:r>
            <a:r>
              <a:rPr lang="en-US" dirty="0" smtClean="0">
                <a:solidFill>
                  <a:schemeClr val="tx1"/>
                </a:solidFill>
              </a:rPr>
              <a:t>often</a:t>
            </a:r>
            <a:endParaRPr lang="en-US" sz="2600" dirty="0" smtClean="0">
              <a:solidFill>
                <a:schemeClr val="tx1"/>
              </a:solidFill>
            </a:endParaRPr>
          </a:p>
          <a:p>
            <a:pPr marL="512064" indent="-514350">
              <a:lnSpc>
                <a:spcPct val="100000"/>
              </a:lnSpc>
              <a:spcBef>
                <a:spcPts val="900"/>
              </a:spcBef>
              <a:buSzPct val="100000"/>
              <a:buFont typeface="Wingdings" charset="2"/>
              <a:buChar char="q"/>
            </a:pPr>
            <a:endParaRPr lang="en-US" sz="2600" dirty="0"/>
          </a:p>
        </p:txBody>
      </p:sp>
      <p:sp>
        <p:nvSpPr>
          <p:cNvPr id="6" name="Content Placeholder 1"/>
          <p:cNvSpPr>
            <a:spLocks noGrp="1"/>
          </p:cNvSpPr>
          <p:nvPr>
            <p:ph sz="quarter" idx="1"/>
          </p:nvPr>
        </p:nvSpPr>
        <p:spPr>
          <a:xfrm>
            <a:off x="621030" y="2362200"/>
            <a:ext cx="8065770" cy="914400"/>
          </a:xfrm>
        </p:spPr>
        <p:txBody>
          <a:bodyPr>
            <a:normAutofit/>
          </a:bodyPr>
          <a:lstStyle/>
          <a:p>
            <a:pPr>
              <a:lnSpc>
                <a:spcPct val="100000"/>
              </a:lnSpc>
              <a:spcBef>
                <a:spcPts val="900"/>
              </a:spcBef>
              <a:buSzPct val="100000"/>
            </a:pPr>
            <a:r>
              <a:rPr lang="en-US" dirty="0" smtClean="0">
                <a:solidFill>
                  <a:schemeClr val="tx1"/>
                </a:solidFill>
              </a:rPr>
              <a:t>      Empty phrase                         Equivalent</a:t>
            </a:r>
          </a:p>
          <a:p>
            <a:pPr marL="512064" indent="-514350">
              <a:lnSpc>
                <a:spcPct val="100000"/>
              </a:lnSpc>
              <a:spcBef>
                <a:spcPts val="900"/>
              </a:spcBef>
              <a:buSzPct val="100000"/>
              <a:buFont typeface="Wingdings" charset="2"/>
              <a:buChar char="q"/>
            </a:pPr>
            <a:endParaRPr lang="en-US" sz="2600" dirty="0" smtClean="0">
              <a:solidFill>
                <a:schemeClr val="tx1"/>
              </a:solidFill>
            </a:endParaRPr>
          </a:p>
          <a:p>
            <a:pPr>
              <a:lnSpc>
                <a:spcPct val="100000"/>
              </a:lnSpc>
              <a:spcBef>
                <a:spcPts val="900"/>
              </a:spcBef>
              <a:buSzPct val="100000"/>
            </a:pPr>
            <a:endParaRPr lang="en-US" sz="2600" dirty="0"/>
          </a:p>
        </p:txBody>
      </p:sp>
    </p:spTree>
    <p:extLst>
      <p:ext uri="{BB962C8B-B14F-4D97-AF65-F5344CB8AC3E}">
        <p14:creationId xmlns:p14="http://schemas.microsoft.com/office/powerpoint/2010/main" val="468343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#4: examples</a:t>
            </a:r>
            <a:endParaRPr lang="en-US" dirty="0">
              <a:solidFill>
                <a:srgbClr val="00B0F0"/>
              </a:solidFill>
            </a:endParaRPr>
          </a:p>
        </p:txBody>
      </p:sp>
      <p:sp>
        <p:nvSpPr>
          <p:cNvPr id="6" name="Content Placeholder 1"/>
          <p:cNvSpPr>
            <a:spLocks noGrp="1"/>
          </p:cNvSpPr>
          <p:nvPr>
            <p:ph sz="quarter" idx="1"/>
          </p:nvPr>
        </p:nvSpPr>
        <p:spPr>
          <a:xfrm>
            <a:off x="925830" y="2209800"/>
            <a:ext cx="7608570" cy="2057400"/>
          </a:xfrm>
        </p:spPr>
        <p:txBody>
          <a:bodyPr>
            <a:normAutofit fontScale="77500" lnSpcReduction="20000"/>
          </a:bodyPr>
          <a:lstStyle/>
          <a:p>
            <a:pPr>
              <a:lnSpc>
                <a:spcPct val="100000"/>
              </a:lnSpc>
              <a:spcBef>
                <a:spcPts val="900"/>
              </a:spcBef>
              <a:buSzPct val="100000"/>
            </a:pPr>
            <a:r>
              <a:rPr lang="en-US" sz="3400" i="1" dirty="0" smtClean="0"/>
              <a:t>Before editing </a:t>
            </a:r>
            <a:r>
              <a:rPr lang="en-US" sz="3400" dirty="0" smtClean="0">
                <a:solidFill>
                  <a:schemeClr val="tx1"/>
                </a:solidFill>
              </a:rPr>
              <a:t/>
            </a:r>
            <a:br>
              <a:rPr lang="en-US" sz="3400" dirty="0" smtClean="0">
                <a:solidFill>
                  <a:schemeClr val="tx1"/>
                </a:solidFill>
              </a:rPr>
            </a:br>
            <a:r>
              <a:rPr lang="en-US" sz="3400" dirty="0" smtClean="0">
                <a:solidFill>
                  <a:schemeClr val="tx1"/>
                </a:solidFill>
              </a:rPr>
              <a:t>At the time the committee members began their regular weekly meeting, Wilson tendered his resignation, in spite of the fact that there was a consensus of opinion that he should remain a part of the committee. </a:t>
            </a:r>
            <a:r>
              <a:rPr lang="en-US" sz="3400" i="1" dirty="0" smtClean="0">
                <a:solidFill>
                  <a:schemeClr val="tx1"/>
                </a:solidFill>
              </a:rPr>
              <a:t>(36 words)</a:t>
            </a:r>
          </a:p>
          <a:p>
            <a:pPr>
              <a:lnSpc>
                <a:spcPct val="100000"/>
              </a:lnSpc>
              <a:spcBef>
                <a:spcPts val="900"/>
              </a:spcBef>
              <a:buSzPct val="100000"/>
            </a:pPr>
            <a:endParaRPr lang="en-US" sz="3400" dirty="0">
              <a:solidFill>
                <a:schemeClr val="tx1"/>
              </a:solidFill>
            </a:endParaRPr>
          </a:p>
          <a:p>
            <a:pPr>
              <a:lnSpc>
                <a:spcPct val="100000"/>
              </a:lnSpc>
              <a:spcBef>
                <a:spcPts val="900"/>
              </a:spcBef>
              <a:buSzPct val="100000"/>
            </a:pPr>
            <a:endParaRPr lang="en-US" sz="3400" dirty="0" smtClean="0">
              <a:solidFill>
                <a:schemeClr val="tx1"/>
              </a:solidFill>
            </a:endParaRPr>
          </a:p>
          <a:p>
            <a:pPr marL="512064" indent="-514350">
              <a:lnSpc>
                <a:spcPct val="100000"/>
              </a:lnSpc>
              <a:spcBef>
                <a:spcPts val="900"/>
              </a:spcBef>
              <a:buSzPct val="100000"/>
              <a:buFont typeface="Wingdings" charset="2"/>
              <a:buChar char="q"/>
            </a:pPr>
            <a:endParaRPr lang="en-US" sz="2600" dirty="0" smtClean="0">
              <a:solidFill>
                <a:schemeClr val="tx1"/>
              </a:solidFill>
            </a:endParaRPr>
          </a:p>
          <a:p>
            <a:pPr>
              <a:lnSpc>
                <a:spcPct val="100000"/>
              </a:lnSpc>
              <a:spcBef>
                <a:spcPts val="900"/>
              </a:spcBef>
              <a:buSzPct val="100000"/>
            </a:pPr>
            <a:endParaRPr lang="en-US" sz="2600" dirty="0"/>
          </a:p>
        </p:txBody>
      </p:sp>
      <p:sp>
        <p:nvSpPr>
          <p:cNvPr id="3" name="TextBox 2"/>
          <p:cNvSpPr txBox="1"/>
          <p:nvPr/>
        </p:nvSpPr>
        <p:spPr>
          <a:xfrm>
            <a:off x="914400" y="4572000"/>
            <a:ext cx="7620000" cy="1569660"/>
          </a:xfrm>
          <a:prstGeom prst="rect">
            <a:avLst/>
          </a:prstGeom>
          <a:noFill/>
        </p:spPr>
        <p:txBody>
          <a:bodyPr wrap="square" rtlCol="0">
            <a:spAutoFit/>
          </a:bodyPr>
          <a:lstStyle/>
          <a:p>
            <a:pPr>
              <a:lnSpc>
                <a:spcPct val="100000"/>
              </a:lnSpc>
              <a:spcBef>
                <a:spcPts val="900"/>
              </a:spcBef>
              <a:buSzPct val="100000"/>
            </a:pPr>
            <a:r>
              <a:rPr lang="en-US" sz="2400" i="1" dirty="0" smtClean="0">
                <a:solidFill>
                  <a:schemeClr val="accent1"/>
                </a:solidFill>
                <a:latin typeface="Georgia" charset="0"/>
                <a:ea typeface="Georgia" charset="0"/>
                <a:cs typeface="Georgia" charset="0"/>
              </a:rPr>
              <a:t>After</a:t>
            </a:r>
            <a:r>
              <a:rPr lang="en-US" sz="2400" dirty="0" smtClean="0">
                <a:latin typeface="Georgia" charset="0"/>
                <a:ea typeface="Georgia" charset="0"/>
                <a:cs typeface="Georgia" charset="0"/>
              </a:rPr>
              <a:t/>
            </a:r>
            <a:br>
              <a:rPr lang="en-US" sz="2400" dirty="0" smtClean="0">
                <a:latin typeface="Georgia" charset="0"/>
                <a:ea typeface="Georgia" charset="0"/>
                <a:cs typeface="Georgia" charset="0"/>
              </a:rPr>
            </a:br>
            <a:r>
              <a:rPr lang="en-US" sz="2400" dirty="0" smtClean="0">
                <a:latin typeface="Georgia" charset="0"/>
                <a:ea typeface="Georgia" charset="0"/>
                <a:cs typeface="Georgia" charset="0"/>
              </a:rPr>
              <a:t>At the weekly meeting </a:t>
            </a:r>
            <a:r>
              <a:rPr lang="en-US" sz="2400" dirty="0">
                <a:latin typeface="Georgia" charset="0"/>
                <a:ea typeface="Georgia" charset="0"/>
                <a:cs typeface="Georgia" charset="0"/>
              </a:rPr>
              <a:t>Wilson </a:t>
            </a:r>
            <a:r>
              <a:rPr lang="en-US" sz="2400" dirty="0" smtClean="0">
                <a:latin typeface="Georgia" charset="0"/>
                <a:ea typeface="Georgia" charset="0"/>
                <a:cs typeface="Georgia" charset="0"/>
              </a:rPr>
              <a:t>resigned, despite a </a:t>
            </a:r>
            <a:r>
              <a:rPr lang="en-US" sz="2400" dirty="0">
                <a:latin typeface="Georgia" charset="0"/>
                <a:ea typeface="Georgia" charset="0"/>
                <a:cs typeface="Georgia" charset="0"/>
              </a:rPr>
              <a:t>consensus </a:t>
            </a:r>
            <a:r>
              <a:rPr lang="en-US" sz="2400" dirty="0" smtClean="0">
                <a:latin typeface="Georgia" charset="0"/>
                <a:ea typeface="Georgia" charset="0"/>
                <a:cs typeface="Georgia" charset="0"/>
              </a:rPr>
              <a:t>that </a:t>
            </a:r>
            <a:r>
              <a:rPr lang="en-US" sz="2400" dirty="0">
                <a:latin typeface="Georgia" charset="0"/>
                <a:ea typeface="Georgia" charset="0"/>
                <a:cs typeface="Georgia" charset="0"/>
              </a:rPr>
              <a:t>he should </a:t>
            </a:r>
            <a:r>
              <a:rPr lang="en-US" sz="2400" dirty="0" smtClean="0">
                <a:latin typeface="Georgia" charset="0"/>
                <a:ea typeface="Georgia" charset="0"/>
                <a:cs typeface="Georgia" charset="0"/>
              </a:rPr>
              <a:t>remain on </a:t>
            </a:r>
            <a:r>
              <a:rPr lang="en-US" sz="2400" dirty="0">
                <a:latin typeface="Georgia" charset="0"/>
                <a:ea typeface="Georgia" charset="0"/>
                <a:cs typeface="Georgia" charset="0"/>
              </a:rPr>
              <a:t>the committee</a:t>
            </a:r>
            <a:r>
              <a:rPr lang="en-US" sz="2400" dirty="0" smtClean="0">
                <a:latin typeface="Georgia" charset="0"/>
                <a:ea typeface="Georgia" charset="0"/>
                <a:cs typeface="Georgia" charset="0"/>
              </a:rPr>
              <a:t>. </a:t>
            </a:r>
            <a:br>
              <a:rPr lang="en-US" sz="2400" dirty="0" smtClean="0">
                <a:latin typeface="Georgia" charset="0"/>
                <a:ea typeface="Georgia" charset="0"/>
                <a:cs typeface="Georgia" charset="0"/>
              </a:rPr>
            </a:br>
            <a:r>
              <a:rPr lang="en-US" sz="2400" i="1" dirty="0" smtClean="0">
                <a:latin typeface="Georgia" charset="0"/>
                <a:ea typeface="Georgia" charset="0"/>
                <a:cs typeface="Georgia" charset="0"/>
              </a:rPr>
              <a:t>(16 words)</a:t>
            </a:r>
            <a:endParaRPr lang="en-US" sz="2400" i="1" dirty="0">
              <a:latin typeface="Georgia" charset="0"/>
              <a:ea typeface="Georgia" charset="0"/>
              <a:cs typeface="Georgia" charset="0"/>
            </a:endParaRPr>
          </a:p>
        </p:txBody>
      </p:sp>
    </p:spTree>
    <p:extLst>
      <p:ext uri="{BB962C8B-B14F-4D97-AF65-F5344CB8AC3E}">
        <p14:creationId xmlns:p14="http://schemas.microsoft.com/office/powerpoint/2010/main" val="1593531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#5: Get to the point</a:t>
            </a:r>
            <a:endParaRPr lang="en-US" dirty="0"/>
          </a:p>
        </p:txBody>
      </p:sp>
      <p:sp>
        <p:nvSpPr>
          <p:cNvPr id="5" name="Content Placeholder 1"/>
          <p:cNvSpPr>
            <a:spLocks noGrp="1"/>
          </p:cNvSpPr>
          <p:nvPr>
            <p:ph sz="quarter" idx="1"/>
          </p:nvPr>
        </p:nvSpPr>
        <p:spPr>
          <a:xfrm>
            <a:off x="621030" y="2209800"/>
            <a:ext cx="8827770" cy="4876800"/>
          </a:xfrm>
        </p:spPr>
        <p:txBody>
          <a:bodyPr>
            <a:normAutofit/>
          </a:bodyPr>
          <a:lstStyle/>
          <a:p>
            <a:pPr marL="512064" indent="-514350">
              <a:lnSpc>
                <a:spcPct val="100000"/>
              </a:lnSpc>
              <a:spcBef>
                <a:spcPts val="900"/>
              </a:spcBef>
              <a:buSzPct val="100000"/>
              <a:buFont typeface="Wingdings" charset="2"/>
              <a:buChar char="q"/>
            </a:pPr>
            <a:r>
              <a:rPr lang="en-US" dirty="0" smtClean="0">
                <a:solidFill>
                  <a:schemeClr val="tx1"/>
                </a:solidFill>
              </a:rPr>
              <a:t>Answer: who, what, when, where, why</a:t>
            </a:r>
          </a:p>
          <a:p>
            <a:pPr marL="512064" indent="-514350">
              <a:lnSpc>
                <a:spcPct val="100000"/>
              </a:lnSpc>
              <a:spcBef>
                <a:spcPts val="900"/>
              </a:spcBef>
              <a:buSzPct val="100000"/>
              <a:buFont typeface="Wingdings" charset="2"/>
              <a:buChar char="q"/>
            </a:pPr>
            <a:r>
              <a:rPr lang="en-US" dirty="0" smtClean="0">
                <a:solidFill>
                  <a:schemeClr val="tx1"/>
                </a:solidFill>
              </a:rPr>
              <a:t>Anticipate </a:t>
            </a:r>
            <a:r>
              <a:rPr lang="en-US" dirty="0">
                <a:solidFill>
                  <a:schemeClr val="tx1"/>
                </a:solidFill>
              </a:rPr>
              <a:t>readers’ questions.</a:t>
            </a:r>
          </a:p>
          <a:p>
            <a:pPr marL="512064" indent="-514350">
              <a:lnSpc>
                <a:spcPct val="100000"/>
              </a:lnSpc>
              <a:spcBef>
                <a:spcPts val="900"/>
              </a:spcBef>
              <a:buSzPct val="100000"/>
              <a:buFont typeface="Wingdings" charset="2"/>
              <a:buChar char="q"/>
            </a:pPr>
            <a:r>
              <a:rPr lang="en-US" sz="2600" dirty="0" smtClean="0">
                <a:solidFill>
                  <a:schemeClr val="tx1"/>
                </a:solidFill>
              </a:rPr>
              <a:t>Provide value.</a:t>
            </a:r>
          </a:p>
          <a:p>
            <a:pPr marL="512064" indent="-514350">
              <a:lnSpc>
                <a:spcPct val="100000"/>
              </a:lnSpc>
              <a:spcBef>
                <a:spcPts val="900"/>
              </a:spcBef>
              <a:buSzPct val="100000"/>
              <a:buFont typeface="Wingdings" charset="2"/>
              <a:buChar char="q"/>
            </a:pPr>
            <a:r>
              <a:rPr lang="en-US" dirty="0" smtClean="0">
                <a:solidFill>
                  <a:schemeClr val="tx1"/>
                </a:solidFill>
              </a:rPr>
              <a:t>Provide ways to learn more:</a:t>
            </a:r>
          </a:p>
          <a:p>
            <a:pPr marL="512064" indent="-514350">
              <a:lnSpc>
                <a:spcPct val="100000"/>
              </a:lnSpc>
              <a:spcBef>
                <a:spcPts val="900"/>
              </a:spcBef>
              <a:buSzPct val="100000"/>
              <a:buFont typeface="Wingdings" charset="2"/>
              <a:buChar char="ü"/>
            </a:pPr>
            <a:r>
              <a:rPr lang="en-US" sz="2600" dirty="0" smtClean="0">
                <a:solidFill>
                  <a:schemeClr val="tx1"/>
                </a:solidFill>
              </a:rPr>
              <a:t>URL</a:t>
            </a:r>
          </a:p>
          <a:p>
            <a:pPr marL="512064" indent="-514350">
              <a:lnSpc>
                <a:spcPct val="100000"/>
              </a:lnSpc>
              <a:spcBef>
                <a:spcPts val="900"/>
              </a:spcBef>
              <a:buSzPct val="100000"/>
              <a:buFont typeface="Wingdings" charset="2"/>
              <a:buChar char="ü"/>
            </a:pPr>
            <a:r>
              <a:rPr lang="en-US" dirty="0" smtClean="0">
                <a:solidFill>
                  <a:schemeClr val="tx1"/>
                </a:solidFill>
              </a:rPr>
              <a:t>Contact email address</a:t>
            </a:r>
          </a:p>
          <a:p>
            <a:pPr marL="512064" indent="-514350">
              <a:lnSpc>
                <a:spcPct val="100000"/>
              </a:lnSpc>
              <a:spcBef>
                <a:spcPts val="900"/>
              </a:spcBef>
              <a:buSzPct val="100000"/>
              <a:buFont typeface="Wingdings" charset="2"/>
              <a:buChar char="ü"/>
            </a:pPr>
            <a:r>
              <a:rPr lang="en-US" dirty="0" smtClean="0">
                <a:solidFill>
                  <a:schemeClr val="tx1"/>
                </a:solidFill>
              </a:rPr>
              <a:t>Social media</a:t>
            </a:r>
            <a:br>
              <a:rPr lang="en-US" dirty="0" smtClean="0">
                <a:solidFill>
                  <a:schemeClr val="tx1"/>
                </a:solidFill>
              </a:rPr>
            </a:br>
            <a:endParaRPr lang="en-US" sz="2600" dirty="0"/>
          </a:p>
        </p:txBody>
      </p:sp>
      <p:pic>
        <p:nvPicPr>
          <p:cNvPr id="4" name="Picture 3"/>
          <p:cNvPicPr/>
          <p:nvPr/>
        </p:nvPicPr>
        <p:blipFill>
          <a:blip r:embed="rId3"/>
          <a:stretch>
            <a:fillRect/>
          </a:stretch>
        </p:blipFill>
        <p:spPr>
          <a:xfrm>
            <a:off x="6096000" y="3810000"/>
            <a:ext cx="2667000" cy="2387600"/>
          </a:xfrm>
          <a:prstGeom prst="rect">
            <a:avLst/>
          </a:prstGeom>
        </p:spPr>
      </p:pic>
    </p:spTree>
    <p:extLst>
      <p:ext uri="{BB962C8B-B14F-4D97-AF65-F5344CB8AC3E}">
        <p14:creationId xmlns:p14="http://schemas.microsoft.com/office/powerpoint/2010/main" val="1065861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#6: Be consistent</a:t>
            </a:r>
            <a:endParaRPr lang="en-US" dirty="0">
              <a:solidFill>
                <a:srgbClr val="0070C0"/>
              </a:solidFill>
            </a:endParaRPr>
          </a:p>
        </p:txBody>
      </p:sp>
      <p:sp>
        <p:nvSpPr>
          <p:cNvPr id="5" name="Content Placeholder 1"/>
          <p:cNvSpPr>
            <a:spLocks noGrp="1"/>
          </p:cNvSpPr>
          <p:nvPr>
            <p:ph sz="quarter" idx="1"/>
          </p:nvPr>
        </p:nvSpPr>
        <p:spPr>
          <a:xfrm>
            <a:off x="609600" y="2209800"/>
            <a:ext cx="8827770" cy="4876800"/>
          </a:xfrm>
        </p:spPr>
        <p:txBody>
          <a:bodyPr>
            <a:normAutofit/>
          </a:bodyPr>
          <a:lstStyle/>
          <a:p>
            <a:pPr marL="512064" indent="-514350">
              <a:lnSpc>
                <a:spcPct val="100000"/>
              </a:lnSpc>
              <a:spcBef>
                <a:spcPts val="900"/>
              </a:spcBef>
              <a:buSzPct val="100000"/>
              <a:buFont typeface="Wingdings" charset="2"/>
              <a:buChar char="q"/>
            </a:pPr>
            <a:r>
              <a:rPr lang="en-US" dirty="0" smtClean="0">
                <a:solidFill>
                  <a:schemeClr val="tx1"/>
                </a:solidFill>
              </a:rPr>
              <a:t>When multiple writers are involved, rewrite to make sure there is a uniform tone and style. (If possible, set the style beforehand and ask the content contributors to follow the style.)</a:t>
            </a:r>
            <a:br>
              <a:rPr lang="en-US" dirty="0" smtClean="0">
                <a:solidFill>
                  <a:schemeClr val="tx1"/>
                </a:solidFill>
              </a:rPr>
            </a:br>
            <a:endParaRPr lang="en-US" dirty="0" smtClean="0">
              <a:solidFill>
                <a:schemeClr val="tx1"/>
              </a:solidFill>
            </a:endParaRPr>
          </a:p>
          <a:p>
            <a:pPr marL="512064" indent="-514350">
              <a:lnSpc>
                <a:spcPct val="100000"/>
              </a:lnSpc>
              <a:spcBef>
                <a:spcPts val="900"/>
              </a:spcBef>
              <a:buSzPct val="100000"/>
              <a:buFont typeface="Wingdings" charset="2"/>
              <a:buChar char="q"/>
            </a:pPr>
            <a:r>
              <a:rPr lang="en-US" sz="2600" dirty="0" smtClean="0">
                <a:solidFill>
                  <a:schemeClr val="tx1"/>
                </a:solidFill>
              </a:rPr>
              <a:t>Use parallel structure.</a:t>
            </a:r>
          </a:p>
          <a:p>
            <a:pPr marL="512064" indent="-514350">
              <a:lnSpc>
                <a:spcPct val="100000"/>
              </a:lnSpc>
              <a:spcBef>
                <a:spcPts val="900"/>
              </a:spcBef>
              <a:buSzPct val="100000"/>
              <a:buFont typeface="Wingdings" charset="2"/>
              <a:buChar char="ü"/>
            </a:pPr>
            <a:r>
              <a:rPr lang="en-US" dirty="0">
                <a:solidFill>
                  <a:schemeClr val="tx1"/>
                </a:solidFill>
              </a:rPr>
              <a:t>Within </a:t>
            </a:r>
            <a:r>
              <a:rPr lang="en-US" dirty="0" smtClean="0">
                <a:solidFill>
                  <a:schemeClr val="tx1"/>
                </a:solidFill>
              </a:rPr>
              <a:t>sentences</a:t>
            </a:r>
          </a:p>
          <a:p>
            <a:pPr marL="512064" indent="-514350">
              <a:lnSpc>
                <a:spcPct val="100000"/>
              </a:lnSpc>
              <a:spcBef>
                <a:spcPts val="900"/>
              </a:spcBef>
              <a:buSzPct val="100000"/>
              <a:buFont typeface="Wingdings" charset="2"/>
              <a:buChar char="ü"/>
            </a:pPr>
            <a:r>
              <a:rPr lang="en-US" dirty="0" smtClean="0">
                <a:solidFill>
                  <a:schemeClr val="tx1"/>
                </a:solidFill>
              </a:rPr>
              <a:t>With bullets</a:t>
            </a:r>
            <a:endParaRPr lang="en-US" dirty="0">
              <a:solidFill>
                <a:schemeClr val="tx1"/>
              </a:solidFill>
            </a:endParaRPr>
          </a:p>
        </p:txBody>
      </p:sp>
    </p:spTree>
    <p:extLst>
      <p:ext uri="{BB962C8B-B14F-4D97-AF65-F5344CB8AC3E}">
        <p14:creationId xmlns:p14="http://schemas.microsoft.com/office/powerpoint/2010/main" val="29194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a:t>
            </a:r>
            <a:r>
              <a:rPr lang="en-US" dirty="0"/>
              <a:t>6</a:t>
            </a:r>
            <a:r>
              <a:rPr lang="en-US" dirty="0" smtClean="0"/>
              <a:t>: example </a:t>
            </a:r>
            <a:r>
              <a:rPr lang="mr-IN" dirty="0" smtClean="0"/>
              <a:t>–</a:t>
            </a:r>
            <a:r>
              <a:rPr lang="en-US" dirty="0" smtClean="0"/>
              <a:t> tone and style</a:t>
            </a:r>
            <a:endParaRPr lang="en-US" dirty="0"/>
          </a:p>
        </p:txBody>
      </p:sp>
      <p:sp>
        <p:nvSpPr>
          <p:cNvPr id="5" name="Content Placeholder 1"/>
          <p:cNvSpPr>
            <a:spLocks noGrp="1"/>
          </p:cNvSpPr>
          <p:nvPr>
            <p:ph sz="quarter" idx="1"/>
          </p:nvPr>
        </p:nvSpPr>
        <p:spPr>
          <a:xfrm>
            <a:off x="621030" y="1981200"/>
            <a:ext cx="8827770" cy="4876800"/>
          </a:xfrm>
        </p:spPr>
        <p:txBody>
          <a:bodyPr>
            <a:normAutofit/>
          </a:bodyPr>
          <a:lstStyle/>
          <a:p>
            <a:pPr>
              <a:lnSpc>
                <a:spcPct val="100000"/>
              </a:lnSpc>
              <a:spcBef>
                <a:spcPts val="900"/>
              </a:spcBef>
              <a:buSzPct val="100000"/>
            </a:pPr>
            <a:r>
              <a:rPr lang="en-US" sz="2400" i="1" dirty="0">
                <a:solidFill>
                  <a:schemeClr val="tx1"/>
                </a:solidFill>
              </a:rPr>
              <a:t>F</a:t>
            </a:r>
            <a:r>
              <a:rPr lang="en-US" sz="2400" i="1" dirty="0" smtClean="0">
                <a:solidFill>
                  <a:schemeClr val="tx1"/>
                </a:solidFill>
              </a:rPr>
              <a:t>rom the draft schedule for A Day on College Hill:</a:t>
            </a:r>
          </a:p>
          <a:p>
            <a:pPr>
              <a:lnSpc>
                <a:spcPct val="100000"/>
              </a:lnSpc>
              <a:spcBef>
                <a:spcPts val="900"/>
              </a:spcBef>
              <a:buSzPct val="100000"/>
            </a:pPr>
            <a:r>
              <a:rPr lang="en-US" sz="2400" dirty="0" smtClean="0">
                <a:solidFill>
                  <a:schemeClr val="tx1"/>
                </a:solidFill>
              </a:rPr>
              <a:t>11 p.m. </a:t>
            </a:r>
            <a:r>
              <a:rPr lang="mr-IN" sz="2400" dirty="0" smtClean="0">
                <a:solidFill>
                  <a:schemeClr val="tx1"/>
                </a:solidFill>
              </a:rPr>
              <a:t>–</a:t>
            </a:r>
            <a:r>
              <a:rPr lang="en-US" sz="2400" dirty="0" smtClean="0">
                <a:solidFill>
                  <a:schemeClr val="tx1"/>
                </a:solidFill>
              </a:rPr>
              <a:t> 12 a.m.</a:t>
            </a:r>
            <a:r>
              <a:rPr lang="en-US" sz="2400" b="1" dirty="0" smtClean="0">
                <a:solidFill>
                  <a:schemeClr val="tx1"/>
                </a:solidFill>
              </a:rPr>
              <a:t/>
            </a:r>
            <a:br>
              <a:rPr lang="en-US" sz="2400" b="1" dirty="0" smtClean="0">
                <a:solidFill>
                  <a:schemeClr val="tx1"/>
                </a:solidFill>
              </a:rPr>
            </a:br>
            <a:r>
              <a:rPr lang="en-US" sz="2400" b="1" dirty="0" smtClean="0">
                <a:solidFill>
                  <a:schemeClr val="tx1"/>
                </a:solidFill>
              </a:rPr>
              <a:t>Jazz Jam: </a:t>
            </a:r>
            <a:r>
              <a:rPr lang="en-US" sz="2400" dirty="0" smtClean="0">
                <a:solidFill>
                  <a:schemeClr val="tx1"/>
                </a:solidFill>
              </a:rPr>
              <a:t>Stop by any time to listen, play and meet some of Brown’s jazz musicians at this biweekly jam session. All are welcome.</a:t>
            </a:r>
            <a:br>
              <a:rPr lang="en-US" sz="2400" dirty="0" smtClean="0">
                <a:solidFill>
                  <a:schemeClr val="tx1"/>
                </a:solidFill>
              </a:rPr>
            </a:br>
            <a:endParaRPr lang="en-US" sz="2400" dirty="0" smtClean="0">
              <a:solidFill>
                <a:schemeClr val="tx1"/>
              </a:solidFill>
            </a:endParaRPr>
          </a:p>
          <a:p>
            <a:pPr>
              <a:lnSpc>
                <a:spcPct val="100000"/>
              </a:lnSpc>
              <a:spcBef>
                <a:spcPts val="900"/>
              </a:spcBef>
              <a:buSzPct val="100000"/>
            </a:pPr>
            <a:r>
              <a:rPr lang="en-US" sz="2400" dirty="0" smtClean="0">
                <a:solidFill>
                  <a:schemeClr val="tx1"/>
                </a:solidFill>
              </a:rPr>
              <a:t>11 p.m. - 12 a.m.</a:t>
            </a:r>
            <a:br>
              <a:rPr lang="en-US" sz="2400" dirty="0" smtClean="0">
                <a:solidFill>
                  <a:schemeClr val="tx1"/>
                </a:solidFill>
              </a:rPr>
            </a:br>
            <a:r>
              <a:rPr lang="en-US" sz="2400" b="1" dirty="0" err="1" smtClean="0">
                <a:solidFill>
                  <a:schemeClr val="tx1"/>
                </a:solidFill>
              </a:rPr>
              <a:t>Poler</a:t>
            </a:r>
            <a:r>
              <a:rPr lang="en-US" sz="2400" b="1" dirty="0" smtClean="0">
                <a:solidFill>
                  <a:schemeClr val="tx1"/>
                </a:solidFill>
              </a:rPr>
              <a:t> Bears Performance: </a:t>
            </a:r>
            <a:r>
              <a:rPr lang="en-US" sz="2400" dirty="0" smtClean="0">
                <a:solidFill>
                  <a:schemeClr val="tx1"/>
                </a:solidFill>
              </a:rPr>
              <a:t>We are a student-run pole-dancing troupe that strives to empower students and break the stigma attached to pole dancing and pole fitness. We welcome people of all experience levels.</a:t>
            </a:r>
            <a:endParaRPr lang="en-US" sz="2400" dirty="0">
              <a:solidFill>
                <a:schemeClr val="tx1"/>
              </a:solidFill>
            </a:endParaRPr>
          </a:p>
        </p:txBody>
      </p:sp>
    </p:spTree>
    <p:extLst>
      <p:ext uri="{BB962C8B-B14F-4D97-AF65-F5344CB8AC3E}">
        <p14:creationId xmlns:p14="http://schemas.microsoft.com/office/powerpoint/2010/main" val="69841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#6: example </a:t>
            </a:r>
            <a:r>
              <a:rPr lang="mr-IN" dirty="0" smtClean="0"/>
              <a:t>–</a:t>
            </a:r>
            <a:r>
              <a:rPr lang="en-US" dirty="0" smtClean="0"/>
              <a:t> parallel structure</a:t>
            </a:r>
            <a:endParaRPr lang="en-US" dirty="0"/>
          </a:p>
        </p:txBody>
      </p:sp>
      <p:sp>
        <p:nvSpPr>
          <p:cNvPr id="5" name="Content Placeholder 1"/>
          <p:cNvSpPr>
            <a:spLocks noGrp="1"/>
          </p:cNvSpPr>
          <p:nvPr>
            <p:ph sz="quarter" idx="1"/>
          </p:nvPr>
        </p:nvSpPr>
        <p:spPr>
          <a:xfrm>
            <a:off x="571500" y="2133600"/>
            <a:ext cx="10134600" cy="3532909"/>
          </a:xfrm>
        </p:spPr>
        <p:txBody>
          <a:bodyPr>
            <a:normAutofit fontScale="25000" lnSpcReduction="20000"/>
          </a:bodyPr>
          <a:lstStyle/>
          <a:p>
            <a:pPr marL="342900" indent="-342900">
              <a:lnSpc>
                <a:spcPct val="100000"/>
              </a:lnSpc>
              <a:spcBef>
                <a:spcPts val="900"/>
              </a:spcBef>
              <a:buSzPct val="100000"/>
              <a:buFont typeface="Wingdings" charset="2"/>
              <a:buChar char="q"/>
            </a:pPr>
            <a:r>
              <a:rPr lang="en-US" sz="8800" i="1" dirty="0" smtClean="0">
                <a:solidFill>
                  <a:schemeClr val="tx1"/>
                </a:solidFill>
              </a:rPr>
              <a:t>Not parallel:  </a:t>
            </a:r>
            <a:r>
              <a:rPr lang="en-US" sz="8800" dirty="0" smtClean="0">
                <a:solidFill>
                  <a:schemeClr val="tx1"/>
                </a:solidFill>
              </a:rPr>
              <a:t>My dog likes to play, chase cars and swimming.</a:t>
            </a:r>
            <a:endParaRPr lang="en-US" sz="8800" dirty="0">
              <a:solidFill>
                <a:schemeClr val="tx1"/>
              </a:solidFill>
            </a:endParaRPr>
          </a:p>
          <a:p>
            <a:pPr marL="342900" indent="-342900">
              <a:lnSpc>
                <a:spcPct val="100000"/>
              </a:lnSpc>
              <a:spcBef>
                <a:spcPts val="900"/>
              </a:spcBef>
              <a:buSzPct val="100000"/>
              <a:buFont typeface="Wingdings" charset="2"/>
              <a:buChar char="q"/>
            </a:pPr>
            <a:r>
              <a:rPr lang="en-US" sz="8800" i="1" dirty="0">
                <a:solidFill>
                  <a:schemeClr val="tx1"/>
                </a:solidFill>
              </a:rPr>
              <a:t>P</a:t>
            </a:r>
            <a:r>
              <a:rPr lang="en-US" sz="8800" i="1" dirty="0" smtClean="0">
                <a:solidFill>
                  <a:schemeClr val="tx1"/>
                </a:solidFill>
              </a:rPr>
              <a:t>arallel: </a:t>
            </a:r>
            <a:r>
              <a:rPr lang="en-US" sz="8800" dirty="0" smtClean="0">
                <a:solidFill>
                  <a:schemeClr val="tx1"/>
                </a:solidFill>
              </a:rPr>
              <a:t>My dog likes to play, chase cars and swim.</a:t>
            </a:r>
          </a:p>
          <a:p>
            <a:pPr>
              <a:lnSpc>
                <a:spcPct val="100000"/>
              </a:lnSpc>
              <a:spcBef>
                <a:spcPts val="900"/>
              </a:spcBef>
              <a:buSzPct val="100000"/>
            </a:pPr>
            <a:endParaRPr lang="en-US" sz="8800" dirty="0">
              <a:solidFill>
                <a:schemeClr val="tx1"/>
              </a:solidFill>
            </a:endParaRPr>
          </a:p>
          <a:p>
            <a:pPr marL="342900" indent="-342900">
              <a:lnSpc>
                <a:spcPct val="100000"/>
              </a:lnSpc>
              <a:spcBef>
                <a:spcPts val="900"/>
              </a:spcBef>
              <a:buSzPct val="100000"/>
              <a:buFont typeface="Wingdings" charset="2"/>
              <a:buChar char="q"/>
            </a:pPr>
            <a:r>
              <a:rPr lang="en-US" sz="8800" i="1" dirty="0">
                <a:solidFill>
                  <a:schemeClr val="tx1"/>
                </a:solidFill>
              </a:rPr>
              <a:t>Not parallel:</a:t>
            </a:r>
            <a:r>
              <a:rPr lang="en-US" sz="8800" dirty="0">
                <a:solidFill>
                  <a:schemeClr val="tx1"/>
                </a:solidFill>
              </a:rPr>
              <a:t/>
            </a:r>
            <a:br>
              <a:rPr lang="en-US" sz="8800" dirty="0">
                <a:solidFill>
                  <a:schemeClr val="tx1"/>
                </a:solidFill>
              </a:rPr>
            </a:br>
            <a:r>
              <a:rPr lang="en-US" sz="8800" dirty="0">
                <a:solidFill>
                  <a:schemeClr val="tx1"/>
                </a:solidFill>
              </a:rPr>
              <a:t>Follow this advice for a good night’s sleep:</a:t>
            </a:r>
          </a:p>
          <a:p>
            <a:pPr marL="342900" indent="-342900">
              <a:lnSpc>
                <a:spcPct val="100000"/>
              </a:lnSpc>
              <a:spcBef>
                <a:spcPts val="900"/>
              </a:spcBef>
              <a:buSzPct val="100000"/>
              <a:buFont typeface="Wingdings" charset="2"/>
              <a:buChar char="ü"/>
            </a:pPr>
            <a:r>
              <a:rPr lang="en-US" sz="8800" dirty="0">
                <a:solidFill>
                  <a:schemeClr val="tx1"/>
                </a:solidFill>
              </a:rPr>
              <a:t>Sleep in a dark room</a:t>
            </a:r>
          </a:p>
          <a:p>
            <a:pPr marL="342900" indent="-342900">
              <a:lnSpc>
                <a:spcPct val="100000"/>
              </a:lnSpc>
              <a:spcBef>
                <a:spcPts val="900"/>
              </a:spcBef>
              <a:buSzPct val="100000"/>
              <a:buFont typeface="Wingdings" charset="2"/>
              <a:buChar char="ü"/>
            </a:pPr>
            <a:r>
              <a:rPr lang="en-US" sz="8800" dirty="0">
                <a:solidFill>
                  <a:schemeClr val="tx1"/>
                </a:solidFill>
              </a:rPr>
              <a:t>No naps.</a:t>
            </a:r>
          </a:p>
          <a:p>
            <a:pPr marL="342900" indent="-342900">
              <a:lnSpc>
                <a:spcPct val="100000"/>
              </a:lnSpc>
              <a:spcBef>
                <a:spcPts val="900"/>
              </a:spcBef>
              <a:buSzPct val="100000"/>
              <a:buFont typeface="Wingdings" charset="2"/>
              <a:buChar char="ü"/>
            </a:pPr>
            <a:r>
              <a:rPr lang="en-US" sz="8800" dirty="0">
                <a:solidFill>
                  <a:schemeClr val="tx1"/>
                </a:solidFill>
              </a:rPr>
              <a:t>Sleep schedule.</a:t>
            </a:r>
          </a:p>
          <a:p>
            <a:pPr>
              <a:lnSpc>
                <a:spcPct val="100000"/>
              </a:lnSpc>
              <a:spcBef>
                <a:spcPts val="900"/>
              </a:spcBef>
              <a:buSzPct val="100000"/>
            </a:pPr>
            <a:endParaRPr lang="en-US" sz="8800" dirty="0">
              <a:solidFill>
                <a:schemeClr val="tx1"/>
              </a:solidFill>
            </a:endParaRPr>
          </a:p>
          <a:p>
            <a:pPr marL="342900" indent="-342900">
              <a:lnSpc>
                <a:spcPct val="100000"/>
              </a:lnSpc>
              <a:spcBef>
                <a:spcPts val="900"/>
              </a:spcBef>
              <a:buSzPct val="100000"/>
              <a:buFont typeface="Wingdings" charset="2"/>
              <a:buChar char="q"/>
            </a:pPr>
            <a:r>
              <a:rPr lang="en-US" sz="8800" i="1" dirty="0">
                <a:solidFill>
                  <a:schemeClr val="tx1"/>
                </a:solidFill>
              </a:rPr>
              <a:t>Parallel:</a:t>
            </a:r>
          </a:p>
          <a:p>
            <a:pPr marL="342900" indent="-342900">
              <a:lnSpc>
                <a:spcPct val="100000"/>
              </a:lnSpc>
              <a:spcBef>
                <a:spcPts val="900"/>
              </a:spcBef>
              <a:buSzPct val="100000"/>
              <a:buFont typeface="Wingdings" charset="2"/>
              <a:buChar char="ü"/>
            </a:pPr>
            <a:r>
              <a:rPr lang="en-US" sz="8800" dirty="0">
                <a:solidFill>
                  <a:schemeClr val="tx1"/>
                </a:solidFill>
              </a:rPr>
              <a:t>Sleep in a dark room.</a:t>
            </a:r>
          </a:p>
          <a:p>
            <a:pPr marL="342900" indent="-342900">
              <a:lnSpc>
                <a:spcPct val="100000"/>
              </a:lnSpc>
              <a:spcBef>
                <a:spcPts val="900"/>
              </a:spcBef>
              <a:buSzPct val="100000"/>
              <a:buFont typeface="Wingdings" charset="2"/>
              <a:buChar char="ü"/>
            </a:pPr>
            <a:r>
              <a:rPr lang="en-US" sz="8800" dirty="0">
                <a:solidFill>
                  <a:schemeClr val="tx1"/>
                </a:solidFill>
              </a:rPr>
              <a:t>Avoid naps.</a:t>
            </a:r>
          </a:p>
          <a:p>
            <a:pPr marL="342900" indent="-342900">
              <a:lnSpc>
                <a:spcPct val="100000"/>
              </a:lnSpc>
              <a:spcBef>
                <a:spcPts val="900"/>
              </a:spcBef>
              <a:buSzPct val="100000"/>
              <a:buFont typeface="Wingdings" charset="2"/>
              <a:buChar char="ü"/>
            </a:pPr>
            <a:r>
              <a:rPr lang="en-US" sz="8800" dirty="0">
                <a:solidFill>
                  <a:schemeClr val="tx1"/>
                </a:solidFill>
              </a:rPr>
              <a:t>Stick to </a:t>
            </a:r>
            <a:r>
              <a:rPr lang="en-US" sz="8800" dirty="0" smtClean="0">
                <a:solidFill>
                  <a:schemeClr val="tx1"/>
                </a:solidFill>
              </a:rPr>
              <a:t>a sleep </a:t>
            </a:r>
            <a:r>
              <a:rPr lang="en-US" sz="8800" dirty="0">
                <a:solidFill>
                  <a:schemeClr val="tx1"/>
                </a:solidFill>
              </a:rPr>
              <a:t>schedule.</a:t>
            </a:r>
          </a:p>
          <a:p>
            <a:pPr>
              <a:lnSpc>
                <a:spcPct val="100000"/>
              </a:lnSpc>
              <a:spcBef>
                <a:spcPts val="900"/>
              </a:spcBef>
              <a:buSzPct val="100000"/>
            </a:pPr>
            <a:endParaRPr lang="en-US" sz="5500" dirty="0">
              <a:solidFill>
                <a:schemeClr val="tx1"/>
              </a:solidFill>
            </a:endParaRPr>
          </a:p>
          <a:p>
            <a:pPr>
              <a:lnSpc>
                <a:spcPct val="100000"/>
              </a:lnSpc>
              <a:spcBef>
                <a:spcPts val="900"/>
              </a:spcBef>
              <a:buSzPct val="100000"/>
            </a:pP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p>
        </p:txBody>
      </p:sp>
    </p:spTree>
    <p:extLst>
      <p:ext uri="{BB962C8B-B14F-4D97-AF65-F5344CB8AC3E}">
        <p14:creationId xmlns:p14="http://schemas.microsoft.com/office/powerpoint/2010/main" val="2033382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p:tgtEl>
                                          <p:spTgt spid="5">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p:tgtEl>
                                          <p:spTgt spid="5">
                                            <p:txEl>
                                              <p:pRg st="8" end="8"/>
                                            </p:txEl>
                                          </p:spTgt>
                                        </p:tgtEl>
                                        <p:attrNameLst>
                                          <p:attrName>ppt_y</p:attrName>
                                        </p:attrNameLst>
                                      </p:cBhvr>
                                      <p:tavLst>
                                        <p:tav tm="0">
                                          <p:val>
                                            <p:strVal val="#ppt_y+#ppt_h*1.125000"/>
                                          </p:val>
                                        </p:tav>
                                        <p:tav tm="100000">
                                          <p:val>
                                            <p:strVal val="#ppt_y"/>
                                          </p:val>
                                        </p:tav>
                                      </p:tavLst>
                                    </p:anim>
                                    <p:animEffect transition="in" filter="wipe(up)">
                                      <p:cBhvr>
                                        <p:cTn id="44" dur="500"/>
                                        <p:tgtEl>
                                          <p:spTgt spid="5">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additive="base">
                                        <p:cTn id="49" dur="500"/>
                                        <p:tgtEl>
                                          <p:spTgt spid="5">
                                            <p:txEl>
                                              <p:pRg st="9" end="9"/>
                                            </p:txEl>
                                          </p:spTgt>
                                        </p:tgtEl>
                                        <p:attrNameLst>
                                          <p:attrName>ppt_y</p:attrName>
                                        </p:attrNameLst>
                                      </p:cBhvr>
                                      <p:tavLst>
                                        <p:tav tm="0">
                                          <p:val>
                                            <p:strVal val="#ppt_y+#ppt_h*1.125000"/>
                                          </p:val>
                                        </p:tav>
                                        <p:tav tm="100000">
                                          <p:val>
                                            <p:strVal val="#ppt_y"/>
                                          </p:val>
                                        </p:tav>
                                      </p:tavLst>
                                    </p:anim>
                                    <p:animEffect transition="in" filter="wipe(up)">
                                      <p:cBhvr>
                                        <p:cTn id="50" dur="500"/>
                                        <p:tgtEl>
                                          <p:spTgt spid="5">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 calcmode="lin" valueType="num">
                                      <p:cBhvr additive="base">
                                        <p:cTn id="55" dur="500"/>
                                        <p:tgtEl>
                                          <p:spTgt spid="5">
                                            <p:txEl>
                                              <p:pRg st="10" end="1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5">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5">
                                            <p:txEl>
                                              <p:pRg st="11" end="11"/>
                                            </p:txEl>
                                          </p:spTgt>
                                        </p:tgtEl>
                                        <p:attrNameLst>
                                          <p:attrName>style.visibility</p:attrName>
                                        </p:attrNameLst>
                                      </p:cBhvr>
                                      <p:to>
                                        <p:strVal val="visible"/>
                                      </p:to>
                                    </p:set>
                                    <p:anim calcmode="lin" valueType="num">
                                      <p:cBhvr additive="base">
                                        <p:cTn id="61" dur="500"/>
                                        <p:tgtEl>
                                          <p:spTgt spid="5">
                                            <p:txEl>
                                              <p:pRg st="11" end="11"/>
                                            </p:txEl>
                                          </p:spTgt>
                                        </p:tgtEl>
                                        <p:attrNameLst>
                                          <p:attrName>ppt_y</p:attrName>
                                        </p:attrNameLst>
                                      </p:cBhvr>
                                      <p:tavLst>
                                        <p:tav tm="0">
                                          <p:val>
                                            <p:strVal val="#ppt_y+#ppt_h*1.125000"/>
                                          </p:val>
                                        </p:tav>
                                        <p:tav tm="100000">
                                          <p:val>
                                            <p:strVal val="#ppt_y"/>
                                          </p:val>
                                        </p:tav>
                                      </p:tavLst>
                                    </p:anim>
                                    <p:animEffect transition="in" filter="wipe(up)">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5">
                                            <p:txEl>
                                              <p:pRg st="13" end="13"/>
                                            </p:txEl>
                                          </p:spTgt>
                                        </p:tgtEl>
                                        <p:attrNameLst>
                                          <p:attrName>style.visibility</p:attrName>
                                        </p:attrNameLst>
                                      </p:cBhvr>
                                      <p:to>
                                        <p:strVal val="visible"/>
                                      </p:to>
                                    </p:set>
                                    <p:anim calcmode="lin" valueType="num">
                                      <p:cBhvr additive="base">
                                        <p:cTn id="67" dur="500"/>
                                        <p:tgtEl>
                                          <p:spTgt spid="5">
                                            <p:txEl>
                                              <p:pRg st="13" end="13"/>
                                            </p:txEl>
                                          </p:spTgt>
                                        </p:tgtEl>
                                        <p:attrNameLst>
                                          <p:attrName>ppt_y</p:attrName>
                                        </p:attrNameLst>
                                      </p:cBhvr>
                                      <p:tavLst>
                                        <p:tav tm="0">
                                          <p:val>
                                            <p:strVal val="#ppt_y+#ppt_h*1.125000"/>
                                          </p:val>
                                        </p:tav>
                                        <p:tav tm="100000">
                                          <p:val>
                                            <p:strVal val="#ppt_y"/>
                                          </p:val>
                                        </p:tav>
                                      </p:tavLst>
                                    </p:anim>
                                    <p:animEffect transition="in" filter="wipe(up)">
                                      <p:cBhvr>
                                        <p:cTn id="68"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a:bodyPr>
          <a:lstStyle/>
          <a:p>
            <a:r>
              <a:rPr lang="en-US" dirty="0" smtClean="0"/>
              <a:t>Tip #7: Revise</a:t>
            </a:r>
            <a:endParaRPr lang="en-US" dirty="0"/>
          </a:p>
        </p:txBody>
      </p:sp>
      <p:sp>
        <p:nvSpPr>
          <p:cNvPr id="5" name="Content Placeholder 1"/>
          <p:cNvSpPr>
            <a:spLocks noGrp="1"/>
          </p:cNvSpPr>
          <p:nvPr>
            <p:ph sz="quarter" idx="1"/>
          </p:nvPr>
        </p:nvSpPr>
        <p:spPr>
          <a:xfrm>
            <a:off x="621030" y="2209800"/>
            <a:ext cx="8827770" cy="2286000"/>
          </a:xfrm>
        </p:spPr>
        <p:txBody>
          <a:bodyPr>
            <a:normAutofit/>
          </a:bodyPr>
          <a:lstStyle/>
          <a:p>
            <a:pPr marL="512064" indent="-514350">
              <a:lnSpc>
                <a:spcPct val="100000"/>
              </a:lnSpc>
              <a:spcBef>
                <a:spcPts val="900"/>
              </a:spcBef>
              <a:buSzPct val="100000"/>
              <a:buFont typeface="Wingdings" charset="2"/>
              <a:buChar char="q"/>
            </a:pPr>
            <a:r>
              <a:rPr lang="en-US" dirty="0" smtClean="0">
                <a:solidFill>
                  <a:schemeClr val="tx1"/>
                </a:solidFill>
              </a:rPr>
              <a:t>Check for factual errors (dates, names, etc.).</a:t>
            </a:r>
          </a:p>
          <a:p>
            <a:pPr marL="512064" indent="-514350">
              <a:lnSpc>
                <a:spcPct val="100000"/>
              </a:lnSpc>
              <a:spcBef>
                <a:spcPts val="900"/>
              </a:spcBef>
              <a:buSzPct val="100000"/>
              <a:buFont typeface="Wingdings" charset="2"/>
              <a:buChar char="q"/>
            </a:pPr>
            <a:r>
              <a:rPr lang="en-US" dirty="0" smtClean="0">
                <a:solidFill>
                  <a:schemeClr val="tx1"/>
                </a:solidFill>
              </a:rPr>
              <a:t>Check for grammatical mistakes.</a:t>
            </a:r>
          </a:p>
          <a:p>
            <a:pPr marL="512064" indent="-514350">
              <a:lnSpc>
                <a:spcPct val="100000"/>
              </a:lnSpc>
              <a:spcBef>
                <a:spcPts val="900"/>
              </a:spcBef>
              <a:buSzPct val="100000"/>
              <a:buFont typeface="Wingdings" charset="2"/>
              <a:buChar char="q"/>
            </a:pPr>
            <a:r>
              <a:rPr lang="en-US" dirty="0" smtClean="0">
                <a:solidFill>
                  <a:schemeClr val="tx1"/>
                </a:solidFill>
              </a:rPr>
              <a:t>Proofread.</a:t>
            </a:r>
            <a:endParaRPr lang="en-US" sz="2600" dirty="0" smtClean="0">
              <a:solidFill>
                <a:schemeClr val="tx1"/>
              </a:solidFill>
            </a:endParaRPr>
          </a:p>
          <a:p>
            <a:pPr marL="512064" indent="-514350">
              <a:lnSpc>
                <a:spcPct val="100000"/>
              </a:lnSpc>
              <a:spcBef>
                <a:spcPts val="900"/>
              </a:spcBef>
              <a:buSzPct val="100000"/>
              <a:buFont typeface="Wingdings" charset="2"/>
              <a:buChar char="q"/>
            </a:pPr>
            <a:r>
              <a:rPr lang="en-US" sz="2600" dirty="0" smtClean="0">
                <a:solidFill>
                  <a:schemeClr val="tx1"/>
                </a:solidFill>
              </a:rPr>
              <a:t>Have someone else proofread.</a:t>
            </a:r>
          </a:p>
          <a:p>
            <a:pPr marL="512064" indent="-514350">
              <a:lnSpc>
                <a:spcPct val="100000"/>
              </a:lnSpc>
              <a:spcBef>
                <a:spcPts val="900"/>
              </a:spcBef>
              <a:buSzPct val="100000"/>
              <a:buFont typeface="Wingdings" charset="2"/>
              <a:buChar char="q"/>
            </a:pPr>
            <a:endParaRPr lang="en-US" sz="2600" dirty="0"/>
          </a:p>
        </p:txBody>
      </p:sp>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6553200" y="2743200"/>
            <a:ext cx="2895600" cy="2209800"/>
          </a:xfrm>
          <a:prstGeom prst="rect">
            <a:avLst/>
          </a:prstGeom>
        </p:spPr>
      </p:pic>
    </p:spTree>
    <p:extLst>
      <p:ext uri="{BB962C8B-B14F-4D97-AF65-F5344CB8AC3E}">
        <p14:creationId xmlns:p14="http://schemas.microsoft.com/office/powerpoint/2010/main" val="166010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609600" y="685800"/>
            <a:ext cx="8915400" cy="1066800"/>
          </a:xfrm>
        </p:spPr>
        <p:txBody>
          <a:bodyPr>
            <a:normAutofit fontScale="90000"/>
          </a:bodyPr>
          <a:lstStyle/>
          <a:p>
            <a:r>
              <a:rPr lang="en-US" dirty="0" smtClean="0"/>
              <a:t>Bonus tip: Use the Brown editorial style guide</a:t>
            </a:r>
            <a:endParaRPr lang="en-US" dirty="0"/>
          </a:p>
        </p:txBody>
      </p:sp>
      <p:sp>
        <p:nvSpPr>
          <p:cNvPr id="5" name="Content Placeholder 1"/>
          <p:cNvSpPr>
            <a:spLocks noGrp="1"/>
          </p:cNvSpPr>
          <p:nvPr>
            <p:ph sz="quarter" idx="1"/>
          </p:nvPr>
        </p:nvSpPr>
        <p:spPr>
          <a:xfrm>
            <a:off x="609600" y="2438400"/>
            <a:ext cx="8827770" cy="2362200"/>
          </a:xfrm>
        </p:spPr>
        <p:txBody>
          <a:bodyPr>
            <a:noAutofit/>
          </a:bodyPr>
          <a:lstStyle/>
          <a:p>
            <a:pPr>
              <a:lnSpc>
                <a:spcPct val="100000"/>
              </a:lnSpc>
              <a:spcBef>
                <a:spcPts val="900"/>
              </a:spcBef>
              <a:buSzPct val="100000"/>
            </a:pPr>
            <a:r>
              <a:rPr lang="en-US" sz="2400" dirty="0" smtClean="0">
                <a:solidFill>
                  <a:schemeClr val="tx1"/>
                </a:solidFill>
              </a:rPr>
              <a:t>Available soon online!</a:t>
            </a:r>
            <a:br>
              <a:rPr lang="en-US" sz="2400" dirty="0" smtClean="0">
                <a:solidFill>
                  <a:schemeClr val="tx1"/>
                </a:solidFill>
              </a:rPr>
            </a:br>
            <a:endParaRPr lang="en-US" sz="2400" dirty="0" smtClean="0">
              <a:solidFill>
                <a:schemeClr val="tx1"/>
              </a:solidFill>
            </a:endParaRPr>
          </a:p>
          <a:p>
            <a:pPr>
              <a:lnSpc>
                <a:spcPct val="100000"/>
              </a:lnSpc>
              <a:spcBef>
                <a:spcPts val="900"/>
              </a:spcBef>
              <a:buSzPct val="100000"/>
            </a:pPr>
            <a:r>
              <a:rPr lang="en-US" sz="2400" dirty="0" smtClean="0">
                <a:solidFill>
                  <a:schemeClr val="tx1"/>
                </a:solidFill>
              </a:rPr>
              <a:t>Based on the </a:t>
            </a:r>
            <a:r>
              <a:rPr lang="en-US" sz="2400" dirty="0">
                <a:solidFill>
                  <a:schemeClr val="tx1"/>
                </a:solidFill>
              </a:rPr>
              <a:t>Associated Press Stylebook:</a:t>
            </a:r>
            <a:br>
              <a:rPr lang="en-US" sz="2400" dirty="0">
                <a:solidFill>
                  <a:schemeClr val="tx1"/>
                </a:solidFill>
              </a:rPr>
            </a:br>
            <a:r>
              <a:rPr lang="en-US" sz="2400" dirty="0">
                <a:solidFill>
                  <a:srgbClr val="0070C0"/>
                </a:solidFill>
              </a:rPr>
              <a:t> </a:t>
            </a:r>
            <a:r>
              <a:rPr lang="en-US" sz="2400" dirty="0" err="1">
                <a:solidFill>
                  <a:srgbClr val="0070C0"/>
                </a:solidFill>
              </a:rPr>
              <a:t>www.apstylebook.com</a:t>
            </a:r>
            <a:r>
              <a:rPr lang="en-US" sz="2400" dirty="0">
                <a:solidFill>
                  <a:srgbClr val="0070C0"/>
                </a:solidFill>
              </a:rPr>
              <a:t>/</a:t>
            </a:r>
            <a:r>
              <a:rPr lang="en-US" sz="2400" dirty="0" err="1">
                <a:solidFill>
                  <a:srgbClr val="0070C0"/>
                </a:solidFill>
              </a:rPr>
              <a:t>brown_edu</a:t>
            </a:r>
            <a:r>
              <a:rPr lang="en-US" sz="2400" dirty="0" smtClean="0">
                <a:solidFill>
                  <a:srgbClr val="0070C0"/>
                </a:solidFill>
              </a:rPr>
              <a:t>/</a:t>
            </a:r>
          </a:p>
          <a:p>
            <a:pPr>
              <a:lnSpc>
                <a:spcPct val="100000"/>
              </a:lnSpc>
              <a:spcBef>
                <a:spcPts val="900"/>
              </a:spcBef>
              <a:buSzPct val="100000"/>
            </a:pPr>
            <a:r>
              <a:rPr lang="en-US" sz="2400" dirty="0" smtClean="0">
                <a:solidFill>
                  <a:schemeClr val="tx1"/>
                </a:solidFill>
              </a:rPr>
              <a:t>Available free to the Brown community.</a:t>
            </a:r>
          </a:p>
          <a:p>
            <a:pPr>
              <a:lnSpc>
                <a:spcPct val="100000"/>
              </a:lnSpc>
              <a:spcBef>
                <a:spcPts val="900"/>
              </a:spcBef>
              <a:buSzPct val="100000"/>
            </a:pPr>
            <a:endParaRPr lang="en-US" sz="2400" dirty="0">
              <a:solidFill>
                <a:schemeClr val="tx1"/>
              </a:solidFill>
            </a:endParaRPr>
          </a:p>
          <a:p>
            <a:pPr>
              <a:lnSpc>
                <a:spcPct val="100000"/>
              </a:lnSpc>
              <a:spcBef>
                <a:spcPts val="900"/>
              </a:spcBef>
              <a:buSzPct val="100000"/>
            </a:pPr>
            <a:r>
              <a:rPr lang="en-US" sz="2400" dirty="0" smtClean="0">
                <a:solidFill>
                  <a:schemeClr val="tx1"/>
                </a:solidFill>
              </a:rPr>
              <a:t> </a:t>
            </a:r>
          </a:p>
          <a:p>
            <a:pPr marL="512064" indent="-514350">
              <a:lnSpc>
                <a:spcPct val="100000"/>
              </a:lnSpc>
              <a:spcBef>
                <a:spcPts val="900"/>
              </a:spcBef>
              <a:buSzPct val="100000"/>
              <a:buFont typeface="Wingdings" charset="2"/>
              <a:buChar char="q"/>
            </a:pPr>
            <a:endParaRPr lang="en-US" sz="2400" dirty="0"/>
          </a:p>
        </p:txBody>
      </p:sp>
    </p:spTree>
    <p:extLst>
      <p:ext uri="{BB962C8B-B14F-4D97-AF65-F5344CB8AC3E}">
        <p14:creationId xmlns:p14="http://schemas.microsoft.com/office/powerpoint/2010/main" val="1701232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642350" cy="1219200"/>
          </a:xfrm>
        </p:spPr>
        <p:txBody>
          <a:bodyPr>
            <a:normAutofit/>
          </a:bodyPr>
          <a:lstStyle/>
          <a:p>
            <a:r>
              <a:rPr lang="en-US" sz="5400" dirty="0" smtClean="0"/>
              <a:t>Questions?</a:t>
            </a:r>
            <a:endParaRPr lang="en-US" sz="5400" dirty="0"/>
          </a:p>
        </p:txBody>
      </p:sp>
    </p:spTree>
    <p:extLst>
      <p:ext uri="{BB962C8B-B14F-4D97-AF65-F5344CB8AC3E}">
        <p14:creationId xmlns:p14="http://schemas.microsoft.com/office/powerpoint/2010/main" val="1087844665"/>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60083" y="1803401"/>
            <a:ext cx="8874050" cy="5511799"/>
          </a:xfrm>
        </p:spPr>
      </p:pic>
      <p:sp>
        <p:nvSpPr>
          <p:cNvPr id="2" name="Title 1"/>
          <p:cNvSpPr>
            <a:spLocks noGrp="1"/>
          </p:cNvSpPr>
          <p:nvPr>
            <p:ph type="title"/>
          </p:nvPr>
        </p:nvSpPr>
        <p:spPr/>
        <p:txBody>
          <a:bodyPr anchor="b">
            <a:normAutofit/>
          </a:bodyPr>
          <a:lstStyle/>
          <a:p>
            <a:r>
              <a:rPr lang="en-US" sz="3150" dirty="0">
                <a:solidFill>
                  <a:schemeClr val="tx1"/>
                </a:solidFill>
                <a:latin typeface="Minion Pro" charset="0"/>
                <a:ea typeface="Minion Pro" charset="0"/>
                <a:cs typeface="Minion Pro" charset="0"/>
              </a:rPr>
              <a:t>Difference between brand, visual identity &amp; logo</a:t>
            </a:r>
          </a:p>
        </p:txBody>
      </p:sp>
    </p:spTree>
    <p:extLst>
      <p:ext uri="{BB962C8B-B14F-4D97-AF65-F5344CB8AC3E}">
        <p14:creationId xmlns:p14="http://schemas.microsoft.com/office/powerpoint/2010/main" val="24506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Professionalize Your</a:t>
            </a:r>
            <a:br>
              <a:rPr lang="en-US" dirty="0"/>
            </a:br>
            <a:r>
              <a:rPr lang="en-US" dirty="0"/>
              <a:t>Department's Communications</a:t>
            </a:r>
          </a:p>
        </p:txBody>
      </p:sp>
      <p:sp>
        <p:nvSpPr>
          <p:cNvPr id="3" name="Subtitle 2"/>
          <p:cNvSpPr>
            <a:spLocks noGrp="1"/>
          </p:cNvSpPr>
          <p:nvPr>
            <p:ph type="subTitle" idx="1"/>
          </p:nvPr>
        </p:nvSpPr>
        <p:spPr/>
        <p:txBody>
          <a:bodyPr anchor="ctr">
            <a:normAutofit/>
          </a:bodyPr>
          <a:lstStyle/>
          <a:p>
            <a:r>
              <a:rPr lang="en-US" dirty="0" smtClean="0"/>
              <a:t>Effective Images</a:t>
            </a:r>
            <a:endParaRPr lang="en-US" dirty="0"/>
          </a:p>
        </p:txBody>
      </p:sp>
      <p:sp>
        <p:nvSpPr>
          <p:cNvPr id="5" name="TextBox 4"/>
          <p:cNvSpPr txBox="1"/>
          <p:nvPr/>
        </p:nvSpPr>
        <p:spPr>
          <a:xfrm>
            <a:off x="1295400" y="5181600"/>
            <a:ext cx="6934200" cy="750332"/>
          </a:xfrm>
          <a:prstGeom prst="rect">
            <a:avLst/>
          </a:prstGeom>
          <a:noFill/>
        </p:spPr>
        <p:txBody>
          <a:bodyPr wrap="square" rtlCol="0">
            <a:noAutofit/>
          </a:bodyPr>
          <a:lstStyle/>
          <a:p>
            <a:pPr algn="ctr"/>
            <a:r>
              <a:rPr lang="en-US" sz="2000" i="1" dirty="0" smtClean="0"/>
              <a:t>Nick Dentamaro	</a:t>
            </a:r>
          </a:p>
          <a:p>
            <a:pPr algn="ctr"/>
            <a:r>
              <a:rPr lang="en-US" sz="2000" i="1" dirty="0" smtClean="0"/>
              <a:t>Communications Photographer</a:t>
            </a:r>
            <a:endParaRPr lang="en-US" sz="2000" i="1" dirty="0"/>
          </a:p>
        </p:txBody>
      </p:sp>
    </p:spTree>
    <p:extLst>
      <p:ext uri="{BB962C8B-B14F-4D97-AF65-F5344CB8AC3E}">
        <p14:creationId xmlns:p14="http://schemas.microsoft.com/office/powerpoint/2010/main" val="19700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642350" cy="1219200"/>
          </a:xfrm>
        </p:spPr>
        <p:txBody>
          <a:bodyPr>
            <a:normAutofit/>
          </a:bodyPr>
          <a:lstStyle/>
          <a:p>
            <a:r>
              <a:rPr lang="en-US" sz="5400" dirty="0" smtClean="0"/>
              <a:t>Using Imagery</a:t>
            </a:r>
            <a:endParaRPr lang="en-US" sz="5400" dirty="0"/>
          </a:p>
        </p:txBody>
      </p:sp>
    </p:spTree>
    <p:extLst>
      <p:ext uri="{BB962C8B-B14F-4D97-AF65-F5344CB8AC3E}">
        <p14:creationId xmlns:p14="http://schemas.microsoft.com/office/powerpoint/2010/main" val="754662318"/>
      </p:ext>
    </p:extLst>
  </p:cSld>
  <p:clrMapOvr>
    <a:masterClrMapping/>
  </p:clrMapOvr>
  <p:transition spd="slow">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21030" y="2209800"/>
            <a:ext cx="8827770" cy="2438400"/>
          </a:xfrm>
        </p:spPr>
        <p:txBody>
          <a:bodyPr>
            <a:normAutofit/>
          </a:bodyPr>
          <a:lstStyle/>
          <a:p>
            <a:pPr marL="511175" indent="-276225">
              <a:lnSpc>
                <a:spcPct val="100000"/>
              </a:lnSpc>
              <a:spcBef>
                <a:spcPts val="900"/>
              </a:spcBef>
              <a:buSzPct val="100000"/>
              <a:buFont typeface="Arial" charset="0"/>
              <a:buChar char="•"/>
            </a:pPr>
            <a:r>
              <a:rPr lang="en-US" sz="2600" dirty="0" smtClean="0">
                <a:latin typeface="Arial" charset="0"/>
                <a:ea typeface="Arial" charset="0"/>
                <a:cs typeface="Arial" charset="0"/>
              </a:rPr>
              <a:t>Audience</a:t>
            </a:r>
            <a:endParaRPr lang="en-US" sz="2600" dirty="0">
              <a:latin typeface="Arial" charset="0"/>
              <a:ea typeface="Arial" charset="0"/>
              <a:cs typeface="Arial" charset="0"/>
            </a:endParaRPr>
          </a:p>
          <a:p>
            <a:pPr marL="511175" indent="-276225">
              <a:lnSpc>
                <a:spcPct val="100000"/>
              </a:lnSpc>
              <a:spcBef>
                <a:spcPts val="900"/>
              </a:spcBef>
              <a:buSzPct val="100000"/>
              <a:buFont typeface="Arial" charset="0"/>
              <a:buChar char="•"/>
            </a:pPr>
            <a:r>
              <a:rPr lang="en-US" sz="2600" dirty="0" smtClean="0">
                <a:latin typeface="Arial" charset="0"/>
                <a:ea typeface="Arial" charset="0"/>
                <a:cs typeface="Arial" charset="0"/>
              </a:rPr>
              <a:t>Visual style and voice</a:t>
            </a:r>
          </a:p>
          <a:p>
            <a:pPr marL="511175" indent="-276225">
              <a:lnSpc>
                <a:spcPct val="100000"/>
              </a:lnSpc>
              <a:spcBef>
                <a:spcPts val="900"/>
              </a:spcBef>
              <a:buSzPct val="100000"/>
              <a:buFont typeface="Arial" charset="0"/>
              <a:buChar char="•"/>
            </a:pPr>
            <a:r>
              <a:rPr lang="en-US" sz="2600" dirty="0" smtClean="0">
                <a:latin typeface="Arial" charset="0"/>
                <a:ea typeface="Arial" charset="0"/>
                <a:cs typeface="Arial" charset="0"/>
              </a:rPr>
              <a:t>Intent</a:t>
            </a:r>
          </a:p>
          <a:p>
            <a:pPr marL="512064" indent="-514350">
              <a:lnSpc>
                <a:spcPct val="100000"/>
              </a:lnSpc>
              <a:spcBef>
                <a:spcPts val="900"/>
              </a:spcBef>
              <a:buSzPct val="100000"/>
              <a:buFont typeface="Arial" charset="0"/>
              <a:buChar char="•"/>
            </a:pPr>
            <a:endParaRPr lang="en-US" sz="2600" dirty="0" smtClean="0">
              <a:latin typeface="Arial" charset="0"/>
              <a:ea typeface="Arial" charset="0"/>
              <a:cs typeface="Arial" charset="0"/>
            </a:endParaRPr>
          </a:p>
          <a:p>
            <a:pPr marL="512064" indent="-514350">
              <a:lnSpc>
                <a:spcPct val="100000"/>
              </a:lnSpc>
              <a:spcBef>
                <a:spcPts val="900"/>
              </a:spcBef>
              <a:buSzPct val="100000"/>
              <a:buFont typeface="Arial" charset="0"/>
              <a:buChar char="•"/>
            </a:pPr>
            <a:endParaRPr lang="en-US" sz="2600" dirty="0">
              <a:latin typeface="Arial" charset="0"/>
              <a:ea typeface="Arial" charset="0"/>
              <a:cs typeface="Arial" charset="0"/>
            </a:endParaRPr>
          </a:p>
        </p:txBody>
      </p:sp>
      <p:sp>
        <p:nvSpPr>
          <p:cNvPr id="3" name="Title 2"/>
          <p:cNvSpPr>
            <a:spLocks noGrp="1"/>
          </p:cNvSpPr>
          <p:nvPr>
            <p:ph type="title"/>
          </p:nvPr>
        </p:nvSpPr>
        <p:spPr>
          <a:xfrm>
            <a:off x="609600" y="685800"/>
            <a:ext cx="8915400" cy="1066800"/>
          </a:xfrm>
        </p:spPr>
        <p:txBody>
          <a:bodyPr>
            <a:normAutofit/>
          </a:bodyPr>
          <a:lstStyle/>
          <a:p>
            <a:r>
              <a:rPr lang="en-US" dirty="0" smtClean="0"/>
              <a:t>Using Imagery</a:t>
            </a:r>
            <a:endParaRPr lang="en-US" dirty="0"/>
          </a:p>
        </p:txBody>
      </p:sp>
    </p:spTree>
    <p:extLst>
      <p:ext uri="{BB962C8B-B14F-4D97-AF65-F5344CB8AC3E}">
        <p14:creationId xmlns:p14="http://schemas.microsoft.com/office/powerpoint/2010/main" val="2248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905_COMM_firstreading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642"/>
            <a:ext cx="7934876" cy="5289917"/>
          </a:xfrm>
          <a:prstGeom prst="rect">
            <a:avLst/>
          </a:prstGeom>
        </p:spPr>
      </p:pic>
    </p:spTree>
    <p:extLst>
      <p:ext uri="{BB962C8B-B14F-4D97-AF65-F5344CB8AC3E}">
        <p14:creationId xmlns:p14="http://schemas.microsoft.com/office/powerpoint/2010/main" val="152118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1013_COMM_SPHclass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642"/>
            <a:ext cx="7934876" cy="5289917"/>
          </a:xfrm>
          <a:prstGeom prst="rect">
            <a:avLst/>
          </a:prstGeom>
        </p:spPr>
      </p:pic>
    </p:spTree>
    <p:extLst>
      <p:ext uri="{BB962C8B-B14F-4D97-AF65-F5344CB8AC3E}">
        <p14:creationId xmlns:p14="http://schemas.microsoft.com/office/powerpoint/2010/main" val="21850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027_COMM_kosterlitztownhall10.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642"/>
            <a:ext cx="7934876" cy="5289917"/>
          </a:xfrm>
          <a:prstGeom prst="rect">
            <a:avLst/>
          </a:prstGeom>
        </p:spPr>
      </p:pic>
    </p:spTree>
    <p:extLst>
      <p:ext uri="{BB962C8B-B14F-4D97-AF65-F5344CB8AC3E}">
        <p14:creationId xmlns:p14="http://schemas.microsoft.com/office/powerpoint/2010/main" val="18044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228_COMM_intheheights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379"/>
            <a:ext cx="7934876" cy="5290442"/>
          </a:xfrm>
          <a:prstGeom prst="rect">
            <a:avLst/>
          </a:prstGeom>
        </p:spPr>
      </p:pic>
    </p:spTree>
    <p:extLst>
      <p:ext uri="{BB962C8B-B14F-4D97-AF65-F5344CB8AC3E}">
        <p14:creationId xmlns:p14="http://schemas.microsoft.com/office/powerpoint/2010/main" val="10068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642350" cy="1219200"/>
          </a:xfrm>
        </p:spPr>
        <p:txBody>
          <a:bodyPr>
            <a:normAutofit fontScale="90000"/>
          </a:bodyPr>
          <a:lstStyle/>
          <a:p>
            <a:r>
              <a:rPr lang="en-US" sz="5400" dirty="0" smtClean="0"/>
              <a:t>What Makes a “Good” Image?</a:t>
            </a:r>
            <a:endParaRPr lang="en-US" sz="5400" dirty="0"/>
          </a:p>
        </p:txBody>
      </p:sp>
    </p:spTree>
    <p:extLst>
      <p:ext uri="{BB962C8B-B14F-4D97-AF65-F5344CB8AC3E}">
        <p14:creationId xmlns:p14="http://schemas.microsoft.com/office/powerpoint/2010/main" val="755813409"/>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0527_COMM_AwardWinners01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390"/>
            <a:ext cx="7934876" cy="5290420"/>
          </a:xfrm>
          <a:prstGeom prst="rect">
            <a:avLst/>
          </a:prstGeom>
        </p:spPr>
      </p:pic>
    </p:spTree>
    <p:extLst>
      <p:ext uri="{BB962C8B-B14F-4D97-AF65-F5344CB8AC3E}">
        <p14:creationId xmlns:p14="http://schemas.microsoft.com/office/powerpoint/2010/main" val="14776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527_COMM_joslinawawrd01.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383"/>
            <a:ext cx="7934876" cy="5290435"/>
          </a:xfrm>
          <a:prstGeom prst="rect">
            <a:avLst/>
          </a:prstGeom>
        </p:spPr>
      </p:pic>
    </p:spTree>
    <p:extLst>
      <p:ext uri="{BB962C8B-B14F-4D97-AF65-F5344CB8AC3E}">
        <p14:creationId xmlns:p14="http://schemas.microsoft.com/office/powerpoint/2010/main" val="16049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60083" y="1803401"/>
            <a:ext cx="8874050" cy="5511799"/>
          </a:xfrm>
        </p:spPr>
      </p:pic>
      <p:sp>
        <p:nvSpPr>
          <p:cNvPr id="2" name="Title 1"/>
          <p:cNvSpPr>
            <a:spLocks noGrp="1"/>
          </p:cNvSpPr>
          <p:nvPr>
            <p:ph type="title"/>
          </p:nvPr>
        </p:nvSpPr>
        <p:spPr/>
        <p:txBody>
          <a:bodyPr anchor="b">
            <a:normAutofit/>
          </a:bodyPr>
          <a:lstStyle/>
          <a:p>
            <a:r>
              <a:rPr lang="en-US" sz="3150" dirty="0">
                <a:solidFill>
                  <a:schemeClr val="tx1"/>
                </a:solidFill>
                <a:latin typeface="Minion Pro" charset="0"/>
                <a:ea typeface="Minion Pro" charset="0"/>
                <a:cs typeface="Minion Pro" charset="0"/>
              </a:rPr>
              <a:t>Difference between brand, visual identity &amp; logo</a:t>
            </a:r>
          </a:p>
        </p:txBody>
      </p:sp>
    </p:spTree>
    <p:extLst>
      <p:ext uri="{BB962C8B-B14F-4D97-AF65-F5344CB8AC3E}">
        <p14:creationId xmlns:p14="http://schemas.microsoft.com/office/powerpoint/2010/main" val="12327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621030" y="2209800"/>
            <a:ext cx="8827770" cy="4876800"/>
          </a:xfrm>
        </p:spPr>
        <p:txBody>
          <a:bodyPr>
            <a:normAutofit/>
          </a:bodyPr>
          <a:lstStyle/>
          <a:p>
            <a:pPr marL="511175" indent="-276225">
              <a:lnSpc>
                <a:spcPct val="100000"/>
              </a:lnSpc>
              <a:spcBef>
                <a:spcPts val="900"/>
              </a:spcBef>
              <a:buSzPct val="100000"/>
              <a:buFont typeface="Arial" charset="0"/>
              <a:buChar char="•"/>
            </a:pPr>
            <a:r>
              <a:rPr lang="en-US" sz="2600" dirty="0" smtClean="0">
                <a:latin typeface="Arial" charset="0"/>
                <a:ea typeface="Arial" charset="0"/>
                <a:cs typeface="Arial" charset="0"/>
              </a:rPr>
              <a:t>Conveys </a:t>
            </a:r>
            <a:r>
              <a:rPr lang="en-US" sz="2600" dirty="0">
                <a:latin typeface="Arial" charset="0"/>
                <a:ea typeface="Arial" charset="0"/>
                <a:cs typeface="Arial" charset="0"/>
              </a:rPr>
              <a:t>the appropriate visual information for the situation and </a:t>
            </a:r>
            <a:r>
              <a:rPr lang="en-US" sz="2600" dirty="0" smtClean="0">
                <a:latin typeface="Arial" charset="0"/>
                <a:ea typeface="Arial" charset="0"/>
                <a:cs typeface="Arial" charset="0"/>
              </a:rPr>
              <a:t>context</a:t>
            </a:r>
          </a:p>
          <a:p>
            <a:pPr marL="511175" indent="-276225">
              <a:lnSpc>
                <a:spcPct val="100000"/>
              </a:lnSpc>
              <a:spcBef>
                <a:spcPts val="900"/>
              </a:spcBef>
              <a:buSzPct val="100000"/>
              <a:buFont typeface="Arial" charset="0"/>
              <a:buChar char="•"/>
            </a:pPr>
            <a:r>
              <a:rPr lang="en-US" sz="2600" dirty="0" smtClean="0">
                <a:latin typeface="Arial" charset="0"/>
                <a:ea typeface="Arial" charset="0"/>
                <a:cs typeface="Arial" charset="0"/>
              </a:rPr>
              <a:t>Elicits an emotional response from a viewer</a:t>
            </a:r>
          </a:p>
          <a:p>
            <a:pPr marL="511175" indent="-276225">
              <a:lnSpc>
                <a:spcPct val="100000"/>
              </a:lnSpc>
              <a:spcBef>
                <a:spcPts val="900"/>
              </a:spcBef>
              <a:buSzPct val="100000"/>
              <a:buFont typeface="Arial" charset="0"/>
              <a:buChar char="•"/>
            </a:pPr>
            <a:r>
              <a:rPr lang="en-US" sz="2600" dirty="0" smtClean="0">
                <a:latin typeface="Arial" charset="0"/>
                <a:ea typeface="Arial" charset="0"/>
                <a:cs typeface="Arial" charset="0"/>
              </a:rPr>
              <a:t>Aesthetically pleasing</a:t>
            </a:r>
          </a:p>
          <a:p>
            <a:pPr marL="511175" indent="-276225">
              <a:lnSpc>
                <a:spcPct val="100000"/>
              </a:lnSpc>
              <a:spcBef>
                <a:spcPts val="900"/>
              </a:spcBef>
              <a:buSzPct val="100000"/>
              <a:buFont typeface="Arial" charset="0"/>
              <a:buChar char="•"/>
            </a:pPr>
            <a:r>
              <a:rPr lang="en-US" sz="2600" dirty="0" smtClean="0">
                <a:latin typeface="Arial" charset="0"/>
                <a:ea typeface="Arial" charset="0"/>
                <a:cs typeface="Arial" charset="0"/>
              </a:rPr>
              <a:t>Reads well</a:t>
            </a:r>
          </a:p>
          <a:p>
            <a:pPr marL="0" indent="0">
              <a:lnSpc>
                <a:spcPct val="100000"/>
              </a:lnSpc>
              <a:spcBef>
                <a:spcPts val="900"/>
              </a:spcBef>
              <a:buSzPct val="100000"/>
              <a:buNone/>
            </a:pPr>
            <a:endParaRPr lang="en-US" sz="2600" dirty="0" smtClean="0"/>
          </a:p>
          <a:p>
            <a:pPr marL="0" indent="0">
              <a:lnSpc>
                <a:spcPct val="100000"/>
              </a:lnSpc>
              <a:spcBef>
                <a:spcPts val="900"/>
              </a:spcBef>
              <a:buSzPct val="100000"/>
              <a:buNone/>
            </a:pPr>
            <a:endParaRPr lang="en-US" sz="2600" dirty="0" smtClean="0"/>
          </a:p>
          <a:p>
            <a:pPr marL="512064" indent="-514350">
              <a:lnSpc>
                <a:spcPct val="100000"/>
              </a:lnSpc>
              <a:spcBef>
                <a:spcPts val="900"/>
              </a:spcBef>
              <a:buSzPct val="100000"/>
              <a:buFont typeface="Wingdings" charset="2"/>
              <a:buChar char="q"/>
            </a:pPr>
            <a:endParaRPr lang="en-US" sz="2600" dirty="0"/>
          </a:p>
        </p:txBody>
      </p:sp>
      <p:sp>
        <p:nvSpPr>
          <p:cNvPr id="3" name="Title 2"/>
          <p:cNvSpPr>
            <a:spLocks noGrp="1"/>
          </p:cNvSpPr>
          <p:nvPr>
            <p:ph type="title"/>
          </p:nvPr>
        </p:nvSpPr>
        <p:spPr>
          <a:xfrm>
            <a:off x="609600" y="685800"/>
            <a:ext cx="8915400" cy="1066800"/>
          </a:xfrm>
        </p:spPr>
        <p:txBody>
          <a:bodyPr>
            <a:normAutofit/>
          </a:bodyPr>
          <a:lstStyle/>
          <a:p>
            <a:r>
              <a:rPr lang="en-US" dirty="0" smtClean="0"/>
              <a:t>A Good Image</a:t>
            </a:r>
            <a:endParaRPr lang="en-US" dirty="0"/>
          </a:p>
        </p:txBody>
      </p:sp>
    </p:spTree>
    <p:extLst>
      <p:ext uri="{BB962C8B-B14F-4D97-AF65-F5344CB8AC3E}">
        <p14:creationId xmlns:p14="http://schemas.microsoft.com/office/powerpoint/2010/main" val="10844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642350" cy="1219200"/>
          </a:xfrm>
        </p:spPr>
        <p:txBody>
          <a:bodyPr>
            <a:normAutofit/>
          </a:bodyPr>
          <a:lstStyle/>
          <a:p>
            <a:r>
              <a:rPr lang="en-US" sz="5400" dirty="0"/>
              <a:t>Image Use </a:t>
            </a:r>
            <a:r>
              <a:rPr lang="en-US" sz="5400" dirty="0" smtClean="0"/>
              <a:t>Policy and BIG</a:t>
            </a:r>
            <a:endParaRPr lang="en-US" sz="5400" dirty="0"/>
          </a:p>
        </p:txBody>
      </p:sp>
    </p:spTree>
    <p:extLst>
      <p:ext uri="{BB962C8B-B14F-4D97-AF65-F5344CB8AC3E}">
        <p14:creationId xmlns:p14="http://schemas.microsoft.com/office/powerpoint/2010/main" val="1945757517"/>
      </p:ext>
    </p:extLst>
  </p:cSld>
  <p:clrMapOvr>
    <a:masterClrMapping/>
  </p:clrMapOvr>
  <p:transition spd="slow">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6-02 at 1.25.2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0546" y="304800"/>
            <a:ext cx="7360110" cy="4999047"/>
          </a:xfrm>
          <a:prstGeom prst="rect">
            <a:avLst/>
          </a:prstGeom>
        </p:spPr>
      </p:pic>
      <p:sp>
        <p:nvSpPr>
          <p:cNvPr id="6" name="Left Arrow 5"/>
          <p:cNvSpPr/>
          <p:nvPr/>
        </p:nvSpPr>
        <p:spPr>
          <a:xfrm>
            <a:off x="6629400" y="4800600"/>
            <a:ext cx="2209800" cy="533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38200" y="5867400"/>
            <a:ext cx="8111217" cy="646331"/>
          </a:xfrm>
          <a:prstGeom prst="rect">
            <a:avLst/>
          </a:prstGeom>
          <a:noFill/>
        </p:spPr>
        <p:txBody>
          <a:bodyPr wrap="square" rtlCol="0">
            <a:spAutoFit/>
          </a:bodyPr>
          <a:lstStyle/>
          <a:p>
            <a:r>
              <a:rPr lang="en-US" dirty="0"/>
              <a:t>https://</a:t>
            </a:r>
            <a:r>
              <a:rPr lang="en-US" dirty="0" err="1"/>
              <a:t>www.brown.edu</a:t>
            </a:r>
            <a:r>
              <a:rPr lang="en-US" dirty="0"/>
              <a:t>/about/administration/communications/using-images-communications</a:t>
            </a:r>
            <a:endParaRPr lang="en-US" dirty="0" smtClean="0"/>
          </a:p>
        </p:txBody>
      </p:sp>
    </p:spTree>
    <p:extLst>
      <p:ext uri="{BB962C8B-B14F-4D97-AF65-F5344CB8AC3E}">
        <p14:creationId xmlns:p14="http://schemas.microsoft.com/office/powerpoint/2010/main" val="10548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029200" y="2057400"/>
            <a:ext cx="4114800" cy="690880"/>
          </a:xfrm>
        </p:spPr>
        <p:txBody>
          <a:bodyPr/>
          <a:lstStyle/>
          <a:p>
            <a:r>
              <a:rPr lang="en-US" dirty="0" smtClean="0"/>
              <a:t>Model Release Form</a:t>
            </a:r>
            <a:endParaRPr lang="en-US" dirty="0"/>
          </a:p>
        </p:txBody>
      </p:sp>
      <p:sp>
        <p:nvSpPr>
          <p:cNvPr id="6" name="Content Placeholder 5"/>
          <p:cNvSpPr>
            <a:spLocks noGrp="1"/>
          </p:cNvSpPr>
          <p:nvPr>
            <p:ph sz="half" idx="4294967295"/>
          </p:nvPr>
        </p:nvSpPr>
        <p:spPr>
          <a:xfrm>
            <a:off x="5105400" y="2895600"/>
            <a:ext cx="4267200" cy="3576320"/>
          </a:xfrm>
          <a:prstGeom prst="rect">
            <a:avLst/>
          </a:prstGeom>
        </p:spPr>
        <p:txBody>
          <a:bodyPr/>
          <a:lstStyle/>
          <a:p>
            <a:pPr marL="217488" indent="-217488">
              <a:spcBef>
                <a:spcPts val="600"/>
              </a:spcBef>
              <a:buSzPct val="80000"/>
              <a:buFont typeface="Arial" charset="0"/>
              <a:buChar char="•"/>
            </a:pPr>
            <a:r>
              <a:rPr lang="en-US" sz="2600" dirty="0" smtClean="0">
                <a:latin typeface="Arial" charset="0"/>
                <a:ea typeface="Arial" charset="0"/>
                <a:cs typeface="Arial" charset="0"/>
              </a:rPr>
              <a:t>Use Event and Date fields to your advantage</a:t>
            </a:r>
            <a:endParaRPr lang="en-US" sz="2600" dirty="0">
              <a:latin typeface="Arial" charset="0"/>
              <a:ea typeface="Arial" charset="0"/>
              <a:cs typeface="Arial" charset="0"/>
            </a:endParaRPr>
          </a:p>
          <a:p>
            <a:pPr marL="217488" indent="-217488">
              <a:spcBef>
                <a:spcPts val="600"/>
              </a:spcBef>
              <a:buSzPct val="80000"/>
              <a:buFont typeface="Arial" charset="0"/>
              <a:buChar char="•"/>
            </a:pPr>
            <a:r>
              <a:rPr lang="en-US" sz="2600" dirty="0" smtClean="0">
                <a:latin typeface="Arial" charset="0"/>
                <a:ea typeface="Arial" charset="0"/>
                <a:cs typeface="Arial" charset="0"/>
              </a:rPr>
              <a:t>Follow up with Email</a:t>
            </a:r>
          </a:p>
          <a:p>
            <a:pPr marL="217488" indent="-217488">
              <a:spcBef>
                <a:spcPts val="600"/>
              </a:spcBef>
              <a:buSzPct val="80000"/>
              <a:buFont typeface="Arial" charset="0"/>
              <a:buChar char="•"/>
            </a:pPr>
            <a:r>
              <a:rPr lang="en-US" sz="2600" dirty="0" smtClean="0">
                <a:latin typeface="Arial" charset="0"/>
                <a:ea typeface="Arial" charset="0"/>
                <a:cs typeface="Arial" charset="0"/>
              </a:rPr>
              <a:t>Digitally sign</a:t>
            </a:r>
          </a:p>
        </p:txBody>
      </p:sp>
      <p:sp>
        <p:nvSpPr>
          <p:cNvPr id="11" name="Title 2"/>
          <p:cNvSpPr>
            <a:spLocks noGrp="1"/>
          </p:cNvSpPr>
          <p:nvPr>
            <p:ph type="title"/>
          </p:nvPr>
        </p:nvSpPr>
        <p:spPr>
          <a:xfrm>
            <a:off x="609600" y="685800"/>
            <a:ext cx="8915400" cy="1066800"/>
          </a:xfrm>
        </p:spPr>
        <p:txBody>
          <a:bodyPr>
            <a:normAutofit/>
          </a:bodyPr>
          <a:lstStyle/>
          <a:p>
            <a:r>
              <a:rPr lang="en-US" dirty="0" smtClean="0"/>
              <a:t>Image Use Policy and BIG</a:t>
            </a:r>
            <a:endParaRPr lang="en-US" dirty="0"/>
          </a:p>
        </p:txBody>
      </p:sp>
      <p:pic>
        <p:nvPicPr>
          <p:cNvPr id="15" name="Picture 14" descr="Brown-University-Image-Use-General-Consent-and-Releas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9200" y="1981200"/>
            <a:ext cx="3304814" cy="4276818"/>
          </a:xfrm>
          <a:prstGeom prst="rect">
            <a:avLst/>
          </a:prstGeom>
        </p:spPr>
      </p:pic>
    </p:spTree>
    <p:extLst>
      <p:ext uri="{BB962C8B-B14F-4D97-AF65-F5344CB8AC3E}">
        <p14:creationId xmlns:p14="http://schemas.microsoft.com/office/powerpoint/2010/main" val="18534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527_Comm_baccalaureate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642"/>
            <a:ext cx="7934876" cy="5289917"/>
          </a:xfrm>
          <a:prstGeom prst="rect">
            <a:avLst/>
          </a:prstGeom>
        </p:spPr>
      </p:pic>
    </p:spTree>
    <p:extLst>
      <p:ext uri="{BB962C8B-B14F-4D97-AF65-F5344CB8AC3E}">
        <p14:creationId xmlns:p14="http://schemas.microsoft.com/office/powerpoint/2010/main" val="153348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0529_COMM_commencement3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62" y="1012642"/>
            <a:ext cx="7934876" cy="5289917"/>
          </a:xfrm>
          <a:prstGeom prst="rect">
            <a:avLst/>
          </a:prstGeom>
        </p:spPr>
      </p:pic>
    </p:spTree>
    <p:extLst>
      <p:ext uri="{BB962C8B-B14F-4D97-AF65-F5344CB8AC3E}">
        <p14:creationId xmlns:p14="http://schemas.microsoft.com/office/powerpoint/2010/main" val="187391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642350" cy="1219200"/>
          </a:xfrm>
        </p:spPr>
        <p:txBody>
          <a:bodyPr>
            <a:normAutofit/>
          </a:bodyPr>
          <a:lstStyle/>
          <a:p>
            <a:r>
              <a:rPr lang="en-US" sz="5400" dirty="0" smtClean="0"/>
              <a:t>Questions?</a:t>
            </a:r>
            <a:endParaRPr lang="en-US" sz="5400" dirty="0"/>
          </a:p>
        </p:txBody>
      </p:sp>
    </p:spTree>
    <p:extLst>
      <p:ext uri="{BB962C8B-B14F-4D97-AF65-F5344CB8AC3E}">
        <p14:creationId xmlns:p14="http://schemas.microsoft.com/office/powerpoint/2010/main" val="780318537"/>
      </p:ext>
    </p:extLst>
  </p:cSld>
  <p:clrMapOvr>
    <a:masterClrMapping/>
  </p:clrMapOvr>
  <p:transition spd="slow">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6705600"/>
            <a:ext cx="2209800" cy="369332"/>
          </a:xfrm>
          <a:prstGeom prst="rect">
            <a:avLst/>
          </a:prstGeom>
          <a:solidFill>
            <a:srgbClr val="FFFFFF"/>
          </a:solidFill>
        </p:spPr>
        <p:txBody>
          <a:bodyPr wrap="square" rtlCol="0">
            <a:spAutoFit/>
          </a:bodyPr>
          <a:lstStyle/>
          <a:p>
            <a:endParaRPr lang="en-US" dirty="0" smtClean="0"/>
          </a:p>
        </p:txBody>
      </p:sp>
    </p:spTree>
    <p:extLst>
      <p:ext uri="{BB962C8B-B14F-4D97-AF65-F5344CB8AC3E}">
        <p14:creationId xmlns:p14="http://schemas.microsoft.com/office/powerpoint/2010/main" val="78156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60083" y="1803401"/>
            <a:ext cx="8874050" cy="5511799"/>
          </a:xfrm>
        </p:spPr>
      </p:pic>
      <p:sp>
        <p:nvSpPr>
          <p:cNvPr id="2" name="Title 1"/>
          <p:cNvSpPr>
            <a:spLocks noGrp="1"/>
          </p:cNvSpPr>
          <p:nvPr>
            <p:ph type="title"/>
          </p:nvPr>
        </p:nvSpPr>
        <p:spPr/>
        <p:txBody>
          <a:bodyPr anchor="b">
            <a:normAutofit/>
          </a:bodyPr>
          <a:lstStyle/>
          <a:p>
            <a:r>
              <a:rPr lang="en-US" sz="3150" dirty="0">
                <a:solidFill>
                  <a:schemeClr val="tx1"/>
                </a:solidFill>
                <a:latin typeface="Minion Pro" charset="0"/>
                <a:ea typeface="Minion Pro" charset="0"/>
                <a:cs typeface="Minion Pro" charset="0"/>
              </a:rPr>
              <a:t>Difference between brand, visual identity &amp; logo</a:t>
            </a:r>
          </a:p>
        </p:txBody>
      </p:sp>
    </p:spTree>
    <p:extLst>
      <p:ext uri="{BB962C8B-B14F-4D97-AF65-F5344CB8AC3E}">
        <p14:creationId xmlns:p14="http://schemas.microsoft.com/office/powerpoint/2010/main" val="84853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smtClean="0">
                <a:solidFill>
                  <a:schemeClr val="tx1"/>
                </a:solidFill>
                <a:latin typeface="Minion Pro" charset="0"/>
                <a:ea typeface="Minion Pro" charset="0"/>
                <a:cs typeface="Minion Pro" charset="0"/>
              </a:rPr>
              <a:t>Why do we need a visual identity?</a:t>
            </a:r>
            <a:endParaRPr lang="en-US" dirty="0">
              <a:solidFill>
                <a:schemeClr val="tx1"/>
              </a:solidFill>
              <a:latin typeface="Minion Pro" charset="0"/>
              <a:ea typeface="Minion Pro" charset="0"/>
              <a:cs typeface="Minion Pro" charset="0"/>
            </a:endParaRPr>
          </a:p>
        </p:txBody>
      </p:sp>
      <p:sp>
        <p:nvSpPr>
          <p:cNvPr id="3" name="Content Placeholder 2"/>
          <p:cNvSpPr>
            <a:spLocks noGrp="1"/>
          </p:cNvSpPr>
          <p:nvPr>
            <p:ph idx="1"/>
          </p:nvPr>
        </p:nvSpPr>
        <p:spPr>
          <a:xfrm>
            <a:off x="660083" y="2394940"/>
            <a:ext cx="8281035" cy="4386859"/>
          </a:xfrm>
        </p:spPr>
        <p:txBody>
          <a:bodyPr>
            <a:noAutofit/>
          </a:bodyPr>
          <a:lstStyle/>
          <a:p>
            <a:pPr marL="12502" indent="0">
              <a:spcBef>
                <a:spcPts val="315"/>
              </a:spcBef>
              <a:buNone/>
            </a:pPr>
            <a:r>
              <a:rPr lang="en-US" dirty="0">
                <a:latin typeface="Arial" charset="0"/>
                <a:ea typeface="Arial" charset="0"/>
                <a:cs typeface="Arial" charset="0"/>
              </a:rPr>
              <a:t>“On an average day </a:t>
            </a:r>
            <a:br>
              <a:rPr lang="en-US" dirty="0">
                <a:latin typeface="Arial" charset="0"/>
                <a:ea typeface="Arial" charset="0"/>
                <a:cs typeface="Arial" charset="0"/>
              </a:rPr>
            </a:br>
            <a:r>
              <a:rPr lang="en-US" dirty="0">
                <a:latin typeface="Arial" charset="0"/>
                <a:ea typeface="Arial" charset="0"/>
                <a:cs typeface="Arial" charset="0"/>
              </a:rPr>
              <a:t>consumers are exposed to </a:t>
            </a:r>
            <a:br>
              <a:rPr lang="en-US" dirty="0">
                <a:latin typeface="Arial" charset="0"/>
                <a:ea typeface="Arial" charset="0"/>
                <a:cs typeface="Arial" charset="0"/>
              </a:rPr>
            </a:br>
            <a:r>
              <a:rPr lang="en-US" dirty="0">
                <a:latin typeface="Arial" charset="0"/>
                <a:ea typeface="Arial" charset="0"/>
                <a:cs typeface="Arial" charset="0"/>
              </a:rPr>
              <a:t>six thousand </a:t>
            </a:r>
            <a:r>
              <a:rPr lang="en-US" dirty="0" smtClean="0">
                <a:latin typeface="Arial" charset="0"/>
                <a:ea typeface="Arial" charset="0"/>
                <a:cs typeface="Arial" charset="0"/>
              </a:rPr>
              <a:t>advertisements</a:t>
            </a:r>
            <a:br>
              <a:rPr lang="en-US" dirty="0" smtClean="0">
                <a:latin typeface="Arial" charset="0"/>
                <a:ea typeface="Arial" charset="0"/>
                <a:cs typeface="Arial" charset="0"/>
              </a:rPr>
            </a:br>
            <a:r>
              <a:rPr lang="en-US" dirty="0" smtClean="0">
                <a:latin typeface="Arial" charset="0"/>
                <a:ea typeface="Arial" charset="0"/>
                <a:cs typeface="Arial" charset="0"/>
              </a:rPr>
              <a:t>and</a:t>
            </a:r>
            <a:r>
              <a:rPr lang="en-US" dirty="0">
                <a:latin typeface="Arial" charset="0"/>
                <a:ea typeface="Arial" charset="0"/>
                <a:cs typeface="Arial" charset="0"/>
              </a:rPr>
              <a:t>, </a:t>
            </a:r>
            <a:r>
              <a:rPr lang="en-US" dirty="0" smtClean="0">
                <a:latin typeface="Arial" charset="0"/>
                <a:ea typeface="Arial" charset="0"/>
                <a:cs typeface="Arial" charset="0"/>
              </a:rPr>
              <a:t>each </a:t>
            </a:r>
            <a:r>
              <a:rPr lang="en-US" dirty="0">
                <a:latin typeface="Arial" charset="0"/>
                <a:ea typeface="Arial" charset="0"/>
                <a:cs typeface="Arial" charset="0"/>
              </a:rPr>
              <a:t>year, to more than </a:t>
            </a:r>
            <a:br>
              <a:rPr lang="en-US" dirty="0">
                <a:latin typeface="Arial" charset="0"/>
                <a:ea typeface="Arial" charset="0"/>
                <a:cs typeface="Arial" charset="0"/>
              </a:rPr>
            </a:br>
            <a:r>
              <a:rPr lang="en-US" dirty="0">
                <a:latin typeface="Arial" charset="0"/>
                <a:ea typeface="Arial" charset="0"/>
                <a:cs typeface="Arial" charset="0"/>
              </a:rPr>
              <a:t>twenty-five thousand new products</a:t>
            </a:r>
            <a:r>
              <a:rPr lang="en-US" dirty="0" smtClean="0">
                <a:latin typeface="Arial" charset="0"/>
                <a:ea typeface="Arial" charset="0"/>
                <a:cs typeface="Arial" charset="0"/>
              </a:rPr>
              <a:t>….</a:t>
            </a:r>
          </a:p>
          <a:p>
            <a:pPr marL="0" indent="0">
              <a:spcBef>
                <a:spcPts val="315"/>
              </a:spcBef>
              <a:buNone/>
            </a:pPr>
            <a:r>
              <a:rPr lang="en-US" b="1" dirty="0" smtClean="0">
                <a:solidFill>
                  <a:srgbClr val="FF0000"/>
                </a:solidFill>
                <a:latin typeface="Arial" charset="0"/>
                <a:ea typeface="Arial" charset="0"/>
                <a:cs typeface="Arial" charset="0"/>
              </a:rPr>
              <a:t>[Recognizable] brands help consumers </a:t>
            </a:r>
            <a:r>
              <a:rPr lang="en-US" dirty="0" smtClean="0">
                <a:solidFill>
                  <a:srgbClr val="FF0000"/>
                </a:solidFill>
                <a:latin typeface="Arial" charset="0"/>
                <a:ea typeface="Arial" charset="0"/>
                <a:cs typeface="Arial" charset="0"/>
              </a:rPr>
              <a:t/>
            </a:r>
            <a:br>
              <a:rPr lang="en-US" dirty="0" smtClean="0">
                <a:solidFill>
                  <a:srgbClr val="FF0000"/>
                </a:solidFill>
                <a:latin typeface="Arial" charset="0"/>
                <a:ea typeface="Arial" charset="0"/>
                <a:cs typeface="Arial" charset="0"/>
              </a:rPr>
            </a:br>
            <a:r>
              <a:rPr lang="en-US" dirty="0" smtClean="0">
                <a:latin typeface="Arial" charset="0"/>
                <a:ea typeface="Arial" charset="0"/>
                <a:cs typeface="Arial" charset="0"/>
              </a:rPr>
              <a:t>cut through the proliferation of choices</a:t>
            </a:r>
            <a:br>
              <a:rPr lang="en-US" dirty="0" smtClean="0">
                <a:latin typeface="Arial" charset="0"/>
                <a:ea typeface="Arial" charset="0"/>
                <a:cs typeface="Arial" charset="0"/>
              </a:rPr>
            </a:br>
            <a:r>
              <a:rPr lang="en-US" dirty="0" smtClean="0">
                <a:latin typeface="Arial" charset="0"/>
                <a:ea typeface="Arial" charset="0"/>
                <a:cs typeface="Arial" charset="0"/>
              </a:rPr>
              <a:t>available in every product and service category.”</a:t>
            </a:r>
          </a:p>
          <a:p>
            <a:pPr marL="0" indent="0">
              <a:spcBef>
                <a:spcPts val="1733"/>
              </a:spcBef>
              <a:buNone/>
            </a:pPr>
            <a:r>
              <a:rPr lang="en-US" sz="1418" dirty="0">
                <a:latin typeface="Arial" charset="0"/>
                <a:ea typeface="Arial" charset="0"/>
                <a:cs typeface="Arial" charset="0"/>
              </a:rPr>
              <a:t>Scott M. Davis</a:t>
            </a:r>
            <a:br>
              <a:rPr lang="en-US" sz="1418" dirty="0">
                <a:latin typeface="Arial" charset="0"/>
                <a:ea typeface="Arial" charset="0"/>
                <a:cs typeface="Arial" charset="0"/>
              </a:rPr>
            </a:br>
            <a:r>
              <a:rPr lang="en-US" sz="1418" dirty="0">
                <a:latin typeface="Arial" charset="0"/>
                <a:ea typeface="Arial" charset="0"/>
                <a:cs typeface="Arial" charset="0"/>
              </a:rPr>
              <a:t>Brand Asset Management:</a:t>
            </a:r>
            <a:br>
              <a:rPr lang="en-US" sz="1418" dirty="0">
                <a:latin typeface="Arial" charset="0"/>
                <a:ea typeface="Arial" charset="0"/>
                <a:cs typeface="Arial" charset="0"/>
              </a:rPr>
            </a:br>
            <a:r>
              <a:rPr lang="en-US" sz="1418" dirty="0">
                <a:latin typeface="Arial" charset="0"/>
                <a:ea typeface="Arial" charset="0"/>
                <a:cs typeface="Arial" charset="0"/>
              </a:rPr>
              <a:t>Driving Profitable Growth Through Your Brands</a:t>
            </a:r>
          </a:p>
        </p:txBody>
      </p:sp>
      <p:sp>
        <p:nvSpPr>
          <p:cNvPr id="4" name="TextBox 3"/>
          <p:cNvSpPr txBox="1"/>
          <p:nvPr/>
        </p:nvSpPr>
        <p:spPr>
          <a:xfrm>
            <a:off x="4794597" y="2084224"/>
            <a:ext cx="3272979" cy="1498102"/>
          </a:xfrm>
          <a:prstGeom prst="rect">
            <a:avLst/>
          </a:prstGeom>
          <a:noFill/>
        </p:spPr>
        <p:txBody>
          <a:bodyPr wrap="square" rtlCol="0">
            <a:spAutoFit/>
          </a:bodyPr>
          <a:lstStyle/>
          <a:p>
            <a:r>
              <a:rPr lang="en-US" sz="9135" dirty="0">
                <a:solidFill>
                  <a:schemeClr val="tx2">
                    <a:lumMod val="20000"/>
                    <a:lumOff val="80000"/>
                  </a:schemeClr>
                </a:solidFill>
                <a:latin typeface="Minion Display" charset="0"/>
                <a:ea typeface="Minion Display" charset="0"/>
                <a:cs typeface="Minion Display" charset="0"/>
              </a:rPr>
              <a:t>6,000</a:t>
            </a:r>
          </a:p>
        </p:txBody>
      </p:sp>
      <p:sp>
        <p:nvSpPr>
          <p:cNvPr id="5" name="TextBox 4"/>
          <p:cNvSpPr txBox="1"/>
          <p:nvPr/>
        </p:nvSpPr>
        <p:spPr>
          <a:xfrm>
            <a:off x="5574694" y="2678501"/>
            <a:ext cx="3696462" cy="1498102"/>
          </a:xfrm>
          <a:prstGeom prst="rect">
            <a:avLst/>
          </a:prstGeom>
          <a:noFill/>
        </p:spPr>
        <p:txBody>
          <a:bodyPr wrap="square" rtlCol="0">
            <a:spAutoFit/>
          </a:bodyPr>
          <a:lstStyle/>
          <a:p>
            <a:r>
              <a:rPr lang="en-US" sz="9135" dirty="0">
                <a:solidFill>
                  <a:schemeClr val="tx2">
                    <a:lumMod val="40000"/>
                    <a:lumOff val="60000"/>
                  </a:schemeClr>
                </a:solidFill>
                <a:latin typeface="Minion Display" charset="0"/>
                <a:ea typeface="Minion Display" charset="0"/>
                <a:cs typeface="Minion Display" charset="0"/>
              </a:rPr>
              <a:t>25,000</a:t>
            </a:r>
          </a:p>
        </p:txBody>
      </p:sp>
      <p:sp>
        <p:nvSpPr>
          <p:cNvPr id="6" name="TextBox 5"/>
          <p:cNvSpPr txBox="1"/>
          <p:nvPr/>
        </p:nvSpPr>
        <p:spPr>
          <a:xfrm>
            <a:off x="8067576" y="1737999"/>
            <a:ext cx="1141857" cy="4333943"/>
          </a:xfrm>
          <a:prstGeom prst="rect">
            <a:avLst/>
          </a:prstGeom>
          <a:noFill/>
        </p:spPr>
        <p:txBody>
          <a:bodyPr wrap="square" rtlCol="0">
            <a:spAutoFit/>
          </a:bodyPr>
          <a:lstStyle/>
          <a:p>
            <a:r>
              <a:rPr lang="en-US" sz="27563" i="1" dirty="0">
                <a:solidFill>
                  <a:schemeClr val="tx2">
                    <a:lumMod val="60000"/>
                    <a:lumOff val="40000"/>
                  </a:schemeClr>
                </a:solidFill>
                <a:latin typeface="Minion Expert Display" charset="0"/>
                <a:ea typeface="Minion Expert Display" charset="0"/>
                <a:cs typeface="Minion Expert Display" charset="0"/>
              </a:rPr>
              <a:t>1</a:t>
            </a:r>
          </a:p>
        </p:txBody>
      </p:sp>
    </p:spTree>
    <p:extLst>
      <p:ext uri="{BB962C8B-B14F-4D97-AF65-F5344CB8AC3E}">
        <p14:creationId xmlns:p14="http://schemas.microsoft.com/office/powerpoint/2010/main" val="11317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own Powerpoint Template_A_v1">
  <a:themeElements>
    <a:clrScheme name="Brown Theme">
      <a:dk1>
        <a:srgbClr val="000000"/>
      </a:dk1>
      <a:lt1>
        <a:sysClr val="window" lastClr="FFFFFF"/>
      </a:lt1>
      <a:dk2>
        <a:srgbClr val="575F6D"/>
      </a:dk2>
      <a:lt2>
        <a:srgbClr val="85939F"/>
      </a:lt2>
      <a:accent1>
        <a:srgbClr val="DF0000"/>
      </a:accent1>
      <a:accent2>
        <a:srgbClr val="FFFFFF"/>
      </a:accent2>
      <a:accent3>
        <a:srgbClr val="43BFE5"/>
      </a:accent3>
      <a:accent4>
        <a:srgbClr val="FFBE23"/>
      </a:accent4>
      <a:accent5>
        <a:srgbClr val="3E281F"/>
      </a:accent5>
      <a:accent6>
        <a:srgbClr val="85939F"/>
      </a:accent6>
      <a:hlink>
        <a:srgbClr val="A7A18B"/>
      </a:hlink>
      <a:folHlink>
        <a:srgbClr val="002B5E"/>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txDef>
      <a:spPr>
        <a:noFill/>
      </a:spPr>
      <a:bodyPr wrap="squar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Brown Powerpoint Template_A_v1.potx</Template>
  <TotalTime>14993</TotalTime>
  <Words>5316</Words>
  <Application>Microsoft Macintosh PowerPoint</Application>
  <PresentationFormat>Custom</PresentationFormat>
  <Paragraphs>594</Paragraphs>
  <Slides>77</Slides>
  <Notes>74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77</vt:i4>
      </vt:variant>
    </vt:vector>
  </HeadingPairs>
  <TitlesOfParts>
    <vt:vector size="92" baseType="lpstr">
      <vt:lpstr>Arial</vt:lpstr>
      <vt:lpstr>Avenir Next</vt:lpstr>
      <vt:lpstr>Avenir Next Demi Bold</vt:lpstr>
      <vt:lpstr>Calibri</vt:lpstr>
      <vt:lpstr>Franklin Gothic Book</vt:lpstr>
      <vt:lpstr>Georgia</vt:lpstr>
      <vt:lpstr>Mangal</vt:lpstr>
      <vt:lpstr>Minion Display</vt:lpstr>
      <vt:lpstr>Minion Expert Display</vt:lpstr>
      <vt:lpstr>Minion Pro</vt:lpstr>
      <vt:lpstr>ＭＳ Ｐゴシック</vt:lpstr>
      <vt:lpstr>Tahoma</vt:lpstr>
      <vt:lpstr>Wingdings</vt:lpstr>
      <vt:lpstr>Wingdings 2</vt:lpstr>
      <vt:lpstr>Brown Powerpoint Template_A_v1</vt:lpstr>
      <vt:lpstr>Professionalize Your Department's Communications</vt:lpstr>
      <vt:lpstr>Professionalize Your Department's Communications</vt:lpstr>
      <vt:lpstr>PowerPoint Presentation</vt:lpstr>
      <vt:lpstr>Difference between “brand” &amp; “visual identity?”</vt:lpstr>
      <vt:lpstr>Difference between brand, visual identity &amp; logo</vt:lpstr>
      <vt:lpstr>Difference between brand, visual identity &amp; logo</vt:lpstr>
      <vt:lpstr>Difference between brand, visual identity &amp; logo</vt:lpstr>
      <vt:lpstr>Difference between brand, visual identity &amp; logo</vt:lpstr>
      <vt:lpstr>Why do we need a visual identity?</vt:lpstr>
      <vt:lpstr>PowerPoint Presentation</vt:lpstr>
      <vt:lpstr>What makes a visual identity strong?</vt:lpstr>
      <vt:lpstr>Brown’s Logo Soup</vt:lpstr>
      <vt:lpstr>Brown’s Logo Soup</vt:lpstr>
      <vt:lpstr>PowerPoint Presentation</vt:lpstr>
      <vt:lpstr>Visual Identity Policy &amp; Strategy</vt:lpstr>
      <vt:lpstr>Visual Identity Policy &amp; Strategy</vt:lpstr>
      <vt:lpstr>Primary Identity</vt:lpstr>
      <vt:lpstr>Compositions &amp; Uses</vt:lpstr>
      <vt:lpstr>Specifications and Appropriate Uses</vt:lpstr>
      <vt:lpstr>Color Applications</vt:lpstr>
      <vt:lpstr>Primary and Secondary Color Palettes</vt:lpstr>
      <vt:lpstr>Standard Fonts: Minion Pro</vt:lpstr>
      <vt:lpstr>Core Identity System: Departments, Schools &amp; Programs</vt:lpstr>
      <vt:lpstr>Other Visual Identity Systems</vt:lpstr>
      <vt:lpstr>Independent Logos</vt:lpstr>
      <vt:lpstr>Your visual identity</vt:lpstr>
      <vt:lpstr>Unique Color, Images &amp; Type Treatments</vt:lpstr>
      <vt:lpstr>Unique Color, Images &amp; Type Treatments</vt:lpstr>
      <vt:lpstr>Unique Color, Images &amp; Type Treatments</vt:lpstr>
      <vt:lpstr>Unique Color, Images &amp; Type Treatments</vt:lpstr>
      <vt:lpstr>Brown’s Visual Identity Policy &amp; Strategy</vt:lpstr>
      <vt:lpstr>Brown’s Visual Identity Policy &amp; Strategy</vt:lpstr>
      <vt:lpstr>Questions?</vt:lpstr>
      <vt:lpstr>Professionalize Your Department's Communications</vt:lpstr>
      <vt:lpstr>Writing well is not easy</vt:lpstr>
      <vt:lpstr>Before you write a word . . .</vt:lpstr>
      <vt:lpstr>PowerPoint Presentation</vt:lpstr>
      <vt:lpstr>PowerPoint Presentation</vt:lpstr>
      <vt:lpstr>What do you want your audience to do?</vt:lpstr>
      <vt:lpstr>What is the best format for delivering your message?</vt:lpstr>
      <vt:lpstr>Match your content to the format</vt:lpstr>
      <vt:lpstr>Match your content to the format</vt:lpstr>
      <vt:lpstr>Match your content to the format</vt:lpstr>
      <vt:lpstr>Match your voice to the audience</vt:lpstr>
      <vt:lpstr>Describe benefits, not features</vt:lpstr>
      <vt:lpstr>Writing simply is not easy</vt:lpstr>
      <vt:lpstr>7 Tips for effective writing</vt:lpstr>
      <vt:lpstr>Tip #1: Use clear, simple language</vt:lpstr>
      <vt:lpstr>Tip #2: Use active verbs </vt:lpstr>
      <vt:lpstr>Tip #3: Lead with the most important information</vt:lpstr>
      <vt:lpstr>Tip #4: Omit needless words</vt:lpstr>
      <vt:lpstr>Tip #4: examples</vt:lpstr>
      <vt:lpstr>Tip #5: Get to the point</vt:lpstr>
      <vt:lpstr>Tip #6: Be consistent</vt:lpstr>
      <vt:lpstr>Tip #6: example – tone and style</vt:lpstr>
      <vt:lpstr>Tip #6: example – parallel structure</vt:lpstr>
      <vt:lpstr>Tip #7: Revise</vt:lpstr>
      <vt:lpstr>Bonus tip: Use the Brown editorial style guide</vt:lpstr>
      <vt:lpstr>Questions?</vt:lpstr>
      <vt:lpstr>Professionalize Your Department's Communications</vt:lpstr>
      <vt:lpstr>Using Imagery</vt:lpstr>
      <vt:lpstr>Using Imagery</vt:lpstr>
      <vt:lpstr>PowerPoint Presentation</vt:lpstr>
      <vt:lpstr>PowerPoint Presentation</vt:lpstr>
      <vt:lpstr>PowerPoint Presentation</vt:lpstr>
      <vt:lpstr>PowerPoint Presentation</vt:lpstr>
      <vt:lpstr>What Makes a “Good” Image?</vt:lpstr>
      <vt:lpstr>PowerPoint Presentation</vt:lpstr>
      <vt:lpstr>PowerPoint Presentation</vt:lpstr>
      <vt:lpstr>A Good Image</vt:lpstr>
      <vt:lpstr>Image Use Policy and BIG</vt:lpstr>
      <vt:lpstr>PowerPoint Presentation</vt:lpstr>
      <vt:lpstr>Image Use Policy and BIG</vt:lpstr>
      <vt:lpstr>PowerPoint Presentation</vt:lpstr>
      <vt:lpstr>PowerPoint Presentation</vt:lpstr>
      <vt:lpstr>Questions?</vt:lpstr>
      <vt:lpstr>PowerPoint Presentation</vt:lpstr>
    </vt:vector>
  </TitlesOfParts>
  <Company>Brown University</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tempadmin</dc:creator>
  <cp:lastModifiedBy>Pattison, Joel</cp:lastModifiedBy>
  <cp:revision>306</cp:revision>
  <cp:lastPrinted>2017-05-03T18:46:30Z</cp:lastPrinted>
  <dcterms:created xsi:type="dcterms:W3CDTF">2011-10-18T14:34:18Z</dcterms:created>
  <dcterms:modified xsi:type="dcterms:W3CDTF">2017-08-31T04:51:57Z</dcterms:modified>
</cp:coreProperties>
</file>